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5"/>
  </p:notesMasterIdLst>
  <p:sldIdLst>
    <p:sldId id="256" r:id="rId2"/>
    <p:sldId id="275" r:id="rId3"/>
    <p:sldId id="269" r:id="rId4"/>
    <p:sldId id="279" r:id="rId5"/>
    <p:sldId id="278" r:id="rId6"/>
    <p:sldId id="263" r:id="rId7"/>
    <p:sldId id="273" r:id="rId8"/>
    <p:sldId id="264" r:id="rId9"/>
    <p:sldId id="265" r:id="rId10"/>
    <p:sldId id="272" r:id="rId11"/>
    <p:sldId id="280" r:id="rId12"/>
    <p:sldId id="276" r:id="rId13"/>
    <p:sldId id="277" r:id="rId1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1890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5F7640-2DC4-4053-8F02-02DC1BE0AA4B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6E9BD6-DDD8-408F-9E28-98D673FBA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53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</p:spPr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>
          <a:xfrm>
            <a:off x="914400" y="3314700"/>
            <a:ext cx="7315200" cy="3086100"/>
          </a:xfrm>
          <a:solidFill>
            <a:schemeClr val="accent2"/>
          </a:solidFill>
        </p:spPr>
        <p:txBody>
          <a:bodyPr/>
          <a:lstStyle/>
          <a:p>
            <a:r>
              <a:rPr lang="ar-IQ" sz="1200" dirty="0" smtClean="0">
                <a:solidFill>
                  <a:schemeClr val="tx1"/>
                </a:solidFill>
              </a:rPr>
              <a:t>شرح</a:t>
            </a:r>
            <a:r>
              <a:rPr lang="ar-IQ" sz="1200" baseline="0" dirty="0" smtClean="0">
                <a:solidFill>
                  <a:schemeClr val="tx1"/>
                </a:solidFill>
              </a:rPr>
              <a:t> ابن عقيل </a:t>
            </a:r>
            <a:endParaRPr lang="ar-IQ" sz="3600" dirty="0" smtClean="0">
              <a:solidFill>
                <a:srgbClr val="FFFF00"/>
              </a:solidFill>
            </a:endParaRPr>
          </a:p>
          <a:p>
            <a:r>
              <a:rPr lang="ar-IQ" sz="3600" dirty="0" smtClean="0">
                <a:solidFill>
                  <a:srgbClr val="FFFF00"/>
                </a:solidFill>
              </a:rPr>
              <a:t>شرح ابن عقيل</a:t>
            </a:r>
          </a:p>
          <a:p>
            <a:r>
              <a:rPr lang="ar-IQ" sz="3600" dirty="0" smtClean="0">
                <a:solidFill>
                  <a:srgbClr val="FFFF00"/>
                </a:solidFill>
              </a:rPr>
              <a:t> وكتاب النحو الوافي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E9BD6-DDD8-408F-9E28-98D673FBA75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281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C70ADCA1-97BB-49F3-9D86-B7CB24D813CB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7DEAAFD-31FE-4A65-9AAA-58022DCAC6B8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Tm="9439">
    <p:wheel spokes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DCA1-97BB-49F3-9D86-B7CB24D813CB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AAFD-31FE-4A65-9AAA-58022DCAC6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Tm="9439">
    <p:wheel spokes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DCA1-97BB-49F3-9D86-B7CB24D813CB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AAFD-31FE-4A65-9AAA-58022DCAC6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Tm="9439">
    <p:wheel spokes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DCA1-97BB-49F3-9D86-B7CB24D813CB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AAFD-31FE-4A65-9AAA-58022DCAC6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Tm="9439">
    <p:wheel spokes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DCA1-97BB-49F3-9D86-B7CB24D813CB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AAFD-31FE-4A65-9AAA-58022DCAC6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Tm="9439">
    <p:wheel spokes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DCA1-97BB-49F3-9D86-B7CB24D813CB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AAFD-31FE-4A65-9AAA-58022DCAC6B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  <p:transition spd="slow" advTm="9439">
    <p:wheel spokes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DCA1-97BB-49F3-9D86-B7CB24D813CB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AAFD-31FE-4A65-9AAA-58022DCAC6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Tm="9439">
    <p:wheel spokes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DCA1-97BB-49F3-9D86-B7CB24D813CB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AAFD-31FE-4A65-9AAA-58022DCAC6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Tm="9439">
    <p:wheel spokes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DCA1-97BB-49F3-9D86-B7CB24D813CB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AAFD-31FE-4A65-9AAA-58022DCAC6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Tm="9439">
    <p:wheel spokes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DCA1-97BB-49F3-9D86-B7CB24D813CB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AAFD-31FE-4A65-9AAA-58022DCAC6B8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  <p:transition spd="slow" advTm="9439">
    <p:wheel spokes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0ADCA1-97BB-49F3-9D86-B7CB24D813CB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EAAFD-31FE-4A65-9AAA-58022DCAC6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 advTm="9439">
    <p:wheel spokes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C70ADCA1-97BB-49F3-9D86-B7CB24D813CB}" type="datetimeFigureOut">
              <a:rPr lang="en-US" smtClean="0"/>
              <a:t>1/13/2021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7DEAAFD-31FE-4A65-9AAA-58022DCAC6B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slow" advTm="9439">
    <p:wheel spokes="1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28601" y="2590800"/>
            <a:ext cx="3398521" cy="2353236"/>
          </a:xfrm>
          <a:solidFill>
            <a:srgbClr val="FFFF00"/>
          </a:solidFill>
        </p:spPr>
        <p:txBody>
          <a:bodyPr>
            <a:noAutofit/>
          </a:bodyPr>
          <a:lstStyle/>
          <a:p>
            <a:pPr algn="ctr"/>
            <a:r>
              <a:rPr lang="ar-IQ" sz="2800" b="1" dirty="0" smtClean="0">
                <a:solidFill>
                  <a:srgbClr val="FF0000"/>
                </a:solidFill>
              </a:rPr>
              <a:t>محاضرة النحو </a:t>
            </a:r>
            <a:br>
              <a:rPr lang="ar-IQ" sz="2800" b="1" dirty="0" smtClean="0">
                <a:solidFill>
                  <a:srgbClr val="FF0000"/>
                </a:solidFill>
              </a:rPr>
            </a:br>
            <a:r>
              <a:rPr lang="ar-IQ" sz="2800" b="1" dirty="0" smtClean="0">
                <a:solidFill>
                  <a:srgbClr val="FF0000"/>
                </a:solidFill>
              </a:rPr>
              <a:t>/المرحلة </a:t>
            </a:r>
            <a:r>
              <a:rPr lang="ar-IQ" sz="2800" b="1" dirty="0">
                <a:solidFill>
                  <a:srgbClr val="FF0000"/>
                </a:solidFill>
              </a:rPr>
              <a:t>الرابعة</a:t>
            </a:r>
            <a:br>
              <a:rPr lang="ar-IQ" sz="2800" b="1" dirty="0">
                <a:solidFill>
                  <a:srgbClr val="FF0000"/>
                </a:solidFill>
              </a:rPr>
            </a:br>
            <a:r>
              <a:rPr lang="ar-IQ" sz="2800" b="1" dirty="0">
                <a:solidFill>
                  <a:srgbClr val="FF0000"/>
                </a:solidFill>
              </a:rPr>
              <a:t>كلية التربية </a:t>
            </a:r>
            <a:r>
              <a:rPr lang="ar-IQ" sz="2800" b="1" dirty="0" smtClean="0">
                <a:solidFill>
                  <a:srgbClr val="FF0000"/>
                </a:solidFill>
              </a:rPr>
              <a:t>للبنات </a:t>
            </a:r>
            <a:r>
              <a:rPr lang="ar-IQ" sz="2800" b="1" dirty="0">
                <a:solidFill>
                  <a:srgbClr val="FF0000"/>
                </a:solidFill>
              </a:rPr>
              <a:t>قسم اللغة </a:t>
            </a:r>
            <a:r>
              <a:rPr lang="ar-IQ" sz="2800" b="1" dirty="0" smtClean="0">
                <a:solidFill>
                  <a:srgbClr val="FF0000"/>
                </a:solidFill>
              </a:rPr>
              <a:t>العربية  </a:t>
            </a:r>
            <a:br>
              <a:rPr lang="ar-IQ" sz="2800" b="1" dirty="0" smtClean="0">
                <a:solidFill>
                  <a:srgbClr val="FF0000"/>
                </a:solidFill>
              </a:rPr>
            </a:br>
            <a:r>
              <a:rPr lang="ar-IQ" sz="2800" b="1" dirty="0" smtClean="0">
                <a:solidFill>
                  <a:srgbClr val="FF0000"/>
                </a:solidFill>
              </a:rPr>
              <a:t> جامعة بغداد</a:t>
            </a:r>
            <a:endParaRPr lang="ar-IQ" sz="2800" b="1" dirty="0">
              <a:solidFill>
                <a:srgbClr val="FF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4724400" y="0"/>
            <a:ext cx="3309803" cy="2209800"/>
          </a:xfrm>
        </p:spPr>
        <p:txBody>
          <a:bodyPr>
            <a:normAutofit/>
          </a:bodyPr>
          <a:lstStyle/>
          <a:p>
            <a:pPr algn="r"/>
            <a:r>
              <a:rPr lang="ar-IQ" sz="2800" b="1" dirty="0" smtClean="0">
                <a:solidFill>
                  <a:srgbClr val="FFFF00"/>
                </a:solidFill>
              </a:rPr>
              <a:t>المحاضرة </a:t>
            </a:r>
            <a:r>
              <a:rPr lang="ar-IQ" sz="2800" b="1" dirty="0" smtClean="0">
                <a:solidFill>
                  <a:srgbClr val="FFFF00"/>
                </a:solidFill>
              </a:rPr>
              <a:t>الثا</a:t>
            </a:r>
            <a:r>
              <a:rPr lang="ar-IQ" sz="2800" b="1" dirty="0" smtClean="0">
                <a:solidFill>
                  <a:srgbClr val="FFFF00"/>
                </a:solidFill>
              </a:rPr>
              <a:t>نية</a:t>
            </a:r>
            <a:endParaRPr lang="ar-IQ" sz="2800" b="1" dirty="0" smtClean="0">
              <a:solidFill>
                <a:srgbClr val="FFFF00"/>
              </a:solidFill>
            </a:endParaRPr>
          </a:p>
          <a:p>
            <a:pPr algn="r"/>
            <a:r>
              <a:rPr lang="ar-IQ" sz="2800" b="1" dirty="0" smtClean="0">
                <a:solidFill>
                  <a:srgbClr val="FFFF00"/>
                </a:solidFill>
              </a:rPr>
              <a:t>تكملة باب العدد</a:t>
            </a:r>
            <a:endParaRPr lang="ar-IQ" sz="2800" b="1" dirty="0">
              <a:solidFill>
                <a:srgbClr val="FFFF00"/>
              </a:solidFill>
            </a:endParaRPr>
          </a:p>
          <a:p>
            <a:r>
              <a:rPr lang="ar-IQ" dirty="0" err="1" smtClean="0">
                <a:solidFill>
                  <a:srgbClr val="FFFF00"/>
                </a:solidFill>
              </a:rPr>
              <a:t>أ.د</a:t>
            </a:r>
            <a:r>
              <a:rPr lang="ar-IQ" dirty="0" smtClean="0">
                <a:solidFill>
                  <a:srgbClr val="FFFF00"/>
                </a:solidFill>
              </a:rPr>
              <a:t>. حسن منديل حسن </a:t>
            </a:r>
          </a:p>
          <a:p>
            <a:r>
              <a:rPr lang="ar-IQ" dirty="0" smtClean="0">
                <a:solidFill>
                  <a:srgbClr val="FFFF00"/>
                </a:solidFill>
              </a:rPr>
              <a:t>مدرس المادة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" name="Picture 2" descr="C:\Users\Eng-Yahya\OneDrive\الصور\IMG-20200123-WA0019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042577"/>
            <a:ext cx="2438400" cy="3967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99157546"/>
      </p:ext>
    </p:extLst>
  </p:cSld>
  <p:clrMapOvr>
    <a:masterClrMapping/>
  </p:clrMapOvr>
  <p:transition spd="slow" advTm="9439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43491" y="1027665"/>
            <a:ext cx="7024744" cy="496336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الخلاصة</a:t>
            </a:r>
            <a:r>
              <a:rPr lang="ar-IQ" dirty="0"/>
              <a:t/>
            </a:r>
            <a:br>
              <a:rPr lang="ar-IQ" dirty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493" y="1143000"/>
            <a:ext cx="7338508" cy="4689629"/>
          </a:xfrm>
        </p:spPr>
        <p:txBody>
          <a:bodyPr>
            <a:normAutofit fontScale="92500" lnSpcReduction="20000"/>
          </a:bodyPr>
          <a:lstStyle/>
          <a:p>
            <a:r>
              <a:rPr lang="ar-IQ" dirty="0" smtClean="0"/>
              <a:t>-</a:t>
            </a:r>
            <a:r>
              <a:rPr lang="ar-IQ" dirty="0"/>
              <a:t>	الأعداد من 20 إلى 90 : لا يطرأ عليها تغير بتأنيث المعدود او تذكيره ويكون المميز بعدها مفردا منصوبا مثل عشرون رجلا – ثلاثون امرأة. وتسمى ألفاظ العقود من ( عشرين إلى تسعين ) وتلزم صورة واحدة في جميع الحالات ولا تتأثر بالمعدود تذكيراً ولا تأنيثاً...</a:t>
            </a:r>
          </a:p>
          <a:p>
            <a:r>
              <a:rPr lang="ar-IQ" dirty="0"/>
              <a:t>-	واذا ذكر الاحاد معها قدمت وعطفت عليها مثل واحد وعشرون دارسا – احدى وعشرون دارسة – اثنان وتسعون طالبا – واثنين وتسعين طالبا...</a:t>
            </a:r>
          </a:p>
          <a:p>
            <a:r>
              <a:rPr lang="ar-IQ" dirty="0"/>
              <a:t>-	الأعداد 100 و 1000 : مثل ألفاظ العقود لا يتغير لفظهما ويذكر المميز بعدها مفردا مضافا مجرورا الى العدد مثل مائة قلم- الف كراسة –الف قلم. </a:t>
            </a:r>
          </a:p>
          <a:p>
            <a:r>
              <a:rPr lang="ar-IQ" dirty="0"/>
              <a:t>-	الأعداد التي ظهرت في هذا العصر مثل: مليون ومليار وبليون... ولم يذكرها العرب سابقا، تقاس على مائة وألف التي ذكرها العرب. لا يتغير لفظهما ويذكر المميز بعدها مفردا مضافا الى العدد مثل مليون ومليار بالجر. </a:t>
            </a:r>
          </a:p>
        </p:txBody>
      </p:sp>
    </p:spTree>
    <p:extLst>
      <p:ext uri="{BB962C8B-B14F-4D97-AF65-F5344CB8AC3E}">
        <p14:creationId xmlns:p14="http://schemas.microsoft.com/office/powerpoint/2010/main" val="745643986"/>
      </p:ext>
    </p:extLst>
  </p:cSld>
  <p:clrMapOvr>
    <a:masterClrMapping/>
  </p:clrMapOvr>
  <p:transition spd="slow" advTm="9439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343936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الخلاصة: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492" y="1600200"/>
            <a:ext cx="7033708" cy="4232429"/>
          </a:xfrm>
        </p:spPr>
        <p:txBody>
          <a:bodyPr>
            <a:normAutofit fontScale="92500" lnSpcReduction="10000"/>
          </a:bodyPr>
          <a:lstStyle/>
          <a:p>
            <a:pPr algn="r">
              <a:lnSpc>
                <a:spcPct val="120000"/>
              </a:lnSpc>
            </a:pPr>
            <a:r>
              <a:rPr lang="ar-IQ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كم / </a:t>
            </a:r>
            <a:r>
              <a:rPr lang="ar-IQ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ar-IQ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نوعان:.</a:t>
            </a:r>
          </a:p>
          <a:p>
            <a:pPr marL="68580" indent="0" algn="r">
              <a:lnSpc>
                <a:spcPct val="120000"/>
              </a:lnSpc>
              <a:buNone/>
            </a:pPr>
            <a:r>
              <a:rPr lang="ar-IQ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استفهامية</a:t>
            </a:r>
            <a:r>
              <a:rPr lang="ar-IQ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: </a:t>
            </a:r>
            <a:r>
              <a:rPr lang="ar-IQ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ويكون تميزها مفردا منصوبا، نحو: كم درهما قبضت </a:t>
            </a:r>
            <a:r>
              <a:rPr lang="ar-IQ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.</a:t>
            </a:r>
            <a:endParaRPr lang="ar-IQ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algn="r">
              <a:lnSpc>
                <a:spcPct val="120000"/>
              </a:lnSpc>
            </a:pPr>
            <a:r>
              <a:rPr lang="ar-IQ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-	</a:t>
            </a:r>
            <a:r>
              <a:rPr lang="ar-IQ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وخبرية</a:t>
            </a:r>
            <a:r>
              <a:rPr lang="ar-IQ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:  </a:t>
            </a:r>
            <a:r>
              <a:rPr lang="ar-IQ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معناها " للتكثير، فتميز بجمع مجرور كعشرة، أو بمفرد مجرور، نحو " كم غلمان ملكت، وكم درهم أنفقت " والمعنى: </a:t>
            </a:r>
            <a:r>
              <a:rPr lang="ar-IQ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كثيرا </a:t>
            </a:r>
            <a:r>
              <a:rPr lang="ar-IQ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من الغلمان ملكت، وكثيرا من الدراهم </a:t>
            </a:r>
            <a:r>
              <a:rPr lang="ar-IQ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أنفقت</a:t>
            </a:r>
          </a:p>
          <a:p>
            <a:pPr marL="0" marR="0" algn="r" rtl="1">
              <a:spcBef>
                <a:spcPts val="0"/>
              </a:spcBef>
              <a:spcAft>
                <a:spcPts val="0"/>
              </a:spcAft>
            </a:pPr>
            <a:r>
              <a:rPr lang="ar-IQ" b="1" dirty="0" smtClean="0">
                <a:latin typeface="Times New Roman"/>
                <a:ea typeface="Times New Roman"/>
                <a:cs typeface="Arial"/>
              </a:rPr>
              <a:t>كذا وكأي: مثل </a:t>
            </a:r>
            <a:r>
              <a:rPr lang="ar-IQ" b="1" dirty="0">
                <a:latin typeface="Times New Roman"/>
                <a:ea typeface="Times New Roman"/>
                <a:cs typeface="Arial"/>
              </a:rPr>
              <a:t>" كم " - في الدلالة على التكثير وتميزهما منصوب أو مجرور بمن - وهو الاكثر - نحو قوله تعالى: (</a:t>
            </a:r>
            <a:r>
              <a:rPr lang="ar-IQ" b="1" dirty="0" err="1">
                <a:solidFill>
                  <a:schemeClr val="accent3"/>
                </a:solidFill>
                <a:latin typeface="Times New Roman"/>
                <a:ea typeface="Times New Roman"/>
                <a:cs typeface="Arial"/>
              </a:rPr>
              <a:t>وكأى</a:t>
            </a:r>
            <a:r>
              <a:rPr lang="ar-IQ" b="1" dirty="0">
                <a:solidFill>
                  <a:schemeClr val="accent3"/>
                </a:solidFill>
                <a:latin typeface="Times New Roman"/>
                <a:ea typeface="Times New Roman"/>
                <a:cs typeface="Arial"/>
              </a:rPr>
              <a:t> من </a:t>
            </a:r>
            <a:r>
              <a:rPr lang="ar-IQ" b="1" dirty="0" err="1">
                <a:solidFill>
                  <a:schemeClr val="accent3"/>
                </a:solidFill>
                <a:latin typeface="Times New Roman"/>
                <a:ea typeface="Times New Roman"/>
                <a:cs typeface="Arial"/>
              </a:rPr>
              <a:t>نبى</a:t>
            </a:r>
            <a:r>
              <a:rPr lang="ar-IQ" b="1" dirty="0">
                <a:solidFill>
                  <a:schemeClr val="accent3"/>
                </a:solidFill>
                <a:latin typeface="Times New Roman"/>
                <a:ea typeface="Times New Roman"/>
                <a:cs typeface="Arial"/>
              </a:rPr>
              <a:t> قاتل معه</a:t>
            </a:r>
            <a:r>
              <a:rPr lang="ar-IQ" b="1" dirty="0">
                <a:latin typeface="Times New Roman"/>
                <a:ea typeface="Times New Roman"/>
                <a:cs typeface="Arial"/>
              </a:rPr>
              <a:t>)، و " ملكت كذا درهما ".</a:t>
            </a:r>
            <a:endParaRPr lang="en-US" sz="1800" b="1" dirty="0">
              <a:latin typeface="Times New Roman"/>
              <a:ea typeface="Times New Roman"/>
            </a:endParaRPr>
          </a:p>
          <a:p>
            <a:pPr marL="0" marR="0" algn="r" rtl="1">
              <a:spcBef>
                <a:spcPts val="0"/>
              </a:spcBef>
              <a:spcAft>
                <a:spcPts val="0"/>
              </a:spcAft>
            </a:pPr>
            <a:r>
              <a:rPr lang="ar-IQ" b="1" dirty="0">
                <a:latin typeface="Times New Roman"/>
                <a:ea typeface="Times New Roman"/>
                <a:cs typeface="Arial"/>
              </a:rPr>
              <a:t>وتستعمل " كذا " مفردة كهذا المثال، ومركبة، نحو " ملكت كذا </a:t>
            </a:r>
            <a:r>
              <a:rPr lang="ar-IQ" b="1" dirty="0" err="1">
                <a:latin typeface="Times New Roman"/>
                <a:ea typeface="Times New Roman"/>
                <a:cs typeface="Arial"/>
              </a:rPr>
              <a:t>كذا</a:t>
            </a:r>
            <a:r>
              <a:rPr lang="ar-IQ" b="1" dirty="0">
                <a:latin typeface="Times New Roman"/>
                <a:ea typeface="Times New Roman"/>
                <a:cs typeface="Arial"/>
              </a:rPr>
              <a:t> درهما " ومعطوفا عليها مثلها، نحو " ملكت كذاو كذا درهما </a:t>
            </a:r>
            <a:r>
              <a:rPr lang="ar-IQ" b="1" dirty="0" smtClean="0">
                <a:latin typeface="Times New Roman"/>
                <a:ea typeface="Times New Roman"/>
                <a:cs typeface="Arial"/>
              </a:rPr>
              <a:t>".</a:t>
            </a:r>
            <a:endParaRPr lang="en-US" sz="1800" b="1" dirty="0">
              <a:latin typeface="Times New Roman"/>
              <a:ea typeface="Times New Roman"/>
            </a:endParaRPr>
          </a:p>
          <a:p>
            <a:pPr algn="r">
              <a:lnSpc>
                <a:spcPct val="120000"/>
              </a:lnSpc>
            </a:pPr>
            <a:r>
              <a:rPr lang="ar-IQ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حادي وحادية: مقلوب واحد وواحدة .</a:t>
            </a:r>
            <a:endParaRPr lang="ar-IQ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7485935"/>
      </p:ext>
    </p:extLst>
  </p:cSld>
  <p:clrMapOvr>
    <a:masterClrMapping/>
  </p:clrMapOvr>
  <p:transition spd="slow" advTm="9439">
    <p:wheel spokes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267736"/>
          </a:xfrm>
        </p:spPr>
        <p:txBody>
          <a:bodyPr>
            <a:normAutofit fontScale="90000"/>
          </a:bodyPr>
          <a:lstStyle/>
          <a:p>
            <a:r>
              <a:rPr lang="ar-IQ" b="1" dirty="0" smtClean="0"/>
              <a:t> تطبيق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492" y="1676400"/>
            <a:ext cx="6777317" cy="4156229"/>
          </a:xfrm>
        </p:spPr>
        <p:txBody>
          <a:bodyPr>
            <a:normAutofit/>
          </a:bodyPr>
          <a:lstStyle/>
          <a:p>
            <a:pPr algn="r" rtl="1" hangingPunct="0"/>
            <a:r>
              <a:rPr lang="ar-IQ" b="1" dirty="0" smtClean="0"/>
              <a:t>اكتبي </a:t>
            </a:r>
            <a:r>
              <a:rPr lang="ar-IQ" b="1" dirty="0"/>
              <a:t>الأعداد الواردة في الجمل الآتية كتابة ، مع المعدود واضبطيهما بالشكل:</a:t>
            </a:r>
            <a:endParaRPr lang="en-US" b="1" dirty="0"/>
          </a:p>
          <a:p>
            <a:pPr lvl="0" algn="r" rtl="1" hangingPunct="0"/>
            <a:r>
              <a:rPr lang="ar-IQ" dirty="0"/>
              <a:t>قرأت  12  كتاب   --------- </a:t>
            </a:r>
            <a:endParaRPr lang="en-US" b="1" dirty="0"/>
          </a:p>
          <a:p>
            <a:pPr lvl="0" algn="r" rtl="1" hangingPunct="0"/>
            <a:r>
              <a:rPr lang="en-US" dirty="0"/>
              <a:t> </a:t>
            </a:r>
            <a:r>
              <a:rPr lang="ar-IQ" dirty="0"/>
              <a:t>تضم الجامعة ( 20 ) كلية. ----------- </a:t>
            </a:r>
            <a:endParaRPr lang="en-US" b="1" dirty="0"/>
          </a:p>
          <a:p>
            <a:pPr lvl="0" algn="r" rtl="1" hangingPunct="0"/>
            <a:r>
              <a:rPr lang="ar-IQ" dirty="0"/>
              <a:t>عدد طالبات القسم (320 ) طالبة:   ---------</a:t>
            </a:r>
            <a:endParaRPr lang="en-US" b="1" dirty="0"/>
          </a:p>
          <a:p>
            <a:pPr lvl="0" algn="r" rtl="1" hangingPunct="0"/>
            <a:r>
              <a:rPr lang="ar-IQ" dirty="0"/>
              <a:t>عدد آيات فاتحة الكتاب:  7 آية.  -----------.</a:t>
            </a:r>
            <a:endParaRPr lang="en-US" b="1" dirty="0"/>
          </a:p>
          <a:p>
            <a:pPr lvl="0" algn="r" rtl="1" hangingPunct="0"/>
            <a:r>
              <a:rPr lang="ar-IQ" dirty="0"/>
              <a:t>توفي رسول الله ص سنة 11 للهجرة. ----------</a:t>
            </a:r>
            <a:endParaRPr lang="en-US" b="1" dirty="0"/>
          </a:p>
          <a:p>
            <a:pPr lvl="0" algn="r" rtl="1" hangingPunct="0"/>
            <a:r>
              <a:rPr lang="ar-IQ" dirty="0"/>
              <a:t>يستغرق كتابة المقال 2 يوم ............ 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97610814"/>
      </p:ext>
    </p:extLst>
  </p:cSld>
  <p:clrMapOvr>
    <a:masterClrMapping/>
  </p:clrMapOvr>
  <p:transition spd="slow" advTm="9439">
    <p:wheel spokes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96336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تطبيق / نص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/>
              <a:t>- </a:t>
            </a:r>
            <a:r>
              <a:rPr lang="ar-SA" b="1" dirty="0" smtClean="0"/>
              <a:t>أكتب</a:t>
            </a:r>
            <a:r>
              <a:rPr lang="ar-IQ" b="1" dirty="0" smtClean="0"/>
              <a:t>ي</a:t>
            </a:r>
            <a:r>
              <a:rPr lang="ar-SA" b="1" dirty="0" smtClean="0"/>
              <a:t> </a:t>
            </a:r>
            <a:r>
              <a:rPr lang="ar-SA" b="1" dirty="0"/>
              <a:t>الأعداد في النصّ الآتي كتابة، </a:t>
            </a:r>
            <a:r>
              <a:rPr lang="ar-SA" b="1" dirty="0" smtClean="0"/>
              <a:t>مراعي</a:t>
            </a:r>
            <a:r>
              <a:rPr lang="ar-IQ" b="1" dirty="0" smtClean="0"/>
              <a:t>ة </a:t>
            </a:r>
            <a:r>
              <a:rPr lang="ar-SA" b="1" dirty="0" smtClean="0"/>
              <a:t>فيها </a:t>
            </a:r>
            <a:r>
              <a:rPr lang="ar-SA" b="1" dirty="0"/>
              <a:t>القواعد الصحيحة:</a:t>
            </a:r>
            <a:endParaRPr lang="en-US" dirty="0"/>
          </a:p>
          <a:p>
            <a:pPr lvl="0" algn="r" rtl="1"/>
            <a:r>
              <a:rPr lang="ar-SA" b="1" dirty="0"/>
              <a:t>(( شارك بالدورة 100 موظف . 47 امرأة  و 53 رجل. ومدة الدورة 30 يوم. في كل يوم 2 درس، مدة كلّ درس 75  دقيقة.  وسيجري (1) اختبار  لمادة اللغة العربية، بملزمة عدد صفحاتها 21 صفحة. أهمها من الصفحة 11 الى 16 من الملزمة)).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152730"/>
      </p:ext>
    </p:extLst>
  </p:cSld>
  <p:clrMapOvr>
    <a:masterClrMapping/>
  </p:clrMapOvr>
  <p:transition spd="slow" advTm="9439">
    <p:wheel spokes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420136"/>
          </a:xfrm>
        </p:spPr>
        <p:txBody>
          <a:bodyPr>
            <a:normAutofit fontScale="90000"/>
          </a:bodyPr>
          <a:lstStyle/>
          <a:p>
            <a:pPr algn="ctr"/>
            <a:r>
              <a:rPr lang="ar-IQ" dirty="0" smtClean="0">
                <a:solidFill>
                  <a:srgbClr val="FF0000"/>
                </a:solidFill>
                <a:cs typeface="Akhbar MT" pitchFamily="2" charset="-78"/>
              </a:rPr>
              <a:t>المصدر: شرح ابن عقيل على ألفية ابن مالك</a:t>
            </a:r>
            <a:endParaRPr lang="en-US" dirty="0">
              <a:solidFill>
                <a:srgbClr val="FF0000"/>
              </a:solidFill>
              <a:cs typeface="Akhbar MT" pitchFamily="2" charset="-78"/>
            </a:endParaRPr>
          </a:p>
        </p:txBody>
      </p:sp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1600200"/>
            <a:ext cx="3429000" cy="4424954"/>
          </a:xfrm>
        </p:spPr>
      </p:pic>
    </p:spTree>
    <p:extLst>
      <p:ext uri="{BB962C8B-B14F-4D97-AF65-F5344CB8AC3E}">
        <p14:creationId xmlns:p14="http://schemas.microsoft.com/office/powerpoint/2010/main" val="520970764"/>
      </p:ext>
    </p:extLst>
  </p:cSld>
  <p:clrMapOvr>
    <a:masterClrMapping/>
  </p:clrMapOvr>
  <p:transition spd="slow" advTm="9439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43491" y="1027664"/>
            <a:ext cx="7024744" cy="343936"/>
          </a:xfrm>
        </p:spPr>
        <p:txBody>
          <a:bodyPr>
            <a:normAutofit fontScale="90000"/>
          </a:bodyPr>
          <a:lstStyle/>
          <a:p>
            <a:r>
              <a:rPr lang="ar-IQ" dirty="0"/>
              <a:t>حادي وحادية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492" y="1676400"/>
            <a:ext cx="6777317" cy="4156229"/>
          </a:xfrm>
        </p:spPr>
        <p:txBody>
          <a:bodyPr>
            <a:normAutofit/>
          </a:bodyPr>
          <a:lstStyle/>
          <a:p>
            <a:pPr algn="r"/>
            <a:r>
              <a:rPr lang="ar-IQ" dirty="0" smtClean="0">
                <a:latin typeface="Arial" pitchFamily="34" charset="0"/>
                <a:cs typeface="Arial" pitchFamily="34" charset="0"/>
              </a:rPr>
              <a:t>حادي</a:t>
            </a:r>
            <a:r>
              <a:rPr lang="ar-IQ" dirty="0">
                <a:latin typeface="Arial" pitchFamily="34" charset="0"/>
                <a:cs typeface="Arial" pitchFamily="34" charset="0"/>
              </a:rPr>
              <a:t>: مقلوب واحد، وحادية: مقلوب واحدة</a:t>
            </a:r>
            <a:r>
              <a:rPr lang="ar-IQ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ar-IQ" dirty="0">
                <a:latin typeface="Arial" pitchFamily="34" charset="0"/>
                <a:cs typeface="Arial" pitchFamily="34" charset="0"/>
              </a:rPr>
              <a:t>أي أن الأصل واحد وواحدة </a:t>
            </a:r>
            <a:r>
              <a:rPr lang="ar-IQ" dirty="0" smtClean="0">
                <a:latin typeface="Arial" pitchFamily="34" charset="0"/>
                <a:cs typeface="Arial" pitchFamily="34" charset="0"/>
              </a:rPr>
              <a:t>وانقلبت </a:t>
            </a:r>
            <a:r>
              <a:rPr lang="ar-IQ" dirty="0">
                <a:latin typeface="Arial" pitchFamily="34" charset="0"/>
                <a:cs typeface="Arial" pitchFamily="34" charset="0"/>
              </a:rPr>
              <a:t>حروفها </a:t>
            </a:r>
            <a:r>
              <a:rPr lang="ar-IQ" dirty="0" smtClean="0">
                <a:latin typeface="Arial" pitchFamily="34" charset="0"/>
                <a:cs typeface="Arial" pitchFamily="34" charset="0"/>
              </a:rPr>
              <a:t>فأصبحت </a:t>
            </a:r>
            <a:r>
              <a:rPr lang="ar-IQ" dirty="0">
                <a:latin typeface="Arial" pitchFamily="34" charset="0"/>
                <a:cs typeface="Arial" pitchFamily="34" charset="0"/>
              </a:rPr>
              <a:t>هكذا</a:t>
            </a:r>
            <a:r>
              <a:rPr lang="ar-IQ" dirty="0" smtClean="0">
                <a:latin typeface="Arial" pitchFamily="34" charset="0"/>
                <a:cs typeface="Arial" pitchFamily="34" charset="0"/>
              </a:rPr>
              <a:t>،</a:t>
            </a:r>
          </a:p>
          <a:p>
            <a:pPr algn="r"/>
            <a:r>
              <a:rPr lang="ar-IQ" dirty="0" smtClean="0">
                <a:latin typeface="Arial" pitchFamily="34" charset="0"/>
                <a:cs typeface="Arial" pitchFamily="34" charset="0"/>
              </a:rPr>
              <a:t> واحد = حادي</a:t>
            </a:r>
          </a:p>
          <a:p>
            <a:pPr algn="r"/>
            <a:r>
              <a:rPr lang="ar-IQ" dirty="0" smtClean="0">
                <a:latin typeface="Arial" pitchFamily="34" charset="0"/>
                <a:cs typeface="Arial" pitchFamily="34" charset="0"/>
              </a:rPr>
              <a:t>جعلوا </a:t>
            </a:r>
            <a:r>
              <a:rPr lang="ar-IQ" dirty="0">
                <a:latin typeface="Arial" pitchFamily="34" charset="0"/>
                <a:cs typeface="Arial" pitchFamily="34" charset="0"/>
              </a:rPr>
              <a:t>فاءهما بعد لامهما</a:t>
            </a:r>
            <a:r>
              <a:rPr lang="ar-IQ" dirty="0" smtClean="0">
                <a:latin typeface="Arial" pitchFamily="34" charset="0"/>
                <a:cs typeface="Arial" pitchFamily="34" charset="0"/>
              </a:rPr>
              <a:t> أي : فاعل = عالف = حادي </a:t>
            </a:r>
          </a:p>
          <a:p>
            <a:pPr algn="r"/>
            <a:r>
              <a:rPr lang="ar-IQ" dirty="0" smtClean="0">
                <a:latin typeface="Arial" pitchFamily="34" charset="0"/>
                <a:cs typeface="Arial" pitchFamily="34" charset="0"/>
              </a:rPr>
              <a:t>واحدة = حادية الوزن فاعلة = </a:t>
            </a:r>
            <a:r>
              <a:rPr lang="ar-IQ" dirty="0" err="1" smtClean="0">
                <a:latin typeface="Arial" pitchFamily="34" charset="0"/>
                <a:cs typeface="Arial" pitchFamily="34" charset="0"/>
              </a:rPr>
              <a:t>عالفة</a:t>
            </a:r>
            <a:r>
              <a:rPr lang="ar-IQ" dirty="0" smtClean="0">
                <a:latin typeface="Arial" pitchFamily="34" charset="0"/>
                <a:cs typeface="Arial" pitchFamily="34" charset="0"/>
              </a:rPr>
              <a:t> = حادية، </a:t>
            </a:r>
          </a:p>
          <a:p>
            <a:pPr algn="r"/>
            <a:r>
              <a:rPr lang="ar-IQ" dirty="0" smtClean="0">
                <a:latin typeface="Arial" pitchFamily="34" charset="0"/>
                <a:cs typeface="Arial" pitchFamily="34" charset="0"/>
              </a:rPr>
              <a:t>ولا </a:t>
            </a:r>
            <a:r>
              <a:rPr lang="ar-IQ" dirty="0" err="1" smtClean="0">
                <a:latin typeface="Arial" pitchFamily="34" charset="0"/>
                <a:cs typeface="Arial" pitchFamily="34" charset="0"/>
              </a:rPr>
              <a:t>يستمعل</a:t>
            </a:r>
            <a:r>
              <a:rPr lang="ar-IQ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dirty="0">
                <a:latin typeface="Arial" pitchFamily="34" charset="0"/>
                <a:cs typeface="Arial" pitchFamily="34" charset="0"/>
              </a:rPr>
              <a:t>" </a:t>
            </a:r>
            <a:r>
              <a:rPr lang="ar-IQ" dirty="0" err="1">
                <a:latin typeface="Arial" pitchFamily="34" charset="0"/>
                <a:cs typeface="Arial" pitchFamily="34" charset="0"/>
              </a:rPr>
              <a:t>حادى</a:t>
            </a:r>
            <a:r>
              <a:rPr lang="ar-IQ" dirty="0">
                <a:latin typeface="Arial" pitchFamily="34" charset="0"/>
                <a:cs typeface="Arial" pitchFamily="34" charset="0"/>
              </a:rPr>
              <a:t> " </a:t>
            </a:r>
            <a:r>
              <a:rPr lang="ar-IQ" dirty="0" smtClean="0">
                <a:latin typeface="Arial" pitchFamily="34" charset="0"/>
                <a:cs typeface="Arial" pitchFamily="34" charset="0"/>
              </a:rPr>
              <a:t>وحادية إلا </a:t>
            </a:r>
            <a:r>
              <a:rPr lang="ar-IQ" dirty="0">
                <a:latin typeface="Arial" pitchFamily="34" charset="0"/>
                <a:cs typeface="Arial" pitchFamily="34" charset="0"/>
              </a:rPr>
              <a:t>مع " عشر </a:t>
            </a:r>
            <a:r>
              <a:rPr lang="ar-IQ" dirty="0" smtClean="0">
                <a:latin typeface="Arial" pitchFamily="34" charset="0"/>
                <a:cs typeface="Arial" pitchFamily="34" charset="0"/>
              </a:rPr>
              <a:t>". ومع </a:t>
            </a:r>
            <a:r>
              <a:rPr lang="ar-IQ" dirty="0">
                <a:latin typeface="Arial" pitchFamily="34" charset="0"/>
                <a:cs typeface="Arial" pitchFamily="34" charset="0"/>
              </a:rPr>
              <a:t>" عشرين " وأخواتها، نحو " </a:t>
            </a:r>
            <a:r>
              <a:rPr lang="ar-IQ" dirty="0" err="1">
                <a:latin typeface="Arial" pitchFamily="34" charset="0"/>
                <a:cs typeface="Arial" pitchFamily="34" charset="0"/>
              </a:rPr>
              <a:t>حادى</a:t>
            </a:r>
            <a:r>
              <a:rPr lang="ar-IQ" dirty="0">
                <a:latin typeface="Arial" pitchFamily="34" charset="0"/>
                <a:cs typeface="Arial" pitchFamily="34" charset="0"/>
              </a:rPr>
              <a:t> وتسعون، وحادية وتسعون، وتاسع وعشرون - إلى التسعين" ويقال: " فاعل " في التذكير، و " فاعلة " في التأنيث.</a:t>
            </a:r>
          </a:p>
        </p:txBody>
      </p:sp>
    </p:spTree>
    <p:extLst>
      <p:ext uri="{BB962C8B-B14F-4D97-AF65-F5344CB8AC3E}">
        <p14:creationId xmlns:p14="http://schemas.microsoft.com/office/powerpoint/2010/main" val="3285896204"/>
      </p:ext>
    </p:extLst>
  </p:cSld>
  <p:clrMapOvr>
    <a:masterClrMapping/>
  </p:clrMapOvr>
  <p:transition spd="slow" advTm="9439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43491" y="1027665"/>
            <a:ext cx="7024744" cy="343936"/>
          </a:xfrm>
        </p:spPr>
        <p:txBody>
          <a:bodyPr>
            <a:normAutofit fontScale="90000"/>
          </a:bodyPr>
          <a:lstStyle/>
          <a:p>
            <a:r>
              <a:rPr lang="ar-IQ" dirty="0" smtClean="0"/>
              <a:t>كم الاستفهامية والخبرية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492" y="1371601"/>
            <a:ext cx="7567108" cy="4461030"/>
          </a:xfrm>
        </p:spPr>
        <p:txBody>
          <a:bodyPr anchor="t">
            <a:normAutofit fontScale="92500" lnSpcReduction="10000"/>
          </a:bodyPr>
          <a:lstStyle/>
          <a:p>
            <a:endParaRPr lang="ar-IQ" dirty="0"/>
          </a:p>
          <a:p>
            <a:pPr algn="r">
              <a:lnSpc>
                <a:spcPct val="120000"/>
              </a:lnSpc>
            </a:pPr>
            <a:r>
              <a:rPr lang="ar-IQ" dirty="0"/>
              <a:t> </a:t>
            </a:r>
            <a:r>
              <a:rPr lang="ar-IQ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كم /  </a:t>
            </a:r>
            <a:r>
              <a:rPr lang="ar-IQ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تأتي في صدر الكلام وهي اسم</a:t>
            </a:r>
            <a:r>
              <a:rPr lang="ar-IQ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، ل</a:t>
            </a:r>
            <a:r>
              <a:rPr lang="ar-IQ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دخول </a:t>
            </a:r>
            <a:r>
              <a:rPr lang="ar-IQ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حرف الجر عليها، ك</a:t>
            </a:r>
            <a:r>
              <a:rPr lang="ar-IQ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قولهم</a:t>
            </a:r>
            <a:r>
              <a:rPr lang="ar-IQ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: على </a:t>
            </a:r>
            <a:r>
              <a:rPr lang="ar-IQ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كم </a:t>
            </a:r>
            <a:r>
              <a:rPr lang="ar-IQ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جذع سقفت </a:t>
            </a:r>
            <a:r>
              <a:rPr lang="ar-IQ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بتيك.</a:t>
            </a:r>
          </a:p>
          <a:p>
            <a:pPr algn="r">
              <a:lnSpc>
                <a:spcPct val="120000"/>
              </a:lnSpc>
            </a:pPr>
            <a:r>
              <a:rPr lang="ar-IQ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r>
              <a:rPr lang="ar-IQ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وهى اسم لعدد </a:t>
            </a:r>
            <a:r>
              <a:rPr lang="ar-IQ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مبهم. </a:t>
            </a:r>
            <a:r>
              <a:rPr lang="ar-IQ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ف</a:t>
            </a:r>
            <a:r>
              <a:rPr lang="ar-IQ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لا </a:t>
            </a:r>
            <a:r>
              <a:rPr lang="ar-IQ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بد لها من </a:t>
            </a:r>
            <a:r>
              <a:rPr lang="ar-IQ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تمييز يميزها، </a:t>
            </a:r>
            <a:r>
              <a:rPr lang="ar-IQ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نحو " كم رجلا عندك ؟ " </a:t>
            </a:r>
            <a:r>
              <a:rPr lang="ar-IQ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وقد يحذف </a:t>
            </a:r>
            <a:r>
              <a:rPr lang="ar-IQ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للدلالة، نحو " كم صمت أي: كم يوما صمت</a:t>
            </a:r>
            <a:r>
              <a:rPr lang="ar-IQ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؟ ...</a:t>
            </a:r>
            <a:r>
              <a:rPr lang="ar-IQ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 وهي </a:t>
            </a:r>
            <a:r>
              <a:rPr lang="ar-IQ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نوعان</a:t>
            </a:r>
            <a:r>
              <a:rPr lang="ar-IQ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:.</a:t>
            </a:r>
            <a:endParaRPr lang="ar-IQ" sz="3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algn="r">
              <a:lnSpc>
                <a:spcPct val="120000"/>
              </a:lnSpc>
            </a:pPr>
            <a:r>
              <a:rPr lang="ar-IQ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-</a:t>
            </a:r>
            <a:r>
              <a:rPr lang="ar-IQ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	</a:t>
            </a:r>
            <a:r>
              <a:rPr lang="ar-IQ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استفهامية: </a:t>
            </a:r>
            <a:r>
              <a:rPr lang="ar-IQ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ويكون تميزها </a:t>
            </a:r>
            <a:r>
              <a:rPr lang="ar-IQ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مفردا </a:t>
            </a:r>
            <a:r>
              <a:rPr lang="ar-IQ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منصوبا، </a:t>
            </a:r>
            <a:r>
              <a:rPr lang="ar-IQ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نحو: </a:t>
            </a:r>
            <a:r>
              <a:rPr lang="ar-IQ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كم درهما قبضت " ويجوز جره بـ " من "  مضمرة إن وليت " كم " حرف جر، نحو " بكم درهم اشتريت هذا " أي: بكم من درهم، فإن لم يدخل عليها حرف جر وجب نصبه</a:t>
            </a:r>
            <a:r>
              <a:rPr lang="ar-IQ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.</a:t>
            </a:r>
            <a:endParaRPr lang="ar-IQ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algn="r">
              <a:lnSpc>
                <a:spcPct val="120000"/>
              </a:lnSpc>
            </a:pPr>
            <a:r>
              <a:rPr lang="ar-IQ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-	</a:t>
            </a:r>
            <a:r>
              <a:rPr lang="ar-IQ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خبرية:  </a:t>
            </a:r>
            <a:r>
              <a:rPr lang="ar-IQ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معناها " للتكثير، فتميز بجمع مجرور كعشرة، أو بمفرد </a:t>
            </a:r>
            <a:r>
              <a:rPr lang="ar-IQ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مجرور، </a:t>
            </a:r>
            <a:r>
              <a:rPr lang="ar-IQ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نحو " كم غلمان ملكت، وكم درهم أنفقت " والمعنى: كثيرا من الغلمان ملكت، وكثيرا من </a:t>
            </a:r>
            <a:r>
              <a:rPr lang="ar-IQ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Arial Unicode MS" pitchFamily="34" charset="-128"/>
                <a:cs typeface="Arial" pitchFamily="34" charset="0"/>
              </a:rPr>
              <a:t>الدراهم أنفقت.</a:t>
            </a:r>
            <a:endParaRPr lang="ar-IQ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035474"/>
      </p:ext>
    </p:extLst>
  </p:cSld>
  <p:clrMapOvr>
    <a:masterClrMapping/>
  </p:clrMapOvr>
  <p:transition spd="slow" advTm="9439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43491" y="1027665"/>
            <a:ext cx="7024744" cy="496336"/>
          </a:xfrm>
        </p:spPr>
        <p:txBody>
          <a:bodyPr>
            <a:normAutofit fontScale="90000"/>
          </a:bodyPr>
          <a:lstStyle/>
          <a:p>
            <a:r>
              <a:rPr lang="ar-IQ" b="1" u="sng" dirty="0">
                <a:latin typeface="Times New Roman"/>
                <a:ea typeface="Times New Roman"/>
                <a:cs typeface="Arial"/>
              </a:rPr>
              <a:t>كأي وكذا/ </a:t>
            </a:r>
            <a:r>
              <a:rPr lang="en-US" sz="3200" dirty="0">
                <a:latin typeface="Times New Roman"/>
                <a:ea typeface="Times New Roman"/>
              </a:rPr>
              <a:t/>
            </a:r>
            <a:br>
              <a:rPr lang="en-US" sz="3200" dirty="0">
                <a:latin typeface="Times New Roman"/>
                <a:ea typeface="Times New Roman"/>
              </a:rPr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492" y="1752600"/>
            <a:ext cx="7414708" cy="4080029"/>
          </a:xfrm>
        </p:spPr>
        <p:txBody>
          <a:bodyPr/>
          <a:lstStyle/>
          <a:p>
            <a:pPr marL="0" marR="0" algn="r" rtl="1">
              <a:spcBef>
                <a:spcPts val="0"/>
              </a:spcBef>
              <a:spcAft>
                <a:spcPts val="0"/>
              </a:spcAft>
            </a:pPr>
            <a:r>
              <a:rPr lang="ar-IQ" dirty="0" smtClean="0">
                <a:latin typeface="Times New Roman"/>
                <a:ea typeface="Times New Roman"/>
                <a:cs typeface="Arial"/>
              </a:rPr>
              <a:t>مثل </a:t>
            </a:r>
            <a:r>
              <a:rPr lang="ar-IQ" dirty="0">
                <a:latin typeface="Times New Roman"/>
                <a:ea typeface="Times New Roman"/>
                <a:cs typeface="Arial"/>
              </a:rPr>
              <a:t>" كم " - في الدلالة على التكثير وتميزهما منصوب أو مجرور بمن - وهو الاكثر - نحو قوله تعالى: (</a:t>
            </a:r>
            <a:r>
              <a:rPr lang="ar-IQ" b="1" dirty="0" err="1">
                <a:solidFill>
                  <a:schemeClr val="accent3"/>
                </a:solidFill>
                <a:latin typeface="Times New Roman"/>
                <a:ea typeface="Times New Roman"/>
                <a:cs typeface="Arial"/>
              </a:rPr>
              <a:t>وكأى</a:t>
            </a:r>
            <a:r>
              <a:rPr lang="ar-IQ" b="1" dirty="0">
                <a:solidFill>
                  <a:schemeClr val="accent3"/>
                </a:solidFill>
                <a:latin typeface="Times New Roman"/>
                <a:ea typeface="Times New Roman"/>
                <a:cs typeface="Arial"/>
              </a:rPr>
              <a:t> من </a:t>
            </a:r>
            <a:r>
              <a:rPr lang="ar-IQ" b="1" dirty="0" err="1">
                <a:solidFill>
                  <a:schemeClr val="accent3"/>
                </a:solidFill>
                <a:latin typeface="Times New Roman"/>
                <a:ea typeface="Times New Roman"/>
                <a:cs typeface="Arial"/>
              </a:rPr>
              <a:t>نبى</a:t>
            </a:r>
            <a:r>
              <a:rPr lang="ar-IQ" b="1" dirty="0">
                <a:solidFill>
                  <a:schemeClr val="accent3"/>
                </a:solidFill>
                <a:latin typeface="Times New Roman"/>
                <a:ea typeface="Times New Roman"/>
                <a:cs typeface="Arial"/>
              </a:rPr>
              <a:t> قاتل معه</a:t>
            </a:r>
            <a:r>
              <a:rPr lang="ar-IQ" dirty="0">
                <a:latin typeface="Times New Roman"/>
                <a:ea typeface="Times New Roman"/>
                <a:cs typeface="Arial"/>
              </a:rPr>
              <a:t>)، و " ملكت كذا درهما ".</a:t>
            </a:r>
            <a:endParaRPr lang="en-US" sz="1800" dirty="0">
              <a:latin typeface="Times New Roman"/>
              <a:ea typeface="Times New Roman"/>
            </a:endParaRPr>
          </a:p>
          <a:p>
            <a:pPr marL="0" marR="0" algn="r" rtl="1">
              <a:spcBef>
                <a:spcPts val="0"/>
              </a:spcBef>
              <a:spcAft>
                <a:spcPts val="0"/>
              </a:spcAft>
            </a:pPr>
            <a:r>
              <a:rPr lang="ar-IQ" dirty="0">
                <a:latin typeface="Times New Roman"/>
                <a:ea typeface="Times New Roman"/>
                <a:cs typeface="Arial"/>
              </a:rPr>
              <a:t>وتستعمل " كذا " مفردة كهذا المثال، ومركبة، نحو " ملكت كذا </a:t>
            </a:r>
            <a:r>
              <a:rPr lang="ar-IQ" dirty="0" err="1">
                <a:latin typeface="Times New Roman"/>
                <a:ea typeface="Times New Roman"/>
                <a:cs typeface="Arial"/>
              </a:rPr>
              <a:t>كذا</a:t>
            </a:r>
            <a:r>
              <a:rPr lang="ar-IQ" dirty="0">
                <a:latin typeface="Times New Roman"/>
                <a:ea typeface="Times New Roman"/>
                <a:cs typeface="Arial"/>
              </a:rPr>
              <a:t> درهما " ومعطوفا عليها مثلها، نحو " ملكت كذاو كذا درهما ".</a:t>
            </a:r>
            <a:endParaRPr lang="en-US" sz="18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38523735"/>
      </p:ext>
    </p:extLst>
  </p:cSld>
  <p:clrMapOvr>
    <a:masterClrMapping/>
  </p:clrMapOvr>
  <p:transition spd="slow" advTm="9439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43491" y="1027665"/>
            <a:ext cx="7024744" cy="496336"/>
          </a:xfrm>
        </p:spPr>
        <p:txBody>
          <a:bodyPr>
            <a:normAutofit fontScale="90000"/>
          </a:bodyPr>
          <a:lstStyle/>
          <a:p>
            <a:r>
              <a:rPr lang="ar-IQ" dirty="0"/>
              <a:t>الاعراب:</a:t>
            </a:r>
            <a:br>
              <a:rPr lang="ar-IQ" dirty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492" y="1219201"/>
            <a:ext cx="7490907" cy="4613429"/>
          </a:xfrm>
        </p:spPr>
        <p:txBody>
          <a:bodyPr>
            <a:normAutofit/>
          </a:bodyPr>
          <a:lstStyle/>
          <a:p>
            <a:r>
              <a:rPr lang="ar-IQ" dirty="0" smtClean="0">
                <a:latin typeface="Arial" pitchFamily="34" charset="0"/>
                <a:cs typeface="Arial" pitchFamily="34" charset="0"/>
              </a:rPr>
              <a:t>يعرب </a:t>
            </a:r>
            <a:r>
              <a:rPr lang="ar-IQ" dirty="0">
                <a:latin typeface="Arial" pitchFamily="34" charset="0"/>
                <a:cs typeface="Arial" pitchFamily="34" charset="0"/>
              </a:rPr>
              <a:t>العدد </a:t>
            </a:r>
            <a:r>
              <a:rPr lang="ar-IQ" dirty="0" smtClean="0">
                <a:latin typeface="Arial" pitchFamily="34" charset="0"/>
                <a:cs typeface="Arial" pitchFamily="34" charset="0"/>
              </a:rPr>
              <a:t>بحسب </a:t>
            </a:r>
            <a:r>
              <a:rPr lang="ar-IQ" dirty="0">
                <a:latin typeface="Arial" pitchFamily="34" charset="0"/>
                <a:cs typeface="Arial" pitchFamily="34" charset="0"/>
              </a:rPr>
              <a:t>موقعه من الجملة. رفعا ونصبا وجرا...</a:t>
            </a:r>
          </a:p>
          <a:p>
            <a:r>
              <a:rPr lang="ar-IQ" dirty="0">
                <a:latin typeface="Arial" pitchFamily="34" charset="0"/>
                <a:cs typeface="Arial" pitchFamily="34" charset="0"/>
              </a:rPr>
              <a:t>والأعداد كلها معربة الا الأعداد المركبة فمبنية على فتح </a:t>
            </a:r>
            <a:r>
              <a:rPr lang="ar-IQ" dirty="0" smtClean="0">
                <a:latin typeface="Arial" pitchFamily="34" charset="0"/>
                <a:cs typeface="Arial" pitchFamily="34" charset="0"/>
              </a:rPr>
              <a:t>الجزأين</a:t>
            </a:r>
            <a:r>
              <a:rPr lang="ar-IQ" dirty="0">
                <a:latin typeface="Arial" pitchFamily="34" charset="0"/>
                <a:cs typeface="Arial" pitchFamily="34" charset="0"/>
              </a:rPr>
              <a:t>. </a:t>
            </a:r>
            <a:endParaRPr lang="ar-IQ" dirty="0" smtClean="0">
              <a:latin typeface="Arial" pitchFamily="34" charset="0"/>
              <a:cs typeface="Arial" pitchFamily="34" charset="0"/>
            </a:endParaRPr>
          </a:p>
          <a:p>
            <a:r>
              <a:rPr lang="ar-IQ" dirty="0" smtClean="0">
                <a:latin typeface="Arial" pitchFamily="34" charset="0"/>
                <a:cs typeface="Arial" pitchFamily="34" charset="0"/>
              </a:rPr>
              <a:t>نحو :</a:t>
            </a:r>
            <a:r>
              <a:rPr lang="ar-IQ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أحدَ عشرَ </a:t>
            </a:r>
            <a:r>
              <a:rPr lang="ar-IQ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" بفتح </a:t>
            </a:r>
            <a:r>
              <a:rPr lang="ar-IQ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الجزأين</a:t>
            </a:r>
            <a:r>
              <a:rPr lang="ar-IQ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، و " ثلاث </a:t>
            </a:r>
            <a:r>
              <a:rPr lang="ar-IQ" b="1" dirty="0" smtClean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َعشرة</a:t>
            </a:r>
          </a:p>
          <a:p>
            <a:r>
              <a:rPr lang="ar-IQ" dirty="0" smtClean="0">
                <a:latin typeface="Arial" pitchFamily="34" charset="0"/>
                <a:cs typeface="Arial" pitchFamily="34" charset="0"/>
              </a:rPr>
              <a:t>ويستثنى </a:t>
            </a:r>
            <a:r>
              <a:rPr lang="ar-IQ" dirty="0">
                <a:latin typeface="Arial" pitchFamily="34" charset="0"/>
                <a:cs typeface="Arial" pitchFamily="34" charset="0"/>
              </a:rPr>
              <a:t>من ذلك " اثنا عشر، واثنتا عشرة "، فإن صدرهما يعرب </a:t>
            </a:r>
            <a:r>
              <a:rPr lang="ar-IQ" dirty="0" err="1">
                <a:latin typeface="Arial" pitchFamily="34" charset="0"/>
                <a:cs typeface="Arial" pitchFamily="34" charset="0"/>
              </a:rPr>
              <a:t>بالالف</a:t>
            </a:r>
            <a:r>
              <a:rPr lang="ar-IQ" dirty="0">
                <a:latin typeface="Arial" pitchFamily="34" charset="0"/>
                <a:cs typeface="Arial" pitchFamily="34" charset="0"/>
              </a:rPr>
              <a:t> رفعا، وبالياء نصبا وجرا، كما يعرب المثنى. </a:t>
            </a:r>
          </a:p>
          <a:p>
            <a:r>
              <a:rPr lang="ar-IQ" dirty="0">
                <a:latin typeface="Arial" pitchFamily="34" charset="0"/>
                <a:cs typeface="Arial" pitchFamily="34" charset="0"/>
              </a:rPr>
              <a:t> وأما عجزهما </a:t>
            </a:r>
            <a:r>
              <a:rPr lang="ar-IQ" dirty="0" smtClean="0">
                <a:latin typeface="Arial" pitchFamily="34" charset="0"/>
                <a:cs typeface="Arial" pitchFamily="34" charset="0"/>
              </a:rPr>
              <a:t>فيبقى على </a:t>
            </a:r>
            <a:r>
              <a:rPr lang="ar-IQ" dirty="0" err="1" smtClean="0">
                <a:latin typeface="Arial" pitchFamily="34" charset="0"/>
                <a:cs typeface="Arial" pitchFamily="34" charset="0"/>
              </a:rPr>
              <a:t>بنائة</a:t>
            </a:r>
            <a:r>
              <a:rPr lang="ar-IQ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dirty="0">
                <a:latin typeface="Arial" pitchFamily="34" charset="0"/>
                <a:cs typeface="Arial" pitchFamily="34" charset="0"/>
              </a:rPr>
              <a:t>على الفتح، فتقول: " </a:t>
            </a:r>
            <a:r>
              <a:rPr lang="ar-IQ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جاء اثنا عشر رجلا، ورأيت اثنى عشر رجلا، ومررت </a:t>
            </a:r>
            <a:r>
              <a:rPr lang="ar-IQ" b="1" dirty="0" err="1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باثنى</a:t>
            </a:r>
            <a:r>
              <a:rPr lang="ar-IQ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عشر رجلا، وجاءت اثنتا عشرة امرأة، ورأيت </a:t>
            </a:r>
            <a:r>
              <a:rPr lang="ar-IQ" b="1" dirty="0" err="1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اثنتى</a:t>
            </a:r>
            <a:r>
              <a:rPr lang="ar-IQ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عشرة امرأة، ومررت </a:t>
            </a:r>
            <a:r>
              <a:rPr lang="ar-IQ" b="1" dirty="0" err="1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باثنتى</a:t>
            </a:r>
            <a:r>
              <a:rPr lang="ar-IQ" b="1" dirty="0">
                <a:solidFill>
                  <a:srgbClr val="00B0F0"/>
                </a:solidFill>
                <a:latin typeface="Arial" pitchFamily="34" charset="0"/>
                <a:cs typeface="Arial" pitchFamily="34" charset="0"/>
              </a:rPr>
              <a:t> عشرة امرأة </a:t>
            </a:r>
            <a:r>
              <a:rPr lang="ar-IQ" dirty="0" smtClean="0">
                <a:latin typeface="Arial" pitchFamily="34" charset="0"/>
                <a:cs typeface="Arial" pitchFamily="34" charset="0"/>
              </a:rPr>
              <a:t>".</a:t>
            </a:r>
            <a:endParaRPr lang="ar-IQ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66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39">
        <p14:prism isContent="1"/>
      </p:transition>
    </mc:Choice>
    <mc:Fallback xmlns="">
      <p:transition spd="slow" advTm="943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43491" y="1027665"/>
            <a:ext cx="7024744" cy="496336"/>
          </a:xfrm>
        </p:spPr>
        <p:txBody>
          <a:bodyPr>
            <a:normAutofit fontScale="90000"/>
          </a:bodyPr>
          <a:lstStyle/>
          <a:p>
            <a:r>
              <a:rPr lang="ar-IQ" dirty="0"/>
              <a:t>الاعراب:</a:t>
            </a:r>
            <a:br>
              <a:rPr lang="ar-IQ" dirty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492" y="1219201"/>
            <a:ext cx="7490907" cy="4613429"/>
          </a:xfrm>
        </p:spPr>
        <p:txBody>
          <a:bodyPr>
            <a:normAutofit/>
          </a:bodyPr>
          <a:lstStyle/>
          <a:p>
            <a:r>
              <a:rPr lang="ar-IQ" dirty="0" smtClean="0">
                <a:latin typeface="Arial" pitchFamily="34" charset="0"/>
                <a:cs typeface="Arial" pitchFamily="34" charset="0"/>
              </a:rPr>
              <a:t>ويعرب </a:t>
            </a:r>
            <a:r>
              <a:rPr lang="ar-IQ" dirty="0">
                <a:latin typeface="Arial" pitchFamily="34" charset="0"/>
                <a:cs typeface="Arial" pitchFamily="34" charset="0"/>
              </a:rPr>
              <a:t>المعدود</a:t>
            </a:r>
            <a:r>
              <a:rPr lang="ar-IQ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ar-IQ" dirty="0">
                <a:latin typeface="Arial" pitchFamily="34" charset="0"/>
                <a:cs typeface="Arial" pitchFamily="34" charset="0"/>
              </a:rPr>
              <a:t>مضاف اليه </a:t>
            </a:r>
            <a:r>
              <a:rPr lang="ar-IQ" dirty="0" smtClean="0">
                <a:latin typeface="Arial" pitchFamily="34" charset="0"/>
                <a:cs typeface="Arial" pitchFamily="34" charset="0"/>
              </a:rPr>
              <a:t>للأعداد المضافة وهي من 3-10 ومائة وألف</a:t>
            </a:r>
          </a:p>
          <a:p>
            <a:r>
              <a:rPr lang="ar-IQ" dirty="0" smtClean="0">
                <a:latin typeface="Arial" pitchFamily="34" charset="0"/>
                <a:cs typeface="Arial" pitchFamily="34" charset="0"/>
              </a:rPr>
              <a:t>ويعرب تمييزا للأعداد المفردة (20-30)والمركبة (11من-19)والمعطوفة(من21-99)  ، </a:t>
            </a:r>
            <a:r>
              <a:rPr lang="ar-IQ" dirty="0">
                <a:latin typeface="Arial" pitchFamily="34" charset="0"/>
                <a:cs typeface="Arial" pitchFamily="34" charset="0"/>
              </a:rPr>
              <a:t>و</a:t>
            </a:r>
            <a:r>
              <a:rPr lang="ar-IQ" dirty="0" smtClean="0">
                <a:latin typeface="Arial" pitchFamily="34" charset="0"/>
                <a:cs typeface="Arial" pitchFamily="34" charset="0"/>
              </a:rPr>
              <a:t>يكون </a:t>
            </a:r>
            <a:r>
              <a:rPr lang="ar-IQ" dirty="0" err="1">
                <a:latin typeface="Arial" pitchFamily="34" charset="0"/>
                <a:cs typeface="Arial" pitchFamily="34" charset="0"/>
              </a:rPr>
              <a:t>مفراد</a:t>
            </a:r>
            <a:r>
              <a:rPr lang="ar-IQ" dirty="0">
                <a:latin typeface="Arial" pitchFamily="34" charset="0"/>
                <a:cs typeface="Arial" pitchFamily="34" charset="0"/>
              </a:rPr>
              <a:t> منصوبا، نحو: خ</a:t>
            </a:r>
            <a:r>
              <a:rPr lang="ar-IQ" dirty="0" smtClean="0">
                <a:latin typeface="Arial" pitchFamily="34" charset="0"/>
                <a:cs typeface="Arial" pitchFamily="34" charset="0"/>
              </a:rPr>
              <a:t>مسون </a:t>
            </a:r>
            <a:r>
              <a:rPr lang="ar-IQ" dirty="0">
                <a:latin typeface="Arial" pitchFamily="34" charset="0"/>
                <a:cs typeface="Arial" pitchFamily="34" charset="0"/>
              </a:rPr>
              <a:t>رجلا وامرأة،  و" أحد عشر رجلا، وإحدى عشرة امرأة .</a:t>
            </a:r>
          </a:p>
          <a:p>
            <a:r>
              <a:rPr lang="ar-IQ" dirty="0" smtClean="0">
                <a:latin typeface="Arial" pitchFamily="34" charset="0"/>
                <a:cs typeface="Arial" pitchFamily="34" charset="0"/>
              </a:rPr>
              <a:t>ويكون الاعراب بحسب </a:t>
            </a:r>
            <a:r>
              <a:rPr lang="ar-IQ" dirty="0">
                <a:latin typeface="Arial" pitchFamily="34" charset="0"/>
                <a:cs typeface="Arial" pitchFamily="34" charset="0"/>
              </a:rPr>
              <a:t>موقعها من </a:t>
            </a:r>
            <a:r>
              <a:rPr lang="ar-IQ" dirty="0" smtClean="0">
                <a:latin typeface="Arial" pitchFamily="34" charset="0"/>
                <a:cs typeface="Arial" pitchFamily="34" charset="0"/>
              </a:rPr>
              <a:t>الجملة لكن في محل... نقول</a:t>
            </a:r>
            <a:r>
              <a:rPr lang="ar-IQ" dirty="0">
                <a:latin typeface="Arial" pitchFamily="34" charset="0"/>
                <a:cs typeface="Arial" pitchFamily="34" charset="0"/>
              </a:rPr>
              <a:t>: عدد مركب مبني على فتح الجزأين في محل رفع أو نصب أو جر بحسب موقعها من الاعراب. </a:t>
            </a:r>
          </a:p>
          <a:p>
            <a:r>
              <a:rPr lang="ar-IQ" dirty="0">
                <a:latin typeface="Arial" pitchFamily="34" charset="0"/>
                <a:cs typeface="Arial" pitchFamily="34" charset="0"/>
              </a:rPr>
              <a:t> </a:t>
            </a:r>
            <a:r>
              <a:rPr lang="ar-IQ" dirty="0" smtClean="0">
                <a:latin typeface="Arial" pitchFamily="34" charset="0"/>
                <a:cs typeface="Arial" pitchFamily="34" charset="0"/>
              </a:rPr>
              <a:t>أما </a:t>
            </a:r>
            <a:r>
              <a:rPr lang="ar-IQ" dirty="0">
                <a:latin typeface="Arial" pitchFamily="34" charset="0"/>
                <a:cs typeface="Arial" pitchFamily="34" charset="0"/>
              </a:rPr>
              <a:t>اثنا واثنتا </a:t>
            </a:r>
            <a:r>
              <a:rPr lang="ar-IQ" dirty="0" smtClean="0">
                <a:latin typeface="Arial" pitchFamily="34" charset="0"/>
                <a:cs typeface="Arial" pitchFamily="34" charset="0"/>
              </a:rPr>
              <a:t>عشر </a:t>
            </a:r>
            <a:r>
              <a:rPr lang="ar-IQ" dirty="0" err="1">
                <a:latin typeface="Arial" pitchFamily="34" charset="0"/>
                <a:cs typeface="Arial" pitchFamily="34" charset="0"/>
              </a:rPr>
              <a:t>ف</a:t>
            </a:r>
            <a:r>
              <a:rPr lang="ar-IQ" dirty="0" err="1" smtClean="0">
                <a:latin typeface="Arial" pitchFamily="34" charset="0"/>
                <a:cs typeface="Arial" pitchFamily="34" charset="0"/>
              </a:rPr>
              <a:t>اعراب</a:t>
            </a:r>
            <a:r>
              <a:rPr lang="ar-IQ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ar-IQ" dirty="0">
                <a:latin typeface="Arial" pitchFamily="34" charset="0"/>
                <a:cs typeface="Arial" pitchFamily="34" charset="0"/>
              </a:rPr>
              <a:t>المثنى: ترفع بالألف وتنصب وتجر بالياء. </a:t>
            </a:r>
            <a:r>
              <a:rPr lang="ar-IQ" dirty="0" smtClean="0">
                <a:latin typeface="Arial" pitchFamily="34" charset="0"/>
                <a:cs typeface="Arial" pitchFamily="34" charset="0"/>
              </a:rPr>
              <a:t>بحسب </a:t>
            </a:r>
            <a:r>
              <a:rPr lang="ar-IQ" dirty="0">
                <a:latin typeface="Arial" pitchFamily="34" charset="0"/>
                <a:cs typeface="Arial" pitchFamily="34" charset="0"/>
              </a:rPr>
              <a:t>موقعها من الاعراب. أما الجزء الثاني( عشرة) فتبقى على </a:t>
            </a:r>
            <a:r>
              <a:rPr lang="ar-IQ" dirty="0"/>
              <a:t>بنائها.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63842480"/>
      </p:ext>
    </p:extLst>
  </p:cSld>
  <p:clrMapOvr>
    <a:masterClrMapping/>
  </p:clrMapOvr>
  <p:transition spd="slow" advTm="9439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43491" y="1027665"/>
            <a:ext cx="7024744" cy="343936"/>
          </a:xfrm>
        </p:spPr>
        <p:txBody>
          <a:bodyPr>
            <a:normAutofit fontScale="90000"/>
          </a:bodyPr>
          <a:lstStyle/>
          <a:p>
            <a:r>
              <a:rPr lang="ar-IQ" dirty="0"/>
              <a:t>أمثلة معربة:</a:t>
            </a:r>
            <a:br>
              <a:rPr lang="ar-IQ" dirty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493" y="914401"/>
            <a:ext cx="6957508" cy="4918229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ar-IQ" b="1" dirty="0" smtClean="0">
                <a:solidFill>
                  <a:schemeClr val="accent3"/>
                </a:solidFill>
              </a:rPr>
              <a:t>{</a:t>
            </a:r>
            <a:r>
              <a:rPr lang="ar-IQ" b="1" dirty="0">
                <a:solidFill>
                  <a:schemeClr val="accent3"/>
                </a:solidFill>
              </a:rPr>
              <a:t>إني رأيت أحد عشر كوكباً}. </a:t>
            </a:r>
            <a:r>
              <a:rPr lang="ar-IQ" dirty="0"/>
              <a:t>(</a:t>
            </a:r>
          </a:p>
          <a:p>
            <a:pPr marL="68580" indent="0">
              <a:buNone/>
            </a:pPr>
            <a:r>
              <a:rPr lang="ar-IQ" dirty="0" smtClean="0"/>
              <a:t>إن</a:t>
            </a:r>
            <a:r>
              <a:rPr lang="ar-IQ" dirty="0"/>
              <a:t>: حرف تأكيد ونصب وياء المتكلم اسمها ضمير مبني على السكون في محل نصب.</a:t>
            </a:r>
          </a:p>
          <a:p>
            <a:r>
              <a:rPr lang="ar-IQ" dirty="0"/>
              <a:t>رأيت: فعل وفاعل. </a:t>
            </a:r>
          </a:p>
          <a:p>
            <a:r>
              <a:rPr lang="ar-IQ" dirty="0"/>
              <a:t>أحد عشر مفعول به مبني على فتح الجزأين في محل نصب.</a:t>
            </a:r>
          </a:p>
          <a:p>
            <a:r>
              <a:rPr lang="ar-IQ" dirty="0"/>
              <a:t>كوكباً: تمييز منصوب بالفتحة، والجملة في محل رفع خبر إنَّ.</a:t>
            </a:r>
          </a:p>
          <a:p>
            <a:endParaRPr lang="ar-IQ" dirty="0"/>
          </a:p>
          <a:p>
            <a:pPr algn="ctr"/>
            <a:r>
              <a:rPr lang="ar-IQ" b="1" dirty="0" smtClean="0">
                <a:solidFill>
                  <a:schemeClr val="accent3"/>
                </a:solidFill>
              </a:rPr>
              <a:t>{</a:t>
            </a:r>
            <a:r>
              <a:rPr lang="ar-IQ" b="1" dirty="0">
                <a:solidFill>
                  <a:schemeClr val="accent3"/>
                </a:solidFill>
              </a:rPr>
              <a:t>فإنها محرمةٌ عليهم أربعينَ سنة}. </a:t>
            </a:r>
          </a:p>
          <a:p>
            <a:r>
              <a:rPr lang="ar-IQ" dirty="0"/>
              <a:t> فإنها </a:t>
            </a:r>
            <a:r>
              <a:rPr lang="ar-IQ" dirty="0" smtClean="0"/>
              <a:t>:الفاء </a:t>
            </a:r>
            <a:r>
              <a:rPr lang="ar-IQ" dirty="0"/>
              <a:t>حسب ما قبلها (إنها) إن واسمها..</a:t>
            </a:r>
          </a:p>
          <a:p>
            <a:r>
              <a:rPr lang="ar-IQ" dirty="0"/>
              <a:t> (محرمة) خبرها مرفوع بالضمة.</a:t>
            </a:r>
          </a:p>
          <a:p>
            <a:r>
              <a:rPr lang="ar-IQ" dirty="0"/>
              <a:t>عليهم : جار ومجرور متعلقان بقوله (محرمة).</a:t>
            </a:r>
          </a:p>
          <a:p>
            <a:r>
              <a:rPr lang="ar-IQ" dirty="0"/>
              <a:t>أربعين : مفعول فيه منصوب بالياء نيابة عن الفتحة لأنه ملحق بجمع المذكر السالم.</a:t>
            </a:r>
          </a:p>
          <a:p>
            <a:r>
              <a:rPr lang="ar-IQ" dirty="0"/>
              <a:t>سنة: تمييز منصوب بالفتحة.</a:t>
            </a:r>
          </a:p>
          <a:p>
            <a:endParaRPr lang="ar-IQ" dirty="0"/>
          </a:p>
          <a:p>
            <a:pPr algn="ctr"/>
            <a:r>
              <a:rPr lang="ar-IQ" b="1" dirty="0" smtClean="0">
                <a:solidFill>
                  <a:schemeClr val="accent3"/>
                </a:solidFill>
              </a:rPr>
              <a:t>{</a:t>
            </a:r>
            <a:r>
              <a:rPr lang="ar-IQ" b="1" dirty="0">
                <a:solidFill>
                  <a:schemeClr val="accent3"/>
                </a:solidFill>
              </a:rPr>
              <a:t>وبعثنا منهم اثني عشر نقيباً</a:t>
            </a:r>
            <a:r>
              <a:rPr lang="ar-IQ" b="1" dirty="0" smtClean="0">
                <a:solidFill>
                  <a:schemeClr val="accent3"/>
                </a:solidFill>
              </a:rPr>
              <a:t>}.</a:t>
            </a:r>
            <a:endParaRPr lang="ar-IQ" b="1" dirty="0">
              <a:solidFill>
                <a:schemeClr val="accent3"/>
              </a:solidFill>
            </a:endParaRPr>
          </a:p>
          <a:p>
            <a:r>
              <a:rPr lang="ar-IQ" dirty="0"/>
              <a:t>وبعثنا : الواو حسب ما قبلها (بعثنا) فعل وفاعل.</a:t>
            </a:r>
          </a:p>
          <a:p>
            <a:r>
              <a:rPr lang="ar-IQ" dirty="0"/>
              <a:t>منهم: جار ومجرور متعلقان بقوله (بعثنا).</a:t>
            </a:r>
          </a:p>
          <a:p>
            <a:r>
              <a:rPr lang="ar-IQ" dirty="0"/>
              <a:t>إنني: مفعول به منصوب بالياء لأنه ملحق بالمثنى.</a:t>
            </a:r>
          </a:p>
          <a:p>
            <a:r>
              <a:rPr lang="ar-IQ" dirty="0"/>
              <a:t>عشر: كلمة مبنية على الفتح لا محل لها من الإعراب بمنزلة نون (المحمدان والمحمدون).</a:t>
            </a:r>
          </a:p>
          <a:p>
            <a:r>
              <a:rPr lang="ar-IQ" dirty="0"/>
              <a:t>نقيباَ : تمييِز منصوب بالفتحة.</a:t>
            </a:r>
          </a:p>
          <a:p>
            <a:endParaRPr lang="ar-IQ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267788"/>
      </p:ext>
    </p:extLst>
  </p:cSld>
  <p:clrMapOvr>
    <a:masterClrMapping/>
  </p:clrMapOvr>
  <p:transition spd="slow" advTm="9439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43491" y="1027665"/>
            <a:ext cx="7024744" cy="496336"/>
          </a:xfrm>
        </p:spPr>
        <p:txBody>
          <a:bodyPr>
            <a:normAutofit fontScale="90000"/>
          </a:bodyPr>
          <a:lstStyle/>
          <a:p>
            <a:r>
              <a:rPr lang="ar-IQ" dirty="0"/>
              <a:t>الخلاصة: العددِ تذكيره وتأنيثُه: </a:t>
            </a:r>
            <a:br>
              <a:rPr lang="ar-IQ" dirty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493" y="1143000"/>
            <a:ext cx="7338508" cy="4689629"/>
          </a:xfrm>
        </p:spPr>
        <p:txBody>
          <a:bodyPr>
            <a:normAutofit fontScale="92500"/>
          </a:bodyPr>
          <a:lstStyle/>
          <a:p>
            <a:pPr algn="r"/>
            <a:r>
              <a:rPr lang="ar-IQ" dirty="0"/>
              <a:t>	</a:t>
            </a:r>
            <a:r>
              <a:rPr lang="ar-IQ" dirty="0">
                <a:latin typeface="Arial" pitchFamily="34" charset="0"/>
                <a:cs typeface="Arial" pitchFamily="34" charset="0"/>
              </a:rPr>
              <a:t>العددان ( 1، 2 ) يطابقان المعدود تذكيراً وتأنيثاً ولا يذكر المعدود بعده مثل:  كتاب واحد </a:t>
            </a:r>
            <a:r>
              <a:rPr lang="ar-IQ" dirty="0" smtClean="0">
                <a:latin typeface="Arial" pitchFamily="34" charset="0"/>
                <a:cs typeface="Arial" pitchFamily="34" charset="0"/>
              </a:rPr>
              <a:t>وكتابان </a:t>
            </a:r>
            <a:r>
              <a:rPr lang="ar-IQ" dirty="0">
                <a:latin typeface="Arial" pitchFamily="34" charset="0"/>
                <a:cs typeface="Arial" pitchFamily="34" charset="0"/>
              </a:rPr>
              <a:t>اثنان ولا يقال واحد كتاب او اثنان كتابان ويجوز كتاب فقط او كتابان. وسواءٌ استُعملا مفردين أو مركبين أَو معطوفاً عليهما..</a:t>
            </a:r>
          </a:p>
          <a:p>
            <a:pPr algn="r"/>
            <a:r>
              <a:rPr lang="ar-IQ" dirty="0">
                <a:latin typeface="Arial" pitchFamily="34" charset="0"/>
                <a:cs typeface="Arial" pitchFamily="34" charset="0"/>
              </a:rPr>
              <a:t>	الأعداد من 3 إلى 10: تخالف </a:t>
            </a:r>
            <a:r>
              <a:rPr lang="ar-IQ" dirty="0" smtClean="0">
                <a:latin typeface="Arial" pitchFamily="34" charset="0"/>
                <a:cs typeface="Arial" pitchFamily="34" charset="0"/>
              </a:rPr>
              <a:t>المعدود تذكيراً </a:t>
            </a:r>
            <a:r>
              <a:rPr lang="ar-IQ" dirty="0">
                <a:latin typeface="Arial" pitchFamily="34" charset="0"/>
                <a:cs typeface="Arial" pitchFamily="34" charset="0"/>
              </a:rPr>
              <a:t>وتأنيثاً سواءٌ استعملت مفردات أو مركبات مع العشرة أو معطوفاً عليها.. فتذكر مع المؤنث وتؤنث مع المذكر </a:t>
            </a:r>
            <a:r>
              <a:rPr lang="ar-IQ" dirty="0" smtClean="0">
                <a:latin typeface="Arial" pitchFamily="34" charset="0"/>
                <a:cs typeface="Arial" pitchFamily="34" charset="0"/>
              </a:rPr>
              <a:t>فيأتي </a:t>
            </a:r>
            <a:r>
              <a:rPr lang="ar-IQ" dirty="0">
                <a:latin typeface="Arial" pitchFamily="34" charset="0"/>
                <a:cs typeface="Arial" pitchFamily="34" charset="0"/>
              </a:rPr>
              <a:t>المميز بعدها جمع مضاف مثل ثلاثة رجال</a:t>
            </a:r>
            <a:r>
              <a:rPr lang="ar-IQ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ar-IQ" dirty="0">
                <a:latin typeface="Arial" pitchFamily="34" charset="0"/>
                <a:cs typeface="Arial" pitchFamily="34" charset="0"/>
              </a:rPr>
              <a:t>	</a:t>
            </a:r>
          </a:p>
          <a:p>
            <a:pPr algn="r"/>
            <a:r>
              <a:rPr lang="ar-IQ" dirty="0">
                <a:latin typeface="Arial" pitchFamily="34" charset="0"/>
                <a:cs typeface="Arial" pitchFamily="34" charset="0"/>
              </a:rPr>
              <a:t>	 </a:t>
            </a:r>
            <a:r>
              <a:rPr lang="ar-IQ" dirty="0" smtClean="0">
                <a:latin typeface="Arial" pitchFamily="34" charset="0"/>
                <a:cs typeface="Arial" pitchFamily="34" charset="0"/>
              </a:rPr>
              <a:t>العددان( </a:t>
            </a:r>
            <a:r>
              <a:rPr lang="ar-IQ" dirty="0">
                <a:latin typeface="Arial" pitchFamily="34" charset="0"/>
                <a:cs typeface="Arial" pitchFamily="34" charset="0"/>
              </a:rPr>
              <a:t>11، </a:t>
            </a:r>
            <a:r>
              <a:rPr lang="ar-IQ" dirty="0" smtClean="0">
                <a:latin typeface="Arial" pitchFamily="34" charset="0"/>
                <a:cs typeface="Arial" pitchFamily="34" charset="0"/>
              </a:rPr>
              <a:t>12) </a:t>
            </a:r>
            <a:r>
              <a:rPr lang="ar-IQ" dirty="0">
                <a:latin typeface="Arial" pitchFamily="34" charset="0"/>
                <a:cs typeface="Arial" pitchFamily="34" charset="0"/>
              </a:rPr>
              <a:t>توافقان المعدود تذكيراً </a:t>
            </a:r>
            <a:r>
              <a:rPr lang="ar-IQ" dirty="0" smtClean="0">
                <a:latin typeface="Arial" pitchFamily="34" charset="0"/>
                <a:cs typeface="Arial" pitchFamily="34" charset="0"/>
              </a:rPr>
              <a:t>وتأنيثاً </a:t>
            </a:r>
            <a:r>
              <a:rPr lang="ar-IQ" dirty="0">
                <a:latin typeface="Arial" pitchFamily="34" charset="0"/>
                <a:cs typeface="Arial" pitchFamily="34" charset="0"/>
              </a:rPr>
              <a:t>مثل: اشتريت أحد عشر كتاباً وإحدى عشرة </a:t>
            </a:r>
            <a:r>
              <a:rPr lang="ar-IQ" dirty="0" smtClean="0">
                <a:latin typeface="Arial" pitchFamily="34" charset="0"/>
                <a:cs typeface="Arial" pitchFamily="34" charset="0"/>
              </a:rPr>
              <a:t>مجلة. و: </a:t>
            </a:r>
            <a:r>
              <a:rPr lang="ar-IQ" dirty="0">
                <a:latin typeface="Arial" pitchFamily="34" charset="0"/>
                <a:cs typeface="Arial" pitchFamily="34" charset="0"/>
              </a:rPr>
              <a:t>عندي اثنا عشر كتاباً واثنتا عشرة مجلة...</a:t>
            </a:r>
          </a:p>
          <a:p>
            <a:pPr algn="r"/>
            <a:r>
              <a:rPr lang="ar-IQ" dirty="0">
                <a:latin typeface="Arial" pitchFamily="34" charset="0"/>
                <a:cs typeface="Arial" pitchFamily="34" charset="0"/>
              </a:rPr>
              <a:t>	الأعداد من 13 إلى 19 : يكون </a:t>
            </a:r>
            <a:r>
              <a:rPr lang="ar-IQ" dirty="0" smtClean="0">
                <a:latin typeface="Arial" pitchFamily="34" charset="0"/>
                <a:cs typeface="Arial" pitchFamily="34" charset="0"/>
              </a:rPr>
              <a:t>الأول </a:t>
            </a:r>
            <a:r>
              <a:rPr lang="ar-IQ" dirty="0">
                <a:latin typeface="Arial" pitchFamily="34" charset="0"/>
                <a:cs typeface="Arial" pitchFamily="34" charset="0"/>
              </a:rPr>
              <a:t>مخالفا للمعدود، والثاني يوافق المعدود في التأنيث والتذكير نحو: ثلاثة عشر كتابا، وتسع عشرة </a:t>
            </a:r>
            <a:r>
              <a:rPr lang="ar-IQ" dirty="0" smtClean="0">
                <a:latin typeface="Arial" pitchFamily="34" charset="0"/>
                <a:cs typeface="Arial" pitchFamily="34" charset="0"/>
              </a:rPr>
              <a:t>درجة</a:t>
            </a:r>
            <a:r>
              <a:rPr lang="ar-IQ" dirty="0" smtClean="0"/>
              <a:t>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62934465"/>
      </p:ext>
    </p:extLst>
  </p:cSld>
  <p:clrMapOvr>
    <a:masterClrMapping/>
  </p:clrMapOvr>
  <p:transition spd="slow" advTm="9439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6|9.5|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468</TotalTime>
  <Words>800</Words>
  <Application>Microsoft Office PowerPoint</Application>
  <PresentationFormat>عرض على الشاشة (3:4)‏</PresentationFormat>
  <Paragraphs>84</Paragraphs>
  <Slides>13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أوستن</vt:lpstr>
      <vt:lpstr>محاضرة النحو  /المرحلة الرابعة كلية التربية للبنات قسم اللغة العربية    جامعة بغداد</vt:lpstr>
      <vt:lpstr>المصدر: شرح ابن عقيل على ألفية ابن مالك</vt:lpstr>
      <vt:lpstr>حادي وحادية</vt:lpstr>
      <vt:lpstr>كم الاستفهامية والخبرية </vt:lpstr>
      <vt:lpstr>كأي وكذا/  </vt:lpstr>
      <vt:lpstr>الاعراب: </vt:lpstr>
      <vt:lpstr>الاعراب: </vt:lpstr>
      <vt:lpstr>أمثلة معربة: </vt:lpstr>
      <vt:lpstr>الخلاصة: العددِ تذكيره وتأنيثُه:  </vt:lpstr>
      <vt:lpstr>الخلاصة </vt:lpstr>
      <vt:lpstr>الخلاصة: </vt:lpstr>
      <vt:lpstr> تطبيق </vt:lpstr>
      <vt:lpstr>تطبيق / نص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الرحيم محاضرة النحو/ المرحلة الرابعة كلية التربية للبنات/ قسم اللغة العربية/ جامعة بغداد</dc:title>
  <dc:creator>DR.Ahmed Saker 2O11</dc:creator>
  <cp:lastModifiedBy>DR.Hassan M. 2020</cp:lastModifiedBy>
  <cp:revision>32</cp:revision>
  <dcterms:created xsi:type="dcterms:W3CDTF">2020-03-24T10:21:48Z</dcterms:created>
  <dcterms:modified xsi:type="dcterms:W3CDTF">2021-01-13T18:26:05Z</dcterms:modified>
</cp:coreProperties>
</file>