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696" r:id="rId3"/>
  </p:sldMasterIdLst>
  <p:notesMasterIdLst>
    <p:notesMasterId r:id="rId45"/>
  </p:notesMasterIdLst>
  <p:handoutMasterIdLst>
    <p:handoutMasterId r:id="rId46"/>
  </p:handoutMasterIdLst>
  <p:sldIdLst>
    <p:sldId id="259" r:id="rId4"/>
    <p:sldId id="256" r:id="rId5"/>
    <p:sldId id="280" r:id="rId6"/>
    <p:sldId id="261" r:id="rId7"/>
    <p:sldId id="281" r:id="rId8"/>
    <p:sldId id="262" r:id="rId9"/>
    <p:sldId id="263" r:id="rId10"/>
    <p:sldId id="264" r:id="rId11"/>
    <p:sldId id="283" r:id="rId12"/>
    <p:sldId id="265" r:id="rId13"/>
    <p:sldId id="268" r:id="rId14"/>
    <p:sldId id="284" r:id="rId15"/>
    <p:sldId id="282" r:id="rId16"/>
    <p:sldId id="266" r:id="rId17"/>
    <p:sldId id="269" r:id="rId18"/>
    <p:sldId id="270" r:id="rId19"/>
    <p:sldId id="271" r:id="rId20"/>
    <p:sldId id="272" r:id="rId21"/>
    <p:sldId id="273" r:id="rId22"/>
    <p:sldId id="275" r:id="rId23"/>
    <p:sldId id="274" r:id="rId24"/>
    <p:sldId id="276" r:id="rId25"/>
    <p:sldId id="293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78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FF535-41AB-45D1-87AF-E630E948ABD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ADB20C-3EA3-4272-99B7-94764646A3B8}">
      <dgm:prSet/>
      <dgm:spPr/>
      <dgm:t>
        <a:bodyPr/>
        <a:lstStyle/>
        <a:p>
          <a:pPr rtl="1"/>
          <a:r>
            <a:rPr lang="ar-IQ" baseline="0" dirty="0" smtClean="0"/>
            <a:t>ب</a:t>
          </a:r>
          <a:r>
            <a:rPr lang="ar-SA" baseline="0" dirty="0" smtClean="0"/>
            <a:t>سم الله الرحمن الرحيم</a:t>
          </a:r>
          <a:endParaRPr lang="en-US" dirty="0"/>
        </a:p>
      </dgm:t>
    </dgm:pt>
    <dgm:pt modelId="{D801D1BD-72AC-40F7-81A6-F4770D8BCEDF}" type="parTrans" cxnId="{D06D79AC-5ADF-44D7-8C4E-146494396DEA}">
      <dgm:prSet/>
      <dgm:spPr/>
      <dgm:t>
        <a:bodyPr/>
        <a:lstStyle/>
        <a:p>
          <a:endParaRPr lang="en-US"/>
        </a:p>
      </dgm:t>
    </dgm:pt>
    <dgm:pt modelId="{B95F235E-3A40-4B79-8DC8-C8063D6CC372}" type="sibTrans" cxnId="{D06D79AC-5ADF-44D7-8C4E-146494396DEA}">
      <dgm:prSet/>
      <dgm:spPr/>
      <dgm:t>
        <a:bodyPr/>
        <a:lstStyle/>
        <a:p>
          <a:endParaRPr lang="en-US"/>
        </a:p>
      </dgm:t>
    </dgm:pt>
    <dgm:pt modelId="{FB752DBE-C097-41BD-A6EA-63858AA3EE03}">
      <dgm:prSet/>
      <dgm:spPr/>
      <dgm:t>
        <a:bodyPr/>
        <a:lstStyle/>
        <a:p>
          <a:pPr rtl="1"/>
          <a:endParaRPr lang="en-US"/>
        </a:p>
      </dgm:t>
    </dgm:pt>
    <dgm:pt modelId="{BB22240A-35BB-4F4D-841F-8CC47B73097F}" type="parTrans" cxnId="{5326EAF7-214B-48D6-BA37-262968437C4B}">
      <dgm:prSet/>
      <dgm:spPr/>
      <dgm:t>
        <a:bodyPr/>
        <a:lstStyle/>
        <a:p>
          <a:endParaRPr lang="en-US"/>
        </a:p>
      </dgm:t>
    </dgm:pt>
    <dgm:pt modelId="{A3AE3DA6-C10E-4BB0-8F23-4ED2409F6ADB}" type="sibTrans" cxnId="{5326EAF7-214B-48D6-BA37-262968437C4B}">
      <dgm:prSet/>
      <dgm:spPr/>
      <dgm:t>
        <a:bodyPr/>
        <a:lstStyle/>
        <a:p>
          <a:endParaRPr lang="en-US"/>
        </a:p>
      </dgm:t>
    </dgm:pt>
    <dgm:pt modelId="{58090A75-9569-450D-8CF2-18740F6039EC}">
      <dgm:prSet custT="1"/>
      <dgm:spPr/>
      <dgm:t>
        <a:bodyPr/>
        <a:lstStyle/>
        <a:p>
          <a:pPr rtl="1"/>
          <a:r>
            <a:rPr lang="ar-IQ" sz="4000" b="1" baseline="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النداء </a:t>
          </a:r>
          <a:endParaRPr lang="en-US" sz="4000" dirty="0">
            <a:solidFill>
              <a:srgbClr val="FF0000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EB9918F1-387C-4788-BE82-4B211EAC7CC0}" type="parTrans" cxnId="{BE7FFE69-4B97-4C2F-B763-D912DC744D78}">
      <dgm:prSet/>
      <dgm:spPr/>
      <dgm:t>
        <a:bodyPr/>
        <a:lstStyle/>
        <a:p>
          <a:endParaRPr lang="en-US"/>
        </a:p>
      </dgm:t>
    </dgm:pt>
    <dgm:pt modelId="{1D1CA7F7-6831-4E09-8349-EBC33E941CE9}" type="sibTrans" cxnId="{BE7FFE69-4B97-4C2F-B763-D912DC744D78}">
      <dgm:prSet/>
      <dgm:spPr/>
      <dgm:t>
        <a:bodyPr/>
        <a:lstStyle/>
        <a:p>
          <a:endParaRPr lang="en-US"/>
        </a:p>
      </dgm:t>
    </dgm:pt>
    <dgm:pt modelId="{29AB9E70-4CAC-4002-A39F-7EEDA060EA18}" type="pres">
      <dgm:prSet presAssocID="{4F6FF535-41AB-45D1-87AF-E630E948A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6C9E4D-23FA-4D94-BB93-30863A34B109}" type="pres">
      <dgm:prSet presAssocID="{4F6FF535-41AB-45D1-87AF-E630E948ABDA}" presName="arrow" presStyleLbl="bgShp" presStyleIdx="0" presStyleCnt="1" custLinFactNeighborX="2171" custLinFactNeighborY="73414"/>
      <dgm:spPr/>
    </dgm:pt>
    <dgm:pt modelId="{3D57049B-911E-4F7D-915B-04EAAF5D05BF}" type="pres">
      <dgm:prSet presAssocID="{4F6FF535-41AB-45D1-87AF-E630E948ABDA}" presName="points" presStyleCnt="0"/>
      <dgm:spPr/>
    </dgm:pt>
    <dgm:pt modelId="{77F4EA30-0885-4E12-BDFE-1535FB0D13B1}" type="pres">
      <dgm:prSet presAssocID="{CDADB20C-3EA3-4272-99B7-94764646A3B8}" presName="compositeA" presStyleCnt="0"/>
      <dgm:spPr/>
    </dgm:pt>
    <dgm:pt modelId="{646C1374-685D-46EE-84BD-E68EC7AC407F}" type="pres">
      <dgm:prSet presAssocID="{CDADB20C-3EA3-4272-99B7-94764646A3B8}" presName="textA" presStyleLbl="revTx" presStyleIdx="0" presStyleCnt="3" custScaleX="134628" custScaleY="56706" custLinFactX="200000" custLinFactNeighborX="227640" custLinFactNeighborY="-6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4A0C7-01D2-4697-A9D9-9E2C38DD9D89}" type="pres">
      <dgm:prSet presAssocID="{CDADB20C-3EA3-4272-99B7-94764646A3B8}" presName="circleA" presStyleLbl="node1" presStyleIdx="0" presStyleCnt="3"/>
      <dgm:spPr/>
    </dgm:pt>
    <dgm:pt modelId="{1A3E722F-C9B6-4F39-95E5-58A0CDFD7E81}" type="pres">
      <dgm:prSet presAssocID="{CDADB20C-3EA3-4272-99B7-94764646A3B8}" presName="spaceA" presStyleCnt="0"/>
      <dgm:spPr/>
    </dgm:pt>
    <dgm:pt modelId="{000E64C4-AF70-4C8D-97AF-2307433246BC}" type="pres">
      <dgm:prSet presAssocID="{B95F235E-3A40-4B79-8DC8-C8063D6CC372}" presName="space" presStyleCnt="0"/>
      <dgm:spPr/>
    </dgm:pt>
    <dgm:pt modelId="{922C6A21-A7F7-485F-A417-EAE361957F0F}" type="pres">
      <dgm:prSet presAssocID="{FB752DBE-C097-41BD-A6EA-63858AA3EE03}" presName="compositeB" presStyleCnt="0"/>
      <dgm:spPr/>
    </dgm:pt>
    <dgm:pt modelId="{2B947B5E-16F1-46AD-90C3-8FF7EE4F0DDF}" type="pres">
      <dgm:prSet presAssocID="{FB752DBE-C097-41BD-A6EA-63858AA3EE0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870DB-AAE7-4D87-9BEC-4A3383E9D15D}" type="pres">
      <dgm:prSet presAssocID="{FB752DBE-C097-41BD-A6EA-63858AA3EE03}" presName="circleB" presStyleLbl="node1" presStyleIdx="1" presStyleCnt="3"/>
      <dgm:spPr/>
    </dgm:pt>
    <dgm:pt modelId="{67C303C9-CD62-4063-A902-7209024D1481}" type="pres">
      <dgm:prSet presAssocID="{FB752DBE-C097-41BD-A6EA-63858AA3EE03}" presName="spaceB" presStyleCnt="0"/>
      <dgm:spPr/>
    </dgm:pt>
    <dgm:pt modelId="{F6246C95-1348-4131-B46B-D0890759948B}" type="pres">
      <dgm:prSet presAssocID="{A3AE3DA6-C10E-4BB0-8F23-4ED2409F6ADB}" presName="space" presStyleCnt="0"/>
      <dgm:spPr/>
    </dgm:pt>
    <dgm:pt modelId="{4CA416EB-7DCE-4DEE-BB37-63FDA8480462}" type="pres">
      <dgm:prSet presAssocID="{58090A75-9569-450D-8CF2-18740F6039EC}" presName="compositeA" presStyleCnt="0"/>
      <dgm:spPr/>
    </dgm:pt>
    <dgm:pt modelId="{E8762EED-B8E5-4FD3-91DE-DE3C6213B5DA}" type="pres">
      <dgm:prSet presAssocID="{58090A75-9569-450D-8CF2-18740F6039EC}" presName="textA" presStyleLbl="revTx" presStyleIdx="2" presStyleCnt="3" custScaleX="296898" custScaleY="83793" custLinFactX="-19897" custLinFactNeighborX="-100000" custLinFactNeighborY="46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F435F-B1CE-4745-8B2D-EF138094416E}" type="pres">
      <dgm:prSet presAssocID="{58090A75-9569-450D-8CF2-18740F6039EC}" presName="circleA" presStyleLbl="node1" presStyleIdx="2" presStyleCnt="3"/>
      <dgm:spPr/>
    </dgm:pt>
    <dgm:pt modelId="{A3E5C9AB-3E2B-48BA-BE1A-71FD6736FA77}" type="pres">
      <dgm:prSet presAssocID="{58090A75-9569-450D-8CF2-18740F6039EC}" presName="spaceA" presStyleCnt="0"/>
      <dgm:spPr/>
    </dgm:pt>
  </dgm:ptLst>
  <dgm:cxnLst>
    <dgm:cxn modelId="{BE7FFE69-4B97-4C2F-B763-D912DC744D78}" srcId="{4F6FF535-41AB-45D1-87AF-E630E948ABDA}" destId="{58090A75-9569-450D-8CF2-18740F6039EC}" srcOrd="2" destOrd="0" parTransId="{EB9918F1-387C-4788-BE82-4B211EAC7CC0}" sibTransId="{1D1CA7F7-6831-4E09-8349-EBC33E941CE9}"/>
    <dgm:cxn modelId="{4403500F-B0F2-421F-95F5-672DCBFF7AD6}" type="presOf" srcId="{CDADB20C-3EA3-4272-99B7-94764646A3B8}" destId="{646C1374-685D-46EE-84BD-E68EC7AC407F}" srcOrd="0" destOrd="0" presId="urn:microsoft.com/office/officeart/2005/8/layout/hProcess11"/>
    <dgm:cxn modelId="{8F7400E3-B3E1-49D1-9E97-D56712A34193}" type="presOf" srcId="{4F6FF535-41AB-45D1-87AF-E630E948ABDA}" destId="{29AB9E70-4CAC-4002-A39F-7EEDA060EA18}" srcOrd="0" destOrd="0" presId="urn:microsoft.com/office/officeart/2005/8/layout/hProcess11"/>
    <dgm:cxn modelId="{D06D79AC-5ADF-44D7-8C4E-146494396DEA}" srcId="{4F6FF535-41AB-45D1-87AF-E630E948ABDA}" destId="{CDADB20C-3EA3-4272-99B7-94764646A3B8}" srcOrd="0" destOrd="0" parTransId="{D801D1BD-72AC-40F7-81A6-F4770D8BCEDF}" sibTransId="{B95F235E-3A40-4B79-8DC8-C8063D6CC372}"/>
    <dgm:cxn modelId="{5B76CE94-1793-47BE-8130-F97E421A1847}" type="presOf" srcId="{FB752DBE-C097-41BD-A6EA-63858AA3EE03}" destId="{2B947B5E-16F1-46AD-90C3-8FF7EE4F0DDF}" srcOrd="0" destOrd="0" presId="urn:microsoft.com/office/officeart/2005/8/layout/hProcess11"/>
    <dgm:cxn modelId="{C33995FB-D190-46F6-9AA6-2667F714BAE1}" type="presOf" srcId="{58090A75-9569-450D-8CF2-18740F6039EC}" destId="{E8762EED-B8E5-4FD3-91DE-DE3C6213B5DA}" srcOrd="0" destOrd="0" presId="urn:microsoft.com/office/officeart/2005/8/layout/hProcess11"/>
    <dgm:cxn modelId="{5326EAF7-214B-48D6-BA37-262968437C4B}" srcId="{4F6FF535-41AB-45D1-87AF-E630E948ABDA}" destId="{FB752DBE-C097-41BD-A6EA-63858AA3EE03}" srcOrd="1" destOrd="0" parTransId="{BB22240A-35BB-4F4D-841F-8CC47B73097F}" sibTransId="{A3AE3DA6-C10E-4BB0-8F23-4ED2409F6ADB}"/>
    <dgm:cxn modelId="{A6FBFEDC-466F-4B71-8973-5D99A06FF5BE}" type="presParOf" srcId="{29AB9E70-4CAC-4002-A39F-7EEDA060EA18}" destId="{B66C9E4D-23FA-4D94-BB93-30863A34B109}" srcOrd="0" destOrd="0" presId="urn:microsoft.com/office/officeart/2005/8/layout/hProcess11"/>
    <dgm:cxn modelId="{E337E7AA-675F-4EAA-84FF-541D394C9BD0}" type="presParOf" srcId="{29AB9E70-4CAC-4002-A39F-7EEDA060EA18}" destId="{3D57049B-911E-4F7D-915B-04EAAF5D05BF}" srcOrd="1" destOrd="0" presId="urn:microsoft.com/office/officeart/2005/8/layout/hProcess11"/>
    <dgm:cxn modelId="{ABCF6662-CF4F-4678-ABC6-D4345B691183}" type="presParOf" srcId="{3D57049B-911E-4F7D-915B-04EAAF5D05BF}" destId="{77F4EA30-0885-4E12-BDFE-1535FB0D13B1}" srcOrd="0" destOrd="0" presId="urn:microsoft.com/office/officeart/2005/8/layout/hProcess11"/>
    <dgm:cxn modelId="{0EEFACB6-947A-45B9-9806-F242D13AAF0C}" type="presParOf" srcId="{77F4EA30-0885-4E12-BDFE-1535FB0D13B1}" destId="{646C1374-685D-46EE-84BD-E68EC7AC407F}" srcOrd="0" destOrd="0" presId="urn:microsoft.com/office/officeart/2005/8/layout/hProcess11"/>
    <dgm:cxn modelId="{66ADA8D2-10FE-4C43-B26B-3042E525DA22}" type="presParOf" srcId="{77F4EA30-0885-4E12-BDFE-1535FB0D13B1}" destId="{06E4A0C7-01D2-4697-A9D9-9E2C38DD9D89}" srcOrd="1" destOrd="0" presId="urn:microsoft.com/office/officeart/2005/8/layout/hProcess11"/>
    <dgm:cxn modelId="{0BF1D097-F80A-42E6-BB5A-84FBBDE1729C}" type="presParOf" srcId="{77F4EA30-0885-4E12-BDFE-1535FB0D13B1}" destId="{1A3E722F-C9B6-4F39-95E5-58A0CDFD7E81}" srcOrd="2" destOrd="0" presId="urn:microsoft.com/office/officeart/2005/8/layout/hProcess11"/>
    <dgm:cxn modelId="{3524B0F2-F3FF-426D-AF99-529821970724}" type="presParOf" srcId="{3D57049B-911E-4F7D-915B-04EAAF5D05BF}" destId="{000E64C4-AF70-4C8D-97AF-2307433246BC}" srcOrd="1" destOrd="0" presId="urn:microsoft.com/office/officeart/2005/8/layout/hProcess11"/>
    <dgm:cxn modelId="{5FF59EAE-BB23-4917-9268-1CBD85046466}" type="presParOf" srcId="{3D57049B-911E-4F7D-915B-04EAAF5D05BF}" destId="{922C6A21-A7F7-485F-A417-EAE361957F0F}" srcOrd="2" destOrd="0" presId="urn:microsoft.com/office/officeart/2005/8/layout/hProcess11"/>
    <dgm:cxn modelId="{FE55362F-61D0-4319-AE4D-0170F212BB30}" type="presParOf" srcId="{922C6A21-A7F7-485F-A417-EAE361957F0F}" destId="{2B947B5E-16F1-46AD-90C3-8FF7EE4F0DDF}" srcOrd="0" destOrd="0" presId="urn:microsoft.com/office/officeart/2005/8/layout/hProcess11"/>
    <dgm:cxn modelId="{4B4BBDEB-6375-48B2-B746-BEC21F1AD30F}" type="presParOf" srcId="{922C6A21-A7F7-485F-A417-EAE361957F0F}" destId="{440870DB-AAE7-4D87-9BEC-4A3383E9D15D}" srcOrd="1" destOrd="0" presId="urn:microsoft.com/office/officeart/2005/8/layout/hProcess11"/>
    <dgm:cxn modelId="{47142FD3-EF56-4A63-83F1-4596B737AC22}" type="presParOf" srcId="{922C6A21-A7F7-485F-A417-EAE361957F0F}" destId="{67C303C9-CD62-4063-A902-7209024D1481}" srcOrd="2" destOrd="0" presId="urn:microsoft.com/office/officeart/2005/8/layout/hProcess11"/>
    <dgm:cxn modelId="{3714C894-606F-4176-96B7-19C21C2513F5}" type="presParOf" srcId="{3D57049B-911E-4F7D-915B-04EAAF5D05BF}" destId="{F6246C95-1348-4131-B46B-D0890759948B}" srcOrd="3" destOrd="0" presId="urn:microsoft.com/office/officeart/2005/8/layout/hProcess11"/>
    <dgm:cxn modelId="{3ECEC114-3E46-4EE6-A479-1BBAC5B49757}" type="presParOf" srcId="{3D57049B-911E-4F7D-915B-04EAAF5D05BF}" destId="{4CA416EB-7DCE-4DEE-BB37-63FDA8480462}" srcOrd="4" destOrd="0" presId="urn:microsoft.com/office/officeart/2005/8/layout/hProcess11"/>
    <dgm:cxn modelId="{90FB022D-CB34-46BB-B088-58F4F2917591}" type="presParOf" srcId="{4CA416EB-7DCE-4DEE-BB37-63FDA8480462}" destId="{E8762EED-B8E5-4FD3-91DE-DE3C6213B5DA}" srcOrd="0" destOrd="0" presId="urn:microsoft.com/office/officeart/2005/8/layout/hProcess11"/>
    <dgm:cxn modelId="{2FAAE88D-6948-4AF8-A798-434E53684B26}" type="presParOf" srcId="{4CA416EB-7DCE-4DEE-BB37-63FDA8480462}" destId="{041F435F-B1CE-4745-8B2D-EF138094416E}" srcOrd="1" destOrd="0" presId="urn:microsoft.com/office/officeart/2005/8/layout/hProcess11"/>
    <dgm:cxn modelId="{6FCE67FE-9E21-4616-8550-84F830BF9AC2}" type="presParOf" srcId="{4CA416EB-7DCE-4DEE-BB37-63FDA8480462}" destId="{A3E5C9AB-3E2B-48BA-BE1A-71FD6736FA7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5621D-1DCE-4599-8E8E-02CC0FA21422}" type="doc">
      <dgm:prSet loTypeId="urn:microsoft.com/office/officeart/2005/8/layout/vList3" loCatId="list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63D0E6D-FF0E-4135-89E5-F72517392EC4}">
      <dgm:prSet/>
      <dgm:spPr/>
      <dgm:t>
        <a:bodyPr/>
        <a:lstStyle/>
        <a:p>
          <a:pPr rtl="1"/>
          <a:r>
            <a:rPr lang="ar-IQ" b="1" dirty="0" smtClean="0"/>
            <a:t>الهمزة : للقريب : نحو (أزيد أقبل).</a:t>
          </a:r>
          <a:endParaRPr lang="en-US" b="1" dirty="0"/>
        </a:p>
      </dgm:t>
    </dgm:pt>
    <dgm:pt modelId="{92AF2497-85C8-48C1-AB4C-9D9BD70FDB01}" type="parTrans" cxnId="{82845C91-0CF4-42A3-908B-CFA3F5156FA9}">
      <dgm:prSet/>
      <dgm:spPr/>
      <dgm:t>
        <a:bodyPr/>
        <a:lstStyle/>
        <a:p>
          <a:endParaRPr lang="en-US"/>
        </a:p>
      </dgm:t>
    </dgm:pt>
    <dgm:pt modelId="{7B40AB72-795A-4BE6-BD5E-229229CFA66F}" type="sibTrans" cxnId="{82845C91-0CF4-42A3-908B-CFA3F5156FA9}">
      <dgm:prSet/>
      <dgm:spPr/>
      <dgm:t>
        <a:bodyPr/>
        <a:lstStyle/>
        <a:p>
          <a:endParaRPr lang="en-US"/>
        </a:p>
      </dgm:t>
    </dgm:pt>
    <dgm:pt modelId="{3D2C5325-938A-4050-AE14-7C4F59B28083}">
      <dgm:prSet custT="1"/>
      <dgm:spPr/>
      <dgm:t>
        <a:bodyPr/>
        <a:lstStyle/>
        <a:p>
          <a:pPr rtl="1"/>
          <a:r>
            <a:rPr lang="ar-JO" sz="2000" b="1" baseline="0" dirty="0" smtClean="0"/>
            <a:t>   </a:t>
          </a:r>
          <a:endParaRPr lang="en-US" sz="2000" b="1" dirty="0"/>
        </a:p>
      </dgm:t>
    </dgm:pt>
    <dgm:pt modelId="{1FB22B3A-EBD9-44CE-8046-0514C2F7E533}" type="parTrans" cxnId="{949EC7C8-8770-417B-A45D-769DBF02216B}">
      <dgm:prSet/>
      <dgm:spPr/>
      <dgm:t>
        <a:bodyPr/>
        <a:lstStyle/>
        <a:p>
          <a:endParaRPr lang="en-US"/>
        </a:p>
      </dgm:t>
    </dgm:pt>
    <dgm:pt modelId="{17528501-C1C6-4025-8668-F0456918DB9F}" type="sibTrans" cxnId="{949EC7C8-8770-417B-A45D-769DBF02216B}">
      <dgm:prSet/>
      <dgm:spPr/>
      <dgm:t>
        <a:bodyPr/>
        <a:lstStyle/>
        <a:p>
          <a:endParaRPr lang="en-US"/>
        </a:p>
      </dgm:t>
    </dgm:pt>
    <dgm:pt modelId="{2826FCDF-622F-4725-A142-30DF323C51B4}">
      <dgm:prSet/>
      <dgm:spPr/>
      <dgm:t>
        <a:bodyPr/>
        <a:lstStyle/>
        <a:p>
          <a:pPr rtl="0"/>
          <a:r>
            <a:rPr lang="ar-JO" b="1" baseline="0" dirty="0" err="1" smtClean="0"/>
            <a:t>وا</a:t>
          </a:r>
          <a:r>
            <a:rPr lang="ar-JO" b="1" baseline="0" dirty="0" smtClean="0"/>
            <a:t> : للمندوب: وهو (المتفجع عليه نحو: </a:t>
          </a:r>
          <a:r>
            <a:rPr lang="ar-JO" b="1" baseline="0" dirty="0" err="1" smtClean="0"/>
            <a:t>وازيداه</a:t>
          </a:r>
          <a:r>
            <a:rPr lang="ar-JO" b="1" baseline="0" dirty="0" smtClean="0"/>
            <a:t>. والمتوجع منه نحو: </a:t>
          </a:r>
          <a:endParaRPr lang="ar-IQ" b="1" baseline="0" dirty="0" smtClean="0"/>
        </a:p>
      </dgm:t>
    </dgm:pt>
    <dgm:pt modelId="{F67C6C8D-01A5-4A3A-B880-E37DFC7C02AB}" type="parTrans" cxnId="{FF30F787-31FA-4EC4-ACAF-E892A5D10EBE}">
      <dgm:prSet/>
      <dgm:spPr/>
      <dgm:t>
        <a:bodyPr/>
        <a:lstStyle/>
        <a:p>
          <a:endParaRPr lang="en-US"/>
        </a:p>
      </dgm:t>
    </dgm:pt>
    <dgm:pt modelId="{3A68B3C9-0454-42A6-B52A-C6D01EBDD5B7}" type="sibTrans" cxnId="{FF30F787-31FA-4EC4-ACAF-E892A5D10EBE}">
      <dgm:prSet/>
      <dgm:spPr/>
      <dgm:t>
        <a:bodyPr/>
        <a:lstStyle/>
        <a:p>
          <a:endParaRPr lang="en-US"/>
        </a:p>
      </dgm:t>
    </dgm:pt>
    <dgm:pt modelId="{354916C1-6106-4106-8DC4-832C44A4D68C}">
      <dgm:prSet custT="1"/>
      <dgm:spPr/>
      <dgm:t>
        <a:bodyPr/>
        <a:lstStyle/>
        <a:p>
          <a:r>
            <a:rPr lang="ar-JO" sz="2000" b="1" baseline="0" dirty="0" smtClean="0"/>
            <a:t>يا / أي / آ / هيا : للبعيد أو في حكمه</a:t>
          </a:r>
          <a:r>
            <a:rPr lang="ar-IQ" sz="2000" b="1" baseline="0" dirty="0" smtClean="0"/>
            <a:t>  </a:t>
          </a:r>
          <a:r>
            <a:rPr lang="ar-JO" sz="2000" b="1" baseline="0" dirty="0" smtClean="0"/>
            <a:t> كالنائم أو الساهي نحو: </a:t>
          </a:r>
          <a:r>
            <a:rPr lang="ar-JO" sz="2000" b="1" baseline="0" dirty="0" err="1" smtClean="0"/>
            <a:t>يازيد</a:t>
          </a:r>
          <a:r>
            <a:rPr lang="ar-JO" sz="2000" b="1" baseline="0" dirty="0" smtClean="0"/>
            <a:t> </a:t>
          </a:r>
          <a:endParaRPr lang="en-US" sz="2300" dirty="0"/>
        </a:p>
      </dgm:t>
    </dgm:pt>
    <dgm:pt modelId="{007DC00E-3CF0-4E0E-8487-4E01B5E2506C}" type="sibTrans" cxnId="{4FFAE818-00B1-4F9B-88E5-93249ECFE694}">
      <dgm:prSet/>
      <dgm:spPr/>
      <dgm:t>
        <a:bodyPr/>
        <a:lstStyle/>
        <a:p>
          <a:endParaRPr lang="en-US"/>
        </a:p>
      </dgm:t>
    </dgm:pt>
    <dgm:pt modelId="{E222A19A-3C98-4B47-83D4-526884958CB5}" type="parTrans" cxnId="{4FFAE818-00B1-4F9B-88E5-93249ECFE694}">
      <dgm:prSet/>
      <dgm:spPr/>
      <dgm:t>
        <a:bodyPr/>
        <a:lstStyle/>
        <a:p>
          <a:endParaRPr lang="en-US"/>
        </a:p>
      </dgm:t>
    </dgm:pt>
    <dgm:pt modelId="{86234811-5766-42BA-AE81-931FBEEC3EA4}">
      <dgm:prSet custT="1"/>
      <dgm:spPr/>
      <dgm:t>
        <a:bodyPr/>
        <a:lstStyle/>
        <a:p>
          <a:r>
            <a:rPr lang="ar-IQ" sz="1800" b="1" dirty="0" smtClean="0"/>
            <a:t>الياء: للبعيد والقريب  والندبة عند عدم التباسه بغير المندوب.</a:t>
          </a:r>
          <a:endParaRPr lang="en-US" sz="1800" b="1" dirty="0" smtClean="0"/>
        </a:p>
        <a:p>
          <a:endParaRPr lang="en-US" sz="1500" dirty="0"/>
        </a:p>
      </dgm:t>
    </dgm:pt>
    <dgm:pt modelId="{DD008FB9-416E-4E6A-985B-3BDD62C666D2}" type="parTrans" cxnId="{DA998D6E-08EE-480F-8F99-551C19B29D90}">
      <dgm:prSet/>
      <dgm:spPr/>
      <dgm:t>
        <a:bodyPr/>
        <a:lstStyle/>
        <a:p>
          <a:endParaRPr lang="en-US"/>
        </a:p>
      </dgm:t>
    </dgm:pt>
    <dgm:pt modelId="{6B56286F-C7EE-48B3-ACEE-C1BD3674C45E}" type="sibTrans" cxnId="{DA998D6E-08EE-480F-8F99-551C19B29D90}">
      <dgm:prSet/>
      <dgm:spPr/>
      <dgm:t>
        <a:bodyPr/>
        <a:lstStyle/>
        <a:p>
          <a:endParaRPr lang="en-US"/>
        </a:p>
      </dgm:t>
    </dgm:pt>
    <dgm:pt modelId="{83335E6F-6A8F-467C-B268-4ADB724CBFAA}" type="pres">
      <dgm:prSet presAssocID="{6235621D-1DCE-4599-8E8E-02CC0FA2142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AEC6A6-2235-4440-BA6E-122F318EA352}" type="pres">
      <dgm:prSet presAssocID="{86234811-5766-42BA-AE81-931FBEEC3EA4}" presName="composite" presStyleCnt="0"/>
      <dgm:spPr/>
      <dgm:t>
        <a:bodyPr/>
        <a:lstStyle/>
        <a:p>
          <a:endParaRPr lang="en-US"/>
        </a:p>
      </dgm:t>
    </dgm:pt>
    <dgm:pt modelId="{AECD33AD-D46B-457F-A3F2-307D4D4B3D12}" type="pres">
      <dgm:prSet presAssocID="{86234811-5766-42BA-AE81-931FBEEC3EA4}" presName="imgShp" presStyleLbl="fgImgPlace1" presStyleIdx="0" presStyleCnt="4"/>
      <dgm:spPr/>
      <dgm:t>
        <a:bodyPr/>
        <a:lstStyle/>
        <a:p>
          <a:endParaRPr lang="en-US"/>
        </a:p>
      </dgm:t>
    </dgm:pt>
    <dgm:pt modelId="{09E2981D-1D57-456E-868A-D6B672E7A067}" type="pres">
      <dgm:prSet presAssocID="{86234811-5766-42BA-AE81-931FBEEC3EA4}" presName="txShp" presStyleLbl="node1" presStyleIdx="0" presStyleCnt="4" custScaleY="122174" custLinFactNeighborX="230" custLinFactNeighborY="16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DF9EB-D12E-4385-89A4-955E4DD48D30}" type="pres">
      <dgm:prSet presAssocID="{6B56286F-C7EE-48B3-ACEE-C1BD3674C45E}" presName="spacing" presStyleCnt="0"/>
      <dgm:spPr/>
      <dgm:t>
        <a:bodyPr/>
        <a:lstStyle/>
        <a:p>
          <a:endParaRPr lang="en-US"/>
        </a:p>
      </dgm:t>
    </dgm:pt>
    <dgm:pt modelId="{683AE310-F54A-40CA-B0DA-D9AED70BBE4C}" type="pres">
      <dgm:prSet presAssocID="{363D0E6D-FF0E-4135-89E5-F72517392EC4}" presName="composite" presStyleCnt="0"/>
      <dgm:spPr/>
      <dgm:t>
        <a:bodyPr/>
        <a:lstStyle/>
        <a:p>
          <a:endParaRPr lang="en-US"/>
        </a:p>
      </dgm:t>
    </dgm:pt>
    <dgm:pt modelId="{2EFB94AE-3B79-4FB4-940D-30E536E66853}" type="pres">
      <dgm:prSet presAssocID="{363D0E6D-FF0E-4135-89E5-F72517392EC4}" presName="imgShp" presStyleLbl="fgImgPlace1" presStyleIdx="1" presStyleCnt="4"/>
      <dgm:spPr/>
      <dgm:t>
        <a:bodyPr/>
        <a:lstStyle/>
        <a:p>
          <a:endParaRPr lang="en-US"/>
        </a:p>
      </dgm:t>
    </dgm:pt>
    <dgm:pt modelId="{548A8579-D321-42D6-8EA4-6920206FB3F5}" type="pres">
      <dgm:prSet presAssocID="{363D0E6D-FF0E-4135-89E5-F72517392EC4}" presName="txShp" presStyleLbl="node1" presStyleIdx="1" presStyleCnt="4" custLinFactY="29450" custLinFactNeighborX="-274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A5560-4715-4120-AFC5-B76346039FE7}" type="pres">
      <dgm:prSet presAssocID="{7B40AB72-795A-4BE6-BD5E-229229CFA66F}" presName="spacing" presStyleCnt="0"/>
      <dgm:spPr/>
      <dgm:t>
        <a:bodyPr/>
        <a:lstStyle/>
        <a:p>
          <a:endParaRPr lang="en-US"/>
        </a:p>
      </dgm:t>
    </dgm:pt>
    <dgm:pt modelId="{02DB6367-209B-46D2-999A-B409B5FC6CFC}" type="pres">
      <dgm:prSet presAssocID="{354916C1-6106-4106-8DC4-832C44A4D68C}" presName="composite" presStyleCnt="0"/>
      <dgm:spPr/>
      <dgm:t>
        <a:bodyPr/>
        <a:lstStyle/>
        <a:p>
          <a:endParaRPr lang="en-US"/>
        </a:p>
      </dgm:t>
    </dgm:pt>
    <dgm:pt modelId="{98BFA59F-885E-400F-9A0C-2810B667C6AA}" type="pres">
      <dgm:prSet presAssocID="{354916C1-6106-4106-8DC4-832C44A4D68C}" presName="imgShp" presStyleLbl="fgImgPlace1" presStyleIdx="2" presStyleCnt="4"/>
      <dgm:spPr/>
      <dgm:t>
        <a:bodyPr/>
        <a:lstStyle/>
        <a:p>
          <a:endParaRPr lang="en-US"/>
        </a:p>
      </dgm:t>
    </dgm:pt>
    <dgm:pt modelId="{FCBC3045-8403-4A1A-8834-ABE1A40CB639}" type="pres">
      <dgm:prSet presAssocID="{354916C1-6106-4106-8DC4-832C44A4D68C}" presName="txShp" presStyleLbl="node1" presStyleIdx="2" presStyleCnt="4" custLinFactY="-19922" custLinFactNeighborX="23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B1D54-170B-479B-A9F0-4684032DCFB3}" type="pres">
      <dgm:prSet presAssocID="{007DC00E-3CF0-4E0E-8487-4E01B5E2506C}" presName="spacing" presStyleCnt="0"/>
      <dgm:spPr/>
      <dgm:t>
        <a:bodyPr/>
        <a:lstStyle/>
        <a:p>
          <a:endParaRPr lang="en-US"/>
        </a:p>
      </dgm:t>
    </dgm:pt>
    <dgm:pt modelId="{344A4F89-AEB9-40BE-AB90-8D7897289EE6}" type="pres">
      <dgm:prSet presAssocID="{2826FCDF-622F-4725-A142-30DF323C51B4}" presName="composite" presStyleCnt="0"/>
      <dgm:spPr/>
      <dgm:t>
        <a:bodyPr/>
        <a:lstStyle/>
        <a:p>
          <a:endParaRPr lang="en-US"/>
        </a:p>
      </dgm:t>
    </dgm:pt>
    <dgm:pt modelId="{E79F14CD-5CA6-4875-9D01-148A5BE1C5CD}" type="pres">
      <dgm:prSet presAssocID="{2826FCDF-622F-4725-A142-30DF323C51B4}" presName="imgShp" presStyleLbl="fgImgPlace1" presStyleIdx="3" presStyleCnt="4"/>
      <dgm:spPr/>
      <dgm:t>
        <a:bodyPr/>
        <a:lstStyle/>
        <a:p>
          <a:endParaRPr lang="en-US"/>
        </a:p>
      </dgm:t>
    </dgm:pt>
    <dgm:pt modelId="{66E7E5BC-D89B-4CFF-88EF-A50778DE82CA}" type="pres">
      <dgm:prSet presAssocID="{2826FCDF-622F-4725-A142-30DF323C51B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845C91-0CF4-42A3-908B-CFA3F5156FA9}" srcId="{6235621D-1DCE-4599-8E8E-02CC0FA21422}" destId="{363D0E6D-FF0E-4135-89E5-F72517392EC4}" srcOrd="1" destOrd="0" parTransId="{92AF2497-85C8-48C1-AB4C-9D9BD70FDB01}" sibTransId="{7B40AB72-795A-4BE6-BD5E-229229CFA66F}"/>
    <dgm:cxn modelId="{319AEA2A-4585-4FF1-AAFA-C249D4B86D7E}" type="presOf" srcId="{86234811-5766-42BA-AE81-931FBEEC3EA4}" destId="{09E2981D-1D57-456E-868A-D6B672E7A067}" srcOrd="0" destOrd="0" presId="urn:microsoft.com/office/officeart/2005/8/layout/vList3"/>
    <dgm:cxn modelId="{4FFAE818-00B1-4F9B-88E5-93249ECFE694}" srcId="{6235621D-1DCE-4599-8E8E-02CC0FA21422}" destId="{354916C1-6106-4106-8DC4-832C44A4D68C}" srcOrd="2" destOrd="0" parTransId="{E222A19A-3C98-4B47-83D4-526884958CB5}" sibTransId="{007DC00E-3CF0-4E0E-8487-4E01B5E2506C}"/>
    <dgm:cxn modelId="{6AC775D6-AF86-4E24-95F1-01EDB1B3FFFB}" type="presOf" srcId="{3D2C5325-938A-4050-AE14-7C4F59B28083}" destId="{FCBC3045-8403-4A1A-8834-ABE1A40CB639}" srcOrd="0" destOrd="1" presId="urn:microsoft.com/office/officeart/2005/8/layout/vList3"/>
    <dgm:cxn modelId="{A71C5C87-FC5C-4398-8497-83379235337F}" type="presOf" srcId="{354916C1-6106-4106-8DC4-832C44A4D68C}" destId="{FCBC3045-8403-4A1A-8834-ABE1A40CB639}" srcOrd="0" destOrd="0" presId="urn:microsoft.com/office/officeart/2005/8/layout/vList3"/>
    <dgm:cxn modelId="{949EC7C8-8770-417B-A45D-769DBF02216B}" srcId="{354916C1-6106-4106-8DC4-832C44A4D68C}" destId="{3D2C5325-938A-4050-AE14-7C4F59B28083}" srcOrd="0" destOrd="0" parTransId="{1FB22B3A-EBD9-44CE-8046-0514C2F7E533}" sibTransId="{17528501-C1C6-4025-8668-F0456918DB9F}"/>
    <dgm:cxn modelId="{FF30F787-31FA-4EC4-ACAF-E892A5D10EBE}" srcId="{6235621D-1DCE-4599-8E8E-02CC0FA21422}" destId="{2826FCDF-622F-4725-A142-30DF323C51B4}" srcOrd="3" destOrd="0" parTransId="{F67C6C8D-01A5-4A3A-B880-E37DFC7C02AB}" sibTransId="{3A68B3C9-0454-42A6-B52A-C6D01EBDD5B7}"/>
    <dgm:cxn modelId="{DA998D6E-08EE-480F-8F99-551C19B29D90}" srcId="{6235621D-1DCE-4599-8E8E-02CC0FA21422}" destId="{86234811-5766-42BA-AE81-931FBEEC3EA4}" srcOrd="0" destOrd="0" parTransId="{DD008FB9-416E-4E6A-985B-3BDD62C666D2}" sibTransId="{6B56286F-C7EE-48B3-ACEE-C1BD3674C45E}"/>
    <dgm:cxn modelId="{90FCC5E4-2240-4DED-9FD6-8D3F74E0D87F}" type="presOf" srcId="{2826FCDF-622F-4725-A142-30DF323C51B4}" destId="{66E7E5BC-D89B-4CFF-88EF-A50778DE82CA}" srcOrd="0" destOrd="0" presId="urn:microsoft.com/office/officeart/2005/8/layout/vList3"/>
    <dgm:cxn modelId="{8CA43356-8E79-4B21-B173-ACE7124F04B7}" type="presOf" srcId="{363D0E6D-FF0E-4135-89E5-F72517392EC4}" destId="{548A8579-D321-42D6-8EA4-6920206FB3F5}" srcOrd="0" destOrd="0" presId="urn:microsoft.com/office/officeart/2005/8/layout/vList3"/>
    <dgm:cxn modelId="{6D425FEA-9BC0-43B1-8353-E563608CDA35}" type="presOf" srcId="{6235621D-1DCE-4599-8E8E-02CC0FA21422}" destId="{83335E6F-6A8F-467C-B268-4ADB724CBFAA}" srcOrd="0" destOrd="0" presId="urn:microsoft.com/office/officeart/2005/8/layout/vList3"/>
    <dgm:cxn modelId="{A64789A3-4303-400D-AAE4-3EC949CC0C78}" type="presParOf" srcId="{83335E6F-6A8F-467C-B268-4ADB724CBFAA}" destId="{8BAEC6A6-2235-4440-BA6E-122F318EA352}" srcOrd="0" destOrd="0" presId="urn:microsoft.com/office/officeart/2005/8/layout/vList3"/>
    <dgm:cxn modelId="{B1EBF29F-383A-4B66-AEA9-64BFD55FAA40}" type="presParOf" srcId="{8BAEC6A6-2235-4440-BA6E-122F318EA352}" destId="{AECD33AD-D46B-457F-A3F2-307D4D4B3D12}" srcOrd="0" destOrd="0" presId="urn:microsoft.com/office/officeart/2005/8/layout/vList3"/>
    <dgm:cxn modelId="{AF214E04-D26C-482B-BCC1-4DA1E8A03463}" type="presParOf" srcId="{8BAEC6A6-2235-4440-BA6E-122F318EA352}" destId="{09E2981D-1D57-456E-868A-D6B672E7A067}" srcOrd="1" destOrd="0" presId="urn:microsoft.com/office/officeart/2005/8/layout/vList3"/>
    <dgm:cxn modelId="{77E5F676-17E1-449F-B61D-37970DFCACF7}" type="presParOf" srcId="{83335E6F-6A8F-467C-B268-4ADB724CBFAA}" destId="{D83DF9EB-D12E-4385-89A4-955E4DD48D30}" srcOrd="1" destOrd="0" presId="urn:microsoft.com/office/officeart/2005/8/layout/vList3"/>
    <dgm:cxn modelId="{1CF42C03-E8D5-4ED7-B55D-627A1C07CCBA}" type="presParOf" srcId="{83335E6F-6A8F-467C-B268-4ADB724CBFAA}" destId="{683AE310-F54A-40CA-B0DA-D9AED70BBE4C}" srcOrd="2" destOrd="0" presId="urn:microsoft.com/office/officeart/2005/8/layout/vList3"/>
    <dgm:cxn modelId="{178CEABA-DFC2-4717-970F-79EE963D18B4}" type="presParOf" srcId="{683AE310-F54A-40CA-B0DA-D9AED70BBE4C}" destId="{2EFB94AE-3B79-4FB4-940D-30E536E66853}" srcOrd="0" destOrd="0" presId="urn:microsoft.com/office/officeart/2005/8/layout/vList3"/>
    <dgm:cxn modelId="{4FBF8F1D-B187-4B8C-BA17-4CEFC57D405E}" type="presParOf" srcId="{683AE310-F54A-40CA-B0DA-D9AED70BBE4C}" destId="{548A8579-D321-42D6-8EA4-6920206FB3F5}" srcOrd="1" destOrd="0" presId="urn:microsoft.com/office/officeart/2005/8/layout/vList3"/>
    <dgm:cxn modelId="{BF6796AC-55EA-4F8B-96F7-51D33FC37B1E}" type="presParOf" srcId="{83335E6F-6A8F-467C-B268-4ADB724CBFAA}" destId="{2B6A5560-4715-4120-AFC5-B76346039FE7}" srcOrd="3" destOrd="0" presId="urn:microsoft.com/office/officeart/2005/8/layout/vList3"/>
    <dgm:cxn modelId="{8BDE2C53-B134-4F51-BBD0-EDE8BE792DD1}" type="presParOf" srcId="{83335E6F-6A8F-467C-B268-4ADB724CBFAA}" destId="{02DB6367-209B-46D2-999A-B409B5FC6CFC}" srcOrd="4" destOrd="0" presId="urn:microsoft.com/office/officeart/2005/8/layout/vList3"/>
    <dgm:cxn modelId="{67D38037-0DA6-45B3-9209-F7C065133396}" type="presParOf" srcId="{02DB6367-209B-46D2-999A-B409B5FC6CFC}" destId="{98BFA59F-885E-400F-9A0C-2810B667C6AA}" srcOrd="0" destOrd="0" presId="urn:microsoft.com/office/officeart/2005/8/layout/vList3"/>
    <dgm:cxn modelId="{77CDD0AE-91DD-4F69-8B34-E8051AB67BA6}" type="presParOf" srcId="{02DB6367-209B-46D2-999A-B409B5FC6CFC}" destId="{FCBC3045-8403-4A1A-8834-ABE1A40CB639}" srcOrd="1" destOrd="0" presId="urn:microsoft.com/office/officeart/2005/8/layout/vList3"/>
    <dgm:cxn modelId="{3A51EA1E-C6A5-4006-AFE0-301017650F45}" type="presParOf" srcId="{83335E6F-6A8F-467C-B268-4ADB724CBFAA}" destId="{D85B1D54-170B-479B-A9F0-4684032DCFB3}" srcOrd="5" destOrd="0" presId="urn:microsoft.com/office/officeart/2005/8/layout/vList3"/>
    <dgm:cxn modelId="{0966DC28-B128-470A-B7AE-67C2B22F285E}" type="presParOf" srcId="{83335E6F-6A8F-467C-B268-4ADB724CBFAA}" destId="{344A4F89-AEB9-40BE-AB90-8D7897289EE6}" srcOrd="6" destOrd="0" presId="urn:microsoft.com/office/officeart/2005/8/layout/vList3"/>
    <dgm:cxn modelId="{33197FA4-BE20-4FDE-A8E8-00DB3B8CC94C}" type="presParOf" srcId="{344A4F89-AEB9-40BE-AB90-8D7897289EE6}" destId="{E79F14CD-5CA6-4875-9D01-148A5BE1C5CD}" srcOrd="0" destOrd="0" presId="urn:microsoft.com/office/officeart/2005/8/layout/vList3"/>
    <dgm:cxn modelId="{EFABE5DD-E7E5-4BD6-AC61-0A3BCF59F79E}" type="presParOf" srcId="{344A4F89-AEB9-40BE-AB90-8D7897289EE6}" destId="{66E7E5BC-D89B-4CFF-88EF-A50778DE82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B0989-CBD0-4A57-A797-0DA4540D1FE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2FAE3-C1F9-457F-B4B3-1897E1381AD1}" type="pres">
      <dgm:prSet presAssocID="{439B0989-CBD0-4A57-A797-0DA4540D1F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8924A-F317-4CE7-91E5-4D29031EBEBB}" type="presOf" srcId="{439B0989-CBD0-4A57-A797-0DA4540D1FE4}" destId="{5162FAE3-C1F9-457F-B4B3-1897E1381A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F9B4F1-27E7-4CD8-A1FA-4847C1E3350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9321B-F875-4A1F-B2CE-C6A91A6A2CF2}">
      <dgm:prSet phldrT="[نص]"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600" dirty="0" smtClean="0"/>
            <a:t>- </a:t>
          </a:r>
          <a:r>
            <a:rPr lang="ar-IQ" sz="2400" dirty="0" smtClean="0"/>
            <a:t>نكرة غير مقصودة: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dirty="0" smtClean="0"/>
            <a:t>يا رجلا خذ بيدي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IQ" sz="2400" dirty="0" smtClean="0"/>
            <a:t>- مضاف: يا غلام زيد </a:t>
          </a:r>
        </a:p>
      </dgm:t>
    </dgm:pt>
    <dgm:pt modelId="{05A6910D-EE2F-480D-8D43-3BD6F5FFFE00}" type="parTrans" cxnId="{F89B3DEA-C414-4E80-B315-92870F180F2E}">
      <dgm:prSet/>
      <dgm:spPr/>
      <dgm:t>
        <a:bodyPr/>
        <a:lstStyle/>
        <a:p>
          <a:endParaRPr lang="en-US"/>
        </a:p>
      </dgm:t>
    </dgm:pt>
    <dgm:pt modelId="{5430CCAE-E353-47BB-A3C4-CCB0E74B253D}" type="sibTrans" cxnId="{F89B3DEA-C414-4E80-B315-92870F180F2E}">
      <dgm:prSet/>
      <dgm:spPr/>
      <dgm:t>
        <a:bodyPr/>
        <a:lstStyle/>
        <a:p>
          <a:endParaRPr lang="en-US"/>
        </a:p>
      </dgm:t>
    </dgm:pt>
    <dgm:pt modelId="{8F5D154F-2B94-4CF9-8CAA-D83FD0673D65}">
      <dgm:prSet phldrT="[نص]"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dirty="0" smtClean="0"/>
            <a:t>- شبيه بالمضاف:  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dirty="0" smtClean="0"/>
            <a:t>يا طالعا جبلا </a:t>
          </a:r>
          <a:r>
            <a:rPr lang="ar-IQ" sz="2400" dirty="0" err="1" smtClean="0"/>
            <a:t>ويا</a:t>
          </a:r>
          <a:r>
            <a:rPr lang="ar-IQ" sz="2400" dirty="0" smtClean="0"/>
            <a:t> حسنا وجهه </a:t>
          </a:r>
          <a:r>
            <a:rPr lang="ar-IQ" sz="2400" dirty="0" err="1" smtClean="0"/>
            <a:t>ويا</a:t>
          </a:r>
          <a:r>
            <a:rPr lang="ar-IQ" sz="2400" dirty="0" smtClean="0"/>
            <a:t> ثلاثة وثلاثين</a:t>
          </a:r>
          <a:endParaRPr lang="en-US" sz="2400" dirty="0"/>
        </a:p>
      </dgm:t>
    </dgm:pt>
    <dgm:pt modelId="{72BB9C4D-EAD4-4CD6-B401-99C733A388DE}" type="parTrans" cxnId="{6CB928B0-A631-447D-925F-DD829876E48D}">
      <dgm:prSet/>
      <dgm:spPr/>
      <dgm:t>
        <a:bodyPr/>
        <a:lstStyle/>
        <a:p>
          <a:endParaRPr lang="en-US"/>
        </a:p>
      </dgm:t>
    </dgm:pt>
    <dgm:pt modelId="{AFE944F1-6B46-4C68-AEFC-F145467F79DD}" type="sibTrans" cxnId="{6CB928B0-A631-447D-925F-DD829876E48D}">
      <dgm:prSet/>
      <dgm:spPr/>
      <dgm:t>
        <a:bodyPr/>
        <a:lstStyle/>
        <a:p>
          <a:endParaRPr lang="en-US"/>
        </a:p>
      </dgm:t>
    </dgm:pt>
    <dgm:pt modelId="{F90496F9-17CE-475E-B3DF-258C8CC9D2BE}">
      <dgm:prSet phldrT="[نص]" custT="1"/>
      <dgm:spPr/>
      <dgm:t>
        <a:bodyPr/>
        <a:lstStyle/>
        <a:p>
          <a:r>
            <a:rPr lang="ar-IQ" sz="2400" b="1" dirty="0" smtClean="0">
              <a:solidFill>
                <a:srgbClr val="FF0000"/>
              </a:solidFill>
            </a:rPr>
            <a:t>البناء على ما كان يرفع به </a:t>
          </a:r>
          <a:endParaRPr lang="en-US" sz="2400" b="1" dirty="0">
            <a:solidFill>
              <a:srgbClr val="FF0000"/>
            </a:solidFill>
          </a:endParaRPr>
        </a:p>
      </dgm:t>
    </dgm:pt>
    <dgm:pt modelId="{5171044C-3087-4949-BF9B-EEBDE6B4CC2C}" type="parTrans" cxnId="{3EF35B3A-71DE-4C56-B117-9EBF2FAB824A}">
      <dgm:prSet/>
      <dgm:spPr/>
      <dgm:t>
        <a:bodyPr/>
        <a:lstStyle/>
        <a:p>
          <a:endParaRPr lang="en-US"/>
        </a:p>
      </dgm:t>
    </dgm:pt>
    <dgm:pt modelId="{BB9B419C-24FF-4C36-A2B7-5348DB122E72}" type="sibTrans" cxnId="{3EF35B3A-71DE-4C56-B117-9EBF2FAB824A}">
      <dgm:prSet/>
      <dgm:spPr/>
      <dgm:t>
        <a:bodyPr/>
        <a:lstStyle/>
        <a:p>
          <a:endParaRPr lang="en-US"/>
        </a:p>
      </dgm:t>
    </dgm:pt>
    <dgm:pt modelId="{4BE2E314-B738-4AB1-BB9C-0BB5ED40A4CA}">
      <dgm:prSet phldrT="[نص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IQ" sz="2800" dirty="0" smtClean="0"/>
            <a:t>- مفرد معرفة </a:t>
          </a:r>
          <a:r>
            <a:rPr lang="ar-IQ" sz="2000" b="0" dirty="0" smtClean="0"/>
            <a:t>يا زيد يا زيدان </a:t>
          </a:r>
          <a:r>
            <a:rPr lang="ar-IQ" sz="2000" b="0" dirty="0" err="1" smtClean="0"/>
            <a:t>ويا</a:t>
          </a:r>
          <a:r>
            <a:rPr lang="ar-IQ" sz="2000" b="0" dirty="0" smtClean="0"/>
            <a:t> زيدون</a:t>
          </a:r>
          <a:endParaRPr lang="en-US" sz="2000" b="0" dirty="0" smtClean="0"/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dirty="0"/>
        </a:p>
      </dgm:t>
    </dgm:pt>
    <dgm:pt modelId="{31E25FBE-3C9F-4832-8E5C-3F3A5EB79333}" type="parTrans" cxnId="{1477F575-89BF-4586-90AB-1C77A0F6B722}">
      <dgm:prSet/>
      <dgm:spPr/>
      <dgm:t>
        <a:bodyPr/>
        <a:lstStyle/>
        <a:p>
          <a:endParaRPr lang="en-US"/>
        </a:p>
      </dgm:t>
    </dgm:pt>
    <dgm:pt modelId="{692B786F-183A-436C-AE64-3049616E1CF3}" type="sibTrans" cxnId="{1477F575-89BF-4586-90AB-1C77A0F6B722}">
      <dgm:prSet/>
      <dgm:spPr/>
      <dgm:t>
        <a:bodyPr/>
        <a:lstStyle/>
        <a:p>
          <a:endParaRPr lang="en-US"/>
        </a:p>
      </dgm:t>
    </dgm:pt>
    <dgm:pt modelId="{A2DD1A22-FC4B-44A5-A214-D303DBFF316B}">
      <dgm:prSet phldrT="[نص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0" dirty="0" smtClean="0"/>
            <a:t>- نكرة مقصودة: يا رجل </a:t>
          </a:r>
          <a:r>
            <a:rPr lang="ar-IQ" sz="2000" b="0" dirty="0" err="1" smtClean="0"/>
            <a:t>ويا</a:t>
          </a:r>
          <a:r>
            <a:rPr lang="ar-IQ" sz="2000" b="0" dirty="0" smtClean="0"/>
            <a:t> رجلان  </a:t>
          </a:r>
          <a:r>
            <a:rPr lang="ar-IQ" sz="2000" b="0" dirty="0" err="1" smtClean="0"/>
            <a:t>ويارجيلون</a:t>
          </a:r>
          <a:r>
            <a:rPr lang="ar-IQ" sz="2000" b="0" dirty="0" smtClean="0"/>
            <a:t> </a:t>
          </a:r>
        </a:p>
      </dgm:t>
    </dgm:pt>
    <dgm:pt modelId="{20B34F85-4ED9-4A74-951C-0C640643DC85}" type="parTrans" cxnId="{216AD0B4-1BFF-4AF2-9B84-091A6B78E58E}">
      <dgm:prSet/>
      <dgm:spPr/>
      <dgm:t>
        <a:bodyPr/>
        <a:lstStyle/>
        <a:p>
          <a:endParaRPr lang="en-US"/>
        </a:p>
      </dgm:t>
    </dgm:pt>
    <dgm:pt modelId="{01FCB001-32C8-4B0A-B860-4B12E25329B7}" type="sibTrans" cxnId="{216AD0B4-1BFF-4AF2-9B84-091A6B78E58E}">
      <dgm:prSet/>
      <dgm:spPr/>
      <dgm:t>
        <a:bodyPr/>
        <a:lstStyle/>
        <a:p>
          <a:endParaRPr lang="en-US"/>
        </a:p>
      </dgm:t>
    </dgm:pt>
    <dgm:pt modelId="{B7A2E85D-C696-4359-A9C6-9541CD507579}">
      <dgm:prSet phldrT="[نص]"/>
      <dgm:spPr/>
      <dgm:t>
        <a:bodyPr/>
        <a:lstStyle/>
        <a:p>
          <a:r>
            <a:rPr lang="ar-IQ" b="1" dirty="0" smtClean="0">
              <a:solidFill>
                <a:srgbClr val="FF0000"/>
              </a:solidFill>
            </a:rPr>
            <a:t>معرب منصوب</a:t>
          </a:r>
          <a:endParaRPr lang="en-US" b="1" dirty="0">
            <a:solidFill>
              <a:srgbClr val="FF0000"/>
            </a:solidFill>
          </a:endParaRPr>
        </a:p>
      </dgm:t>
    </dgm:pt>
    <dgm:pt modelId="{14FEB16F-B6BB-45E3-B316-5018127A3C59}" type="sibTrans" cxnId="{89FA4A3A-B552-4AF9-A4A7-292A95403A3C}">
      <dgm:prSet/>
      <dgm:spPr/>
      <dgm:t>
        <a:bodyPr/>
        <a:lstStyle/>
        <a:p>
          <a:endParaRPr lang="en-US"/>
        </a:p>
      </dgm:t>
    </dgm:pt>
    <dgm:pt modelId="{006299B9-6936-41A6-8059-FE64316E8893}" type="parTrans" cxnId="{89FA4A3A-B552-4AF9-A4A7-292A95403A3C}">
      <dgm:prSet/>
      <dgm:spPr/>
      <dgm:t>
        <a:bodyPr/>
        <a:lstStyle/>
        <a:p>
          <a:endParaRPr lang="en-US"/>
        </a:p>
      </dgm:t>
    </dgm:pt>
    <dgm:pt modelId="{4159675C-F666-456A-A091-CDD9D059563E}" type="pres">
      <dgm:prSet presAssocID="{9FF9B4F1-27E7-4CD8-A1FA-4847C1E3350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1A4B5A-D9D5-4AC1-A5E9-26A070A5577E}" type="pres">
      <dgm:prSet presAssocID="{B7A2E85D-C696-4359-A9C6-9541CD507579}" presName="composite" presStyleCnt="0"/>
      <dgm:spPr/>
    </dgm:pt>
    <dgm:pt modelId="{8968FE70-4AFF-437F-9852-71F4B2402E98}" type="pres">
      <dgm:prSet presAssocID="{B7A2E85D-C696-4359-A9C6-9541CD507579}" presName="BackAccent" presStyleLbl="bgShp" presStyleIdx="0" presStyleCnt="2"/>
      <dgm:spPr/>
    </dgm:pt>
    <dgm:pt modelId="{ED9252AD-4623-4521-9C47-ADFDAB1E6DA1}" type="pres">
      <dgm:prSet presAssocID="{B7A2E85D-C696-4359-A9C6-9541CD507579}" presName="Accent" presStyleLbl="alignNode1" presStyleIdx="0" presStyleCnt="2"/>
      <dgm:spPr/>
    </dgm:pt>
    <dgm:pt modelId="{A210C53C-95AE-41B0-A6A2-C43F02DB2055}" type="pres">
      <dgm:prSet presAssocID="{B7A2E85D-C696-4359-A9C6-9541CD507579}" presName="Child" presStyleLbl="revTx" presStyleIdx="0" presStyleCnt="4" custScaleY="826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8CFD2-D362-4C0F-94CF-5BF17F4685D7}" type="pres">
      <dgm:prSet presAssocID="{B7A2E85D-C696-4359-A9C6-9541CD507579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3F6F2-30C9-4381-A56D-A731E127B1AA}" type="pres">
      <dgm:prSet presAssocID="{14FEB16F-B6BB-45E3-B316-5018127A3C59}" presName="sibTrans" presStyleCnt="0"/>
      <dgm:spPr/>
    </dgm:pt>
    <dgm:pt modelId="{EFF48E7C-6998-4DED-B552-8C4AB3F1E2FC}" type="pres">
      <dgm:prSet presAssocID="{F90496F9-17CE-475E-B3DF-258C8CC9D2BE}" presName="composite" presStyleCnt="0"/>
      <dgm:spPr/>
    </dgm:pt>
    <dgm:pt modelId="{327F82F6-1392-4E4F-9DA5-4EA238E35A22}" type="pres">
      <dgm:prSet presAssocID="{F90496F9-17CE-475E-B3DF-258C8CC9D2BE}" presName="BackAccent" presStyleLbl="bgShp" presStyleIdx="1" presStyleCnt="2"/>
      <dgm:spPr/>
    </dgm:pt>
    <dgm:pt modelId="{02551820-97DA-4DC8-98EE-D9B6B4BEF3AC}" type="pres">
      <dgm:prSet presAssocID="{F90496F9-17CE-475E-B3DF-258C8CC9D2BE}" presName="Accent" presStyleLbl="alignNode1" presStyleIdx="1" presStyleCnt="2"/>
      <dgm:spPr/>
    </dgm:pt>
    <dgm:pt modelId="{FA4A5EB0-0558-4062-8230-685781B6A6E2}" type="pres">
      <dgm:prSet presAssocID="{F90496F9-17CE-475E-B3DF-258C8CC9D2BE}" presName="Child" presStyleLbl="revTx" presStyleIdx="2" presStyleCnt="4" custScaleY="79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2BA55-CC9B-489E-8239-CB50621EDDFA}" type="pres">
      <dgm:prSet presAssocID="{F90496F9-17CE-475E-B3DF-258C8CC9D2BE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35B3A-71DE-4C56-B117-9EBF2FAB824A}" srcId="{9FF9B4F1-27E7-4CD8-A1FA-4847C1E33500}" destId="{F90496F9-17CE-475E-B3DF-258C8CC9D2BE}" srcOrd="1" destOrd="0" parTransId="{5171044C-3087-4949-BF9B-EEBDE6B4CC2C}" sibTransId="{BB9B419C-24FF-4C36-A2B7-5348DB122E72}"/>
    <dgm:cxn modelId="{6011100B-3802-4C0C-8500-2EA44E60B295}" type="presOf" srcId="{CB99321B-F875-4A1F-B2CE-C6A91A6A2CF2}" destId="{A210C53C-95AE-41B0-A6A2-C43F02DB2055}" srcOrd="0" destOrd="0" presId="urn:microsoft.com/office/officeart/2008/layout/IncreasingCircleProcess"/>
    <dgm:cxn modelId="{54B22480-8F42-4E68-815D-207B99E3B7BA}" type="presOf" srcId="{8F5D154F-2B94-4CF9-8CAA-D83FD0673D65}" destId="{A210C53C-95AE-41B0-A6A2-C43F02DB2055}" srcOrd="0" destOrd="1" presId="urn:microsoft.com/office/officeart/2008/layout/IncreasingCircleProcess"/>
    <dgm:cxn modelId="{216AD0B4-1BFF-4AF2-9B84-091A6B78E58E}" srcId="{F90496F9-17CE-475E-B3DF-258C8CC9D2BE}" destId="{A2DD1A22-FC4B-44A5-A214-D303DBFF316B}" srcOrd="1" destOrd="0" parTransId="{20B34F85-4ED9-4A74-951C-0C640643DC85}" sibTransId="{01FCB001-32C8-4B0A-B860-4B12E25329B7}"/>
    <dgm:cxn modelId="{6CB928B0-A631-447D-925F-DD829876E48D}" srcId="{B7A2E85D-C696-4359-A9C6-9541CD507579}" destId="{8F5D154F-2B94-4CF9-8CAA-D83FD0673D65}" srcOrd="1" destOrd="0" parTransId="{72BB9C4D-EAD4-4CD6-B401-99C733A388DE}" sibTransId="{AFE944F1-6B46-4C68-AEFC-F145467F79DD}"/>
    <dgm:cxn modelId="{F6BB05B1-46E6-4297-B592-30A185B2C63F}" type="presOf" srcId="{4BE2E314-B738-4AB1-BB9C-0BB5ED40A4CA}" destId="{FA4A5EB0-0558-4062-8230-685781B6A6E2}" srcOrd="0" destOrd="0" presId="urn:microsoft.com/office/officeart/2008/layout/IncreasingCircleProcess"/>
    <dgm:cxn modelId="{56FC65CE-1A02-4B9F-9803-549A977471B6}" type="presOf" srcId="{F90496F9-17CE-475E-B3DF-258C8CC9D2BE}" destId="{F7E2BA55-CC9B-489E-8239-CB50621EDDFA}" srcOrd="0" destOrd="0" presId="urn:microsoft.com/office/officeart/2008/layout/IncreasingCircleProcess"/>
    <dgm:cxn modelId="{87990F8A-BC7A-43EF-9B26-235A76CBC9F3}" type="presOf" srcId="{9FF9B4F1-27E7-4CD8-A1FA-4847C1E33500}" destId="{4159675C-F666-456A-A091-CDD9D059563E}" srcOrd="0" destOrd="0" presId="urn:microsoft.com/office/officeart/2008/layout/IncreasingCircleProcess"/>
    <dgm:cxn modelId="{1477F575-89BF-4586-90AB-1C77A0F6B722}" srcId="{F90496F9-17CE-475E-B3DF-258C8CC9D2BE}" destId="{4BE2E314-B738-4AB1-BB9C-0BB5ED40A4CA}" srcOrd="0" destOrd="0" parTransId="{31E25FBE-3C9F-4832-8E5C-3F3A5EB79333}" sibTransId="{692B786F-183A-436C-AE64-3049616E1CF3}"/>
    <dgm:cxn modelId="{89FA4A3A-B552-4AF9-A4A7-292A95403A3C}" srcId="{9FF9B4F1-27E7-4CD8-A1FA-4847C1E33500}" destId="{B7A2E85D-C696-4359-A9C6-9541CD507579}" srcOrd="0" destOrd="0" parTransId="{006299B9-6936-41A6-8059-FE64316E8893}" sibTransId="{14FEB16F-B6BB-45E3-B316-5018127A3C59}"/>
    <dgm:cxn modelId="{4555485C-B28D-491D-A117-12CEBE7049FE}" type="presOf" srcId="{B7A2E85D-C696-4359-A9C6-9541CD507579}" destId="{B5A8CFD2-D362-4C0F-94CF-5BF17F4685D7}" srcOrd="0" destOrd="0" presId="urn:microsoft.com/office/officeart/2008/layout/IncreasingCircleProcess"/>
    <dgm:cxn modelId="{F89B3DEA-C414-4E80-B315-92870F180F2E}" srcId="{B7A2E85D-C696-4359-A9C6-9541CD507579}" destId="{CB99321B-F875-4A1F-B2CE-C6A91A6A2CF2}" srcOrd="0" destOrd="0" parTransId="{05A6910D-EE2F-480D-8D43-3BD6F5FFFE00}" sibTransId="{5430CCAE-E353-47BB-A3C4-CCB0E74B253D}"/>
    <dgm:cxn modelId="{23D1A398-3625-45DB-B44D-89654FDDB328}" type="presOf" srcId="{A2DD1A22-FC4B-44A5-A214-D303DBFF316B}" destId="{FA4A5EB0-0558-4062-8230-685781B6A6E2}" srcOrd="0" destOrd="1" presId="urn:microsoft.com/office/officeart/2008/layout/IncreasingCircleProcess"/>
    <dgm:cxn modelId="{114A821D-563E-4C5B-A993-614D7CFCAF8E}" type="presParOf" srcId="{4159675C-F666-456A-A091-CDD9D059563E}" destId="{791A4B5A-D9D5-4AC1-A5E9-26A070A5577E}" srcOrd="0" destOrd="0" presId="urn:microsoft.com/office/officeart/2008/layout/IncreasingCircleProcess"/>
    <dgm:cxn modelId="{A14E9E7F-7596-48A1-9827-A77CB6D54038}" type="presParOf" srcId="{791A4B5A-D9D5-4AC1-A5E9-26A070A5577E}" destId="{8968FE70-4AFF-437F-9852-71F4B2402E98}" srcOrd="0" destOrd="0" presId="urn:microsoft.com/office/officeart/2008/layout/IncreasingCircleProcess"/>
    <dgm:cxn modelId="{D0F2C1B1-F23B-4DC0-A978-27E8EBFE7F80}" type="presParOf" srcId="{791A4B5A-D9D5-4AC1-A5E9-26A070A5577E}" destId="{ED9252AD-4623-4521-9C47-ADFDAB1E6DA1}" srcOrd="1" destOrd="0" presId="urn:microsoft.com/office/officeart/2008/layout/IncreasingCircleProcess"/>
    <dgm:cxn modelId="{A2F3F04D-4C5C-4799-BCDF-25958D108FA9}" type="presParOf" srcId="{791A4B5A-D9D5-4AC1-A5E9-26A070A5577E}" destId="{A210C53C-95AE-41B0-A6A2-C43F02DB2055}" srcOrd="2" destOrd="0" presId="urn:microsoft.com/office/officeart/2008/layout/IncreasingCircleProcess"/>
    <dgm:cxn modelId="{8FD461BE-79B8-4D1F-BE91-511C9523326B}" type="presParOf" srcId="{791A4B5A-D9D5-4AC1-A5E9-26A070A5577E}" destId="{B5A8CFD2-D362-4C0F-94CF-5BF17F4685D7}" srcOrd="3" destOrd="0" presId="urn:microsoft.com/office/officeart/2008/layout/IncreasingCircleProcess"/>
    <dgm:cxn modelId="{25D3A3FF-B10C-433C-B23D-FD66FB632A17}" type="presParOf" srcId="{4159675C-F666-456A-A091-CDD9D059563E}" destId="{2EA3F6F2-30C9-4381-A56D-A731E127B1AA}" srcOrd="1" destOrd="0" presId="urn:microsoft.com/office/officeart/2008/layout/IncreasingCircleProcess"/>
    <dgm:cxn modelId="{394196F2-77A9-4DCC-B06A-CB1CFDA89078}" type="presParOf" srcId="{4159675C-F666-456A-A091-CDD9D059563E}" destId="{EFF48E7C-6998-4DED-B552-8C4AB3F1E2FC}" srcOrd="2" destOrd="0" presId="urn:microsoft.com/office/officeart/2008/layout/IncreasingCircleProcess"/>
    <dgm:cxn modelId="{D7C41A12-0509-48F0-A230-57F45138C3C7}" type="presParOf" srcId="{EFF48E7C-6998-4DED-B552-8C4AB3F1E2FC}" destId="{327F82F6-1392-4E4F-9DA5-4EA238E35A22}" srcOrd="0" destOrd="0" presId="urn:microsoft.com/office/officeart/2008/layout/IncreasingCircleProcess"/>
    <dgm:cxn modelId="{0C622430-5C64-4BA1-B132-85A8390CCC4C}" type="presParOf" srcId="{EFF48E7C-6998-4DED-B552-8C4AB3F1E2FC}" destId="{02551820-97DA-4DC8-98EE-D9B6B4BEF3AC}" srcOrd="1" destOrd="0" presId="urn:microsoft.com/office/officeart/2008/layout/IncreasingCircleProcess"/>
    <dgm:cxn modelId="{97242E05-4F8D-4FFB-B097-6A421E817B3C}" type="presParOf" srcId="{EFF48E7C-6998-4DED-B552-8C4AB3F1E2FC}" destId="{FA4A5EB0-0558-4062-8230-685781B6A6E2}" srcOrd="2" destOrd="0" presId="urn:microsoft.com/office/officeart/2008/layout/IncreasingCircleProcess"/>
    <dgm:cxn modelId="{44E564CD-F659-4FF8-8EC2-9D6F018AE292}" type="presParOf" srcId="{EFF48E7C-6998-4DED-B552-8C4AB3F1E2FC}" destId="{F7E2BA55-CC9B-489E-8239-CB50621EDDF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9E4D-23FA-4D94-BB93-30863A34B109}">
      <dsp:nvSpPr>
        <dsp:cNvPr id="0" name=""/>
        <dsp:cNvSpPr/>
      </dsp:nvSpPr>
      <dsp:spPr>
        <a:xfrm>
          <a:off x="0" y="1854700"/>
          <a:ext cx="3124200" cy="1249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C1374-685D-46EE-84BD-E68EC7AC407F}">
      <dsp:nvSpPr>
        <dsp:cNvPr id="0" name=""/>
        <dsp:cNvSpPr/>
      </dsp:nvSpPr>
      <dsp:spPr>
        <a:xfrm>
          <a:off x="2220036" y="60215"/>
          <a:ext cx="698680" cy="7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100" kern="1200" baseline="0" dirty="0" smtClean="0"/>
            <a:t>ب</a:t>
          </a:r>
          <a:r>
            <a:rPr lang="ar-SA" sz="1100" kern="1200" baseline="0" dirty="0" smtClean="0"/>
            <a:t>سم الله الرحمن الرحيم</a:t>
          </a:r>
          <a:endParaRPr lang="en-US" sz="1100" kern="1200" dirty="0"/>
        </a:p>
      </dsp:txBody>
      <dsp:txXfrm>
        <a:off x="2220036" y="60215"/>
        <a:ext cx="698680" cy="708643"/>
      </dsp:txXfrm>
    </dsp:sp>
    <dsp:sp modelId="{06E4A0C7-01D2-4697-A9D9-9E2C38DD9D89}">
      <dsp:nvSpPr>
        <dsp:cNvPr id="0" name=""/>
        <dsp:cNvSpPr/>
      </dsp:nvSpPr>
      <dsp:spPr>
        <a:xfrm>
          <a:off x="193838" y="1270630"/>
          <a:ext cx="312420" cy="312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47B5E-16F1-46AD-90C3-8FF7EE4F0DDF}">
      <dsp:nvSpPr>
        <dsp:cNvPr id="0" name=""/>
        <dsp:cNvSpPr/>
      </dsp:nvSpPr>
      <dsp:spPr>
        <a:xfrm>
          <a:off x="725337" y="1874520"/>
          <a:ext cx="518971" cy="124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25337" y="1874520"/>
        <a:ext cx="518971" cy="1249680"/>
      </dsp:txXfrm>
    </dsp:sp>
    <dsp:sp modelId="{440870DB-AAE7-4D87-9BEC-4A3383E9D15D}">
      <dsp:nvSpPr>
        <dsp:cNvPr id="0" name=""/>
        <dsp:cNvSpPr/>
      </dsp:nvSpPr>
      <dsp:spPr>
        <a:xfrm>
          <a:off x="828612" y="1405890"/>
          <a:ext cx="312420" cy="312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62EED-B8E5-4FD3-91DE-DE3C6213B5DA}">
      <dsp:nvSpPr>
        <dsp:cNvPr id="0" name=""/>
        <dsp:cNvSpPr/>
      </dsp:nvSpPr>
      <dsp:spPr>
        <a:xfrm>
          <a:off x="648026" y="630560"/>
          <a:ext cx="1540814" cy="1047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b="1" kern="1200" baseline="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النداء </a:t>
          </a:r>
          <a:endParaRPr lang="en-US" sz="4000" kern="1200" dirty="0">
            <a:solidFill>
              <a:srgbClr val="FF0000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648026" y="630560"/>
        <a:ext cx="1540814" cy="1047144"/>
      </dsp:txXfrm>
    </dsp:sp>
    <dsp:sp modelId="{041F435F-B1CE-4745-8B2D-EF138094416E}">
      <dsp:nvSpPr>
        <dsp:cNvPr id="0" name=""/>
        <dsp:cNvSpPr/>
      </dsp:nvSpPr>
      <dsp:spPr>
        <a:xfrm>
          <a:off x="1884454" y="1355256"/>
          <a:ext cx="312420" cy="312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2981D-1D57-456E-868A-D6B672E7A067}">
      <dsp:nvSpPr>
        <dsp:cNvPr id="0" name=""/>
        <dsp:cNvSpPr/>
      </dsp:nvSpPr>
      <dsp:spPr>
        <a:xfrm rot="10800000">
          <a:off x="1440183" y="144012"/>
          <a:ext cx="4836417" cy="10304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4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800" b="1" kern="1200" dirty="0" smtClean="0"/>
            <a:t>الياء: للبعيد والقريب  والندبة عند عدم التباسه بغير المندوب.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1697804" y="144012"/>
        <a:ext cx="4578796" cy="1030485"/>
      </dsp:txXfrm>
    </dsp:sp>
    <dsp:sp modelId="{AECD33AD-D46B-457F-A3F2-307D4D4B3D12}">
      <dsp:nvSpPr>
        <dsp:cNvPr id="0" name=""/>
        <dsp:cNvSpPr/>
      </dsp:nvSpPr>
      <dsp:spPr>
        <a:xfrm>
          <a:off x="1007330" y="95657"/>
          <a:ext cx="843457" cy="84345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A8579-D321-42D6-8EA4-6920206FB3F5}">
      <dsp:nvSpPr>
        <dsp:cNvPr id="0" name=""/>
        <dsp:cNvSpPr/>
      </dsp:nvSpPr>
      <dsp:spPr>
        <a:xfrm rot="10800000">
          <a:off x="1296154" y="2376263"/>
          <a:ext cx="4836417" cy="8434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41" tIns="80010" rIns="149352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100" b="1" kern="1200" dirty="0" smtClean="0"/>
            <a:t>الهمزة : للقريب : نحو (أزيد أقبل).</a:t>
          </a:r>
          <a:endParaRPr lang="en-US" sz="2100" b="1" kern="1200" dirty="0"/>
        </a:p>
      </dsp:txBody>
      <dsp:txXfrm rot="10800000">
        <a:off x="1507018" y="2376263"/>
        <a:ext cx="4625553" cy="843457"/>
      </dsp:txXfrm>
    </dsp:sp>
    <dsp:sp modelId="{2EFB94AE-3B79-4FB4-940D-30E536E66853}">
      <dsp:nvSpPr>
        <dsp:cNvPr id="0" name=""/>
        <dsp:cNvSpPr/>
      </dsp:nvSpPr>
      <dsp:spPr>
        <a:xfrm>
          <a:off x="1007330" y="1284407"/>
          <a:ext cx="843457" cy="84345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C3045-8403-4A1A-8834-ABE1A40CB639}">
      <dsp:nvSpPr>
        <dsp:cNvPr id="0" name=""/>
        <dsp:cNvSpPr/>
      </dsp:nvSpPr>
      <dsp:spPr>
        <a:xfrm rot="10800000">
          <a:off x="1440183" y="1368152"/>
          <a:ext cx="4836417" cy="8434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41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baseline="0" dirty="0" smtClean="0"/>
            <a:t>يا / أي / آ / هيا : للبعيد أو في حكمه</a:t>
          </a:r>
          <a:r>
            <a:rPr lang="ar-IQ" sz="2000" b="1" kern="1200" baseline="0" dirty="0" smtClean="0"/>
            <a:t>  </a:t>
          </a:r>
          <a:r>
            <a:rPr lang="ar-JO" sz="2000" b="1" kern="1200" baseline="0" dirty="0" smtClean="0"/>
            <a:t> كالنائم أو الساهي نحو: </a:t>
          </a:r>
          <a:r>
            <a:rPr lang="ar-JO" sz="2000" b="1" kern="1200" baseline="0" dirty="0" err="1" smtClean="0"/>
            <a:t>يازيد</a:t>
          </a:r>
          <a:r>
            <a:rPr lang="ar-JO" sz="2000" b="1" kern="1200" baseline="0" dirty="0" smtClean="0"/>
            <a:t> </a:t>
          </a:r>
          <a:endParaRPr lang="en-US" sz="23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2000" b="1" kern="1200" baseline="0" dirty="0" smtClean="0"/>
            <a:t>   </a:t>
          </a:r>
          <a:endParaRPr lang="en-US" sz="2000" b="1" kern="1200" dirty="0"/>
        </a:p>
      </dsp:txBody>
      <dsp:txXfrm rot="10800000">
        <a:off x="1651047" y="1368152"/>
        <a:ext cx="4625553" cy="843457"/>
      </dsp:txXfrm>
    </dsp:sp>
    <dsp:sp modelId="{98BFA59F-885E-400F-9A0C-2810B667C6AA}">
      <dsp:nvSpPr>
        <dsp:cNvPr id="0" name=""/>
        <dsp:cNvSpPr/>
      </dsp:nvSpPr>
      <dsp:spPr>
        <a:xfrm>
          <a:off x="1007330" y="2379643"/>
          <a:ext cx="843457" cy="84345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7E5BC-D89B-4CFF-88EF-A50778DE82CA}">
      <dsp:nvSpPr>
        <dsp:cNvPr id="0" name=""/>
        <dsp:cNvSpPr/>
      </dsp:nvSpPr>
      <dsp:spPr>
        <a:xfrm rot="10800000">
          <a:off x="1429059" y="3474879"/>
          <a:ext cx="4836417" cy="8434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4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100" b="1" kern="1200" baseline="0" dirty="0" err="1" smtClean="0"/>
            <a:t>وا</a:t>
          </a:r>
          <a:r>
            <a:rPr lang="ar-JO" sz="2100" b="1" kern="1200" baseline="0" dirty="0" smtClean="0"/>
            <a:t> : للمندوب: وهو (المتفجع عليه نحو: </a:t>
          </a:r>
          <a:r>
            <a:rPr lang="ar-JO" sz="2100" b="1" kern="1200" baseline="0" dirty="0" err="1" smtClean="0"/>
            <a:t>وازيداه</a:t>
          </a:r>
          <a:r>
            <a:rPr lang="ar-JO" sz="2100" b="1" kern="1200" baseline="0" dirty="0" smtClean="0"/>
            <a:t>. والمتوجع منه نحو: </a:t>
          </a:r>
          <a:endParaRPr lang="ar-IQ" sz="2100" b="1" kern="1200" baseline="0" dirty="0" smtClean="0"/>
        </a:p>
      </dsp:txBody>
      <dsp:txXfrm rot="10800000">
        <a:off x="1639923" y="3474879"/>
        <a:ext cx="4625553" cy="843457"/>
      </dsp:txXfrm>
    </dsp:sp>
    <dsp:sp modelId="{E79F14CD-5CA6-4875-9D01-148A5BE1C5CD}">
      <dsp:nvSpPr>
        <dsp:cNvPr id="0" name=""/>
        <dsp:cNvSpPr/>
      </dsp:nvSpPr>
      <dsp:spPr>
        <a:xfrm>
          <a:off x="1007330" y="3474879"/>
          <a:ext cx="843457" cy="84345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8FE70-4AFF-437F-9852-71F4B2402E98}">
      <dsp:nvSpPr>
        <dsp:cNvPr id="0" name=""/>
        <dsp:cNvSpPr/>
      </dsp:nvSpPr>
      <dsp:spPr>
        <a:xfrm>
          <a:off x="3811" y="0"/>
          <a:ext cx="951720" cy="9517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252AD-4623-4521-9C47-ADFDAB1E6DA1}">
      <dsp:nvSpPr>
        <dsp:cNvPr id="0" name=""/>
        <dsp:cNvSpPr/>
      </dsp:nvSpPr>
      <dsp:spPr>
        <a:xfrm>
          <a:off x="98983" y="95172"/>
          <a:ext cx="761376" cy="761376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0C53C-95AE-41B0-A6A2-C43F02DB2055}">
      <dsp:nvSpPr>
        <dsp:cNvPr id="0" name=""/>
        <dsp:cNvSpPr/>
      </dsp:nvSpPr>
      <dsp:spPr>
        <a:xfrm>
          <a:off x="1153807" y="1300089"/>
          <a:ext cx="2815507" cy="330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600" kern="1200" dirty="0" smtClean="0"/>
            <a:t>- </a:t>
          </a:r>
          <a:r>
            <a:rPr lang="ar-IQ" sz="2400" kern="1200" dirty="0" smtClean="0"/>
            <a:t>نكرة غير مقصودة: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 smtClean="0"/>
            <a:t>يا رجلا خذ بيدي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IQ" sz="2400" kern="1200" dirty="0" smtClean="0"/>
            <a:t>- مضاف: يا غلام زيد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 smtClean="0"/>
            <a:t>- شبيه بالمضاف: 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 smtClean="0"/>
            <a:t>يا طالعا جبلا </a:t>
          </a:r>
          <a:r>
            <a:rPr lang="ar-IQ" sz="2400" kern="1200" dirty="0" err="1" smtClean="0"/>
            <a:t>ويا</a:t>
          </a:r>
          <a:r>
            <a:rPr lang="ar-IQ" sz="2400" kern="1200" dirty="0" smtClean="0"/>
            <a:t> حسنا وجهه </a:t>
          </a:r>
          <a:r>
            <a:rPr lang="ar-IQ" sz="2400" kern="1200" dirty="0" err="1" smtClean="0"/>
            <a:t>ويا</a:t>
          </a:r>
          <a:r>
            <a:rPr lang="ar-IQ" sz="2400" kern="1200" dirty="0" smtClean="0"/>
            <a:t> ثلاثة وثلاثين</a:t>
          </a:r>
          <a:endParaRPr lang="en-US" sz="2400" kern="1200" dirty="0"/>
        </a:p>
      </dsp:txBody>
      <dsp:txXfrm>
        <a:off x="1153807" y="1300089"/>
        <a:ext cx="2815507" cy="3308420"/>
      </dsp:txXfrm>
    </dsp:sp>
    <dsp:sp modelId="{B5A8CFD2-D362-4C0F-94CF-5BF17F4685D7}">
      <dsp:nvSpPr>
        <dsp:cNvPr id="0" name=""/>
        <dsp:cNvSpPr/>
      </dsp:nvSpPr>
      <dsp:spPr>
        <a:xfrm>
          <a:off x="1153807" y="0"/>
          <a:ext cx="2815507" cy="95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200" b="1" kern="1200" dirty="0" smtClean="0">
              <a:solidFill>
                <a:srgbClr val="FF0000"/>
              </a:solidFill>
            </a:rPr>
            <a:t>معرب منصوب</a:t>
          </a:r>
          <a:endParaRPr lang="en-US" sz="3200" b="1" kern="1200" dirty="0">
            <a:solidFill>
              <a:srgbClr val="FF0000"/>
            </a:solidFill>
          </a:endParaRPr>
        </a:p>
      </dsp:txBody>
      <dsp:txXfrm>
        <a:off x="1153807" y="0"/>
        <a:ext cx="2815507" cy="951720"/>
      </dsp:txXfrm>
    </dsp:sp>
    <dsp:sp modelId="{327F82F6-1392-4E4F-9DA5-4EA238E35A22}">
      <dsp:nvSpPr>
        <dsp:cNvPr id="0" name=""/>
        <dsp:cNvSpPr/>
      </dsp:nvSpPr>
      <dsp:spPr>
        <a:xfrm>
          <a:off x="4167589" y="34033"/>
          <a:ext cx="951720" cy="9517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51820-97DA-4DC8-98EE-D9B6B4BEF3AC}">
      <dsp:nvSpPr>
        <dsp:cNvPr id="0" name=""/>
        <dsp:cNvSpPr/>
      </dsp:nvSpPr>
      <dsp:spPr>
        <a:xfrm>
          <a:off x="4262761" y="129205"/>
          <a:ext cx="761376" cy="76137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A5EB0-0558-4062-8230-685781B6A6E2}">
      <dsp:nvSpPr>
        <dsp:cNvPr id="0" name=""/>
        <dsp:cNvSpPr/>
      </dsp:nvSpPr>
      <dsp:spPr>
        <a:xfrm>
          <a:off x="5317585" y="1402190"/>
          <a:ext cx="2815507" cy="31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IQ" sz="2800" kern="1200" dirty="0" smtClean="0"/>
            <a:t>- مفرد معرفة </a:t>
          </a:r>
          <a:r>
            <a:rPr lang="ar-IQ" sz="2000" b="0" kern="1200" dirty="0" smtClean="0"/>
            <a:t>يا زيد يا زيدان </a:t>
          </a:r>
          <a:r>
            <a:rPr lang="ar-IQ" sz="2000" b="0" kern="1200" dirty="0" err="1" smtClean="0"/>
            <a:t>ويا</a:t>
          </a:r>
          <a:r>
            <a:rPr lang="ar-IQ" sz="2000" b="0" kern="1200" dirty="0" smtClean="0"/>
            <a:t> زيدون</a:t>
          </a:r>
          <a:endParaRPr lang="en-US" sz="2000" b="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0" kern="1200" dirty="0" smtClean="0"/>
            <a:t>- نكرة مقصودة: يا رجل </a:t>
          </a:r>
          <a:r>
            <a:rPr lang="ar-IQ" sz="2000" b="0" kern="1200" dirty="0" err="1" smtClean="0"/>
            <a:t>ويا</a:t>
          </a:r>
          <a:r>
            <a:rPr lang="ar-IQ" sz="2000" b="0" kern="1200" dirty="0" smtClean="0"/>
            <a:t> رجلان  </a:t>
          </a:r>
          <a:r>
            <a:rPr lang="ar-IQ" sz="2000" b="0" kern="1200" dirty="0" err="1" smtClean="0"/>
            <a:t>ويارجيلون</a:t>
          </a:r>
          <a:r>
            <a:rPr lang="ar-IQ" sz="2000" b="0" kern="1200" dirty="0" smtClean="0"/>
            <a:t> </a:t>
          </a:r>
        </a:p>
      </dsp:txBody>
      <dsp:txXfrm>
        <a:off x="5317585" y="1402190"/>
        <a:ext cx="2815507" cy="3172285"/>
      </dsp:txXfrm>
    </dsp:sp>
    <dsp:sp modelId="{F7E2BA55-CC9B-489E-8239-CB50621EDDFA}">
      <dsp:nvSpPr>
        <dsp:cNvPr id="0" name=""/>
        <dsp:cNvSpPr/>
      </dsp:nvSpPr>
      <dsp:spPr>
        <a:xfrm>
          <a:off x="5317585" y="34033"/>
          <a:ext cx="2815507" cy="95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rgbClr val="FF0000"/>
              </a:solidFill>
            </a:rPr>
            <a:t>البناء على ما كان يرفع به 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5317585" y="34033"/>
        <a:ext cx="2815507" cy="951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E8158-C228-4B5A-9423-8854B244E2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37F85-6F12-4B4E-B705-C0FB57D98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4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FB6A-68BB-4D2C-8124-E750E402BF4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EBADB-8595-4E8E-8C44-FC716799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4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486400" cy="4114800"/>
          </a:xfrm>
          <a:solidFill>
            <a:schemeClr val="accent2"/>
          </a:solidFill>
        </p:spPr>
        <p:txBody>
          <a:bodyPr/>
          <a:lstStyle/>
          <a:p>
            <a:r>
              <a:rPr lang="ar-IQ" sz="1200" dirty="0" smtClean="0">
                <a:solidFill>
                  <a:schemeClr val="tx1"/>
                </a:solidFill>
              </a:rPr>
              <a:t>شرح</a:t>
            </a:r>
            <a:r>
              <a:rPr lang="ar-IQ" sz="1200" baseline="0" dirty="0" smtClean="0">
                <a:solidFill>
                  <a:schemeClr val="tx1"/>
                </a:solidFill>
              </a:rPr>
              <a:t> ابن عقيل </a:t>
            </a:r>
            <a:endParaRPr lang="ar-IQ" sz="3600" dirty="0" smtClean="0">
              <a:solidFill>
                <a:srgbClr val="FFFF00"/>
              </a:solidFill>
            </a:endParaRPr>
          </a:p>
          <a:p>
            <a:r>
              <a:rPr lang="ar-IQ" sz="3600" dirty="0" smtClean="0">
                <a:solidFill>
                  <a:srgbClr val="FFFF00"/>
                </a:solidFill>
              </a:rPr>
              <a:t>شرح ابن عقيل</a:t>
            </a:r>
          </a:p>
          <a:p>
            <a:r>
              <a:rPr lang="ar-IQ" sz="3600" dirty="0" smtClean="0">
                <a:solidFill>
                  <a:srgbClr val="FFFF00"/>
                </a:solidFill>
              </a:rPr>
              <a:t> وكتاب النحو الوافي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81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 smtClean="0">
                <a:latin typeface="Times New Roman"/>
                <a:ea typeface="Times New Roman"/>
                <a:cs typeface="+mn-cs"/>
              </a:rPr>
              <a:t>قال ابن مالك : </a:t>
            </a:r>
            <a:r>
              <a:rPr lang="ar-JO" b="1" dirty="0" smtClean="0">
                <a:latin typeface="Times New Roman"/>
                <a:ea typeface="Times New Roman"/>
                <a:cs typeface="+mn-cs"/>
              </a:rPr>
              <a:t>وإن يكن مصحوب أل </a:t>
            </a:r>
            <a:r>
              <a:rPr lang="ar-JO" b="1" dirty="0" err="1" smtClean="0">
                <a:latin typeface="Times New Roman"/>
                <a:ea typeface="Times New Roman"/>
                <a:cs typeface="+mn-cs"/>
              </a:rPr>
              <a:t>مانسقا</a:t>
            </a:r>
            <a:r>
              <a:rPr lang="ar-JO" b="1" dirty="0" smtClean="0">
                <a:latin typeface="Times New Roman"/>
                <a:ea typeface="Times New Roman"/>
                <a:cs typeface="+mn-cs"/>
              </a:rPr>
              <a:t> ... ففيه وجهان ورفع ينتقى</a:t>
            </a:r>
            <a:endParaRPr lang="ar-IQ" b="1" dirty="0" smtClean="0">
              <a:latin typeface="Times New Roman"/>
              <a:ea typeface="Times New Roman"/>
              <a:cs typeface="+mn-cs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sz="1050" b="1" dirty="0" smtClean="0">
                <a:latin typeface="Times New Roman"/>
                <a:ea typeface="Times New Roman"/>
              </a:rPr>
              <a:t>             وذو إشارة كأي في الصفة ...    إن كان تركها </a:t>
            </a:r>
            <a:r>
              <a:rPr lang="ar-IQ" sz="1050" b="1" dirty="0" err="1" smtClean="0">
                <a:latin typeface="Times New Roman"/>
                <a:ea typeface="Times New Roman"/>
              </a:rPr>
              <a:t>يفيت</a:t>
            </a:r>
            <a:r>
              <a:rPr lang="ar-IQ" sz="1050" b="1" dirty="0" smtClean="0">
                <a:latin typeface="Times New Roman"/>
                <a:ea typeface="Times New Roman"/>
              </a:rPr>
              <a:t> </a:t>
            </a:r>
            <a:r>
              <a:rPr lang="ar-IQ" sz="1050" b="1" dirty="0" err="1" smtClean="0">
                <a:latin typeface="Times New Roman"/>
                <a:ea typeface="Times New Roman"/>
              </a:rPr>
              <a:t>المعرفه</a:t>
            </a:r>
            <a:endParaRPr lang="en-US" sz="1050" b="1" dirty="0" smtClean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(3/267)</a:t>
            </a:r>
            <a:r>
              <a:rPr lang="ar-IQ" sz="1050" dirty="0" smtClean="0">
                <a:latin typeface="Times New Roman"/>
                <a:ea typeface="Times New Roman"/>
              </a:rPr>
              <a:t> شرح ابن عقيل.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b="1" dirty="0" smtClean="0">
                <a:ea typeface="Times New Roman"/>
                <a:cs typeface="+mn-cs"/>
              </a:rPr>
              <a:t> قال</a:t>
            </a:r>
            <a:r>
              <a:rPr lang="ar-IQ" b="1" baseline="0" dirty="0" smtClean="0">
                <a:ea typeface="Times New Roman"/>
                <a:cs typeface="+mn-cs"/>
              </a:rPr>
              <a:t> ابن مالك: </a:t>
            </a:r>
            <a:r>
              <a:rPr lang="ar-JO" b="1" dirty="0" smtClean="0">
                <a:ea typeface="Times New Roman"/>
                <a:cs typeface="+mn-cs"/>
              </a:rPr>
              <a:t>في نحو سعد </a:t>
            </a:r>
            <a:r>
              <a:rPr lang="ar-JO" b="1" dirty="0" err="1" smtClean="0">
                <a:ea typeface="Times New Roman"/>
                <a:cs typeface="+mn-cs"/>
              </a:rPr>
              <a:t>سعد</a:t>
            </a:r>
            <a:r>
              <a:rPr lang="ar-JO" b="1" dirty="0" smtClean="0">
                <a:ea typeface="Times New Roman"/>
                <a:cs typeface="+mn-cs"/>
              </a:rPr>
              <a:t> الأوس ينتصب ... ثان وضم وافتتح أولا تصب</a:t>
            </a:r>
            <a:r>
              <a:rPr lang="ar-IQ" b="1" dirty="0" smtClean="0">
                <a:ea typeface="Times New Roman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b="1" dirty="0" smtClean="0">
                <a:cs typeface="+mn-cs"/>
              </a:rPr>
              <a:t>ابن عقيل </a:t>
            </a:r>
            <a:r>
              <a:rPr lang="ar-JO" b="1" dirty="0" smtClean="0">
                <a:latin typeface="Times New Roman"/>
                <a:ea typeface="Times New Roman"/>
                <a:cs typeface="+mn-cs"/>
              </a:rPr>
              <a:t>(3/273)</a:t>
            </a:r>
            <a:endParaRPr lang="en-US" sz="1050" dirty="0" smtClean="0">
              <a:effectLst/>
              <a:latin typeface="Times New Roman"/>
              <a:ea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b="1" dirty="0" smtClean="0">
                <a:cs typeface="+mn-c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1200" b="1" dirty="0" smtClean="0">
                <a:solidFill>
                  <a:srgbClr val="3E3D2D"/>
                </a:solidFill>
                <a:latin typeface="Times New Roman"/>
                <a:ea typeface="Times New Roman"/>
                <a:cs typeface="+mn-cs"/>
              </a:rPr>
              <a:t>(3/275)</a:t>
            </a:r>
            <a:r>
              <a:rPr lang="ar-IQ" sz="1200" b="1" dirty="0" smtClean="0">
                <a:solidFill>
                  <a:srgbClr val="3E3D2D"/>
                </a:solidFill>
                <a:latin typeface="Times New Roman"/>
                <a:ea typeface="Times New Roman"/>
                <a:cs typeface="+mn-cs"/>
              </a:rPr>
              <a:t>  شرح ابن عقيل </a:t>
            </a:r>
            <a:endParaRPr lang="en-US" sz="900" dirty="0" smtClean="0">
              <a:solidFill>
                <a:srgbClr val="3E3D2D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39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3/278)</a:t>
            </a:r>
            <a:endParaRPr lang="en-US" sz="105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41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(3/281)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 شرح ابن عقيل </a:t>
            </a: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78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486400" cy="4114800"/>
          </a:xfrm>
          <a:solidFill>
            <a:schemeClr val="accent2"/>
          </a:solidFill>
        </p:spPr>
        <p:txBody>
          <a:bodyPr/>
          <a:lstStyle/>
          <a:p>
            <a:r>
              <a:rPr lang="ar-IQ" sz="1200" dirty="0" smtClean="0">
                <a:solidFill>
                  <a:schemeClr val="tx1"/>
                </a:solidFill>
              </a:rPr>
              <a:t>شرح</a:t>
            </a:r>
            <a:r>
              <a:rPr lang="ar-IQ" sz="1200" baseline="0" dirty="0" smtClean="0">
                <a:solidFill>
                  <a:schemeClr val="tx1"/>
                </a:solidFill>
              </a:rPr>
              <a:t> ابن عقيل </a:t>
            </a:r>
            <a:endParaRPr lang="ar-IQ" sz="3600" dirty="0" smtClean="0">
              <a:solidFill>
                <a:srgbClr val="FFFF00"/>
              </a:solidFill>
            </a:endParaRPr>
          </a:p>
          <a:p>
            <a:r>
              <a:rPr lang="ar-IQ" sz="3600" dirty="0" smtClean="0">
                <a:solidFill>
                  <a:srgbClr val="FFFF00"/>
                </a:solidFill>
              </a:rPr>
              <a:t>شرح ابن عقيل</a:t>
            </a:r>
          </a:p>
          <a:p>
            <a:r>
              <a:rPr lang="ar-IQ" sz="3600" dirty="0" smtClean="0">
                <a:solidFill>
                  <a:srgbClr val="FFFF00"/>
                </a:solidFill>
              </a:rPr>
              <a:t> وكتاب النحو الوافي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81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1200" b="1" dirty="0" smtClean="0">
                <a:latin typeface="Times New Roman"/>
                <a:ea typeface="Times New Roman"/>
                <a:cs typeface="+mn-cs"/>
              </a:rPr>
              <a:t>(3/286)</a:t>
            </a:r>
            <a:endParaRPr lang="en-US" sz="105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47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(3/289)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شرح</a:t>
            </a:r>
            <a:r>
              <a:rPr lang="ar-IQ" b="1" baseline="0" dirty="0" smtClean="0">
                <a:latin typeface="Times New Roman"/>
                <a:ea typeface="Times New Roman"/>
                <a:cs typeface="+mn-cs"/>
              </a:rPr>
              <a:t> ابن عقيل </a:t>
            </a: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17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(3/290)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شرح ابن عقيل</a:t>
            </a: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1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(3/293)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شرح ابن عقيل </a:t>
            </a:r>
            <a:endParaRPr lang="en-US" sz="105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7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ar-IQ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j-ea"/>
                <a:cs typeface="Akhbar MT" pitchFamily="2" charset="-78"/>
              </a:rPr>
              <a:t>المصدر: شرح ابن عقيل على ألفية ابن مالك </a:t>
            </a:r>
            <a:r>
              <a:rPr kumimoji="0" lang="ar-IQ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j-ea"/>
                <a:cs typeface="Akhbar MT" pitchFamily="2" charset="-78"/>
              </a:rPr>
              <a:t>3/282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10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(3/295)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شرح ابن عقيل</a:t>
            </a:r>
            <a:endParaRPr lang="en-US" sz="105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9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(3/298)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شرح ابن عقيل</a:t>
            </a: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ص (3/255)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شرح ابن عقيل  </a:t>
            </a:r>
            <a:r>
              <a:rPr lang="ar-JO" sz="1200" b="1" dirty="0" smtClean="0">
                <a:latin typeface="Times New Roman"/>
                <a:ea typeface="Times New Roman"/>
                <a:cs typeface="+mn-cs"/>
              </a:rPr>
              <a:t>(3/255)</a:t>
            </a: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7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27432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ar-JO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حذف حرف النداء: </a:t>
            </a:r>
            <a:r>
              <a:rPr kumimoji="0" lang="ar-IQ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 ابن عقيل </a:t>
            </a:r>
            <a:r>
              <a:rPr kumimoji="0" lang="ar-J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(3/256)</a:t>
            </a:r>
            <a:r>
              <a:rPr kumimoji="0" lang="ar-IQ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  قال ابن مالك:</a:t>
            </a:r>
            <a:endParaRPr lang="ar-IQ" sz="1200" b="1" dirty="0" smtClean="0">
              <a:effectLst/>
              <a:latin typeface="Times New Roman"/>
              <a:ea typeface="Times New Roman"/>
              <a:cs typeface="+mn-cs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sz="1200" b="1" dirty="0" smtClean="0">
                <a:effectLst/>
                <a:latin typeface="Times New Roman"/>
                <a:ea typeface="Times New Roman"/>
                <a:cs typeface="+mn-cs"/>
              </a:rPr>
              <a:t>وغير مندوب ومضمر وما ... </a:t>
            </a:r>
            <a:r>
              <a:rPr lang="ar-JO" sz="1200" b="1" dirty="0" err="1" smtClean="0">
                <a:effectLst/>
                <a:latin typeface="Times New Roman"/>
                <a:ea typeface="Times New Roman"/>
                <a:cs typeface="+mn-cs"/>
              </a:rPr>
              <a:t>جا</a:t>
            </a:r>
            <a:r>
              <a:rPr lang="ar-JO" sz="1200" b="1" dirty="0" smtClean="0">
                <a:effectLst/>
                <a:latin typeface="Times New Roman"/>
                <a:ea typeface="Times New Roman"/>
                <a:cs typeface="+mn-cs"/>
              </a:rPr>
              <a:t> مستغاثا قد يعرى فاعلما</a:t>
            </a:r>
            <a:endParaRPr lang="en-US" sz="1050" dirty="0" smtClean="0">
              <a:effectLst/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sz="1200" b="1" dirty="0" smtClean="0">
                <a:effectLst/>
                <a:latin typeface="Times New Roman"/>
                <a:ea typeface="Times New Roman"/>
                <a:cs typeface="+mn-cs"/>
              </a:rPr>
              <a:t>وذاك في اسم الجنس والمشار له ... قل ومن يمنعه فانصر عاذله</a:t>
            </a:r>
            <a:endParaRPr lang="en-US" sz="105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5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sz="1200" b="1" dirty="0" smtClean="0">
                <a:effectLst/>
                <a:latin typeface="Times New Roman"/>
                <a:ea typeface="Times New Roman"/>
                <a:cs typeface="+mn-cs"/>
              </a:rPr>
              <a:t>وابن المعرف المنادى </a:t>
            </a:r>
            <a:r>
              <a:rPr lang="ar-JO" sz="1200" b="1" dirty="0" err="1" smtClean="0">
                <a:effectLst/>
                <a:latin typeface="Times New Roman"/>
                <a:ea typeface="Times New Roman"/>
                <a:cs typeface="+mn-cs"/>
              </a:rPr>
              <a:t>المفردا</a:t>
            </a:r>
            <a:r>
              <a:rPr lang="ar-JO" sz="1200" b="1" dirty="0" smtClean="0">
                <a:effectLst/>
                <a:latin typeface="Times New Roman"/>
                <a:ea typeface="Times New Roman"/>
                <a:cs typeface="+mn-cs"/>
              </a:rPr>
              <a:t> ... على الذي في رفعه قد عهدا</a:t>
            </a:r>
            <a:endParaRPr lang="ar-IQ" sz="1200" b="1" dirty="0" smtClean="0">
              <a:effectLst/>
              <a:latin typeface="Times New Roman"/>
              <a:ea typeface="Times New Roman"/>
              <a:cs typeface="+mn-cs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sz="1050" b="1" dirty="0" smtClean="0">
                <a:latin typeface="Times New Roman"/>
                <a:ea typeface="Times New Roman"/>
                <a:cs typeface="+mn-cs"/>
              </a:rPr>
              <a:t>(3/258) </a:t>
            </a:r>
            <a:r>
              <a:rPr lang="ar-IQ" sz="1050" b="1" smtClean="0">
                <a:latin typeface="Times New Roman"/>
                <a:ea typeface="Times New Roman"/>
                <a:cs typeface="+mn-cs"/>
              </a:rPr>
              <a:t> -  </a:t>
            </a:r>
            <a:r>
              <a:rPr lang="ar-JO" sz="1050" b="1" smtClean="0">
                <a:latin typeface="Times New Roman"/>
                <a:ea typeface="Times New Roman"/>
                <a:cs typeface="+mn-cs"/>
              </a:rPr>
              <a:t>3/263</a:t>
            </a:r>
            <a:endParaRPr lang="en-US" sz="105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2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(3/260)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شرح ابن عقيل </a:t>
            </a: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9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(3/264)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 شرح ابن عقيل </a:t>
            </a:r>
            <a:r>
              <a:rPr lang="ar-JO" b="1" dirty="0" smtClean="0">
                <a:latin typeface="Times New Roman"/>
                <a:ea typeface="Times New Roman"/>
                <a:cs typeface="+mn-cs"/>
              </a:rPr>
              <a:t>(3/265)</a:t>
            </a:r>
            <a:endParaRPr lang="en-US" sz="105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4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(3/261)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شرح ابن  عقيل  قال ابن مالك </a:t>
            </a:r>
            <a:r>
              <a:rPr lang="ar-JO" sz="1050" b="1" dirty="0" smtClean="0">
                <a:latin typeface="Times New Roman"/>
                <a:ea typeface="Times New Roman"/>
                <a:cs typeface="+mn-cs"/>
              </a:rPr>
              <a:t>والضم إن لم يل الابن علما ... أو يل الابن علم قد حتما</a:t>
            </a:r>
            <a:endParaRPr lang="en-US" sz="900" dirty="0" smtClean="0">
              <a:latin typeface="Times New Roman"/>
              <a:ea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0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3/266)</a:t>
            </a:r>
            <a:r>
              <a:rPr lang="ar-IQ" b="1" smtClean="0">
                <a:latin typeface="Times New Roman"/>
                <a:ea typeface="Times New Roman"/>
                <a:cs typeface="+mn-cs"/>
              </a:rPr>
              <a:t> شرح بن عقيل </a:t>
            </a: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70ADCA1-97BB-49F3-9D86-B7CB24D813C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DEAAFD-31FE-4A65-9AAA-58022DCAC6B8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65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467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13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1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2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1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4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62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68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33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9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7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20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16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2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2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6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1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4079041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4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rtl="0"/>
            <a:fld id="{C70ADCA1-97BB-49F3-9D86-B7CB24D813CB}" type="datetimeFigureOut">
              <a:rPr lang="en-US" smtClean="0"/>
              <a:pPr rtl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rtl="0"/>
            <a:fld id="{47DEAAFD-31FE-4A65-9AAA-58022DCAC6B8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12/05/1442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S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8601" y="2590800"/>
            <a:ext cx="3398521" cy="235323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</a:rPr>
              <a:t>محاضرة النحو </a:t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>/المرحلة </a:t>
            </a:r>
            <a:r>
              <a:rPr lang="ar-IQ" sz="2800" b="1" dirty="0">
                <a:solidFill>
                  <a:srgbClr val="FF0000"/>
                </a:solidFill>
              </a:rPr>
              <a:t>الرابعة</a:t>
            </a:r>
            <a:br>
              <a:rPr lang="ar-IQ" sz="2800" b="1" dirty="0">
                <a:solidFill>
                  <a:srgbClr val="FF0000"/>
                </a:solidFill>
              </a:rPr>
            </a:br>
            <a:r>
              <a:rPr lang="ar-IQ" sz="2800" b="1" dirty="0">
                <a:solidFill>
                  <a:srgbClr val="FF0000"/>
                </a:solidFill>
              </a:rPr>
              <a:t>كلية التربية </a:t>
            </a:r>
            <a:r>
              <a:rPr lang="ar-IQ" sz="2800" b="1" dirty="0" smtClean="0">
                <a:solidFill>
                  <a:srgbClr val="FF0000"/>
                </a:solidFill>
              </a:rPr>
              <a:t>للبنات </a:t>
            </a:r>
            <a:r>
              <a:rPr lang="ar-IQ" sz="2800" b="1" dirty="0">
                <a:solidFill>
                  <a:srgbClr val="FF0000"/>
                </a:solidFill>
              </a:rPr>
              <a:t>قسم اللغة </a:t>
            </a:r>
            <a:r>
              <a:rPr lang="ar-IQ" sz="2800" b="1" dirty="0" smtClean="0">
                <a:solidFill>
                  <a:srgbClr val="FF0000"/>
                </a:solidFill>
              </a:rPr>
              <a:t>العربية  </a:t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> جامعة بغداد</a:t>
            </a:r>
            <a:endParaRPr lang="ar-IQ" sz="2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724400" y="0"/>
            <a:ext cx="3309803" cy="2209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endParaRPr lang="ar-IQ" sz="28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4400" b="1" dirty="0" smtClean="0">
                <a:solidFill>
                  <a:srgbClr val="FF0000"/>
                </a:solidFill>
              </a:rPr>
              <a:t>باب النداء</a:t>
            </a:r>
          </a:p>
        </p:txBody>
      </p:sp>
      <p:pic>
        <p:nvPicPr>
          <p:cNvPr id="4" name="Picture 2" descr="C:\Users\Eng-Yahya\OneDrive\الصور\IMG-20200123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39370"/>
            <a:ext cx="3429000" cy="40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0543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6345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حكم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المنادى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968552"/>
          </a:xfrm>
        </p:spPr>
        <p:txBody>
          <a:bodyPr>
            <a:norm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أولا:- البناء على ما كان يرفع به، اذا كان مفردا معرفة أو نكرة مقصودة: </a:t>
            </a:r>
            <a:endParaRPr lang="en-US" sz="1800" b="1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فإن كان يرفع بالضمة بنى عليها نحو: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رجل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وإن كان يرفع بالألف أو بالواو فكذلك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زيدان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رجلان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زيدون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رجيلون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800" b="1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الا في الضرورة الشعرية يجوز تنوينه وهو مضموم  ومنصوب نحو قول الشاعر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:</a:t>
            </a:r>
            <a:endParaRPr lang="en-US" sz="1800" b="1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307 - سلام الله يا مطر عليها وليس عليك يا مطر السلام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308 - ضربت صدرها إلى وقالت ... يا عديا لقد وقتك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الأواقي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  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ويكون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المنادى مبنيا على الضم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 محل نصب على المفعولية لأن المنادى مفعول به في المعنى وناصبه فعل مضمر نابت يا منابه فأصل يا زيد أدعو زيدا فحذف أدعو ونابت يا منابه.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8505252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 حكم المنادى (2)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752528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إذا كان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المن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ا</a:t>
            </a:r>
            <a:r>
              <a:rPr lang="ar-JO" b="1" dirty="0" err="1" smtClean="0">
                <a:latin typeface="Times New Roman"/>
                <a:ea typeface="Times New Roman"/>
                <a:cs typeface="Arial"/>
              </a:rPr>
              <a:t>دى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: مفردا نكرة غير مقصودة أو مضافا أو مشبها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ب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المضاف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نصب.  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فمثال الأول قول الأعمى: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رجلا خذ بيدي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 وقول الشاعر: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306 -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أيا راكبا إما عرضت فبلغا ... 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ar-JO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نداماى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من نجران أن لا تلاقيا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ومثال الثاني قولك: يا غلام زيد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ضارب عمرو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بالنصب.</a:t>
            </a:r>
            <a:endParaRPr lang="ar-IQ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ومثال الثالث قولك: يا طالعا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جبلا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حسنا وجهه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ثلاثة وثلاثين فيمن سميته بذلك.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0490768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1096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أحكامُ المنادى :</a:t>
            </a:r>
            <a:r>
              <a:rPr lang="en-US" sz="3600" dirty="0">
                <a:latin typeface="Times New Roman"/>
                <a:ea typeface="Times New Roman"/>
              </a:rPr>
              <a:t/>
            </a:r>
            <a:br>
              <a:rPr lang="en-US" sz="3600" dirty="0"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484784"/>
            <a:ext cx="7344932" cy="4347845"/>
          </a:xfrm>
        </p:spPr>
        <p:txBody>
          <a:bodyPr>
            <a:normAutofit fontScale="92500" lnSpcReduction="2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حكمُ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المنادى أنْ يكونُ منصوباً لَفْظاً أو مَحَلاً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ـ وَيُنصبُ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المنادى،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إذا كان نَكِرَة غيرَ مقصودَةٍ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مثل: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سامعاً </a:t>
            </a:r>
            <a:r>
              <a:rPr lang="ar-SA" b="1" dirty="0" smtClean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ساعدني</a:t>
            </a:r>
            <a:r>
              <a:rPr lang="en-US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&gt;</a:t>
            </a: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أو إذا كانَ مضافاً .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ابن </a:t>
            </a:r>
            <a:r>
              <a:rPr lang="ar-SA" b="1" dirty="0" smtClean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الكرامِ</a:t>
            </a:r>
            <a:r>
              <a:rPr lang="ar-IQ" sz="2000" dirty="0">
                <a:latin typeface="Times New Roman"/>
                <a:ea typeface="Times New Roman"/>
              </a:rPr>
              <a:t> </a:t>
            </a:r>
            <a:r>
              <a:rPr lang="ar-SA" b="1" dirty="0" smtClean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لا تَتَسرَّعْ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ar-IQ" b="1" dirty="0" smtClean="0">
              <a:solidFill>
                <a:srgbClr val="3050A0"/>
              </a:solidFill>
              <a:latin typeface="Times New Roman"/>
              <a:ea typeface="Times New Roman"/>
              <a:cs typeface="Simplified Arabic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أو إذا كان شبيهاً بالمضاف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حَسَناً خُلُقُهُ تَقَدّمْ !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/>
            </a:r>
            <a:b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</a:b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ويكون مبنياً </a:t>
            </a:r>
            <a:r>
              <a:rPr lang="ar-IQ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على ما كان يرفع به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في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محل نَصْبٍ إذا </a:t>
            </a:r>
            <a:r>
              <a:rPr lang="ar-IQ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كان المنادى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: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اسماً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مَعْرِفةً ـ عَلماً ـ ،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فاطمةُ أكملي الرسالةَ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ـ </a:t>
            </a:r>
            <a:r>
              <a:rPr lang="ar-IQ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أو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نَكِرَة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غيرَ مقصودةٍ .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غلامُ ماذا تبيعُ ؟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ويُبنى هذان النوعان من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المنادى،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على الحركةِ التي يُرفَعانِ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بها،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IQ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نحو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: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فاطمةُ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، </a:t>
            </a:r>
            <a:r>
              <a:rPr lang="ar-SA" b="1" dirty="0" err="1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</a:t>
            </a:r>
            <a:r>
              <a:rPr lang="ar-SA" b="1" dirty="0" err="1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 غلامُ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، يُبنى المنادى على الضمةِ في محل نصْبٍ . </a:t>
            </a:r>
            <a:endParaRPr lang="ar-IQ" b="1" dirty="0" smtClean="0">
              <a:solidFill>
                <a:srgbClr val="3050A0"/>
              </a:solidFill>
              <a:latin typeface="Times New Roman"/>
              <a:ea typeface="Times New Roman"/>
              <a:cs typeface="Simplified Arabic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وفي قولنا: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موسى </a:t>
            </a:r>
            <a:r>
              <a:rPr lang="ar-SA" b="1" dirty="0" err="1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ويا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 smtClean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فتى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،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يُبنى على ضمةٍ مقدرةٍ على الألف في محل نصب.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وفي قولنا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بائعان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، يُبنى المنادى على الألف ، في محل نصب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          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 يا بائعون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: يُبنى المنادى على الواو ، في محل نصب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           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بائعاتُ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: يُبنى المنادى على الضمة ، في محل نصب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en-US" b="1" dirty="0" smtClean="0">
              <a:solidFill>
                <a:srgbClr val="3050A0"/>
              </a:solidFill>
              <a:latin typeface="Times New Roman"/>
              <a:ea typeface="Times New Roman"/>
              <a:cs typeface="Simplified Arabic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solidFill>
                  <a:srgbClr val="FF00FF"/>
                </a:solidFill>
                <a:latin typeface="Times New Roman"/>
                <a:ea typeface="Times New Roman"/>
                <a:cs typeface="Simplified Arabic"/>
              </a:rPr>
              <a:t>* الشبيه بالمضاف : هو ما اتصل به شيءٌ يُتَمِّمُ معناه .</a:t>
            </a:r>
            <a:endParaRPr lang="en-US" sz="18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47274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9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حكم المنادى</a:t>
            </a:r>
            <a:endParaRPr 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095115"/>
              </p:ext>
            </p:extLst>
          </p:nvPr>
        </p:nvGraphicFramePr>
        <p:xfrm>
          <a:off x="1042988" y="1341438"/>
          <a:ext cx="6777037" cy="449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052088536"/>
              </p:ext>
            </p:extLst>
          </p:nvPr>
        </p:nvGraphicFramePr>
        <p:xfrm>
          <a:off x="539552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1635838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الجمع بين حرف النداء وأل التعريف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968552"/>
          </a:xfrm>
        </p:spPr>
        <p:txBody>
          <a:bodyPr/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لا يجوز الجمع بين حرف النداء وأل في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غير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اسم الله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تعالى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فيجوز فتقول يا الله بقطع الهمزة ووصلها 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وما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سمى به من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الجمل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تقول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فيمن اسمه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(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الرجل منطلق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-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الرجل منطلق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أقبل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).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إلا في ضرورة الشعر كقوله: 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   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فيا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الغلامان اللذان فرا ...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إيا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كما أن تعقبانا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شرا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والأكثر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 نداء اسم الله اللهم بميم مشددة معوضه من حرف النداء وشذ الجمع بين اليم وحرف النداء في قوله: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إني إذا ما حدث ألما ... أقول يا اللهم يا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اللهما</a:t>
            </a:r>
            <a:endParaRPr lang="ar-IQ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itchFamily="2" charset="2"/>
              <a:buChar char="v"/>
            </a:pPr>
            <a:r>
              <a:rPr lang="ar-JO" sz="18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وإذا كان الاسم المنادى مبنيا قبل النداء قدر بعد النداء بناؤه على الضم </a:t>
            </a:r>
            <a:r>
              <a:rPr lang="ar-JO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نحو:</a:t>
            </a:r>
            <a:r>
              <a:rPr lang="ar-IQ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ar-JO" sz="1800" b="1" dirty="0" smtClean="0">
                <a:solidFill>
                  <a:srgbClr val="FF0000"/>
                </a:solidFill>
                <a:latin typeface="Garamond"/>
                <a:ea typeface="Times New Roman"/>
                <a:cs typeface="Arial"/>
              </a:rPr>
              <a:t>يا </a:t>
            </a:r>
            <a:r>
              <a:rPr lang="ar-JO" sz="1800" b="1" dirty="0">
                <a:solidFill>
                  <a:srgbClr val="FF0000"/>
                </a:solidFill>
                <a:latin typeface="Garamond"/>
                <a:ea typeface="Times New Roman"/>
                <a:cs typeface="Arial"/>
              </a:rPr>
              <a:t>هذا </a:t>
            </a:r>
            <a:r>
              <a:rPr lang="ar-JO" sz="1800" b="1" dirty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ويجري مجرى ما تجدد بناؤه بالنداء </a:t>
            </a:r>
            <a:r>
              <a:rPr lang="ar-JO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ك</a:t>
            </a:r>
            <a:r>
              <a:rPr lang="ar-IQ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: ( يا </a:t>
            </a:r>
            <a:r>
              <a:rPr lang="ar-JO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زيد</a:t>
            </a:r>
            <a:r>
              <a:rPr lang="ar-IQ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ُ ) </a:t>
            </a:r>
            <a:r>
              <a:rPr lang="ar-JO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في </a:t>
            </a:r>
            <a:r>
              <a:rPr lang="ar-JO" sz="1800" b="1" dirty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أنه يتبع بالرفع مراعاة للضم المقدر فيه وبالنصب مراعاة للمحل فتقول يا هذا العاقل والعاقل بالرفع والنصب كما تقول يا زيد الظريف والظريف</a:t>
            </a:r>
            <a:r>
              <a:rPr lang="ar-JO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.</a:t>
            </a:r>
            <a:endParaRPr lang="en-US" sz="1800" dirty="0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09539834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/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ar-IQ" b="1" dirty="0">
                <a:solidFill>
                  <a:srgbClr val="FF0000"/>
                </a:solidFill>
              </a:rPr>
              <a:t/>
            </a:r>
            <a:br>
              <a:rPr lang="ar-IQ" b="1" dirty="0">
                <a:solidFill>
                  <a:srgbClr val="FF0000"/>
                </a:solidFill>
              </a:rPr>
            </a:br>
            <a:r>
              <a:rPr lang="ar-IQ" b="1" dirty="0" smtClean="0">
                <a:solidFill>
                  <a:srgbClr val="FF0000"/>
                </a:solidFill>
              </a:rPr>
              <a:t/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ar-IQ" b="1" dirty="0" smtClean="0">
                <a:solidFill>
                  <a:srgbClr val="FF0000"/>
                </a:solidFill>
              </a:rPr>
              <a:t>المنادى الموصوف بابن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752528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إذا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كان المنادى مفردا علما ووصف بابن مضاف إلى علم ولم يفصل بين المنادى وبين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ابن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جاز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لك في المنادى وجهان: 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sz="1800" dirty="0" smtClean="0">
                <a:latin typeface="Times New Roman"/>
                <a:ea typeface="Times New Roman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البناء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على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الضم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والفتح إتباعا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نحو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</a:t>
            </a:r>
            <a:r>
              <a:rPr lang="ar-IQ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َُ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بن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عمرو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ويجب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حذف ألف ابن والحالة هذه خطأ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ar-IQ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وإذا لم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يقع ابن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بعد علم، أو لم يقع بعده علم، وجب ضم المنادى، وامتنع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فتحه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فمثال الاول نحو "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غلام ابن عمرو،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زيد الظريف ابن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عمرو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ومثال الثاني: "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ابن أخينا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: فيجب بناء " زيد " على الضم في هذه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أ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مثلة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، ويجب إثبات ألف " ابن " والحالة هذه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1603305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 smtClean="0">
                <a:latin typeface="Times New Roman"/>
                <a:ea typeface="Times New Roman"/>
                <a:cs typeface="Arial"/>
              </a:rPr>
              <a:t>تابع المنادى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4176464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إذا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كان تابع المنادى المضموم مضافا غير مصاحب للألف واللام وجب نصبه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نحو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صاحب عمرو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IQ" b="1" dirty="0">
                <a:latin typeface="Times New Roman"/>
                <a:ea typeface="Times New Roman"/>
                <a:cs typeface="Arial"/>
              </a:rPr>
              <a:t>و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ما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سوى المضاف المذكور يجوز رفعه ونصبه وهو المضاف المصاحب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لأل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والمفرد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فتقول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الكريم الأب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برفع الكريم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ونصبه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زيد الظريف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برفع الظريف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ونصبه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وحكم عطف البيان والتوكيد حكم الصفة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فتقول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رجل زيد وزيدا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بالرفع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والنصب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وأما عطف النسق والبدل ففي حكم المنادى المستقل فيجب ضمه إذا كان مفردا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نحو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رجل زيد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رجل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وزيد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،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كما يجب الضم لو قلت يا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زيد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ويجب نصبه إن كان مضافا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نحو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أبا عبد الله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زيد وأبا عبد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الله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كما يجب نصبه لو قلت يا أبا عبد الله.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2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تابع المنادى 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536504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يجب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بناء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المنسوق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على الضم إذا كان مفردا معرفة بغير أل فإن كان ب أل جاز فيه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وجهان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الرفع والنصب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نحو: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والغلام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بالرفع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والنصب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ومنه قوله تعالى: {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يَا جِبَالُ أَوِّبِي مَعَهُ وَالطَّيْرَ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} برفع الطير ونصبه.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يقال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أيها الرجل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أيهذا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أيها الذي فعل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كذا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فأي منادى مفرد مبنى على الضم وها زائدة والرجل صفة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لأي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 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ولا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توصف أي إلا باسم جنس محلى بأل كالرجل أو باسم إشارة نحو يا أيهذا أقبل أو بموصول محلى بأل يا أيها الذي فعل كذا.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و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يقال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يا هذا الرجل فيجب رفع الرجل إن جعل هذا وصلة لندائه كما يجب رفع صفة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أي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المعرفة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فإن لم يجعل اسم الإشارة وصلة لنداء ما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بعده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،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لم يجب رفع صفته بل يجوز الرفع والنصب.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6755443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err="1" smtClean="0">
                <a:solidFill>
                  <a:srgbClr val="FF0000"/>
                </a:solidFill>
              </a:rPr>
              <a:t>ياسعد</a:t>
            </a:r>
            <a:r>
              <a:rPr lang="ar-IQ" b="1" dirty="0" smtClean="0">
                <a:solidFill>
                  <a:srgbClr val="FF0000"/>
                </a:solidFill>
              </a:rPr>
              <a:t> سعد الأوس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1259632" y="1628800"/>
            <a:ext cx="3057148" cy="462875"/>
          </a:xfrm>
        </p:spPr>
        <p:txBody>
          <a:bodyPr>
            <a:normAutofit/>
          </a:bodyPr>
          <a:lstStyle/>
          <a:p>
            <a:r>
              <a:rPr lang="ar-IQ" dirty="0" smtClean="0"/>
              <a:t>اذا نصب الأول</a:t>
            </a:r>
            <a:endParaRPr lang="en-US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sz="half" idx="2"/>
          </p:nvPr>
        </p:nvSpPr>
        <p:spPr>
          <a:xfrm>
            <a:off x="1041721" y="2348880"/>
            <a:ext cx="3419856" cy="3461611"/>
          </a:xfrm>
        </p:spPr>
        <p:txBody>
          <a:bodyPr>
            <a:normAutofit/>
          </a:bodyPr>
          <a:lstStyle/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وإن نصب الأول: فمذهب سيبويه أنه مضاف إلى ما بعد الاسم الثاني وأن الثاني مقحم بين المضاف والمضاف إليه.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ومذهب المبرد أنه مضاف إلى محذوف مثل ما أضيف إليه الثاني وأن الأصل يا تيم عدى تيم عدى فحذف عدى الأول لدلالة الثاني عليه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1400" dirty="0">
              <a:latin typeface="Times New Roman"/>
              <a:ea typeface="Times New Roman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3127375" cy="448056"/>
          </a:xfrm>
        </p:spPr>
        <p:txBody>
          <a:bodyPr>
            <a:normAutofit lnSpcReduction="10000"/>
          </a:bodyPr>
          <a:lstStyle/>
          <a:p>
            <a:r>
              <a:rPr lang="ar-IQ" dirty="0" smtClean="0"/>
              <a:t>اذا ضم الأول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3124200" cy="3247256"/>
          </a:xfrm>
        </p:spPr>
        <p:txBody>
          <a:bodyPr>
            <a:normAutofit fontScale="92500" lnSpcReduction="20000"/>
          </a:bodyPr>
          <a:lstStyle/>
          <a:p>
            <a:pPr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يقال</a:t>
            </a:r>
            <a:r>
              <a:rPr lang="ar-IQ" sz="1400" dirty="0" smtClean="0">
                <a:latin typeface="Times New Roman"/>
                <a:ea typeface="Times New Roman"/>
              </a:rPr>
              <a:t>: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يا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سعد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سعد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الأوس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و311 - يا تيم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تيم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عدي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312 -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و"يا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زيد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زيد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اليعملات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"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فيجب نصب الثاني ويجوز في الأول الضم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والنصب</a:t>
            </a:r>
          </a:p>
          <a:p>
            <a:pPr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فإن ضم الأول كان الثاني منصوبا على التوكيد أو على إضمار أعنى أو على البدلية أو عطف البيان أو على النداء.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0779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المنادى المضاف إلى ياء المتكلم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844824"/>
            <a:ext cx="7200916" cy="3987805"/>
          </a:xfrm>
        </p:spPr>
        <p:txBody>
          <a:bodyPr>
            <a:normAutofit/>
          </a:bodyPr>
          <a:lstStyle/>
          <a:p>
            <a:pPr marL="68580" indent="0" algn="r" rtl="1">
              <a:spcBef>
                <a:spcPts val="0"/>
              </a:spcBef>
              <a:buNone/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  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إذا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أضيف المنادى إلى ياء المتكلم فإما أن يكون صحيحا أو معتلا فإن كان معتلا فحكمه كحكمه غير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منادى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وإن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كان صحيحا جاز فيه خمسة أوجه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: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68580" indent="0" algn="r" rtl="1">
              <a:spcBef>
                <a:spcPts val="0"/>
              </a:spcBef>
              <a:buNone/>
            </a:pP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أحدها: حذف الياء والاستغناء بالكسرة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عبد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وهذا هو الأكثر.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الثاني: إثبات الياء ساكنة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عبدي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وهو دون الأول في الكثرة.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الثالث: قلب الياء ألفا وحذفها والاستغناء عنها بالفتحة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عبد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الرابع: قلبها ألفا وإبقاؤها وقلب الكسرة فتحة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عبدا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الخامس: إثبات الياء محركة بالفتح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عبدي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68580" indent="0" algn="r" rtl="1">
              <a:spcBef>
                <a:spcPts val="0"/>
              </a:spcBef>
              <a:buNone/>
            </a:pPr>
            <a:endParaRPr lang="en-US" sz="1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73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75656" y="1484784"/>
            <a:ext cx="6400800" cy="129540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ar-IQ" sz="54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باب النداء</a:t>
            </a:r>
            <a:endParaRPr lang="en-US" sz="54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762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IQ" sz="2800" dirty="0" smtClean="0">
                <a:solidFill>
                  <a:srgbClr val="FF0000"/>
                </a:solidFill>
                <a:latin typeface="Algerian" pitchFamily="82" charset="0"/>
                <a:cs typeface="Led Italic Font" pitchFamily="2" charset="-78"/>
              </a:rPr>
              <a:t>والاستغاثة</a:t>
            </a:r>
            <a:endParaRPr lang="en-US" sz="2800" dirty="0">
              <a:solidFill>
                <a:srgbClr val="FF0000"/>
              </a:solidFill>
              <a:latin typeface="Algerian" pitchFamily="82" charset="0"/>
              <a:cs typeface="Led Italic Fo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34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نداء ابن أم وابن عم وأبي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2060848"/>
            <a:ext cx="7128908" cy="3771781"/>
          </a:xfrm>
        </p:spPr>
        <p:txBody>
          <a:bodyPr>
            <a:normAutofit/>
          </a:bodyPr>
          <a:lstStyle/>
          <a:p>
            <a:pPr lvl="0" algn="r" rtl="1">
              <a:spcBef>
                <a:spcPts val="0"/>
              </a:spcBef>
              <a:buClr>
                <a:srgbClr val="94C600"/>
              </a:buClr>
            </a:pPr>
            <a:endParaRPr lang="ar-IQ" sz="2200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lvl="0" algn="r" rtl="1">
              <a:spcBef>
                <a:spcPts val="0"/>
              </a:spcBef>
              <a:buClr>
                <a:srgbClr val="94C600"/>
              </a:buClr>
            </a:pPr>
            <a:r>
              <a:rPr lang="ar-JO" sz="2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إذا </a:t>
            </a:r>
            <a:r>
              <a:rPr lang="ar-JO" sz="22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أضيف المنادى إلى مضاف إلى ياء المتكلم وجب إثبات الياء إلا في ابن أم وابن عم فتحذف الياء منهما لكثرة الاستعمال وتكسر الميم أو تفتح </a:t>
            </a:r>
            <a:r>
              <a:rPr lang="ar-JO" sz="2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فتقول</a:t>
            </a:r>
            <a:r>
              <a:rPr lang="ar-IQ" sz="2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:</a:t>
            </a:r>
            <a:r>
              <a:rPr lang="ar-JO" sz="2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sz="22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ابن أم أقبل </a:t>
            </a:r>
            <a:r>
              <a:rPr lang="ar-JO" sz="22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sz="22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ابن عم لا مفر</a:t>
            </a:r>
            <a:r>
              <a:rPr lang="ar-JO" sz="22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بفتح الميم وكسرها.</a:t>
            </a:r>
            <a:endParaRPr lang="en-US" sz="1300" dirty="0">
              <a:solidFill>
                <a:srgbClr val="3E3D2D"/>
              </a:solidFill>
              <a:latin typeface="Times New Roman"/>
              <a:ea typeface="Times New Roman"/>
            </a:endParaRPr>
          </a:p>
          <a:p>
            <a:pPr marL="68580" indent="0" algn="r" rtl="1">
              <a:spcBef>
                <a:spcPts val="0"/>
              </a:spcBef>
              <a:buNone/>
            </a:pP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يقال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 النداء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أبت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أمت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بفتح التاء وكسرها ولا يجوز إثبات الياء فلا تقول يا أبتي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أمتي لأن التاء عوض من الياء فلا يجمع بين العوض والمعوض منه.</a:t>
            </a:r>
            <a:endParaRPr lang="en-US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endParaRPr lang="en-US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95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أسماء لازمت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النداء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916832"/>
            <a:ext cx="7344932" cy="4176464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من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الأسماء ما لا يستعمل إلا في النداء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فل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أي يا رجل </a:t>
            </a:r>
            <a:r>
              <a:rPr lang="ar-JO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IQ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لؤمان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للعظيم اللؤم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نومان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للكثير النوم وهو مسموع.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واطرد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 سب الأنثى إلى أنه ينقاس في النداء استعمال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فعال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ِ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مبنيا على الكسر في ذم الأنثى وسبها من كل فعل ثلاثي نحو يا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خباث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ِ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فساق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ِ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لكاع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ِ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وكثر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استعمال فعل في النداء خاصة مقصودا به سب الذكور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نحو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فسق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غدر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لكع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ولا ينقاس ذلك.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و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قد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تستعمل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فل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في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الشعر في غير النداء كقوله: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313 - تضل منه إبلي بالهوجل ... في لجة أمسك فلانا عن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فل</a:t>
            </a:r>
            <a:endParaRPr lang="en-US" sz="1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168015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الاستغاثة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059813"/>
          </a:xfrm>
        </p:spPr>
        <p:txBody>
          <a:bodyPr>
            <a:normAutofit lnSpcReduction="10000"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يقال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لزيد لعمرو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فيجر المستغاث بلام مفتوحة ويجر المستغاث له بلام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مكسورة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وإنما فتحت مع المستغاث لأن المنادى واقع موقع المضمر واللام تفتح مع المضمر نحو لك وله.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إذا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عطف على المستغاث مستغاث آخر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فإن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تكررت لزم الفتح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لزيد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لعمرو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لبكر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وإن لم تتكرر لزم الكسر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لزيد ولعمرو لبكر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كما يلزم كسر اللام مع المستغاث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له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فتكسر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مع المعطوف الذي لم تتكرر معه يا ومع المستغاث له.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تحذف لام المستغاث ويؤتى بألف في آخره عوضا عنها نحو يا زيدا لعمرو ومثل المستغاث المتعجب منه نحو يا للداهية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للعجب فيجر بلام مفتوحة كما يجر المستغاث وتعاقب اللام في الاسم المتعجب منه ألف فتقول يا عجبا لزيد</a:t>
            </a:r>
            <a:endParaRPr lang="en-US" sz="18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69525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8601" y="2590800"/>
            <a:ext cx="3398521" cy="235323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</a:rPr>
              <a:t>محاضرة النحو </a:t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>/المرحلة </a:t>
            </a:r>
            <a:r>
              <a:rPr lang="ar-IQ" sz="2800" b="1" dirty="0">
                <a:solidFill>
                  <a:srgbClr val="FF0000"/>
                </a:solidFill>
              </a:rPr>
              <a:t>الرابعة</a:t>
            </a:r>
            <a:br>
              <a:rPr lang="ar-IQ" sz="2800" b="1" dirty="0">
                <a:solidFill>
                  <a:srgbClr val="FF0000"/>
                </a:solidFill>
              </a:rPr>
            </a:br>
            <a:r>
              <a:rPr lang="ar-IQ" sz="2800" b="1" dirty="0">
                <a:solidFill>
                  <a:srgbClr val="FF0000"/>
                </a:solidFill>
              </a:rPr>
              <a:t>كلية التربية </a:t>
            </a:r>
            <a:r>
              <a:rPr lang="ar-IQ" sz="2800" b="1" dirty="0" smtClean="0">
                <a:solidFill>
                  <a:srgbClr val="FF0000"/>
                </a:solidFill>
              </a:rPr>
              <a:t>للبنات </a:t>
            </a:r>
            <a:r>
              <a:rPr lang="ar-IQ" sz="2800" b="1" dirty="0">
                <a:solidFill>
                  <a:srgbClr val="FF0000"/>
                </a:solidFill>
              </a:rPr>
              <a:t>قسم اللغة </a:t>
            </a:r>
            <a:r>
              <a:rPr lang="ar-IQ" sz="2800" b="1" dirty="0" smtClean="0">
                <a:solidFill>
                  <a:srgbClr val="FF0000"/>
                </a:solidFill>
              </a:rPr>
              <a:t>العربية  </a:t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> جامعة بغداد</a:t>
            </a:r>
            <a:endParaRPr lang="ar-IQ" sz="2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724400" y="0"/>
            <a:ext cx="3309803" cy="2209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r"/>
            <a:r>
              <a:rPr lang="ar-IQ" sz="2800" b="1" dirty="0" smtClean="0">
                <a:solidFill>
                  <a:srgbClr val="FF0000"/>
                </a:solidFill>
              </a:rPr>
              <a:t>المحاضرة الثانية: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ar-IQ" sz="2800" b="1" dirty="0" smtClean="0">
              <a:solidFill>
                <a:srgbClr val="FF0000"/>
              </a:solidFill>
            </a:endParaRPr>
          </a:p>
          <a:p>
            <a:pPr algn="r"/>
            <a:r>
              <a:rPr lang="ar-IQ" sz="2800" b="1" dirty="0" smtClean="0">
                <a:solidFill>
                  <a:srgbClr val="FF0000"/>
                </a:solidFill>
              </a:rPr>
              <a:t>تكملة باب النداء</a:t>
            </a:r>
          </a:p>
          <a:p>
            <a:pPr algn="r"/>
            <a:r>
              <a:rPr lang="ar-IQ" sz="2800" b="1" dirty="0" smtClean="0">
                <a:solidFill>
                  <a:srgbClr val="FF0000"/>
                </a:solidFill>
              </a:rPr>
              <a:t>  الندبة والترخيم </a:t>
            </a:r>
            <a:endParaRPr lang="ar-IQ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0543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357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343936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الندبة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/>
          </a:bodyPr>
          <a:lstStyle/>
          <a:p>
            <a:pPr algn="r"/>
            <a:r>
              <a:rPr lang="ar-JO" b="1" dirty="0">
                <a:ea typeface="Times New Roman"/>
                <a:cs typeface="Arial"/>
              </a:rPr>
              <a:t>المندوب: هو المتفجع عليه </a:t>
            </a:r>
            <a:r>
              <a:rPr lang="ar-JO" b="1" dirty="0" smtClean="0">
                <a:ea typeface="Times New Roman"/>
                <a:cs typeface="Arial"/>
              </a:rPr>
              <a:t>نحو</a:t>
            </a:r>
            <a:r>
              <a:rPr lang="ar-IQ" b="1" dirty="0" smtClean="0">
                <a:ea typeface="Times New Roman"/>
                <a:cs typeface="Arial"/>
              </a:rPr>
              <a:t>:</a:t>
            </a:r>
            <a:r>
              <a:rPr lang="ar-JO" b="1" dirty="0" smtClean="0">
                <a:ea typeface="Times New Roman"/>
                <a:cs typeface="Arial"/>
              </a:rPr>
              <a:t> </a:t>
            </a:r>
            <a:r>
              <a:rPr lang="ar-JO" b="1" dirty="0" err="1">
                <a:ea typeface="Times New Roman"/>
                <a:cs typeface="Arial"/>
              </a:rPr>
              <a:t>وازيداه</a:t>
            </a:r>
            <a:r>
              <a:rPr lang="ar-JO" b="1" dirty="0">
                <a:ea typeface="Times New Roman"/>
                <a:cs typeface="Arial"/>
              </a:rPr>
              <a:t> والمتوجع منه نحو </a:t>
            </a:r>
            <a:r>
              <a:rPr lang="ar-JO" b="1" dirty="0" smtClean="0">
                <a:ea typeface="Times New Roman"/>
                <a:cs typeface="Arial"/>
              </a:rPr>
              <a:t>واظهراه</a:t>
            </a:r>
            <a:r>
              <a:rPr lang="ar-IQ" b="1" dirty="0" smtClean="0">
                <a:ea typeface="Times New Roman"/>
                <a:cs typeface="Arial"/>
              </a:rPr>
              <a:t>.</a:t>
            </a:r>
          </a:p>
          <a:p>
            <a:pPr algn="r"/>
            <a:r>
              <a:rPr lang="ar-JO" b="1" dirty="0" smtClean="0">
                <a:ea typeface="Times New Roman"/>
                <a:cs typeface="Arial"/>
              </a:rPr>
              <a:t>ولا </a:t>
            </a:r>
            <a:r>
              <a:rPr lang="ar-JO" b="1" dirty="0">
                <a:ea typeface="Times New Roman"/>
                <a:cs typeface="Arial"/>
              </a:rPr>
              <a:t>يندب إلا المعرفة فلا تندب النكرة فلا </a:t>
            </a:r>
            <a:r>
              <a:rPr lang="ar-JO" b="1" dirty="0" smtClean="0">
                <a:ea typeface="Times New Roman"/>
                <a:cs typeface="Arial"/>
              </a:rPr>
              <a:t>يقال</a:t>
            </a:r>
            <a:r>
              <a:rPr lang="ar-IQ" b="1" dirty="0" smtClean="0">
                <a:ea typeface="Times New Roman"/>
                <a:cs typeface="Arial"/>
              </a:rPr>
              <a:t>:</a:t>
            </a:r>
            <a:r>
              <a:rPr lang="ar-JO" b="1" dirty="0" smtClean="0"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ea typeface="Times New Roman"/>
                <a:cs typeface="Arial"/>
              </a:rPr>
              <a:t>وارجلاه</a:t>
            </a:r>
            <a:r>
              <a:rPr lang="ar-JO" b="1" dirty="0">
                <a:ea typeface="Times New Roman"/>
                <a:cs typeface="Arial"/>
              </a:rPr>
              <a:t> ولا المبهم كاسم الإشارة </a:t>
            </a:r>
            <a:r>
              <a:rPr lang="ar-JO" b="1" dirty="0" smtClean="0">
                <a:ea typeface="Times New Roman"/>
                <a:cs typeface="Arial"/>
              </a:rPr>
              <a:t>نحو</a:t>
            </a:r>
            <a:r>
              <a:rPr lang="ar-IQ" b="1" dirty="0" smtClean="0">
                <a:ea typeface="Times New Roman"/>
                <a:cs typeface="Arial"/>
              </a:rPr>
              <a:t>:</a:t>
            </a:r>
            <a:r>
              <a:rPr lang="ar-JO" b="1" dirty="0" smtClean="0"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ea typeface="Times New Roman"/>
                <a:cs typeface="Arial"/>
              </a:rPr>
              <a:t>واهذاه</a:t>
            </a:r>
            <a:r>
              <a:rPr lang="ar-JO" b="1" dirty="0">
                <a:ea typeface="Times New Roman"/>
                <a:cs typeface="Arial"/>
              </a:rPr>
              <a:t> ولا الموصول إلا إن كان </a:t>
            </a:r>
            <a:r>
              <a:rPr lang="ar-IQ" b="1" dirty="0" smtClean="0">
                <a:ea typeface="Times New Roman"/>
                <a:cs typeface="Arial"/>
              </a:rPr>
              <a:t> </a:t>
            </a:r>
            <a:r>
              <a:rPr lang="ar-JO" b="1" dirty="0" smtClean="0">
                <a:ea typeface="Times New Roman"/>
                <a:cs typeface="Arial"/>
              </a:rPr>
              <a:t>خاليا </a:t>
            </a:r>
            <a:r>
              <a:rPr lang="ar-JO" b="1" dirty="0">
                <a:ea typeface="Times New Roman"/>
                <a:cs typeface="Arial"/>
              </a:rPr>
              <a:t>من أل واشتهر بالصلة كقولهم </a:t>
            </a:r>
            <a:r>
              <a:rPr lang="ar-JO" b="1" dirty="0">
                <a:solidFill>
                  <a:srgbClr val="FF0000"/>
                </a:solidFill>
                <a:ea typeface="Times New Roman"/>
                <a:cs typeface="Arial"/>
              </a:rPr>
              <a:t>وامن حفر بئر زمزماه</a:t>
            </a:r>
            <a:r>
              <a:rPr lang="ar-JO" b="1" dirty="0" smtClean="0">
                <a:ea typeface="Times New Roman"/>
                <a:cs typeface="Arial"/>
              </a:rPr>
              <a:t>.</a:t>
            </a:r>
            <a:endParaRPr lang="ar-IQ" b="1" dirty="0" smtClean="0"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يلحق آخر المنادى المندوب ألف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وازيدا لا تبعد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ويحذف ما قبلها إن كان ألفا كقولك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واموساه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فحذف ألف موسى وأتى بالألف للدلالة على الندبة أو كان تنوينا في آخر صلة أو غيرها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وامن حفر بئر زمزماه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غلام زيداه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/>
              <a:ea typeface="Times New Roman"/>
            </a:endParaRPr>
          </a:p>
          <a:p>
            <a:pPr algn="r"/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029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ألف الندبة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676400"/>
            <a:ext cx="7467600" cy="4156229"/>
          </a:xfrm>
        </p:spPr>
        <p:txBody>
          <a:bodyPr>
            <a:normAutofit/>
          </a:bodyPr>
          <a:lstStyle/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إذا كان آخر ما تلحقه ألف الندبة فتحة لحقته ألف الندبة من غير تغيير </a:t>
            </a: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لها</a:t>
            </a:r>
            <a:r>
              <a:rPr lang="ar-IQ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وتلحقه </a:t>
            </a: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هاء </a:t>
            </a:r>
            <a:r>
              <a:rPr lang="ar-IQ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السكت إذا </a:t>
            </a: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وقف </a:t>
            </a:r>
            <a:r>
              <a:rPr lang="ar-IQ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عليه ولا تثبت </a:t>
            </a: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في الوصل إلا </a:t>
            </a:r>
            <a:r>
              <a:rPr lang="ar-IQ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ضرورة.</a:t>
            </a: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فتقول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واغلام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أحمداه 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وإن كان غير ذلك وجب فتحه إلا إن أوقع في </a:t>
            </a: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لبس</a:t>
            </a:r>
            <a:r>
              <a:rPr lang="ar-IQ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.</a:t>
            </a: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فمثال 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ما لا يوقع في لبس </a:t>
            </a: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قولك في غلام زيد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واغلام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زيداه 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وفي زيد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وازيداه</a:t>
            </a: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ar-IQ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ومثال ما يوقع فتحه في لبس: </a:t>
            </a:r>
            <a:r>
              <a:rPr lang="ar-IQ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واغلامهوه</a:t>
            </a:r>
            <a:r>
              <a:rPr lang="ar-IQ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واغلامكيه</a:t>
            </a:r>
            <a:r>
              <a:rPr lang="ar-IQ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وأصله </a:t>
            </a:r>
            <a:r>
              <a:rPr lang="ar-IQ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واغلامك</a:t>
            </a: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بكسر الكاف </a:t>
            </a:r>
            <a:r>
              <a:rPr lang="ar-IQ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واغلامه</a:t>
            </a: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بضم الهاء. فيجب قلب ألف الندبة بعد الكسرة ياء وبعد الضمة </a:t>
            </a:r>
            <a:r>
              <a:rPr lang="ar-IQ" b="1" dirty="0" err="1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واوا</a:t>
            </a: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لأنك لو لم تفعل ذلك وحذفت الضمة والكسرة وفتحت وأتيت بألف الندبة فقلت </a:t>
            </a:r>
            <a:r>
              <a:rPr lang="ar-IQ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واغلامكاه</a:t>
            </a:r>
            <a:r>
              <a:rPr lang="ar-IQ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واغلامهاه</a:t>
            </a:r>
            <a:r>
              <a:rPr lang="ar-IQ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لالتبس المندوب المضاف إلى ضمير المخاطبة بالمندوب المضاف إلى ضمير المخاطب والتبس المندوب المضاف إلى ضمير الغائبة بالمندوب المضاف إلى ضمير الغائب.</a:t>
            </a: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endParaRPr lang="ar-IQ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endParaRPr lang="ar-IQ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endParaRPr lang="en-US" dirty="0">
              <a:solidFill>
                <a:srgbClr val="3E3D2D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3259282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496336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ندب المضاف الى ياء المتكلم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752600"/>
            <a:ext cx="7414708" cy="4080029"/>
          </a:xfrm>
        </p:spPr>
        <p:txBody>
          <a:bodyPr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إذا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ندب المضاف إلى ياء المتكلم على لغة من سكن الياء قيل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فيه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واعبدي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بفتح الياء وإلحاق ألف الندبة أو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عبدا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بحذف الياء وإلحاق ألف الندبة.</a:t>
            </a:r>
            <a:endParaRPr lang="en-US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وإذا ندب على لغة من يحذف الياء أو يستغنى بالكسرة أو يقلب الياء ألفا والكسرة فتحة ويحذف الألف ويستغنى بالفتحة أو يقلبها ألفا ويبقيها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قيل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واعبدا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ليس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إلا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وإذا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ندب على لغة من يفتح الياء يقال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واعبديا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ليس إلا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3329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الترخيم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r" rtl="1">
              <a:spcBef>
                <a:spcPts val="0"/>
              </a:spcBef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الترخيم لغة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ترقيق الصوت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اصطلاح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ا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حذف أواخر الكلم في النداء نحو يا سعا والأصل يا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سعاد.</a:t>
            </a:r>
            <a:r>
              <a:rPr lang="ar-IQ" sz="1800" dirty="0">
                <a:latin typeface="Times New Roman"/>
                <a:ea typeface="Times New Roman"/>
              </a:rPr>
              <a:t> </a:t>
            </a:r>
            <a:endParaRPr lang="ar-IQ" sz="1800" dirty="0" smtClean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اذا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كان المنادى مؤنثا بالهاء جاز ترخيمه مطلقا أي سواء كان علما كفاطمة أو غير علم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كجارية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زائدا على ثلاثة أحرف كما مثل أو غير زائد على ثلاثة أحرف كشاة فتقول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فاطم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جاري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وياشا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ومنه قولهم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ياشا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ادجني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أي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أقيمي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بحذف تاء التأنيث للترخيم ولا يحذف منه بعد ذلك شيء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آخر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9401287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شروط الترخيم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8800"/>
            <a:ext cx="7391400" cy="4267200"/>
          </a:xfrm>
        </p:spPr>
        <p:txBody>
          <a:bodyPr>
            <a:normAutofit lnSpcReduction="10000"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>
                <a:latin typeface="Times New Roman"/>
                <a:ea typeface="Times New Roman"/>
                <a:cs typeface="Arial"/>
              </a:rPr>
              <a:t>أ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ما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ليس مؤنثا بالهاء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ف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لا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يرخم إلى بثلاثة بشروط: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الأول: أن يكون رباعيا فأكثر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الثاني: أن يكون علما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الثالث: أن لا يكون مركبا تركيب إضافة ولا إسناد وذلك كعثمان وجعفر فتقول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عثم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جعف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وخرج ما كان على ثلاثة أحرف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كزيد وعمرو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وما كان على أربعة أحرف غير علم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كقائم وقاعد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وما ركب تركيب إضافة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كعبد شمس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وما ركب تركيب إسناد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شاب قرناها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فلا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يرخم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 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اجازه سيبويه قليلا بحذف وذكر هنا أنه يرخم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قليلا. فتقول 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في تأبط </a:t>
            </a:r>
            <a:r>
              <a:rPr lang="ar-IQ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شرا يا تأبط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وأما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ما ركب تركيب مزج فيرخم بحذف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عجزه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،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فتقول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فيمن اسمه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معدى كرب يا معدى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1572258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ترخيم ما قبل آخره حرف لين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676400"/>
            <a:ext cx="7467600" cy="4156229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يجب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أن يحذف مع الآخر ما قبله إن كان زائدا لينا أي حرف لين ساكنا رابعا فصاعدا وذلك نحو عثمان ومنصور ومسكين فتقول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عثم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منص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مسك</a:t>
            </a:r>
            <a:endParaRPr lang="ar-IQ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فإن كان غير زائد كمختار أو غير لين كقمطر أو غير ساكن كقنور أو غير رابع كمجيد لم يجز حذفه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فتقول</a:t>
            </a:r>
            <a:r>
              <a:rPr lang="ar-IQ" sz="1800" dirty="0" smtClean="0">
                <a:latin typeface="Times New Roman"/>
                <a:ea typeface="Times New Roman"/>
              </a:rPr>
              <a:t>: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مختا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قمط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قنو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مجى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وأما فرعون ونحوه وهو ما كان قبل واوه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أو يائه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فتحة كغرنيق ففيه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خلاف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رأي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الفراء </a:t>
            </a:r>
            <a:r>
              <a:rPr lang="ar-JO" b="1" dirty="0" err="1" smtClean="0">
                <a:latin typeface="Times New Roman"/>
                <a:ea typeface="Times New Roman"/>
                <a:cs typeface="Arial"/>
              </a:rPr>
              <a:t>والجرمى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يعاملان معاملة مسكين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ومنصور فتقول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فرع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غرن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ومذهب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غيرهما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عدم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جواز ذلك فتقول عندهم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فرعو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غرني.</a:t>
            </a:r>
            <a:endParaRPr lang="en-US" sz="1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324336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cap="none" spc="0" dirty="0">
                <a:solidFill>
                  <a:srgbClr val="FF0000"/>
                </a:solidFill>
                <a:latin typeface="Century Gothic"/>
                <a:cs typeface="Akhbar MT" pitchFamily="2" charset="-78"/>
              </a:rPr>
              <a:t>المصدر: شرح ابن عقيل على ألفية ابن مالك </a:t>
            </a:r>
            <a:r>
              <a:rPr lang="ar-IQ" sz="1800" b="1" cap="none" spc="0" dirty="0">
                <a:solidFill>
                  <a:srgbClr val="FF0000"/>
                </a:solidFill>
                <a:latin typeface="Century Gothic"/>
                <a:cs typeface="Akhbar MT" pitchFamily="2" charset="-78"/>
              </a:rPr>
              <a:t>3/282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241845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90943640"/>
              </p:ext>
            </p:extLst>
          </p:nvPr>
        </p:nvGraphicFramePr>
        <p:xfrm>
          <a:off x="827584" y="2420888"/>
          <a:ext cx="3124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1720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36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لغتا الترخيم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676400"/>
            <a:ext cx="7543800" cy="4495800"/>
          </a:xfrm>
        </p:spPr>
        <p:txBody>
          <a:bodyPr>
            <a:normAutofit lnSpcReduction="10000"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يجوز في المرخم لغتان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: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لغة من ينتظر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الحرف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، أي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أن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ينوى المحذوف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منه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وترك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الباقي بعد الحذف على ما كان عليه من حركة أو سكون فتقول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في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جعفر يا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جعف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وفي حارث يا حار وفي قمطر يا قمط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( بفتح الفاء وكسر الراء وسكون الطاء).</a:t>
            </a:r>
            <a:endParaRPr lang="en-US" sz="18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لغة من لا ينتظر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الحرف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أي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أن لا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ينوى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المحذوف وحركة ما قبله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IQ" sz="1800" dirty="0" smtClean="0">
                <a:latin typeface="Times New Roman"/>
                <a:ea typeface="Times New Roman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وإذا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رخمت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عليها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عاملت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الآخر بما يعامل به لو كان هو آخر الكلمة وضعا فتبنيه على الضم وتعامله معاملة الاسم التام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فتقول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جعف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حار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قمط </a:t>
            </a:r>
            <a:r>
              <a:rPr lang="ar-JO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بضم الفاء والراء </a:t>
            </a:r>
            <a:r>
              <a:rPr lang="ar-JO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والطاء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لذلك كلمة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ثمود على لغة من ينتظر الحرف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ثمو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بواو ساكنة وعلى لغة من لا ينتظر تقول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ثمى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فتقلب الواو ياء والضمة كسرة لأنك تعامله معاملة الاسم التام ولا يوجد اسم معرب آخره واو قبلها ضمة إلا ويجب قلب الواو ياء والضمة كسرة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761421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ترخيم المؤنث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981200"/>
            <a:ext cx="7391400" cy="4114800"/>
          </a:xfrm>
        </p:spPr>
        <p:txBody>
          <a:bodyPr>
            <a:normAutofit lnSpcReduction="10000"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إذا رخم ما فيه تاء التأنيث للفرق بين المذكر والمؤنث كمسلمه وجب ترخيمه على لغة من ينتظر الحرف فتقول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مسلم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َ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بفتح الميم ولا يجوز ترخيمه على لغة من لا ينتظر الحرف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بضم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الميم لئلا يلتبس بنداء المذكر وأما ما كانت فيه التاء لا للفرق فيرخم على اللغتين فتقول في مسلمة علما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مسلم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بفتح الميم وضمها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قد سبق أن الترخيم حذف أواخر الكلم في النداء وقد يحذف للضرورة آخر الكلمة في غير النداء بشرط كونها صالحة للنداء كأحمد ومنه قوله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: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   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316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- لنعم الفتى تعشو إلى ضوء ناره ... طريف بن مال ليلة الجوع والخصر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أي طريف بن مالك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8837025"/>
      </p:ext>
    </p:extLst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الاختصاص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الاختصاص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: يشبه النداء لفظا ويخالفه من ثلاثة أوجه: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أحدها: أنه لا يستعمل معه حرف نداء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والثاني: أنه لا بد أن يسبقه شيء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والثالث: أن تصاحبه الألف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واللام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وذلك كقولك أنا أفعل كذا أيها الرجل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ونحن العرب أسخى الناس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وقوله صَلَّى اللَّهُ عَلَيْهِ وَسَلَّمَ: "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نحن معاشر الأنبياء لا نورث ما تركناه صدقة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" وهو منصوب بفعل مضمر والتقدير أخص العرب وأخص معاشر الأنبياء.</a:t>
            </a:r>
            <a:endParaRPr lang="en-US" sz="18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45124"/>
      </p:ext>
    </p:extLst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تطبيق / اعراب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47664" y="1700808"/>
            <a:ext cx="5769089" cy="4536504"/>
          </a:xfrm>
        </p:spPr>
        <p:txBody>
          <a:bodyPr>
            <a:normAutofit fontScale="85000" lnSpcReduction="2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أعادلُ ساعدني في رفعِ الصندوق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أ 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    : حرف نداء </a:t>
            </a:r>
            <a:r>
              <a:rPr lang="ar-IQ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للقريب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مبني 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على الفتح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عادل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مبني على الضمة في محل نصب </a:t>
            </a:r>
            <a:r>
              <a:rPr lang="ar-IQ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بفعل محذوف وجوبا تقديره أدعو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endParaRPr lang="ar-IQ" b="1" dirty="0" smtClean="0">
              <a:solidFill>
                <a:srgbClr val="000000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 smtClean="0">
                <a:solidFill>
                  <a:srgbClr val="339933"/>
                </a:solidFill>
                <a:latin typeface="Times New Roman"/>
                <a:ea typeface="Times New Roman"/>
              </a:rPr>
              <a:t>أيْ </a:t>
            </a: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خليلُ ، رُدَّ عَلى الهاتِف 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أي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  : حرف نداء مبني على السكون 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خليل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مبني على الضمة في محل نصب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ar-IQ" dirty="0" smtClean="0">
              <a:solidFill>
                <a:srgbClr val="339933"/>
              </a:solidFill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 smtClean="0">
                <a:solidFill>
                  <a:srgbClr val="339933"/>
                </a:solidFill>
                <a:latin typeface="Times New Roman"/>
                <a:ea typeface="Times New Roman"/>
              </a:rPr>
              <a:t>يا </a:t>
            </a: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عمادَ الدين توَقفْ 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 : حرف نداء مبني على السكون 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عماد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منادى</a:t>
            </a:r>
            <a:r>
              <a:rPr lang="ar-IQ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منصوب، 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وهو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مضاف</a:t>
            </a:r>
            <a:r>
              <a:rPr lang="ar-IQ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الدين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مضاف إليه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مجرور.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يا سعادُ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 : حرف نداء مبني على السكون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سعاد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 منادى مبني على الضمة في محل نصب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896953"/>
      </p:ext>
    </p:extLst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908720"/>
            <a:ext cx="7632848" cy="5472608"/>
          </a:xfrm>
        </p:spPr>
        <p:txBody>
          <a:bodyPr>
            <a:normAutofit fontScale="25000" lnSpcReduction="2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ar-IQ" dirty="0" smtClean="0">
              <a:solidFill>
                <a:srgbClr val="339933"/>
              </a:solidFill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 smtClean="0">
                <a:solidFill>
                  <a:srgbClr val="339933"/>
                </a:solidFill>
                <a:latin typeface="Times New Roman"/>
                <a:ea typeface="Times New Roman"/>
              </a:rPr>
              <a:t>يا </a:t>
            </a: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سامعاً ساعدني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   : حرف نداء مبني على السكون 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سامعاً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منصوب علامته تنوين الفتح، لأنه نكرة غير مقصودة.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64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يا عبدَ الرحمنِ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حرف نداء مبني على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400" dirty="0">
                <a:solidFill>
                  <a:srgbClr val="3366CC"/>
                </a:solidFill>
                <a:latin typeface="Times New Roman"/>
                <a:ea typeface="Times New Roman"/>
              </a:rPr>
              <a:t>عبد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منادى منصوب ، علامته الفتحة 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وهو</a:t>
            </a:r>
            <a:r>
              <a:rPr lang="ar-IQ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مضاف.</a:t>
            </a:r>
            <a:r>
              <a:rPr lang="ar-IQ" sz="6400" dirty="0">
                <a:latin typeface="Times New Roman"/>
                <a:ea typeface="Times New Roman"/>
              </a:rPr>
              <a:t> </a:t>
            </a:r>
            <a:r>
              <a:rPr lang="ar-IQ" sz="6400" dirty="0" smtClean="0">
                <a:latin typeface="Times New Roman"/>
                <a:ea typeface="Times New Roman"/>
              </a:rPr>
              <a:t>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الرحمن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مضاف إليه مجرور.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64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يا مُتْقِناً عَمَلَهُ , وَفَقّكَ اللهُ !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 : حرف نداء مبني على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متقناً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منصوب علامته تنوين الفتح ـ شبيه بالمضاف.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عمل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مفعول به منصوب ، لاسم الفاعل ( متقن ) , وهو مضاف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r>
              <a:rPr lang="ar-IQ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والهاء ضمير متصل في محل جر مضاف اليه.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64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يا ابن الكرامِ لا تَتَسرَّعْ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 : حرف نداء مبني على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ابن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منصوب ، علامته الفتحة ، وهو مضاف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r>
              <a:rPr lang="ar-IQ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والكرام مضاف اليه مجرور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64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يا حَسَناً خُلُقُهُ تَقَدّمْ !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  : حرف نداء مبني على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حسناً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منصوب وعلامة نصبه تنوين الفتح لأنه شبيه بالمضاف.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خلق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 : فاعل مرفوع ـ للصفة المشبهة ( حسناً ) علامته الضمة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ar-IQ" sz="6400" b="1" dirty="0" smtClean="0">
              <a:solidFill>
                <a:srgbClr val="000000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64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 smtClean="0">
                <a:solidFill>
                  <a:srgbClr val="339933"/>
                </a:solidFill>
                <a:latin typeface="Times New Roman"/>
                <a:ea typeface="Times New Roman"/>
              </a:rPr>
              <a:t>يا </a:t>
            </a: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هذا الرّجُلُ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  : حرف نداء مبني على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هذا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منادى مبني على ضم مقدر ( لأنه ملحق بالعلم ) منع من ظهوره حركة البناء الأصلية وهي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الرجل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بدل من اسم الإشارة مرفوع.</a:t>
            </a:r>
            <a:endParaRPr lang="en-US" sz="6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4293225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980728"/>
            <a:ext cx="7992888" cy="5256584"/>
          </a:xfrm>
        </p:spPr>
        <p:txBody>
          <a:bodyPr>
            <a:normAutofit fontScale="25000" lnSpcReduction="2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يا مَن قامَ بالعملِ تقدَّم.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72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 : حرف نداء مبني على السكون لا محل له من الإعراب.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من</a:t>
            </a:r>
            <a:r>
              <a:rPr lang="ar-SA" sz="72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اسم 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موصول</a:t>
            </a:r>
            <a:r>
              <a:rPr lang="ar-IQ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خال من أل وقد اشتهر بصلته،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وه</a:t>
            </a:r>
            <a:r>
              <a:rPr lang="ar-IQ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و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72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منادى مبني على ضم مقدر 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منع </a:t>
            </a:r>
            <a:r>
              <a:rPr lang="ar-SA" sz="72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 ظهور الضمة حركة البناء الأصلية 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وه</a:t>
            </a:r>
            <a:r>
              <a:rPr lang="ar-IQ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ي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72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السكون وهو في محل نصب.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وقوله تعالى : " يا عبادي لا خوفٌ عليكم " 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عباد</a:t>
            </a: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 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 منادى منصوب بفتحة مقدرة لأنه مضاف، وقد منع </a:t>
            </a:r>
            <a:r>
              <a:rPr lang="ar-SA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ظهور</a:t>
            </a:r>
            <a:r>
              <a:rPr lang="ar-IQ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ها </a:t>
            </a:r>
            <a:r>
              <a:rPr lang="ar-SA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7200" b="1" dirty="0" err="1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إنشغال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المحل </a:t>
            </a:r>
            <a:r>
              <a:rPr lang="ar-SA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ب</a:t>
            </a:r>
            <a:r>
              <a:rPr lang="ar-IQ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</a:t>
            </a:r>
            <a:r>
              <a:rPr lang="ar-SA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حركة 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المناسبة.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والياء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ضمير متصل مبني على الفتح في محل جر مضاف إليه.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وقوله : " يا عبادي الذين أسرفوا على أنفسهم " 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عبادي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 منادى منصوب بفتحة مقدرة لأنه مضاف، وقد منع ظهور علامة النصب </a:t>
            </a:r>
            <a:r>
              <a:rPr lang="ar-SA" sz="7200" b="1" dirty="0" err="1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إنشغال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المحل بحركة المناسبة.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CC0000"/>
                </a:solidFill>
                <a:latin typeface="Times New Roman"/>
                <a:ea typeface="Times New Roman"/>
              </a:rPr>
              <a:t>ملاحظة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يجوز أن يبنى الضمير المتصل ( الياء ) على الفتح أو على السكون فنقول " يا عباديَ " أو " يا عبادي".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قوله تعالى : " يا عباد فاتقون "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عبادِ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منادى منصوب بفتحة مقدرة لأنه مضاف، وقد منع ظهور علامة النصب </a:t>
            </a:r>
            <a:r>
              <a:rPr lang="ar-SA" sz="7200" b="1" dirty="0" err="1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إنشغال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المحل بحركة المناسبة. والياء المحذوفة ضمير متصل في محل جر مضاف إليه.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قوله تعالى " يا حسرتا على ما فَرَّطْتُ في جَنْبِ اللهِ " 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في هذه الآية الكريمة استبدلت ياء المخاطبة وقلبت ألفاً وبنيت على السكون مع فتح الحرف </a:t>
            </a:r>
            <a:r>
              <a:rPr lang="ar-SA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قبلها</a:t>
            </a:r>
            <a:r>
              <a:rPr lang="ar-IQ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حسرتا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منادى منصوب بالفتحة الظاهرة على حرف التاء لأنه مضاف.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والياء المنقلبة ألفاً ضمير متصل مبني على السكون في محل جر بالإضافة.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11315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 fontScale="70000" lnSpcReduction="2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أبتِ ، أمتِ  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 </a:t>
            </a: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أبـ 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 منادى مضاف منصوب بالفتحة الظاهرة لأنه مضاف</a:t>
            </a:r>
            <a:endParaRPr lang="en-US" sz="2000" dirty="0">
              <a:latin typeface="Times New Roman"/>
              <a:ea typeface="Times New Roman"/>
            </a:endParaRPr>
          </a:p>
          <a:p>
            <a:pPr marL="95250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التاء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للتأنيث حرف جاء عوضاً عن الياء المحذوفة لا محل لها من الإعراب.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والياء المحذوفة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 ضمير مبني على السكون في محل جر بالإضافة.</a:t>
            </a:r>
            <a:endParaRPr lang="en-US" sz="2000" dirty="0">
              <a:latin typeface="Times New Roman"/>
              <a:ea typeface="Times New Roman"/>
            </a:endParaRPr>
          </a:p>
          <a:p>
            <a:pPr marL="95250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أمت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 منادى مضاف منصوب بالفتحة الظاهرة لأنه مضاف</a:t>
            </a:r>
            <a:endParaRPr lang="en-US" sz="2000" dirty="0">
              <a:latin typeface="Times New Roman"/>
              <a:ea typeface="Times New Roman"/>
            </a:endParaRPr>
          </a:p>
          <a:p>
            <a:pPr marL="95250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التاء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للتأنيث حرف جاء عوضاً عن الياء المحذوفة لا محل لها من الإعراب.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والياء المحذوفة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ضمير مبني على السكون في محل جر بالإضافة.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يا ابنَ خالي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يا 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 : حرف نداء مبني على السكون لا محل له من الإعراب.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ابن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منادى منصوب بالفتحة لأنه مضاف.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خال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مضاف إليه مجرور وعلامة جره الكسرة، وهو مضاف.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IQ" dirty="0" smtClean="0">
                <a:solidFill>
                  <a:srgbClr val="339933"/>
                </a:solidFill>
                <a:latin typeface="Times New Roman"/>
                <a:ea typeface="Times New Roman"/>
              </a:rPr>
              <a:t>أ</a:t>
            </a:r>
            <a:r>
              <a:rPr lang="ar-SA" dirty="0" smtClean="0">
                <a:solidFill>
                  <a:srgbClr val="339933"/>
                </a:solidFill>
                <a:latin typeface="Times New Roman"/>
                <a:ea typeface="Times New Roman"/>
              </a:rPr>
              <a:t>فاطمَ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</a:t>
            </a: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أفاطم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أ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      : حرف نداء مبني على الفتح.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فاطمَ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 منادى مبني على الضم على التاء المحذوفة للترخيم وهو في محل نصب.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عبلُ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منادى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مرخم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( أصلُهُ عَبْلَةُ ) مبني على ضمة  مقدرة على التاء المحذوفة من آخره . في محل نصب. 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أداة النداء محذوفة جوازا.</a:t>
            </a: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09475"/>
      </p:ext>
    </p:extLst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 fontScale="92500" lnSpcReduction="2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IQ" sz="33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اعراب / تطبيق</a:t>
            </a: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ar-IQ" dirty="0">
              <a:solidFill>
                <a:srgbClr val="339933"/>
              </a:solidFill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 smtClean="0">
                <a:solidFill>
                  <a:srgbClr val="339933"/>
                </a:solidFill>
                <a:latin typeface="Times New Roman"/>
                <a:ea typeface="Times New Roman"/>
              </a:rPr>
              <a:t>يا </a:t>
            </a: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لَلأقْوِياءِ للضعفاءِ من الظَُّلم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يا 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حرف نداء 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واستغاثة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مبني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على السكون لا محل له من الإعراب.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للأقوياء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    : اللام: حرف جر مبني على الفتح لا محل له من الإعراب.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الأقوياء       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المستغاث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اسم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مجرور باللام في محل نصب لأنه منادى، والجار والمجرور متعلق بحرف النداء ( لأن فيه معنى الفعل استعين ).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للضعفاء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    : 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المستغاث له،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جار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ومجرور متعلق بحرف النداء.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من الظلم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 : جار ومجرور متعلق بحرف النداء.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يا لله للمظلومين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يا : حرف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نداء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واستغاثة،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مبني على السكون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لله : 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المستغاث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لفظ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الجلالة مجرور بحرف الجر الزائد , في محل نصب منادى 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71052"/>
      </p:ext>
    </p:extLst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980728"/>
            <a:ext cx="7056900" cy="4851901"/>
          </a:xfrm>
        </p:spPr>
        <p:txBody>
          <a:bodyPr>
            <a:normAutofit fontScale="92500" lnSpcReduction="10000"/>
          </a:bodyPr>
          <a:lstStyle/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يا سيبويهِ العالم ُ.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سيبويهِ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منادى مبني على الضمة </a:t>
            </a:r>
            <a:r>
              <a:rPr lang="ar-IQ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المقدرة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( 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لأنه علم مفرد ) في محل لنصب، وقد منع من ظهور الضمة الكسرة التي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هي</a:t>
            </a:r>
            <a:r>
              <a:rPr lang="ar-IQ" sz="2000" dirty="0">
                <a:latin typeface="Times New Roman"/>
                <a:ea typeface="Times New Roman"/>
              </a:rPr>
              <a:t>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حركة 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البناء الأصلية.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</a:t>
            </a: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العالمُ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: نعت مرفوع بالضمة.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يا هؤلاءِ الكرامُ.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هؤلاء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 : منادى مبني على الضم ( لأنه ملحق بالعلم )، وقد منع ظهور الضمة حركة البناء الأصلية وهي الكسرة.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الكرامُ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نعت مرفوع بالضمة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ar-IQ" b="1" dirty="0" smtClean="0">
              <a:solidFill>
                <a:srgbClr val="000000"/>
              </a:solidFill>
              <a:latin typeface="Times New Roman"/>
              <a:ea typeface="Times New Roman"/>
              <a:cs typeface="Simplified Arabic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ar-IQ" b="1" dirty="0" smtClean="0">
              <a:solidFill>
                <a:srgbClr val="000000"/>
              </a:solidFill>
              <a:latin typeface="Times New Roman"/>
              <a:ea typeface="Times New Roman"/>
              <a:cs typeface="Simplified Arabic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IQ" sz="20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يا حَذامِ الفاضلةُ.</a:t>
            </a: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b="1" dirty="0" smtClean="0">
                <a:latin typeface="Times New Roman"/>
                <a:ea typeface="Times New Roman"/>
              </a:rPr>
              <a:t>  حذام</a:t>
            </a:r>
            <a:r>
              <a:rPr lang="ar-IQ" sz="2000" b="1" dirty="0">
                <a:latin typeface="Times New Roman"/>
                <a:ea typeface="Times New Roman"/>
              </a:rPr>
              <a:t>    : منادى مبني على الضم المقدر ، وهو في محل نصب، وقد منع ظهوره </a:t>
            </a:r>
            <a:r>
              <a:rPr lang="ar-IQ" sz="2000" b="1" dirty="0" err="1">
                <a:latin typeface="Times New Roman"/>
                <a:ea typeface="Times New Roman"/>
              </a:rPr>
              <a:t>إنشغال</a:t>
            </a:r>
            <a:r>
              <a:rPr lang="ar-IQ" sz="2000" b="1" dirty="0">
                <a:latin typeface="Times New Roman"/>
                <a:ea typeface="Times New Roman"/>
              </a:rPr>
              <a:t> المحل بالكسرة.</a:t>
            </a: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b="1" dirty="0" smtClean="0">
                <a:latin typeface="Times New Roman"/>
                <a:ea typeface="Times New Roman"/>
              </a:rPr>
              <a:t>  الفاضلة</a:t>
            </a:r>
            <a:r>
              <a:rPr lang="ar-IQ" sz="2000" b="1" dirty="0">
                <a:latin typeface="Times New Roman"/>
                <a:ea typeface="Times New Roman"/>
              </a:rPr>
              <a:t> : صفة مرفوعة باعتبار حذام مبني على </a:t>
            </a:r>
            <a:r>
              <a:rPr lang="ar-IQ" sz="2000" b="1" dirty="0" smtClean="0">
                <a:latin typeface="Times New Roman"/>
                <a:ea typeface="Times New Roman"/>
              </a:rPr>
              <a:t>الضم</a:t>
            </a:r>
            <a:r>
              <a:rPr lang="ar-IQ" sz="2000" b="1" dirty="0">
                <a:latin typeface="Times New Roman"/>
                <a:ea typeface="Times New Roman"/>
              </a:rPr>
              <a:t>.</a:t>
            </a:r>
            <a:r>
              <a:rPr lang="ar-SA" dirty="0">
                <a:solidFill>
                  <a:srgbClr val="000000"/>
                </a:solidFill>
                <a:ea typeface="Times New Roman"/>
              </a:rPr>
              <a:t/>
            </a:r>
            <a:br>
              <a:rPr lang="ar-SA" dirty="0">
                <a:solidFill>
                  <a:srgbClr val="000000"/>
                </a:solidFill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75548"/>
      </p:ext>
    </p:extLst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908720"/>
            <a:ext cx="7416824" cy="5544616"/>
          </a:xfrm>
        </p:spPr>
        <p:txBody>
          <a:bodyPr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Times New Roman"/>
              </a:rPr>
              <a:t> 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" يا أيُّها الإنسانُ ما غَرَّكَ بربك الكريم ".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أيُّ 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 : منادى مبني على الضم في محل نصب.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الهاء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   : حرف تنبيه مبني على السكون لا محل له من الإعراب.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الإنسان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بدل ( أو نعت ) مرفوع بالضمة الظاهرة على آخره.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" يا أيَّتُها النفسُ المطمئِنة "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 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حرف نداء مبني على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السكون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أية</a:t>
            </a: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 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منادى مبني على الضم في محل نصب.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الهاء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حرف تنبيه مبني على السكون لا محل له من الإعراب.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النفسُ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بدل ( أو نعت ) مرفوع من محل ( أيةُ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)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المطمئنة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صفة مرفوعة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ar-SA" sz="1800" b="1" dirty="0" smtClean="0">
                <a:solidFill>
                  <a:srgbClr val="339933"/>
                </a:solidFill>
                <a:latin typeface="Times New Roman"/>
                <a:ea typeface="Times New Roman"/>
              </a:rPr>
              <a:t>" يا أيُّها الناسُ اتقوا ربَّكُم "</a:t>
            </a:r>
            <a:endParaRPr lang="en-US" sz="1600" b="1" dirty="0" smtClean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أيها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  : منادى مبني على الضمة ، في محل نصب 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الناس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بدل 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مرفوع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يا هذا الرَجُلُ.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هذا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: منادى مبني على ضم مقدر منع من ظهوره حركة البناء الأصلية وهي السكون وهو في محل نصب.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الرجل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بدل ( أو نعت ) مرفوع </a:t>
            </a:r>
            <a:r>
              <a:rPr lang="ar-IQ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528257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أدوات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المنادى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2060848"/>
            <a:ext cx="7272808" cy="3600400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</a:pP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قال ابن مالك</a:t>
            </a:r>
            <a:endParaRPr lang="en-US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ctr" rtl="1">
              <a:spcBef>
                <a:spcPts val="0"/>
              </a:spcBef>
              <a:buNone/>
            </a:pPr>
            <a:r>
              <a:rPr lang="ar-JO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وللمنادى 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الناء أو </a:t>
            </a:r>
            <a:r>
              <a:rPr lang="ar-JO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كالناء</a:t>
            </a:r>
            <a:r>
              <a:rPr lang="ar-IQ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</a:t>
            </a:r>
            <a:r>
              <a:rPr lang="ar-JO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يا ... وأي </a:t>
            </a:r>
            <a:r>
              <a:rPr lang="ar-JO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وآ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كذا آيا ثم هيا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ctr" rtl="1">
              <a:spcBef>
                <a:spcPts val="0"/>
              </a:spcBef>
              <a:buNone/>
            </a:pP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والهمز للداني </a:t>
            </a:r>
            <a:r>
              <a:rPr lang="ar-JO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ووا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لمن ندب ... </a:t>
            </a:r>
            <a:r>
              <a:rPr lang="ar-IQ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ar-JO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أو 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يا وغير </a:t>
            </a:r>
            <a:r>
              <a:rPr lang="ar-JO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وا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لدي اللبس اجتنب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r" rtl="1">
              <a:spcBef>
                <a:spcPts val="0"/>
              </a:spcBef>
              <a:buNone/>
            </a:pP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قال ابن عقيل:</a:t>
            </a: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لا يخلو المنادى من أن يكون مندوبا أو غيره فإن كان غير مندوب فإما أن يكون بعيدا أو في حكم البعيد كالنائم والساهي أو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قريبا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فإن كان بعيدا أو في حكمه فله من حروف النداء 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ar-JO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يا 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وأي </a:t>
            </a:r>
            <a:r>
              <a:rPr lang="ar-JO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وآ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وهيا 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وإن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كان قريبا فله 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الهمزة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نحو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أزيد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أقبل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وإن كان مندوبا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وهو</a:t>
            </a:r>
            <a:r>
              <a:rPr lang="ar-IQ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لمتفجع عليه</a:t>
            </a:r>
            <a:r>
              <a:rPr lang="ar-IQ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أو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المتوجع منه فله </a:t>
            </a:r>
            <a:r>
              <a:rPr lang="ar-JO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وا</a:t>
            </a:r>
            <a:r>
              <a:rPr lang="ar-IQ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نحو </a:t>
            </a:r>
            <a:r>
              <a:rPr lang="ar-JO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وازيداه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وواظهراه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ar-JO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ويا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أيضا عند عدم التباسه بغير المندوب فإن التبس تعينت </a:t>
            </a:r>
            <a:r>
              <a:rPr lang="ar-JO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وا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وامتنعت يا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89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980728"/>
            <a:ext cx="7704856" cy="5400600"/>
          </a:xfrm>
        </p:spPr>
        <p:txBody>
          <a:bodyPr>
            <a:noAutofit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اللَّهُمَّ يا فاطرَ السموات أغثنا.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لله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لفظ الجلالة منادى مبني على الضم في محل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نصب.</a:t>
            </a:r>
            <a:r>
              <a:rPr lang="ar-IQ" sz="1600" b="1" dirty="0">
                <a:latin typeface="Times New Roman"/>
                <a:ea typeface="Times New Roman"/>
              </a:rPr>
              <a:t> </a:t>
            </a:r>
            <a:r>
              <a:rPr lang="ar-IQ" sz="1600" b="1" dirty="0" smtClean="0">
                <a:latin typeface="Times New Roman"/>
                <a:ea typeface="Times New Roman"/>
              </a:rPr>
              <a:t> </a:t>
            </a:r>
            <a:r>
              <a:rPr lang="ar-IQ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الميم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حرف مبني على الفتح، ذُكِرَ عوضاً عن (ياء) النداء = يا الله.</a:t>
            </a:r>
            <a:endParaRPr lang="en-US" sz="1600" b="1" dirty="0" smtClean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فاطر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منادى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منصوب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علامته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الفتحة، وهو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مضاف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 و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السموات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مضاف إليه مجرور علامته الكسرة 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أغث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فعل أمر مبني على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السكون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وفاعله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مستتر فيه تقديره ( أنت ) يعود للفظ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الجلالة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" رَبِّ أرني أَنْظُرْ إليك "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ربِّ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منادى منصوب لأنه مضاف وقد منع من ظهر الفتحة حركة المناسبة، وحرف النداء محذوف والتقدير (يا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ربِّ)</a:t>
            </a:r>
            <a:r>
              <a:rPr lang="ar-IQ" sz="1600" b="1" dirty="0" smtClean="0">
                <a:latin typeface="Times New Roman"/>
                <a:ea typeface="Times New Roman"/>
              </a:rPr>
              <a:t>.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: المحذوفة في محل جر بالإضافة 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أر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فعل أمر مبني على حذف آخره الياء . النون : حرف مبني على الكسر للوقاية ، والفاعل مستتر تقديره أنت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r>
              <a:rPr lang="ar-IQ" sz="1600" b="1" dirty="0"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  : في محل نصب مفعول به أول 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انظر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بدل مبني على السكون . من أر وفاعله مستتر تقديره أنا والجملة من الفعل والفاعل في محل نصب مفعول ثان لـ ( أر ).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" يوسفُ أعرضْ عن هذا "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وسف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بحرف نداء محذوف، مبني على الضمة في محل نصب.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أعرض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فعل أمر مبني على السكون ، وفاعله مستتر فيه  ( أنت ).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عن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حرف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جر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 </a:t>
            </a:r>
            <a:r>
              <a:rPr lang="ar-SA" sz="1800" b="1" dirty="0" smtClean="0">
                <a:solidFill>
                  <a:srgbClr val="3366CC"/>
                </a:solidFill>
                <a:ea typeface="Times New Roman"/>
              </a:rPr>
              <a:t>هذا</a:t>
            </a:r>
            <a:r>
              <a:rPr lang="ar-SA" sz="1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ea typeface="Times New Roman"/>
                <a:cs typeface="Simplified Arabic"/>
              </a:rPr>
              <a:t>اسم إشارة مبني ، في محل جر ، والجار والمجرور متعلقان بـ ( أعرض </a:t>
            </a:r>
            <a:r>
              <a:rPr lang="ar-SA" sz="1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)</a:t>
            </a:r>
            <a:r>
              <a:rPr lang="ar-IQ" sz="1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56898637"/>
      </p:ext>
    </p:extLst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ar-IQ" sz="54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انتهى</a:t>
            </a:r>
            <a:endParaRPr lang="en-US" sz="54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IQ" sz="2800" dirty="0" smtClean="0">
                <a:solidFill>
                  <a:srgbClr val="FF0000"/>
                </a:solidFill>
                <a:latin typeface="Algerian" pitchFamily="82" charset="0"/>
                <a:cs typeface="Led Italic Font" pitchFamily="2" charset="-78"/>
              </a:rPr>
              <a:t>أمنياتي بالتوفيق والنجاح</a:t>
            </a:r>
            <a:endParaRPr lang="en-US" sz="2800" dirty="0">
              <a:solidFill>
                <a:srgbClr val="FF0000"/>
              </a:solidFill>
              <a:latin typeface="Algerian" pitchFamily="82" charset="0"/>
              <a:cs typeface="Led Italic Fo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07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ادوات النداء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227955"/>
              </p:ext>
            </p:extLst>
          </p:nvPr>
        </p:nvGraphicFramePr>
        <p:xfrm>
          <a:off x="899592" y="1772816"/>
          <a:ext cx="72728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7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2008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حذف حرف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النداء</a:t>
            </a:r>
            <a:endParaRPr lang="en-US" sz="32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628800"/>
            <a:ext cx="7416824" cy="4203829"/>
          </a:xfrm>
        </p:spPr>
        <p:txBody>
          <a:bodyPr>
            <a:normAutofit fontScale="92500"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أولا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:-   يجوز حذف حرف النداء  نحو: 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زيد أقبل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 التقدير: يا زيد. 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                             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وعبد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الله أركب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 والتقدير:  يا عبد الله...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ثانيا:-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لا يجوز حذفه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مع: </a:t>
            </a:r>
            <a:endParaRPr lang="en-US" sz="1800" dirty="0">
              <a:latin typeface="Times New Roman"/>
              <a:ea typeface="Times New Roman"/>
            </a:endParaRPr>
          </a:p>
          <a:p>
            <a:pPr lvl="0" indent="-342900" algn="r" rtl="1">
              <a:spcBef>
                <a:spcPts val="0"/>
              </a:spcBef>
              <a:buFont typeface="Arial"/>
              <a:buChar char="-"/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المندوب نحو: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زيداه 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indent="-342900" algn="r" rtl="1">
              <a:spcBef>
                <a:spcPts val="0"/>
              </a:spcBef>
              <a:buFont typeface="Arial"/>
              <a:buChar char="-"/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ا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لضمير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نحو: 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إياك قد كفيتك 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indent="-342900" algn="r" rtl="1">
              <a:spcBef>
                <a:spcPts val="0"/>
              </a:spcBef>
              <a:buFont typeface="Arial"/>
              <a:buChar char="-"/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والمستغاث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نحو: 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لزيد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 ثالثا:- الحذف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قليل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ا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مع:  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-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اسم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الإشارة: قوله تعالى: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{ثُمَّ أَنْتُمْ هَؤُلاءِ تَقْتُلُونَ أَنْفُسَكُمْ}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أي يا هؤلاء 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                  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وقول الشاعر: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   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305 -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ذا ارعواء فليس بعد اشتعال الر ... أس شيبا إلى الصبا من سبيل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                                     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أي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ياذا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-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اسم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الجنس: مثل: قولهم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أصبح ليل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، أي يا ليل 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وأطرق كرا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،  أي يا كرا.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8838502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حذف حرف النداء        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3284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218868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أقسامُ </a:t>
            </a:r>
            <a:r>
              <a:rPr lang="ar-SA" b="1" dirty="0" smtClean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المنادى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المنادى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خمسةُ أقسامٍ هيَ :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1. اسمُ العَلَمِ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سعادْ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،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مصطفى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2. النَّكِرَة المقصودَةُ : وتعني نِداءَ مَنْ لا تَعْرِفُ اسمَهُ ، بِدلالَةِ صِفتِهِ أو وَظيفَتِهِ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شُرطيُّ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، </a:t>
            </a:r>
            <a:r>
              <a:rPr lang="ar-SA" b="1" dirty="0" err="1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</a:t>
            </a:r>
            <a:r>
              <a:rPr lang="ar-SA" b="1" dirty="0" err="1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 سائِقُ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3. النّكرة غيرُ المقصودَةِ : وتعني نداءَ من لا تَعْرِفُ اسمَهُ ، ولا صِفَتَهُ ، مثلُ قولِ شخصٍ عَلِقَ في مِصْعَد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أيا سامعاً ساعدني !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4. المنادى المُضافُ مثل 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عبدَ الرحمنِ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، و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راكِبَ الدَّراجَةِ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5. المنادى الشبيهُ بالمضافُ</a:t>
            </a:r>
            <a:r>
              <a:rPr lang="ar-SA" b="1" baseline="30000" dirty="0">
                <a:solidFill>
                  <a:srgbClr val="FF00FF"/>
                </a:solidFill>
                <a:latin typeface="Times New Roman"/>
                <a:ea typeface="Times New Roman"/>
                <a:cs typeface="Simplified Arabic"/>
              </a:rPr>
              <a:t>*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،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مُتْقِناً عَمَلَهُ , وَفَقّكَ اللهُ !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2784126"/>
      </p:ext>
    </p:extLst>
  </p:cSld>
  <p:clrMapOvr>
    <a:masterClrMapping/>
  </p:clrMapOvr>
  <p:transition spd="slow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|9.5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|9.5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641</TotalTime>
  <Words>2878</Words>
  <Application>Microsoft Office PowerPoint</Application>
  <PresentationFormat>عرض على الشاشة (3:4)‏</PresentationFormat>
  <Paragraphs>391</Paragraphs>
  <Slides>41</Slides>
  <Notes>21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41</vt:i4>
      </vt:variant>
    </vt:vector>
  </HeadingPairs>
  <TitlesOfParts>
    <vt:vector size="44" baseType="lpstr">
      <vt:lpstr>أوستن</vt:lpstr>
      <vt:lpstr>1_فن الخياطه الرفيعة</vt:lpstr>
      <vt:lpstr>1_أوستن</vt:lpstr>
      <vt:lpstr>محاضرة النحو  /المرحلة الرابعة كلية التربية للبنات قسم اللغة العربية    جامعة بغداد</vt:lpstr>
      <vt:lpstr>باب النداء</vt:lpstr>
      <vt:lpstr>المصدر: شرح ابن عقيل على ألفية ابن مالك 3/282</vt:lpstr>
      <vt:lpstr>أدوات المنادى</vt:lpstr>
      <vt:lpstr>ادوات النداء</vt:lpstr>
      <vt:lpstr>عرض تقديمي في PowerPoint</vt:lpstr>
      <vt:lpstr>حذف حرف النداء</vt:lpstr>
      <vt:lpstr>حذف حرف النداء          </vt:lpstr>
      <vt:lpstr>أقسامُ المنادى</vt:lpstr>
      <vt:lpstr>حكم المنادى</vt:lpstr>
      <vt:lpstr> حكم المنادى (2)</vt:lpstr>
      <vt:lpstr>أحكامُ المنادى : </vt:lpstr>
      <vt:lpstr>حكم المنادى</vt:lpstr>
      <vt:lpstr>الجمع بين حرف النداء وأل التعريف</vt:lpstr>
      <vt:lpstr>   المنادى الموصوف بابن </vt:lpstr>
      <vt:lpstr>تابع المنادى</vt:lpstr>
      <vt:lpstr>تابع المنادى 2  </vt:lpstr>
      <vt:lpstr>ياسعد سعد الأوس</vt:lpstr>
      <vt:lpstr>المنادى المضاف إلى ياء المتكلم </vt:lpstr>
      <vt:lpstr>نداء ابن أم وابن عم وأبي</vt:lpstr>
      <vt:lpstr>أسماء لازمت النداء</vt:lpstr>
      <vt:lpstr>الاستغاثة</vt:lpstr>
      <vt:lpstr>محاضرة النحو  /المرحلة الرابعة كلية التربية للبنات قسم اللغة العربية    جامعة بغداد</vt:lpstr>
      <vt:lpstr>الندبة </vt:lpstr>
      <vt:lpstr>ألف الندبة</vt:lpstr>
      <vt:lpstr>ندب المضاف الى ياء المتكلم</vt:lpstr>
      <vt:lpstr>الترخيم</vt:lpstr>
      <vt:lpstr>شروط الترخيم </vt:lpstr>
      <vt:lpstr>ترخيم ما قبل آخره حرف لين</vt:lpstr>
      <vt:lpstr>لغتا الترخيم</vt:lpstr>
      <vt:lpstr>ترخيم المؤنث</vt:lpstr>
      <vt:lpstr>الاختصاص</vt:lpstr>
      <vt:lpstr>تطبيق / اعراب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انتهى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اللغة والتكنلوجيا</dc:title>
  <dc:creator>Eng-Yahya</dc:creator>
  <cp:lastModifiedBy>DR.Hassan M. 2020</cp:lastModifiedBy>
  <cp:revision>46</cp:revision>
  <dcterms:created xsi:type="dcterms:W3CDTF">2020-02-21T12:10:20Z</dcterms:created>
  <dcterms:modified xsi:type="dcterms:W3CDTF">2020-12-26T08:44:25Z</dcterms:modified>
</cp:coreProperties>
</file>