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75" r:id="rId3"/>
    <p:sldId id="258" r:id="rId4"/>
    <p:sldId id="260" r:id="rId5"/>
    <p:sldId id="261" r:id="rId6"/>
    <p:sldId id="262" r:id="rId7"/>
    <p:sldId id="257" r:id="rId8"/>
    <p:sldId id="266" r:id="rId9"/>
    <p:sldId id="268" r:id="rId10"/>
    <p:sldId id="269" r:id="rId11"/>
    <p:sldId id="279" r:id="rId12"/>
    <p:sldId id="278" r:id="rId13"/>
    <p:sldId id="263" r:id="rId14"/>
    <p:sldId id="273" r:id="rId15"/>
    <p:sldId id="264" r:id="rId16"/>
    <p:sldId id="265" r:id="rId17"/>
    <p:sldId id="272" r:id="rId18"/>
    <p:sldId id="276" r:id="rId19"/>
    <p:sldId id="277" r:id="rId20"/>
    <p:sldId id="280" r:id="rId21"/>
    <p:sldId id="281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890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7640-2DC4-4053-8F02-02DC1BE0AA4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E9BD6-DDD8-408F-9E28-98D673FB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>
          <a:xfrm>
            <a:off x="914400" y="3314700"/>
            <a:ext cx="7315200" cy="3086100"/>
          </a:xfrm>
          <a:solidFill>
            <a:schemeClr val="accent2"/>
          </a:solidFill>
        </p:spPr>
        <p:txBody>
          <a:bodyPr/>
          <a:lstStyle/>
          <a:p>
            <a:r>
              <a:rPr lang="ar-IQ" sz="1200" dirty="0" smtClean="0">
                <a:solidFill>
                  <a:schemeClr val="tx1"/>
                </a:solidFill>
              </a:rPr>
              <a:t>شرح</a:t>
            </a:r>
            <a:r>
              <a:rPr lang="ar-IQ" sz="1200" baseline="0" dirty="0" smtClean="0">
                <a:solidFill>
                  <a:schemeClr val="tx1"/>
                </a:solidFill>
              </a:rPr>
              <a:t> ابن عقيل </a:t>
            </a:r>
            <a:endParaRPr lang="ar-IQ" sz="3600" dirty="0" smtClean="0">
              <a:solidFill>
                <a:srgbClr val="FFFF00"/>
              </a:solidFill>
            </a:endParaRPr>
          </a:p>
          <a:p>
            <a:r>
              <a:rPr lang="ar-IQ" sz="3600" dirty="0" smtClean="0">
                <a:solidFill>
                  <a:srgbClr val="FFFF00"/>
                </a:solidFill>
              </a:rPr>
              <a:t>شرح ابن عقيل</a:t>
            </a:r>
          </a:p>
          <a:p>
            <a:r>
              <a:rPr lang="ar-IQ" sz="3600" dirty="0" smtClean="0">
                <a:solidFill>
                  <a:srgbClr val="FFFF00"/>
                </a:solidFill>
              </a:rPr>
              <a:t> وكتاب النحو الوافي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8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8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70ADCA1-97BB-49F3-9D86-B7CB24D813C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Tm="9439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8601" y="2590800"/>
            <a:ext cx="3398521" cy="23532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</a:rPr>
              <a:t>محاضرة النحو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/المرحلة </a:t>
            </a:r>
            <a:r>
              <a:rPr lang="ar-IQ" sz="2800" b="1" dirty="0">
                <a:solidFill>
                  <a:srgbClr val="FF0000"/>
                </a:solidFill>
              </a:rPr>
              <a:t>الرابعة</a:t>
            </a:r>
            <a:br>
              <a:rPr lang="ar-IQ" sz="2800" b="1" dirty="0">
                <a:solidFill>
                  <a:srgbClr val="FF0000"/>
                </a:solidFill>
              </a:rPr>
            </a:br>
            <a:r>
              <a:rPr lang="ar-IQ" sz="2800" b="1" dirty="0">
                <a:solidFill>
                  <a:srgbClr val="FF0000"/>
                </a:solidFill>
              </a:rPr>
              <a:t>كلية التربية </a:t>
            </a:r>
            <a:r>
              <a:rPr lang="ar-IQ" sz="2800" b="1" dirty="0" smtClean="0">
                <a:solidFill>
                  <a:srgbClr val="FF0000"/>
                </a:solidFill>
              </a:rPr>
              <a:t>للبنات </a:t>
            </a:r>
            <a:r>
              <a:rPr lang="ar-IQ" sz="2800" b="1" dirty="0">
                <a:solidFill>
                  <a:srgbClr val="FF0000"/>
                </a:solidFill>
              </a:rPr>
              <a:t>قسم اللغة </a:t>
            </a:r>
            <a:r>
              <a:rPr lang="ar-IQ" sz="2800" b="1" dirty="0" smtClean="0">
                <a:solidFill>
                  <a:srgbClr val="FF0000"/>
                </a:solidFill>
              </a:rPr>
              <a:t>العربية 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 جامعة بغداد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724401" y="2819400"/>
            <a:ext cx="3309803" cy="2209800"/>
          </a:xfrm>
        </p:spPr>
        <p:txBody>
          <a:bodyPr>
            <a:normAutofit/>
          </a:bodyPr>
          <a:lstStyle/>
          <a:p>
            <a:pPr algn="r"/>
            <a:r>
              <a:rPr lang="ar-IQ" sz="4000" b="1" dirty="0" smtClean="0">
                <a:solidFill>
                  <a:srgbClr val="FF0000"/>
                </a:solidFill>
              </a:rPr>
              <a:t>الموضوع العدد</a:t>
            </a:r>
            <a:endParaRPr lang="ar-IQ" sz="4000" b="1" dirty="0">
              <a:solidFill>
                <a:srgbClr val="FF0000"/>
              </a:solidFill>
            </a:endParaRPr>
          </a:p>
          <a:p>
            <a:r>
              <a:rPr lang="ar-IQ" dirty="0" err="1" smtClean="0"/>
              <a:t>أ.د</a:t>
            </a:r>
            <a:r>
              <a:rPr lang="ar-IQ" dirty="0" smtClean="0"/>
              <a:t>. حسن منديل حسن </a:t>
            </a:r>
          </a:p>
          <a:p>
            <a:r>
              <a:rPr lang="ar-IQ" dirty="0" smtClean="0"/>
              <a:t>مدرس المادة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157546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343936"/>
          </a:xfrm>
        </p:spPr>
        <p:txBody>
          <a:bodyPr>
            <a:normAutofit fontScale="90000"/>
          </a:bodyPr>
          <a:lstStyle/>
          <a:p>
            <a:r>
              <a:rPr lang="ar-IQ" dirty="0"/>
              <a:t>حادي وحادية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pPr algn="r"/>
            <a:r>
              <a:rPr lang="ar-IQ" dirty="0" smtClean="0">
                <a:latin typeface="Arial" pitchFamily="34" charset="0"/>
                <a:cs typeface="Arial" pitchFamily="34" charset="0"/>
              </a:rPr>
              <a:t>حادي</a:t>
            </a:r>
            <a:r>
              <a:rPr lang="ar-IQ" dirty="0">
                <a:latin typeface="Arial" pitchFamily="34" charset="0"/>
                <a:cs typeface="Arial" pitchFamily="34" charset="0"/>
              </a:rPr>
              <a:t>: مقلوب واحد، وحادية: مقلوب واحدة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ar-IQ" dirty="0">
                <a:latin typeface="Arial" pitchFamily="34" charset="0"/>
                <a:cs typeface="Arial" pitchFamily="34" charset="0"/>
              </a:rPr>
              <a:t>أي أن الأصل واحد وواحدة وبتقليب حروفها أصبحت هكذا، جعلوا فاءهما بعد لامهما، ولا </a:t>
            </a:r>
            <a:r>
              <a:rPr lang="ar-IQ" dirty="0" err="1" smtClean="0">
                <a:latin typeface="Arial" pitchFamily="34" charset="0"/>
                <a:cs typeface="Arial" pitchFamily="34" charset="0"/>
              </a:rPr>
              <a:t>يستمعل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IQ" dirty="0">
                <a:latin typeface="Arial" pitchFamily="34" charset="0"/>
                <a:cs typeface="Arial" pitchFamily="34" charset="0"/>
              </a:rPr>
              <a:t>" </a:t>
            </a:r>
            <a:r>
              <a:rPr lang="ar-IQ" dirty="0" err="1">
                <a:latin typeface="Arial" pitchFamily="34" charset="0"/>
                <a:cs typeface="Arial" pitchFamily="34" charset="0"/>
              </a:rPr>
              <a:t>حادى</a:t>
            </a:r>
            <a:r>
              <a:rPr lang="ar-IQ" dirty="0">
                <a:latin typeface="Arial" pitchFamily="34" charset="0"/>
                <a:cs typeface="Arial" pitchFamily="34" charset="0"/>
              </a:rPr>
              <a:t> " إلا مع " عشر ".</a:t>
            </a:r>
          </a:p>
          <a:p>
            <a:pPr algn="r"/>
            <a:r>
              <a:rPr lang="ar-IQ" dirty="0">
                <a:latin typeface="Arial" pitchFamily="34" charset="0"/>
                <a:cs typeface="Arial" pitchFamily="34" charset="0"/>
              </a:rPr>
              <a:t> ولا تستعمل " حادية " إلا مع " عشرة " ويستعملان أيضا مع " عشرين " وأخواتها، نحو " </a:t>
            </a:r>
            <a:r>
              <a:rPr lang="ar-IQ" dirty="0" err="1">
                <a:latin typeface="Arial" pitchFamily="34" charset="0"/>
                <a:cs typeface="Arial" pitchFamily="34" charset="0"/>
              </a:rPr>
              <a:t>حادى</a:t>
            </a:r>
            <a:r>
              <a:rPr lang="ar-IQ" dirty="0">
                <a:latin typeface="Arial" pitchFamily="34" charset="0"/>
                <a:cs typeface="Arial" pitchFamily="34" charset="0"/>
              </a:rPr>
              <a:t> وتسعون، وحادية وتسعون، وتاسع وعشرون - إلى التسعين" ويقال: " فاعل " في التذكير، و " فاعلة " في التأنيث.</a:t>
            </a:r>
          </a:p>
        </p:txBody>
      </p:sp>
    </p:spTree>
    <p:extLst>
      <p:ext uri="{BB962C8B-B14F-4D97-AF65-F5344CB8AC3E}">
        <p14:creationId xmlns:p14="http://schemas.microsoft.com/office/powerpoint/2010/main" val="3285896204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34393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كم الاستفهامية والخبرية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371601"/>
            <a:ext cx="7567108" cy="4461030"/>
          </a:xfrm>
        </p:spPr>
        <p:txBody>
          <a:bodyPr anchor="t">
            <a:normAutofit fontScale="92500" lnSpcReduction="20000"/>
          </a:bodyPr>
          <a:lstStyle/>
          <a:p>
            <a:endParaRPr lang="ar-IQ" dirty="0"/>
          </a:p>
          <a:p>
            <a:pPr algn="r">
              <a:lnSpc>
                <a:spcPct val="120000"/>
              </a:lnSpc>
            </a:pPr>
            <a:r>
              <a:rPr lang="ar-IQ" dirty="0"/>
              <a:t>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كم /  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تأتي في صدر الكلام وهي اسم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، ل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دخول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حرف الجر عليها، ك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قولهم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: على 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كم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جذع سقفت بتيك وهى اسم لعدد 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مبهم.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ولا بد لها من 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تمييز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، نحو " كم رجلا عندك ؟ " 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وقد يحذف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للدلالة، نحو " كم صمت أي: كم يوما صمت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؟ </a:t>
            </a:r>
          </a:p>
          <a:p>
            <a:pPr algn="r">
              <a:lnSpc>
                <a:spcPct val="120000"/>
              </a:lnSpc>
            </a:pPr>
            <a:r>
              <a:rPr lang="ar-IQ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 وهي </a:t>
            </a:r>
            <a:r>
              <a:rPr lang="ar-IQ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نوعان</a:t>
            </a:r>
            <a:r>
              <a:rPr lang="ar-IQ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:.</a:t>
            </a:r>
            <a:endParaRPr lang="ar-IQ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	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استفهامية: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ويكون تميزها 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مفردا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منصوبا، 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نحو: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كم درهما قبضت " ويجوز جره بـ " من "  مضمرة إن وليت " كم " حرف جر، نحو " بكم درهم اشتريت هذا " أي: بكم من درهم، فإن لم يدخل عليها حرف جر وجب نصبه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-	خبرية:  معناها " للتكثير، فتميز بجمع مجرور كعشرة، أو بمفرد مجرور كمائة، نحو " كم غلمان ملكت، وكم درهم أنفقت " والمعنى: كثيرا من الغلمان ملكت، وكثيرا من الدراهم أنفقت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35474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ar-IQ" b="1" u="sng" dirty="0">
                <a:latin typeface="Times New Roman"/>
                <a:ea typeface="Times New Roman"/>
                <a:cs typeface="Arial"/>
              </a:rPr>
              <a:t>كأي وكذا/ </a:t>
            </a:r>
            <a:r>
              <a:rPr lang="en-US" sz="3200" dirty="0">
                <a:latin typeface="Times New Roman"/>
                <a:ea typeface="Times New Roman"/>
              </a:rPr>
              <a:t/>
            </a:r>
            <a:br>
              <a:rPr lang="en-US" sz="3200" dirty="0"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752600"/>
            <a:ext cx="7414708" cy="4080029"/>
          </a:xfrm>
        </p:spPr>
        <p:txBody>
          <a:bodyPr/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dirty="0" smtClean="0">
                <a:latin typeface="Times New Roman"/>
                <a:ea typeface="Times New Roman"/>
                <a:cs typeface="Arial"/>
              </a:rPr>
              <a:t>مثل </a:t>
            </a:r>
            <a:r>
              <a:rPr lang="ar-IQ" dirty="0">
                <a:latin typeface="Times New Roman"/>
                <a:ea typeface="Times New Roman"/>
                <a:cs typeface="Arial"/>
              </a:rPr>
              <a:t>" كم " - في الدلالة على التكثير وتميزهما منصوب أو مجرور بمن - وهو الاكثر - نحو قوله تعالى: (</a:t>
            </a:r>
            <a:r>
              <a:rPr lang="ar-IQ" b="1" dirty="0" err="1">
                <a:solidFill>
                  <a:schemeClr val="accent3"/>
                </a:solidFill>
                <a:latin typeface="Times New Roman"/>
                <a:ea typeface="Times New Roman"/>
                <a:cs typeface="Arial"/>
              </a:rPr>
              <a:t>وكأى</a:t>
            </a:r>
            <a:r>
              <a:rPr lang="ar-IQ" b="1" dirty="0">
                <a:solidFill>
                  <a:schemeClr val="accent3"/>
                </a:solidFill>
                <a:latin typeface="Times New Roman"/>
                <a:ea typeface="Times New Roman"/>
                <a:cs typeface="Arial"/>
              </a:rPr>
              <a:t> من </a:t>
            </a:r>
            <a:r>
              <a:rPr lang="ar-IQ" b="1" dirty="0" err="1">
                <a:solidFill>
                  <a:schemeClr val="accent3"/>
                </a:solidFill>
                <a:latin typeface="Times New Roman"/>
                <a:ea typeface="Times New Roman"/>
                <a:cs typeface="Arial"/>
              </a:rPr>
              <a:t>نبى</a:t>
            </a:r>
            <a:r>
              <a:rPr lang="ar-IQ" b="1" dirty="0">
                <a:solidFill>
                  <a:schemeClr val="accent3"/>
                </a:solidFill>
                <a:latin typeface="Times New Roman"/>
                <a:ea typeface="Times New Roman"/>
                <a:cs typeface="Arial"/>
              </a:rPr>
              <a:t> قاتل معه</a:t>
            </a:r>
            <a:r>
              <a:rPr lang="ar-IQ" dirty="0">
                <a:latin typeface="Times New Roman"/>
                <a:ea typeface="Times New Roman"/>
                <a:cs typeface="Arial"/>
              </a:rPr>
              <a:t>)، و " ملكت كذا درهما ".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dirty="0">
                <a:latin typeface="Times New Roman"/>
                <a:ea typeface="Times New Roman"/>
                <a:cs typeface="Arial"/>
              </a:rPr>
              <a:t>وتستعمل " كذا " مفردة كهذا المثال، ومركبة، نحو " ملكت كذا </a:t>
            </a:r>
            <a:r>
              <a:rPr lang="ar-IQ" dirty="0" err="1">
                <a:latin typeface="Times New Roman"/>
                <a:ea typeface="Times New Roman"/>
                <a:cs typeface="Arial"/>
              </a:rPr>
              <a:t>كذا</a:t>
            </a:r>
            <a:r>
              <a:rPr lang="ar-IQ" dirty="0">
                <a:latin typeface="Times New Roman"/>
                <a:ea typeface="Times New Roman"/>
                <a:cs typeface="Arial"/>
              </a:rPr>
              <a:t> درهما " ومعطوفا عليها مثلها، نحو " ملكت كذاو كذا درهما ".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8523735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ar-IQ" dirty="0"/>
              <a:t>الاعراب:</a:t>
            </a:r>
            <a:br>
              <a:rPr lang="ar-IQ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219201"/>
            <a:ext cx="7490907" cy="4613429"/>
          </a:xfrm>
        </p:spPr>
        <p:txBody>
          <a:bodyPr>
            <a:normAutofit/>
          </a:bodyPr>
          <a:lstStyle/>
          <a:p>
            <a:r>
              <a:rPr lang="ar-IQ" dirty="0" smtClean="0">
                <a:latin typeface="Arial" pitchFamily="34" charset="0"/>
                <a:cs typeface="Arial" pitchFamily="34" charset="0"/>
              </a:rPr>
              <a:t>يعرب </a:t>
            </a:r>
            <a:r>
              <a:rPr lang="ar-IQ" dirty="0">
                <a:latin typeface="Arial" pitchFamily="34" charset="0"/>
                <a:cs typeface="Arial" pitchFamily="34" charset="0"/>
              </a:rPr>
              <a:t>العدد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بحسب </a:t>
            </a:r>
            <a:r>
              <a:rPr lang="ar-IQ" dirty="0">
                <a:latin typeface="Arial" pitchFamily="34" charset="0"/>
                <a:cs typeface="Arial" pitchFamily="34" charset="0"/>
              </a:rPr>
              <a:t>موقعه من الجملة. رفعا ونصبا وجرا...</a:t>
            </a:r>
          </a:p>
          <a:p>
            <a:r>
              <a:rPr lang="ar-IQ" dirty="0">
                <a:latin typeface="Arial" pitchFamily="34" charset="0"/>
                <a:cs typeface="Arial" pitchFamily="34" charset="0"/>
              </a:rPr>
              <a:t>والأعداد كلها معربة الا الأعداد المركبة فمبنية على فتح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الجزأين</a:t>
            </a:r>
            <a:r>
              <a:rPr lang="ar-IQ" dirty="0">
                <a:latin typeface="Arial" pitchFamily="34" charset="0"/>
                <a:cs typeface="Arial" pitchFamily="34" charset="0"/>
              </a:rPr>
              <a:t>. </a:t>
            </a:r>
            <a:endParaRPr lang="ar-IQ" dirty="0" smtClean="0">
              <a:latin typeface="Arial" pitchFamily="34" charset="0"/>
              <a:cs typeface="Arial" pitchFamily="34" charset="0"/>
            </a:endParaRPr>
          </a:p>
          <a:p>
            <a:r>
              <a:rPr lang="ar-IQ" dirty="0" smtClean="0">
                <a:latin typeface="Arial" pitchFamily="34" charset="0"/>
                <a:cs typeface="Arial" pitchFamily="34" charset="0"/>
              </a:rPr>
              <a:t>نحو :</a:t>
            </a:r>
            <a:r>
              <a:rPr lang="ar-IQ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أحدَ عشرَ </a:t>
            </a:r>
            <a:r>
              <a:rPr lang="ar-IQ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" بفتح </a:t>
            </a:r>
            <a:r>
              <a:rPr lang="ar-IQ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الجزأين</a:t>
            </a:r>
            <a:r>
              <a:rPr lang="ar-IQ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، و " ثلاث </a:t>
            </a:r>
            <a:r>
              <a:rPr lang="ar-IQ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َعشرة</a:t>
            </a:r>
          </a:p>
          <a:p>
            <a:r>
              <a:rPr lang="ar-IQ" dirty="0" smtClean="0">
                <a:latin typeface="Arial" pitchFamily="34" charset="0"/>
                <a:cs typeface="Arial" pitchFamily="34" charset="0"/>
              </a:rPr>
              <a:t>ويستثنى </a:t>
            </a:r>
            <a:r>
              <a:rPr lang="ar-IQ" dirty="0">
                <a:latin typeface="Arial" pitchFamily="34" charset="0"/>
                <a:cs typeface="Arial" pitchFamily="34" charset="0"/>
              </a:rPr>
              <a:t>من ذلك " اثنا عشر، واثنتا عشرة "، فإن صدرهما يعرب </a:t>
            </a:r>
            <a:r>
              <a:rPr lang="ar-IQ" dirty="0" err="1">
                <a:latin typeface="Arial" pitchFamily="34" charset="0"/>
                <a:cs typeface="Arial" pitchFamily="34" charset="0"/>
              </a:rPr>
              <a:t>بالالف</a:t>
            </a:r>
            <a:r>
              <a:rPr lang="ar-IQ" dirty="0">
                <a:latin typeface="Arial" pitchFamily="34" charset="0"/>
                <a:cs typeface="Arial" pitchFamily="34" charset="0"/>
              </a:rPr>
              <a:t> رفعا، وبالياء نصبا وجرا، كما يعرب المثنى. </a:t>
            </a:r>
          </a:p>
          <a:p>
            <a:r>
              <a:rPr lang="ar-IQ" dirty="0">
                <a:latin typeface="Arial" pitchFamily="34" charset="0"/>
                <a:cs typeface="Arial" pitchFamily="34" charset="0"/>
              </a:rPr>
              <a:t> وأما عجزهما فيبنى على الفتح، فتقول: " </a:t>
            </a:r>
            <a:r>
              <a:rPr lang="ar-IQ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جاء اثنا عشر رجلا، ورأيت اثنى عشر رجلا، ومررت </a:t>
            </a:r>
            <a:r>
              <a:rPr lang="ar-IQ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باثنى</a:t>
            </a:r>
            <a:r>
              <a:rPr lang="ar-IQ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عشر رجلا، وجاءت اثنتا عشرة امرأة، ورأيت </a:t>
            </a:r>
            <a:r>
              <a:rPr lang="ar-IQ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اثنتى</a:t>
            </a:r>
            <a:r>
              <a:rPr lang="ar-IQ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عشرة امرأة، ومررت </a:t>
            </a:r>
            <a:r>
              <a:rPr lang="ar-IQ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باثنتى</a:t>
            </a:r>
            <a:r>
              <a:rPr lang="ar-IQ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عشرة امرأة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".</a:t>
            </a:r>
            <a:endParaRPr lang="ar-IQ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9">
        <p14:prism isContent="1"/>
      </p:transition>
    </mc:Choice>
    <mc:Fallback xmlns="">
      <p:transition spd="slow" advTm="94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ar-IQ" dirty="0"/>
              <a:t>الاعراب:</a:t>
            </a:r>
            <a:br>
              <a:rPr lang="ar-IQ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219201"/>
            <a:ext cx="7490907" cy="4613429"/>
          </a:xfrm>
        </p:spPr>
        <p:txBody>
          <a:bodyPr>
            <a:normAutofit/>
          </a:bodyPr>
          <a:lstStyle/>
          <a:p>
            <a:r>
              <a:rPr lang="ar-IQ" dirty="0" smtClean="0">
                <a:latin typeface="Arial" pitchFamily="34" charset="0"/>
                <a:cs typeface="Arial" pitchFamily="34" charset="0"/>
              </a:rPr>
              <a:t>ويعرب </a:t>
            </a:r>
            <a:r>
              <a:rPr lang="ar-IQ" dirty="0">
                <a:latin typeface="Arial" pitchFamily="34" charset="0"/>
                <a:cs typeface="Arial" pitchFamily="34" charset="0"/>
              </a:rPr>
              <a:t>المعدود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ar-IQ" dirty="0">
                <a:latin typeface="Arial" pitchFamily="34" charset="0"/>
                <a:cs typeface="Arial" pitchFamily="34" charset="0"/>
              </a:rPr>
              <a:t>مضاف اليه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للأعداد المضافة وهي من 3-10 ومائة وألف</a:t>
            </a:r>
          </a:p>
          <a:p>
            <a:r>
              <a:rPr lang="ar-IQ" dirty="0" smtClean="0">
                <a:latin typeface="Arial" pitchFamily="34" charset="0"/>
                <a:cs typeface="Arial" pitchFamily="34" charset="0"/>
              </a:rPr>
              <a:t>ويعرب تمييزا للأعداد المفردة (20-30)والمركبة (11من-19)والمعطوفة(من21-99)  ، </a:t>
            </a:r>
            <a:r>
              <a:rPr lang="ar-IQ" dirty="0">
                <a:latin typeface="Arial" pitchFamily="34" charset="0"/>
                <a:cs typeface="Arial" pitchFamily="34" charset="0"/>
              </a:rPr>
              <a:t>و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يكون مفردا </a:t>
            </a:r>
            <a:r>
              <a:rPr lang="ar-IQ" dirty="0">
                <a:latin typeface="Arial" pitchFamily="34" charset="0"/>
                <a:cs typeface="Arial" pitchFamily="34" charset="0"/>
              </a:rPr>
              <a:t>منصوبا، نحو: خ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مسون </a:t>
            </a:r>
            <a:r>
              <a:rPr lang="ar-IQ" dirty="0">
                <a:latin typeface="Arial" pitchFamily="34" charset="0"/>
                <a:cs typeface="Arial" pitchFamily="34" charset="0"/>
              </a:rPr>
              <a:t>رجلا وامرأة،  و" أحد عشر رجلا، وإحدى عشرة امرأة .</a:t>
            </a:r>
          </a:p>
          <a:p>
            <a:r>
              <a:rPr lang="ar-IQ" dirty="0">
                <a:latin typeface="Arial" pitchFamily="34" charset="0"/>
                <a:cs typeface="Arial" pitchFamily="34" charset="0"/>
              </a:rPr>
              <a:t>وتعرب أحد عشر واحدى عشرة حسب موقعها من الاعراب نقول: عدد مركب مبني على فتح الجزأين في محل رفع أو نصب أو جر بحسب موقعها من الاعراب. </a:t>
            </a:r>
          </a:p>
          <a:p>
            <a:r>
              <a:rPr lang="ar-IQ" dirty="0">
                <a:latin typeface="Arial" pitchFamily="34" charset="0"/>
                <a:cs typeface="Arial" pitchFamily="34" charset="0"/>
              </a:rPr>
              <a:t> وتعرب اثنا واثنتا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عشر </a:t>
            </a:r>
            <a:r>
              <a:rPr lang="ar-IQ" dirty="0" err="1" smtClean="0">
                <a:latin typeface="Arial" pitchFamily="34" charset="0"/>
                <a:cs typeface="Arial" pitchFamily="34" charset="0"/>
              </a:rPr>
              <a:t>كاعراب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IQ" dirty="0">
                <a:latin typeface="Arial" pitchFamily="34" charset="0"/>
                <a:cs typeface="Arial" pitchFamily="34" charset="0"/>
              </a:rPr>
              <a:t>المثنى: ترفع بالألف وتنصب وتجر بالياء.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بحسب </a:t>
            </a:r>
            <a:r>
              <a:rPr lang="ar-IQ" dirty="0">
                <a:latin typeface="Arial" pitchFamily="34" charset="0"/>
                <a:cs typeface="Arial" pitchFamily="34" charset="0"/>
              </a:rPr>
              <a:t>موقعها من الاعراب. أما الجزء الثاني( عشرة) فتبقى على </a:t>
            </a:r>
            <a:r>
              <a:rPr lang="ar-IQ" dirty="0"/>
              <a:t>بنائها.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63842480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343936"/>
          </a:xfrm>
        </p:spPr>
        <p:txBody>
          <a:bodyPr>
            <a:normAutofit fontScale="90000"/>
          </a:bodyPr>
          <a:lstStyle/>
          <a:p>
            <a:r>
              <a:rPr lang="ar-IQ" dirty="0"/>
              <a:t>أمثلة معربة:</a:t>
            </a:r>
            <a:br>
              <a:rPr lang="ar-IQ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3" y="914401"/>
            <a:ext cx="6957508" cy="491822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ar-IQ" b="1" dirty="0" smtClean="0">
                <a:solidFill>
                  <a:schemeClr val="accent3"/>
                </a:solidFill>
              </a:rPr>
              <a:t>{</a:t>
            </a:r>
            <a:r>
              <a:rPr lang="ar-IQ" b="1" dirty="0">
                <a:solidFill>
                  <a:schemeClr val="accent3"/>
                </a:solidFill>
              </a:rPr>
              <a:t>إني رأيت أحد عشر كوكباً}. </a:t>
            </a:r>
            <a:r>
              <a:rPr lang="ar-IQ" dirty="0"/>
              <a:t>(</a:t>
            </a:r>
          </a:p>
          <a:p>
            <a:pPr marL="68580" indent="0">
              <a:buNone/>
            </a:pPr>
            <a:r>
              <a:rPr lang="ar-IQ" dirty="0" smtClean="0"/>
              <a:t>إن</a:t>
            </a:r>
            <a:r>
              <a:rPr lang="ar-IQ" dirty="0"/>
              <a:t>: حرف تأكيد ونصب وياء المتكلم اسمها ضمير مبني على السكون في محل نصب.</a:t>
            </a:r>
          </a:p>
          <a:p>
            <a:r>
              <a:rPr lang="ar-IQ" dirty="0"/>
              <a:t>رأيت: فعل وفاعل. </a:t>
            </a:r>
          </a:p>
          <a:p>
            <a:r>
              <a:rPr lang="ar-IQ" dirty="0"/>
              <a:t>أحد عشر مفعول به مبني على فتح الجزأين في محل نصب.</a:t>
            </a:r>
          </a:p>
          <a:p>
            <a:r>
              <a:rPr lang="ar-IQ" dirty="0"/>
              <a:t>كوكباً: تمييز منصوب بالفتحة، والجملة في محل رفع خبر إنَّ.</a:t>
            </a:r>
          </a:p>
          <a:p>
            <a:endParaRPr lang="ar-IQ" dirty="0"/>
          </a:p>
          <a:p>
            <a:pPr algn="ctr"/>
            <a:r>
              <a:rPr lang="ar-IQ" b="1" dirty="0" smtClean="0">
                <a:solidFill>
                  <a:schemeClr val="accent3"/>
                </a:solidFill>
              </a:rPr>
              <a:t>{</a:t>
            </a:r>
            <a:r>
              <a:rPr lang="ar-IQ" b="1" dirty="0">
                <a:solidFill>
                  <a:schemeClr val="accent3"/>
                </a:solidFill>
              </a:rPr>
              <a:t>فإنها محرمةٌ عليهم أربعينَ سنة}. </a:t>
            </a:r>
          </a:p>
          <a:p>
            <a:r>
              <a:rPr lang="ar-IQ" dirty="0"/>
              <a:t> فإنها </a:t>
            </a:r>
            <a:r>
              <a:rPr lang="ar-IQ" dirty="0" smtClean="0"/>
              <a:t>:الفاء </a:t>
            </a:r>
            <a:r>
              <a:rPr lang="ar-IQ" dirty="0"/>
              <a:t>حسب ما قبلها (إنها) إن واسمها..</a:t>
            </a:r>
          </a:p>
          <a:p>
            <a:r>
              <a:rPr lang="ar-IQ" dirty="0"/>
              <a:t> (محرمة) خبرها مرفوع بالضمة.</a:t>
            </a:r>
          </a:p>
          <a:p>
            <a:r>
              <a:rPr lang="ar-IQ" dirty="0"/>
              <a:t>عليهم : جار ومجرور متعلقان بقوله (محرمة).</a:t>
            </a:r>
          </a:p>
          <a:p>
            <a:r>
              <a:rPr lang="ar-IQ" dirty="0"/>
              <a:t>أربعين : مفعول فيه منصوب بالياء نيابة عن الفتحة لأنه ملحق بجمع المذكر السالم.</a:t>
            </a:r>
          </a:p>
          <a:p>
            <a:r>
              <a:rPr lang="ar-IQ" dirty="0"/>
              <a:t>سنة: تمييز منصوب بالفتحة.</a:t>
            </a:r>
          </a:p>
          <a:p>
            <a:endParaRPr lang="ar-IQ" dirty="0"/>
          </a:p>
          <a:p>
            <a:pPr algn="ctr"/>
            <a:r>
              <a:rPr lang="ar-IQ" b="1" dirty="0" smtClean="0">
                <a:solidFill>
                  <a:schemeClr val="accent3"/>
                </a:solidFill>
              </a:rPr>
              <a:t>{</a:t>
            </a:r>
            <a:r>
              <a:rPr lang="ar-IQ" b="1" dirty="0">
                <a:solidFill>
                  <a:schemeClr val="accent3"/>
                </a:solidFill>
              </a:rPr>
              <a:t>وبعثنا منهم اثني عشر نقيباً</a:t>
            </a:r>
            <a:r>
              <a:rPr lang="ar-IQ" b="1" dirty="0" smtClean="0">
                <a:solidFill>
                  <a:schemeClr val="accent3"/>
                </a:solidFill>
              </a:rPr>
              <a:t>}.</a:t>
            </a:r>
            <a:endParaRPr lang="ar-IQ" b="1" dirty="0">
              <a:solidFill>
                <a:schemeClr val="accent3"/>
              </a:solidFill>
            </a:endParaRPr>
          </a:p>
          <a:p>
            <a:r>
              <a:rPr lang="ar-IQ" dirty="0"/>
              <a:t>وبعثنا : الواو حسب ما قبلها (بعثنا) فعل وفاعل.</a:t>
            </a:r>
          </a:p>
          <a:p>
            <a:r>
              <a:rPr lang="ar-IQ" dirty="0"/>
              <a:t>منهم: جار ومجرور متعلقان بقوله (بعثنا).</a:t>
            </a:r>
          </a:p>
          <a:p>
            <a:r>
              <a:rPr lang="ar-IQ" dirty="0"/>
              <a:t>إنني: مفعول به منصوب بالياء لأنه ملحق بالمثنى.</a:t>
            </a:r>
          </a:p>
          <a:p>
            <a:r>
              <a:rPr lang="ar-IQ" dirty="0"/>
              <a:t>عشر: كلمة مبنية على الفتح لا محل لها من الإعراب بمنزلة نون (المحمدان والمحمدون).</a:t>
            </a:r>
          </a:p>
          <a:p>
            <a:r>
              <a:rPr lang="ar-IQ" dirty="0"/>
              <a:t>نقيباَ : تمييِز منصوب بالفتحة.</a:t>
            </a:r>
          </a:p>
          <a:p>
            <a:endParaRPr lang="ar-IQ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67788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ar-IQ" dirty="0"/>
              <a:t>الخلاصة: العددِ تذكيره وتأنيثُه: </a:t>
            </a:r>
            <a:br>
              <a:rPr lang="ar-IQ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3" y="1143000"/>
            <a:ext cx="7338508" cy="4689629"/>
          </a:xfrm>
        </p:spPr>
        <p:txBody>
          <a:bodyPr>
            <a:normAutofit fontScale="92500"/>
          </a:bodyPr>
          <a:lstStyle/>
          <a:p>
            <a:pPr algn="r"/>
            <a:r>
              <a:rPr lang="ar-IQ" dirty="0"/>
              <a:t>	</a:t>
            </a:r>
            <a:r>
              <a:rPr lang="ar-IQ" dirty="0">
                <a:latin typeface="Arial" pitchFamily="34" charset="0"/>
                <a:cs typeface="Arial" pitchFamily="34" charset="0"/>
              </a:rPr>
              <a:t>العددان ( 1، 2 ) يطابقان المعدود تذكيراً وتأنيثاً ولا يذكر المعدود بعده مثل:  كتاب واحد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وكتابان </a:t>
            </a:r>
            <a:r>
              <a:rPr lang="ar-IQ" dirty="0">
                <a:latin typeface="Arial" pitchFamily="34" charset="0"/>
                <a:cs typeface="Arial" pitchFamily="34" charset="0"/>
              </a:rPr>
              <a:t>اثنان ولا يقال واحد كتاب او اثنان كتابان ويجوز كتاب فقط او كتابان. وسواءٌ استُعملا مفردين أو مركبين أَو معطوفاً عليهما..</a:t>
            </a:r>
          </a:p>
          <a:p>
            <a:pPr algn="r"/>
            <a:r>
              <a:rPr lang="ar-IQ" dirty="0">
                <a:latin typeface="Arial" pitchFamily="34" charset="0"/>
                <a:cs typeface="Arial" pitchFamily="34" charset="0"/>
              </a:rPr>
              <a:t>	الأعداد من 3 إلى 10: تخالف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المعدود تذكيراً </a:t>
            </a:r>
            <a:r>
              <a:rPr lang="ar-IQ" dirty="0">
                <a:latin typeface="Arial" pitchFamily="34" charset="0"/>
                <a:cs typeface="Arial" pitchFamily="34" charset="0"/>
              </a:rPr>
              <a:t>وتأنيثاً سواءٌ استعملت مفردات أو مركبات مع العشرة أو معطوفاً عليها.. فتذكر مع المؤنث وتؤنث مع المذكر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فيأتي </a:t>
            </a:r>
            <a:r>
              <a:rPr lang="ar-IQ" dirty="0">
                <a:latin typeface="Arial" pitchFamily="34" charset="0"/>
                <a:cs typeface="Arial" pitchFamily="34" charset="0"/>
              </a:rPr>
              <a:t>المميز بعدها جمع مضاف مثل ثلاثة رجال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ar-IQ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r"/>
            <a:r>
              <a:rPr lang="ar-IQ" dirty="0">
                <a:latin typeface="Arial" pitchFamily="34" charset="0"/>
                <a:cs typeface="Arial" pitchFamily="34" charset="0"/>
              </a:rPr>
              <a:t>	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العددان( </a:t>
            </a:r>
            <a:r>
              <a:rPr lang="ar-IQ" dirty="0">
                <a:latin typeface="Arial" pitchFamily="34" charset="0"/>
                <a:cs typeface="Arial" pitchFamily="34" charset="0"/>
              </a:rPr>
              <a:t>11،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12) </a:t>
            </a:r>
            <a:r>
              <a:rPr lang="ar-IQ" dirty="0">
                <a:latin typeface="Arial" pitchFamily="34" charset="0"/>
                <a:cs typeface="Arial" pitchFamily="34" charset="0"/>
              </a:rPr>
              <a:t>توافقان المعدود تذكيراً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وتأنيثاً </a:t>
            </a:r>
            <a:r>
              <a:rPr lang="ar-IQ" dirty="0">
                <a:latin typeface="Arial" pitchFamily="34" charset="0"/>
                <a:cs typeface="Arial" pitchFamily="34" charset="0"/>
              </a:rPr>
              <a:t>مثل: اشتريت أحد عشر كتاباً وإحدى عشرة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مجلة. و: </a:t>
            </a:r>
            <a:r>
              <a:rPr lang="ar-IQ" dirty="0">
                <a:latin typeface="Arial" pitchFamily="34" charset="0"/>
                <a:cs typeface="Arial" pitchFamily="34" charset="0"/>
              </a:rPr>
              <a:t>عندي اثنا عشر كتاباً واثنتا عشرة مجلة...</a:t>
            </a:r>
          </a:p>
          <a:p>
            <a:pPr algn="r"/>
            <a:r>
              <a:rPr lang="ar-IQ" dirty="0">
                <a:latin typeface="Arial" pitchFamily="34" charset="0"/>
                <a:cs typeface="Arial" pitchFamily="34" charset="0"/>
              </a:rPr>
              <a:t>	الأعداد من 13 إلى 19 : يكون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الأول </a:t>
            </a:r>
            <a:r>
              <a:rPr lang="ar-IQ" dirty="0">
                <a:latin typeface="Arial" pitchFamily="34" charset="0"/>
                <a:cs typeface="Arial" pitchFamily="34" charset="0"/>
              </a:rPr>
              <a:t>مخالفا للمعدود، والثاني يوافق المعدود في التأنيث والتذكير نحو: ثلاثة عشر كتابا، وتسع عشرة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درجة</a:t>
            </a:r>
            <a:r>
              <a:rPr lang="ar-IQ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62934465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الخلاصة</a:t>
            </a: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3" y="1143000"/>
            <a:ext cx="7338508" cy="4689629"/>
          </a:xfrm>
        </p:spPr>
        <p:txBody>
          <a:bodyPr>
            <a:normAutofit fontScale="92500" lnSpcReduction="20000"/>
          </a:bodyPr>
          <a:lstStyle/>
          <a:p>
            <a:r>
              <a:rPr lang="ar-IQ" dirty="0" smtClean="0"/>
              <a:t>-</a:t>
            </a:r>
            <a:r>
              <a:rPr lang="ar-IQ" dirty="0"/>
              <a:t>	الأعداد من 20 إلى 90 : لا يطرأ عليها تغير بتأنيث المعدود او تذكيره ويكون المميز بعدها مفردا منصوبا مثل عشرون رجلا – ثلاثون امرأة. وتسمى ألفاظ العقود من ( عشرين إلى تسعين ) وتلزم صورة واحدة في جميع الحالات ولا تتأثر بالمعدود تذكيراً ولا تأنيثاً...</a:t>
            </a:r>
          </a:p>
          <a:p>
            <a:r>
              <a:rPr lang="ar-IQ" dirty="0"/>
              <a:t>-	واذا ذكر الاحاد معها قدمت وعطفت عليها مثل واحد وعشرون دارسا – احدى وعشرون دارسة – اثنان وتسعون طالبا – واثنين وتسعين طالبا...</a:t>
            </a:r>
          </a:p>
          <a:p>
            <a:r>
              <a:rPr lang="ar-IQ" dirty="0"/>
              <a:t>-	الأعداد 100 و 1000 : مثل ألفاظ العقود لا يتغير لفظهما ويذكر المميز بعدها مفردا مضافا مجرورا الى العدد مثل مائة قلم- الف كراسة –الف قلم. </a:t>
            </a:r>
          </a:p>
          <a:p>
            <a:r>
              <a:rPr lang="ar-IQ" dirty="0"/>
              <a:t>-	الأعداد التي ظهرت في هذا العصر مثل: مليون ومليار وبليون... ولم يذكرها العرب سابقا، تقاس على مائة وألف التي ذكرها العرب. لا يتغير لفظهما ويذكر المميز بعدها مفردا مضافا الى العدد مثل مليون ومليار بالجر. </a:t>
            </a:r>
          </a:p>
        </p:txBody>
      </p:sp>
    </p:spTree>
    <p:extLst>
      <p:ext uri="{BB962C8B-B14F-4D97-AF65-F5344CB8AC3E}">
        <p14:creationId xmlns:p14="http://schemas.microsoft.com/office/powerpoint/2010/main" val="745643986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67736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>سؤال / تطبيق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pPr algn="r" rtl="1" hangingPunct="0"/>
            <a:r>
              <a:rPr lang="ar-IQ" b="1" dirty="0" smtClean="0"/>
              <a:t>اكتبي </a:t>
            </a:r>
            <a:r>
              <a:rPr lang="ar-IQ" b="1" dirty="0"/>
              <a:t>الأعداد الواردة في الجمل الآتية كتابة ، مع المعدود واضبطيهما بالشكل:</a:t>
            </a:r>
            <a:endParaRPr lang="en-US" b="1" dirty="0"/>
          </a:p>
          <a:p>
            <a:pPr lvl="0" algn="r" rtl="1" hangingPunct="0"/>
            <a:r>
              <a:rPr lang="ar-IQ" dirty="0"/>
              <a:t>قرأت  12  كتاب   --------- </a:t>
            </a:r>
            <a:endParaRPr lang="en-US" b="1" dirty="0"/>
          </a:p>
          <a:p>
            <a:pPr lvl="0" algn="r" rtl="1" hangingPunct="0"/>
            <a:r>
              <a:rPr lang="en-US" dirty="0"/>
              <a:t> </a:t>
            </a:r>
            <a:r>
              <a:rPr lang="ar-IQ" dirty="0"/>
              <a:t>تضم الجامعة ( 20 ) كلية. ----------- </a:t>
            </a:r>
            <a:endParaRPr lang="en-US" b="1" dirty="0"/>
          </a:p>
          <a:p>
            <a:pPr lvl="0" algn="r" rtl="1" hangingPunct="0"/>
            <a:r>
              <a:rPr lang="ar-IQ" dirty="0"/>
              <a:t>عدد طالبات القسم (320 ) طالبة:   ---------</a:t>
            </a:r>
            <a:endParaRPr lang="en-US" b="1" dirty="0"/>
          </a:p>
          <a:p>
            <a:pPr lvl="0" algn="r" rtl="1" hangingPunct="0"/>
            <a:r>
              <a:rPr lang="ar-IQ" dirty="0"/>
              <a:t>عدد آيات فاتحة الكتاب:  7 آية.  -----------.</a:t>
            </a:r>
            <a:endParaRPr lang="en-US" b="1" dirty="0"/>
          </a:p>
          <a:p>
            <a:pPr lvl="0" algn="r" rtl="1" hangingPunct="0"/>
            <a:r>
              <a:rPr lang="ar-IQ" dirty="0"/>
              <a:t>توفي رسول الله ص سنة 11 للهجرة. ----------</a:t>
            </a:r>
            <a:endParaRPr lang="en-US" b="1" dirty="0"/>
          </a:p>
          <a:p>
            <a:pPr lvl="0" algn="r" rtl="1" hangingPunct="0"/>
            <a:r>
              <a:rPr lang="ar-IQ" dirty="0"/>
              <a:t>يستغرق كتابة المقال 2 يوم ............ 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7610814"/>
      </p:ext>
    </p:extLst>
  </p:cSld>
  <p:clrMapOvr>
    <a:masterClrMapping/>
  </p:clrMapOvr>
  <p:transition spd="slow" advTm="9439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تطبيق / نص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/>
              <a:t>- </a:t>
            </a:r>
            <a:r>
              <a:rPr lang="ar-SA" b="1" dirty="0" smtClean="0"/>
              <a:t>أكتب</a:t>
            </a:r>
            <a:r>
              <a:rPr lang="ar-IQ" b="1" dirty="0" smtClean="0"/>
              <a:t>ي</a:t>
            </a:r>
            <a:r>
              <a:rPr lang="ar-SA" b="1" dirty="0" smtClean="0"/>
              <a:t> </a:t>
            </a:r>
            <a:r>
              <a:rPr lang="ar-SA" b="1" dirty="0"/>
              <a:t>الأعداد في النصّ الآتي كتابة، مراعيا فيها القواعد الصحيحة:</a:t>
            </a:r>
            <a:endParaRPr lang="en-US" dirty="0"/>
          </a:p>
          <a:p>
            <a:pPr marL="68580" lvl="0" indent="0" algn="r" rtl="1">
              <a:buNone/>
            </a:pPr>
            <a:r>
              <a:rPr lang="ar-IQ" b="1" dirty="0" smtClean="0"/>
              <a:t>   </a:t>
            </a:r>
            <a:r>
              <a:rPr lang="ar-SA" sz="2800" b="1" dirty="0" smtClean="0">
                <a:solidFill>
                  <a:srgbClr val="FF0000"/>
                </a:solidFill>
                <a:cs typeface="Akhbar MT" pitchFamily="2" charset="-78"/>
              </a:rPr>
              <a:t>(( </a:t>
            </a:r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شارك بالدورة 100 </a:t>
            </a:r>
            <a:r>
              <a:rPr lang="ar-SA" sz="2800" b="1" dirty="0" smtClean="0">
                <a:solidFill>
                  <a:srgbClr val="FF0000"/>
                </a:solidFill>
                <a:cs typeface="Akhbar MT" pitchFamily="2" charset="-78"/>
              </a:rPr>
              <a:t>موظف</a:t>
            </a:r>
            <a:r>
              <a:rPr lang="ar-IQ" sz="2800" b="1" dirty="0" smtClean="0">
                <a:solidFill>
                  <a:srgbClr val="FF0000"/>
                </a:solidFill>
                <a:cs typeface="Akhbar MT" pitchFamily="2" charset="-78"/>
              </a:rPr>
              <a:t>: </a:t>
            </a:r>
            <a:r>
              <a:rPr lang="ar-SA" sz="28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47 امرأة  و 53 رجل. ومدة الدورة 30 يوم. في كل يوم 2 درس، مدة كلّ درس 75  دقيقة.  وسيجري (1) اختبار  لمادة اللغة العربية، بملزمة عدد صفحاتها 21 صفحة. أهمها من الصفحة 11 الى 16 من الملزمة)). </a:t>
            </a:r>
            <a:endParaRPr lang="en-US" sz="2800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0152730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  <a:cs typeface="Akhbar MT" pitchFamily="2" charset="-78"/>
              </a:rPr>
              <a:t>المصدر: شرح ابن عقيل على ألفية ابن مالك</a:t>
            </a:r>
            <a:endParaRPr lang="en-US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501"/>
            <a:ext cx="3429000" cy="442495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78280"/>
            <a:ext cx="3124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70764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g-Yahya\Desktop\FB_IMG_1610176173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0594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800" b="1" dirty="0" smtClean="0"/>
              <a:t>انتهى </a:t>
            </a:r>
            <a:endParaRPr lang="en-US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IQ" sz="3600" b="1" dirty="0" smtClean="0">
                <a:solidFill>
                  <a:srgbClr val="FF0000"/>
                </a:solidFill>
              </a:rPr>
              <a:t>أتمنى لكم التوفيق والنجاح </a:t>
            </a:r>
          </a:p>
          <a:p>
            <a:endParaRPr lang="ar-IQ" dirty="0"/>
          </a:p>
          <a:p>
            <a:pPr algn="ctr"/>
            <a:r>
              <a:rPr lang="ar-IQ" sz="2800" b="1" dirty="0" err="1" smtClean="0"/>
              <a:t>أ.د</a:t>
            </a:r>
            <a:r>
              <a:rPr lang="ar-IQ" sz="2800" b="1" dirty="0" smtClean="0"/>
              <a:t>. حسن منديل حسن </a:t>
            </a:r>
            <a:r>
              <a:rPr lang="ar-IQ" sz="2800" b="1" dirty="0" err="1" smtClean="0"/>
              <a:t>العكيلي</a:t>
            </a:r>
            <a:endParaRPr lang="ar-IQ" sz="2800" b="1" dirty="0" smtClean="0"/>
          </a:p>
          <a:p>
            <a:pPr algn="ctr"/>
            <a:r>
              <a:rPr lang="ar-IQ" sz="2800" b="1" dirty="0" smtClean="0"/>
              <a:t>تدريسي مادة النحو</a:t>
            </a:r>
          </a:p>
          <a:p>
            <a:pPr algn="ctr"/>
            <a:r>
              <a:rPr lang="ar-IQ" sz="2800" b="1" dirty="0" smtClean="0"/>
              <a:t>المرحلة الرابعة</a:t>
            </a:r>
          </a:p>
          <a:p>
            <a:endParaRPr lang="ar-IQ" dirty="0"/>
          </a:p>
          <a:p>
            <a:pPr algn="ctr"/>
            <a:r>
              <a:rPr lang="ar-IQ" dirty="0" smtClean="0"/>
              <a:t>المصدر: شرح ابن عقيل //  وتطبيقات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05571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96336"/>
          </a:xfrm>
        </p:spPr>
        <p:txBody>
          <a:bodyPr>
            <a:noAutofit/>
          </a:bodyPr>
          <a:lstStyle/>
          <a:p>
            <a:r>
              <a:rPr lang="ar-IQ" sz="2800" dirty="0"/>
              <a:t>العدد والمعدود من حيث التذكير </a:t>
            </a:r>
            <a:r>
              <a:rPr lang="ar-IQ" sz="2800" dirty="0" smtClean="0"/>
              <a:t>والتأنيث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600201"/>
            <a:ext cx="7338508" cy="4232429"/>
          </a:xfrm>
        </p:spPr>
        <p:txBody>
          <a:bodyPr>
            <a:normAutofit/>
          </a:bodyPr>
          <a:lstStyle/>
          <a:p>
            <a:r>
              <a:rPr lang="ar-IQ" dirty="0" smtClean="0"/>
              <a:t>العددان</a:t>
            </a:r>
            <a:r>
              <a:rPr lang="ar-IQ" dirty="0"/>
              <a:t>: واحد واثنان:  ( يطابقان المعدود) مثل: عندي كتاب واحد ، وكتابان </a:t>
            </a:r>
            <a:r>
              <a:rPr lang="ar-IQ" dirty="0" smtClean="0"/>
              <a:t>اثنان</a:t>
            </a:r>
          </a:p>
          <a:p>
            <a:r>
              <a:rPr lang="ar-IQ" dirty="0" smtClean="0"/>
              <a:t>الأعداد </a:t>
            </a:r>
            <a:r>
              <a:rPr lang="ar-IQ" dirty="0"/>
              <a:t>من 3 الى 10:   ( يخالفان المعدود)</a:t>
            </a:r>
          </a:p>
          <a:p>
            <a:r>
              <a:rPr lang="ar-IQ" dirty="0" smtClean="0"/>
              <a:t>تثبت في العدد </a:t>
            </a:r>
            <a:r>
              <a:rPr lang="ar-IQ" dirty="0"/>
              <a:t>التاء اذا كان المعدود مذكرا، وتسقط إن كان مؤنثا، نحو " عندي ثلاثة رجال، وأربع نساء " وهكذا إلى عشرة</a:t>
            </a:r>
            <a:r>
              <a:rPr lang="ar-IQ" dirty="0" smtClean="0"/>
              <a:t>.</a:t>
            </a:r>
          </a:p>
          <a:p>
            <a:r>
              <a:rPr lang="ar-IQ" dirty="0" smtClean="0"/>
              <a:t>العددان (11 و12 ) يطابقان. مثل: </a:t>
            </a:r>
            <a:r>
              <a:rPr lang="ar-IQ" dirty="0"/>
              <a:t>أحد عشر، واثنا عشر" للمذكر، بلا </a:t>
            </a:r>
            <a:r>
              <a:rPr lang="ar-IQ" dirty="0" smtClean="0"/>
              <a:t>تاء، </a:t>
            </a:r>
            <a:r>
              <a:rPr lang="ar-IQ" dirty="0"/>
              <a:t>نحو: عندي اثنا عشر رجلا.</a:t>
            </a:r>
          </a:p>
          <a:p>
            <a:r>
              <a:rPr lang="ar-IQ" dirty="0"/>
              <a:t> </a:t>
            </a:r>
            <a:r>
              <a:rPr lang="ar-IQ" dirty="0" smtClean="0"/>
              <a:t>واحدى عشرة واثنتا </a:t>
            </a:r>
            <a:r>
              <a:rPr lang="ar-IQ" dirty="0"/>
              <a:t>عشرة امرأة  </a:t>
            </a:r>
            <a:r>
              <a:rPr lang="ar-IQ" dirty="0" smtClean="0"/>
              <a:t>للمؤنث بتاء </a:t>
            </a:r>
            <a:r>
              <a:rPr lang="ar-IQ" dirty="0"/>
              <a:t>في الصدر والعجز</a:t>
            </a: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54853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ar-IQ" dirty="0"/>
              <a:t>الأعداد المركبة من </a:t>
            </a:r>
            <a:r>
              <a:rPr lang="ar-IQ" dirty="0" smtClean="0"/>
              <a:t>13-19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676401"/>
            <a:ext cx="6777317" cy="4156229"/>
          </a:xfrm>
        </p:spPr>
        <p:txBody>
          <a:bodyPr>
            <a:normAutofit/>
          </a:bodyPr>
          <a:lstStyle/>
          <a:p>
            <a:pPr algn="justLow"/>
            <a:r>
              <a:rPr lang="ar-IQ" dirty="0" smtClean="0">
                <a:latin typeface="Arial" pitchFamily="34" charset="0"/>
                <a:cs typeface="Arial" pitchFamily="34" charset="0"/>
              </a:rPr>
              <a:t>الجزء الأول يخالف المعدود والجزء الثاني يطابق:</a:t>
            </a:r>
          </a:p>
          <a:p>
            <a:pPr algn="justLow"/>
            <a:r>
              <a:rPr lang="ar-IQ" dirty="0" smtClean="0">
                <a:latin typeface="Arial" pitchFamily="34" charset="0"/>
                <a:cs typeface="Arial" pitchFamily="34" charset="0"/>
              </a:rPr>
              <a:t>نحو </a:t>
            </a:r>
            <a:r>
              <a:rPr lang="ar-IQ" dirty="0">
                <a:latin typeface="Arial" pitchFamily="34" charset="0"/>
                <a:cs typeface="Arial" pitchFamily="34" charset="0"/>
              </a:rPr>
              <a:t>" ثلاثة عشر، وأربعة عشر - إلى تسعة عشر "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 للمذكر</a:t>
            </a:r>
          </a:p>
          <a:p>
            <a:pPr marL="68580" indent="0" algn="justLow">
              <a:buNone/>
            </a:pPr>
            <a:r>
              <a:rPr lang="ar-IQ" dirty="0" smtClean="0">
                <a:latin typeface="Arial" pitchFamily="34" charset="0"/>
                <a:cs typeface="Arial" pitchFamily="34" charset="0"/>
              </a:rPr>
              <a:t>وتقول </a:t>
            </a:r>
            <a:r>
              <a:rPr lang="ar-IQ" dirty="0">
                <a:latin typeface="Arial" pitchFamily="34" charset="0"/>
                <a:cs typeface="Arial" pitchFamily="34" charset="0"/>
              </a:rPr>
              <a:t>في المؤنث: " ثلاث عشرة، وأربع عشرة - ا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لى </a:t>
            </a:r>
            <a:r>
              <a:rPr lang="ar-IQ" dirty="0">
                <a:latin typeface="Arial" pitchFamily="34" charset="0"/>
                <a:cs typeface="Arial" pitchFamily="34" charset="0"/>
              </a:rPr>
              <a:t>تسع عشرة </a:t>
            </a:r>
          </a:p>
          <a:p>
            <a:pPr algn="justLow"/>
            <a:r>
              <a:rPr lang="ar-IQ" dirty="0" smtClean="0">
                <a:latin typeface="Arial" pitchFamily="34" charset="0"/>
                <a:cs typeface="Arial" pitchFamily="34" charset="0"/>
              </a:rPr>
              <a:t>نلاحظ: أن الجزء الأول من العدد </a:t>
            </a:r>
            <a:r>
              <a:rPr lang="ar-IQ" dirty="0">
                <a:latin typeface="Arial" pitchFamily="34" charset="0"/>
                <a:cs typeface="Arial" pitchFamily="34" charset="0"/>
              </a:rPr>
              <a:t>المركب: " ثلاثة "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إلى </a:t>
            </a:r>
            <a:r>
              <a:rPr lang="ar-IQ" dirty="0">
                <a:latin typeface="Arial" pitchFamily="34" charset="0"/>
                <a:cs typeface="Arial" pitchFamily="34" charset="0"/>
              </a:rPr>
              <a:t>" تسعة </a:t>
            </a:r>
            <a:endParaRPr lang="ar-IQ" dirty="0" smtClean="0">
              <a:latin typeface="Arial" pitchFamily="34" charset="0"/>
              <a:cs typeface="Arial" pitchFamily="34" charset="0"/>
            </a:endParaRPr>
          </a:p>
          <a:p>
            <a:pPr marL="68580" indent="0" algn="justLow">
              <a:buNone/>
            </a:pPr>
            <a:r>
              <a:rPr lang="ar-IQ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ar-IQ" dirty="0">
                <a:latin typeface="Arial" pitchFamily="34" charset="0"/>
                <a:cs typeface="Arial" pitchFamily="34" charset="0"/>
              </a:rPr>
              <a:t>بعد التركيب كحكمها </a:t>
            </a:r>
            <a:r>
              <a:rPr lang="ar-IQ" dirty="0" smtClean="0">
                <a:latin typeface="Arial" pitchFamily="34" charset="0"/>
                <a:cs typeface="Arial" pitchFamily="34" charset="0"/>
              </a:rPr>
              <a:t>قبله أي يخالف المعدود، فتقول</a:t>
            </a:r>
            <a:r>
              <a:rPr lang="ar-IQ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68580" indent="0" algn="ctr">
              <a:buNone/>
            </a:pPr>
            <a:r>
              <a:rPr lang="ar-IQ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عندي </a:t>
            </a:r>
            <a:r>
              <a:rPr lang="ar-IQ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ثلاثة عشر رجلا، وثلاث عشرة </a:t>
            </a:r>
            <a:r>
              <a:rPr lang="ar-IQ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امرأة</a:t>
            </a:r>
          </a:p>
          <a:p>
            <a:pPr marL="68580" indent="0" algn="ctr">
              <a:buNone/>
            </a:pPr>
            <a:r>
              <a:rPr lang="ar-IQ" dirty="0" smtClean="0">
                <a:latin typeface="Arial" pitchFamily="34" charset="0"/>
                <a:cs typeface="Arial" pitchFamily="34" charset="0"/>
              </a:rPr>
              <a:t>ونلاحظ</a:t>
            </a:r>
            <a:r>
              <a:rPr lang="ar-IQ" dirty="0">
                <a:latin typeface="Arial" pitchFamily="34" charset="0"/>
                <a:cs typeface="Arial" pitchFamily="34" charset="0"/>
              </a:rPr>
              <a:t>: العدد ( 10 ) إن استعمل مفرداً خالف المعدود في التذكير والتأنيث وإن استعمل مركباً وافقه.</a:t>
            </a:r>
            <a:endParaRPr lang="ar-IQ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97876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ar-IQ" dirty="0"/>
              <a:t>العدد المفرد من 20 – </a:t>
            </a:r>
            <a:r>
              <a:rPr lang="ar-IQ" dirty="0" smtClean="0"/>
              <a:t>90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752601"/>
            <a:ext cx="6777317" cy="4080029"/>
          </a:xfrm>
        </p:spPr>
        <p:txBody>
          <a:bodyPr>
            <a:normAutofit fontScale="92500" lnSpcReduction="10000"/>
          </a:bodyPr>
          <a:lstStyle/>
          <a:p>
            <a:r>
              <a:rPr lang="ar-IQ" dirty="0" smtClean="0"/>
              <a:t>العدد </a:t>
            </a:r>
            <a:r>
              <a:rPr lang="ar-IQ" dirty="0"/>
              <a:t>المفرد </a:t>
            </a:r>
            <a:r>
              <a:rPr lang="ar-IQ" dirty="0" smtClean="0"/>
              <a:t>وهو </a:t>
            </a:r>
            <a:r>
              <a:rPr lang="ar-IQ" dirty="0"/>
              <a:t>من " عشرين " إلى " تسعين " ويكون بلفظ واحد للمذكر </a:t>
            </a:r>
            <a:r>
              <a:rPr lang="ar-IQ" dirty="0" smtClean="0"/>
              <a:t>والمؤنث </a:t>
            </a:r>
            <a:r>
              <a:rPr lang="ar-IQ" dirty="0"/>
              <a:t>نحو: </a:t>
            </a:r>
            <a:endParaRPr lang="ar-IQ" dirty="0" smtClean="0"/>
          </a:p>
          <a:p>
            <a:pPr algn="ctr"/>
            <a:r>
              <a:rPr lang="ar-IQ" dirty="0" smtClean="0">
                <a:solidFill>
                  <a:srgbClr val="00B0F0"/>
                </a:solidFill>
              </a:rPr>
              <a:t> </a:t>
            </a:r>
            <a:r>
              <a:rPr lang="ar-IQ" dirty="0">
                <a:solidFill>
                  <a:srgbClr val="00B0F0"/>
                </a:solidFill>
              </a:rPr>
              <a:t>عشرون رجلا، وعشرون امرأة " </a:t>
            </a:r>
            <a:endParaRPr lang="ar-IQ" dirty="0" smtClean="0">
              <a:solidFill>
                <a:srgbClr val="00B0F0"/>
              </a:solidFill>
            </a:endParaRPr>
          </a:p>
          <a:p>
            <a:r>
              <a:rPr lang="ar-IQ" dirty="0"/>
              <a:t>الاعداد المعطوفة من 21- 99 : ويذكر قبله النيف، ويعطف هو عليه، فيقال: </a:t>
            </a:r>
            <a:endParaRPr lang="ar-IQ" dirty="0" smtClean="0"/>
          </a:p>
          <a:p>
            <a:pPr marL="68580" indent="0" algn="ctr">
              <a:buNone/>
            </a:pPr>
            <a:r>
              <a:rPr lang="ar-IQ" b="1" dirty="0" smtClean="0">
                <a:solidFill>
                  <a:srgbClr val="00B0F0"/>
                </a:solidFill>
              </a:rPr>
              <a:t>أحد </a:t>
            </a:r>
            <a:r>
              <a:rPr lang="ar-IQ" b="1" dirty="0">
                <a:solidFill>
                  <a:srgbClr val="00B0F0"/>
                </a:solidFill>
              </a:rPr>
              <a:t>وعشرون، واثنان وعشرون، وثلاثة </a:t>
            </a:r>
            <a:r>
              <a:rPr lang="ar-IQ" b="1" dirty="0" smtClean="0">
                <a:solidFill>
                  <a:srgbClr val="00B0F0"/>
                </a:solidFill>
              </a:rPr>
              <a:t>وعشرون</a:t>
            </a:r>
          </a:p>
          <a:p>
            <a:pPr marL="68580" indent="0">
              <a:buNone/>
            </a:pPr>
            <a:r>
              <a:rPr lang="ar-IQ" dirty="0" smtClean="0"/>
              <a:t>بالتاء </a:t>
            </a:r>
            <a:r>
              <a:rPr lang="ar-IQ" dirty="0"/>
              <a:t>في " ثلاثة " وكذا ما بعد الثلاثة إلى التسعة </a:t>
            </a:r>
            <a:r>
              <a:rPr lang="ar-IQ" dirty="0" smtClean="0"/>
              <a:t>للمذكر </a:t>
            </a:r>
            <a:r>
              <a:rPr lang="ar-IQ" dirty="0"/>
              <a:t>ويقال المؤنث: </a:t>
            </a:r>
            <a:endParaRPr lang="ar-IQ" dirty="0" smtClean="0"/>
          </a:p>
          <a:p>
            <a:pPr algn="ctr"/>
            <a:r>
              <a:rPr lang="ar-IQ" b="1" dirty="0" smtClean="0">
                <a:solidFill>
                  <a:srgbClr val="00B0F0"/>
                </a:solidFill>
              </a:rPr>
              <a:t>إحدى </a:t>
            </a:r>
            <a:r>
              <a:rPr lang="ar-IQ" b="1" dirty="0">
                <a:solidFill>
                  <a:srgbClr val="00B0F0"/>
                </a:solidFill>
              </a:rPr>
              <a:t>وعشرون، واثنتان وعشرون، وثلاث وعشرون </a:t>
            </a:r>
            <a:r>
              <a:rPr lang="ar-IQ" dirty="0"/>
              <a:t>"</a:t>
            </a:r>
          </a:p>
          <a:p>
            <a:r>
              <a:rPr lang="ar-IQ" dirty="0"/>
              <a:t>بلا تاء في " ثلاث " وكذا ما بعد الثلاث إلى التسع. </a:t>
            </a:r>
          </a:p>
          <a:p>
            <a:endParaRPr lang="ar-IQ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80874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ar-IQ" dirty="0"/>
              <a:t>مائة وألف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676401"/>
            <a:ext cx="6777317" cy="41562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ar-IQ" dirty="0" smtClean="0"/>
              <a:t>من </a:t>
            </a:r>
            <a:r>
              <a:rPr lang="ar-IQ" dirty="0"/>
              <a:t>الاعداد المضافة</a:t>
            </a:r>
            <a:r>
              <a:rPr lang="ar-IQ" dirty="0" smtClean="0"/>
              <a:t>، </a:t>
            </a:r>
            <a:r>
              <a:rPr lang="ar-IQ" dirty="0"/>
              <a:t>يضافان إلى مفرد ، نحو </a:t>
            </a:r>
            <a:r>
              <a:rPr lang="ar-IQ" dirty="0" smtClean="0"/>
              <a:t>:</a:t>
            </a:r>
          </a:p>
          <a:p>
            <a:pPr marL="68580" indent="0" algn="ctr">
              <a:buNone/>
            </a:pPr>
            <a:r>
              <a:rPr lang="ar-IQ" b="1" dirty="0" smtClean="0">
                <a:solidFill>
                  <a:srgbClr val="00B0F0"/>
                </a:solidFill>
              </a:rPr>
              <a:t>عندي </a:t>
            </a:r>
            <a:r>
              <a:rPr lang="ar-IQ" b="1" dirty="0">
                <a:solidFill>
                  <a:srgbClr val="00B0F0"/>
                </a:solidFill>
              </a:rPr>
              <a:t>مائة رجل، وألف </a:t>
            </a:r>
            <a:r>
              <a:rPr lang="ar-IQ" b="1" dirty="0" smtClean="0">
                <a:solidFill>
                  <a:srgbClr val="00B0F0"/>
                </a:solidFill>
              </a:rPr>
              <a:t>درهم</a:t>
            </a:r>
          </a:p>
          <a:p>
            <a:pPr marL="68580" indent="0">
              <a:buNone/>
            </a:pPr>
            <a:r>
              <a:rPr lang="ar-IQ" dirty="0" smtClean="0"/>
              <a:t>وتثنيتهما</a:t>
            </a:r>
            <a:r>
              <a:rPr lang="ar-IQ" dirty="0"/>
              <a:t>، نحو </a:t>
            </a:r>
            <a:r>
              <a:rPr lang="ar-IQ" dirty="0" smtClean="0"/>
              <a:t>:</a:t>
            </a:r>
          </a:p>
          <a:p>
            <a:pPr marL="68580" indent="0" algn="ctr">
              <a:buNone/>
            </a:pPr>
            <a:r>
              <a:rPr lang="ar-IQ" b="1" dirty="0" smtClean="0">
                <a:solidFill>
                  <a:srgbClr val="00B0F0"/>
                </a:solidFill>
              </a:rPr>
              <a:t> </a:t>
            </a:r>
            <a:r>
              <a:rPr lang="ar-IQ" b="1" dirty="0">
                <a:solidFill>
                  <a:srgbClr val="00B0F0"/>
                </a:solidFill>
              </a:rPr>
              <a:t>مائتا درهم، وألفا درهم </a:t>
            </a:r>
            <a:endParaRPr lang="ar-IQ" b="1" dirty="0" smtClean="0">
              <a:solidFill>
                <a:srgbClr val="00B0F0"/>
              </a:solidFill>
            </a:endParaRPr>
          </a:p>
          <a:p>
            <a:pPr marL="68580" indent="0">
              <a:buNone/>
            </a:pPr>
            <a:r>
              <a:rPr lang="ar-IQ" dirty="0" smtClean="0"/>
              <a:t>وأما </a:t>
            </a:r>
            <a:r>
              <a:rPr lang="ar-IQ" dirty="0"/>
              <a:t>إضافة " مائة " إلى جمع فقليل. ومنه قراءة حمزة والكسائي: (ولبثوا في كهفهم ثلاث مائة سنين) </a:t>
            </a:r>
          </a:p>
          <a:p>
            <a:pPr marL="68580" indent="0">
              <a:buNone/>
            </a:pPr>
            <a:r>
              <a:rPr lang="ar-IQ" dirty="0" smtClean="0"/>
              <a:t>بإضافة </a:t>
            </a:r>
            <a:r>
              <a:rPr lang="ar-IQ" dirty="0"/>
              <a:t>مائة إلى </a:t>
            </a:r>
            <a:r>
              <a:rPr lang="ar-IQ" dirty="0" smtClean="0"/>
              <a:t>سنين. ويكون </a:t>
            </a:r>
            <a:r>
              <a:rPr lang="ar-IQ" dirty="0"/>
              <a:t>العدد </a:t>
            </a:r>
            <a:r>
              <a:rPr lang="ar-IQ" dirty="0" smtClean="0"/>
              <a:t>بصيغة </a:t>
            </a:r>
            <a:r>
              <a:rPr lang="ar-IQ" dirty="0"/>
              <a:t>واحدة</a:t>
            </a:r>
            <a:r>
              <a:rPr lang="ar-IQ" dirty="0" smtClean="0"/>
              <a:t>.</a:t>
            </a:r>
          </a:p>
          <a:p>
            <a:pPr marL="68580" indent="0">
              <a:buNone/>
            </a:pPr>
            <a:r>
              <a:rPr lang="ar-IQ" dirty="0" smtClean="0"/>
              <a:t>ملاحظة: الأعداد مثل مليون وبليون ومليار التي ظهرت حديثا نطبق عليها قاعدة مائة وألف.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14384617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533400"/>
            <a:ext cx="7024744" cy="533400"/>
          </a:xfrm>
        </p:spPr>
        <p:txBody>
          <a:bodyPr>
            <a:normAutofit fontScale="90000"/>
          </a:bodyPr>
          <a:lstStyle/>
          <a:p>
            <a:pPr algn="r"/>
            <a:r>
              <a:rPr lang="ar-IQ" sz="3200" b="1" dirty="0"/>
              <a:t>أقسام </a:t>
            </a:r>
            <a:r>
              <a:rPr lang="ar-IQ" sz="3200" b="1" dirty="0" smtClean="0"/>
              <a:t>العدد أربعة:</a:t>
            </a:r>
            <a:endParaRPr lang="en-US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143001"/>
            <a:ext cx="7414708" cy="4689630"/>
          </a:xfrm>
        </p:spPr>
        <p:txBody>
          <a:bodyPr>
            <a:normAutofit fontScale="92500"/>
          </a:bodyPr>
          <a:lstStyle/>
          <a:p>
            <a:pPr algn="ctr"/>
            <a:r>
              <a:rPr lang="ar-IQ" dirty="0"/>
              <a:t>المضافة: وهي من ثلاثة الى عشرة، ومائة والف</a:t>
            </a:r>
            <a:r>
              <a:rPr lang="ar-IQ" dirty="0" smtClean="0"/>
              <a:t>. نحو </a:t>
            </a:r>
            <a:r>
              <a:rPr lang="en-US" dirty="0" smtClean="0"/>
              <a:t>: </a:t>
            </a:r>
            <a:r>
              <a:rPr lang="ar-IQ" dirty="0" smtClean="0">
                <a:solidFill>
                  <a:srgbClr val="00B0F0"/>
                </a:solidFill>
              </a:rPr>
              <a:t>(</a:t>
            </a:r>
            <a:r>
              <a:rPr lang="ar-IQ" dirty="0">
                <a:solidFill>
                  <a:srgbClr val="00B0F0"/>
                </a:solidFill>
              </a:rPr>
              <a:t>عندي ثلاثة أقلامٍٍ. ومائة </a:t>
            </a:r>
            <a:r>
              <a:rPr lang="ar-IQ" dirty="0" smtClean="0">
                <a:solidFill>
                  <a:srgbClr val="00B0F0"/>
                </a:solidFill>
              </a:rPr>
              <a:t>كتابٍ)</a:t>
            </a:r>
            <a:endParaRPr lang="en-US" dirty="0" smtClean="0">
              <a:solidFill>
                <a:srgbClr val="00B0F0"/>
              </a:solidFill>
            </a:endParaRPr>
          </a:p>
          <a:p>
            <a:pPr lvl="0" algn="justLow">
              <a:buClr>
                <a:srgbClr val="94C600"/>
              </a:buClr>
            </a:pPr>
            <a:r>
              <a:rPr lang="ar-IQ" sz="1900" dirty="0">
                <a:solidFill>
                  <a:schemeClr val="accent3"/>
                </a:solidFill>
              </a:rPr>
              <a:t>ويكون المعدود </a:t>
            </a:r>
            <a:r>
              <a:rPr lang="ar-IQ" sz="1900" dirty="0" smtClean="0">
                <a:solidFill>
                  <a:schemeClr val="accent3"/>
                </a:solidFill>
              </a:rPr>
              <a:t>في(3-10) جمع </a:t>
            </a:r>
            <a:r>
              <a:rPr lang="ar-IQ" sz="1900" dirty="0">
                <a:solidFill>
                  <a:schemeClr val="accent3"/>
                </a:solidFill>
              </a:rPr>
              <a:t>قلة في الغالب ويضاف الى العدد، نحو: (عندي ثلاثة أفلس، وثلاث أنفس)، وتقل الاضافة الى جمع الكثرة نحو: ( عندي ثلاثة فلوس، وثلاث نفوس). ومما جاء على غير الاكثر قوله تعالى: </a:t>
            </a:r>
          </a:p>
          <a:p>
            <a:pPr lvl="0" algn="justLow">
              <a:buClr>
                <a:srgbClr val="94C600"/>
              </a:buClr>
            </a:pPr>
            <a:r>
              <a:rPr lang="ar-IQ" sz="1900" dirty="0">
                <a:solidFill>
                  <a:schemeClr val="accent3"/>
                </a:solidFill>
              </a:rPr>
              <a:t>                (والمطلقات يتربصن بأنفسهن ثلاثة قروء).</a:t>
            </a:r>
          </a:p>
          <a:p>
            <a:pPr lvl="0" algn="justLow">
              <a:buClr>
                <a:srgbClr val="94C600"/>
              </a:buClr>
            </a:pPr>
            <a:r>
              <a:rPr lang="ar-IQ" sz="1900" dirty="0">
                <a:solidFill>
                  <a:schemeClr val="accent3"/>
                </a:solidFill>
              </a:rPr>
              <a:t>الشاهد: أضاف " ثلاثة " إلى جمع الكثرة مع وجود جمع القلة، وهو " أقراء </a:t>
            </a:r>
            <a:r>
              <a:rPr lang="ar-IQ" sz="1900" dirty="0" smtClean="0">
                <a:solidFill>
                  <a:schemeClr val="accent3"/>
                </a:solidFill>
              </a:rPr>
              <a:t>"</a:t>
            </a:r>
            <a:endParaRPr lang="ar-IQ" sz="1900" dirty="0">
              <a:solidFill>
                <a:schemeClr val="accent3"/>
              </a:solidFill>
            </a:endParaRPr>
          </a:p>
          <a:p>
            <a:pPr lvl="0" algn="justLow">
              <a:buClr>
                <a:srgbClr val="94C600"/>
              </a:buClr>
            </a:pPr>
            <a:r>
              <a:rPr lang="ar-IQ" sz="1900" dirty="0">
                <a:solidFill>
                  <a:schemeClr val="accent3"/>
                </a:solidFill>
              </a:rPr>
              <a:t>فإن لم يكن للاسم إلا جمع كثرة لم يضع إلا إليه، نحو " ثلاثة رجال "</a:t>
            </a:r>
            <a:r>
              <a:rPr lang="ar-IQ" dirty="0" smtClean="0">
                <a:solidFill>
                  <a:schemeClr val="accent3"/>
                </a:solidFill>
              </a:rPr>
              <a:t>. </a:t>
            </a:r>
            <a:endParaRPr lang="ar-IQ" dirty="0">
              <a:solidFill>
                <a:schemeClr val="accent3"/>
              </a:solidFill>
            </a:endParaRPr>
          </a:p>
          <a:p>
            <a:pPr algn="justLow"/>
            <a:r>
              <a:rPr lang="ar-IQ" dirty="0" smtClean="0"/>
              <a:t>المركبة</a:t>
            </a:r>
            <a:r>
              <a:rPr lang="ar-IQ" dirty="0"/>
              <a:t>: وهي من أحد عشر الى تسعة عشر </a:t>
            </a:r>
            <a:r>
              <a:rPr lang="ar-IQ" dirty="0" smtClean="0"/>
              <a:t>: مثل </a:t>
            </a:r>
          </a:p>
          <a:p>
            <a:pPr algn="ctr"/>
            <a:r>
              <a:rPr lang="ar-IQ" dirty="0" smtClean="0">
                <a:solidFill>
                  <a:srgbClr val="00B0F0"/>
                </a:solidFill>
              </a:rPr>
              <a:t>عندي </a:t>
            </a:r>
            <a:r>
              <a:rPr lang="ar-IQ" dirty="0">
                <a:solidFill>
                  <a:srgbClr val="00B0F0"/>
                </a:solidFill>
              </a:rPr>
              <a:t>خمسة عشر </a:t>
            </a:r>
            <a:r>
              <a:rPr lang="ar-IQ" dirty="0" smtClean="0">
                <a:solidFill>
                  <a:srgbClr val="00B0F0"/>
                </a:solidFill>
              </a:rPr>
              <a:t>كتابا</a:t>
            </a:r>
            <a:endParaRPr lang="ar-IQ" dirty="0">
              <a:solidFill>
                <a:srgbClr val="00B0F0"/>
              </a:solidFill>
            </a:endParaRPr>
          </a:p>
          <a:p>
            <a:pPr algn="justLow"/>
            <a:r>
              <a:rPr lang="ar-IQ" dirty="0"/>
              <a:t>-	مفردة: نحو ألفاظ العقود من عشرين الى تسعين.</a:t>
            </a:r>
          </a:p>
          <a:p>
            <a:pPr algn="justLow"/>
            <a:r>
              <a:rPr lang="ar-IQ" dirty="0"/>
              <a:t>-	معطوفة: من واحد وعشرين الى تسعة وتسعين عدا ألفاظ العقود اعلاه.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84142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ar-IQ" dirty="0"/>
              <a:t> اسم العدد/  صيغة فاعل:</a:t>
            </a:r>
            <a:br>
              <a:rPr lang="ar-IQ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219200"/>
            <a:ext cx="7262308" cy="4613429"/>
          </a:xfrm>
        </p:spPr>
        <p:txBody>
          <a:bodyPr>
            <a:normAutofit fontScale="70000" lnSpcReduction="20000"/>
          </a:bodyPr>
          <a:lstStyle/>
          <a:p>
            <a:r>
              <a:rPr lang="ar-IQ" dirty="0" smtClean="0"/>
              <a:t>يصاغ </a:t>
            </a:r>
            <a:r>
              <a:rPr lang="ar-IQ" dirty="0"/>
              <a:t>" من اثنين " إلى " عشرة " اسم موازن لفاعل، فيقال: ثان، وثالث، ورابع - إلى عاشر، بلا تاء في التذكير، وبتاء في </a:t>
            </a:r>
            <a:r>
              <a:rPr lang="ar-IQ" dirty="0" smtClean="0"/>
              <a:t>التأنيث (يطابق).</a:t>
            </a:r>
            <a:endParaRPr lang="ar-IQ" dirty="0"/>
          </a:p>
          <a:p>
            <a:r>
              <a:rPr lang="ar-IQ" dirty="0"/>
              <a:t>    </a:t>
            </a:r>
            <a:r>
              <a:rPr lang="ar-IQ" b="1" dirty="0">
                <a:solidFill>
                  <a:srgbClr val="FF0000"/>
                </a:solidFill>
              </a:rPr>
              <a:t>ولهذه الصيغة من اسم العدد استعمالان</a:t>
            </a:r>
            <a:r>
              <a:rPr lang="ar-IQ" dirty="0"/>
              <a:t>:</a:t>
            </a:r>
          </a:p>
          <a:p>
            <a:pPr marL="68580" indent="0">
              <a:buNone/>
            </a:pPr>
            <a:r>
              <a:rPr lang="ar-IQ" dirty="0" smtClean="0"/>
              <a:t>  </a:t>
            </a:r>
            <a:r>
              <a:rPr lang="ar-IQ" b="1" dirty="0" smtClean="0">
                <a:solidFill>
                  <a:srgbClr val="00B0F0"/>
                </a:solidFill>
              </a:rPr>
              <a:t>الأول: </a:t>
            </a:r>
            <a:r>
              <a:rPr lang="ar-IQ" dirty="0"/>
              <a:t>أن يفرد، فيقال: ثان، وثانية، وثالث، وثالثة، </a:t>
            </a:r>
            <a:r>
              <a:rPr lang="ar-IQ" dirty="0" smtClean="0"/>
              <a:t>ويجب </a:t>
            </a:r>
            <a:r>
              <a:rPr lang="ar-IQ" dirty="0"/>
              <a:t>إضافة فاعل إلى ما بعده، فتقول في التذكير: " </a:t>
            </a:r>
            <a:r>
              <a:rPr lang="ar-IQ" dirty="0" err="1"/>
              <a:t>ثانى</a:t>
            </a:r>
            <a:r>
              <a:rPr lang="ar-IQ" dirty="0"/>
              <a:t> اثنين، وثالث ثلاثة، ورابع أربعة - إلى عاشر عشرة </a:t>
            </a:r>
            <a:r>
              <a:rPr lang="ar-IQ" dirty="0" smtClean="0"/>
              <a:t>«</a:t>
            </a:r>
          </a:p>
          <a:p>
            <a:pPr marL="68580" indent="0">
              <a:buNone/>
            </a:pPr>
            <a:r>
              <a:rPr lang="ar-IQ" dirty="0" smtClean="0"/>
              <a:t> </a:t>
            </a:r>
            <a:r>
              <a:rPr lang="ar-IQ" dirty="0"/>
              <a:t>وتقول في التأنيث: " ثانية اثنتين، وثالثة ثلاث، ورابعة أربع - إلى عاشرة عشر "، </a:t>
            </a:r>
            <a:endParaRPr lang="ar-IQ" dirty="0" smtClean="0"/>
          </a:p>
          <a:p>
            <a:pPr marL="68580" indent="0">
              <a:buNone/>
            </a:pPr>
            <a:r>
              <a:rPr lang="ar-IQ" b="1" dirty="0" smtClean="0"/>
              <a:t>والمعنى</a:t>
            </a:r>
            <a:r>
              <a:rPr lang="ar-IQ" b="1" dirty="0"/>
              <a:t>: </a:t>
            </a:r>
            <a:r>
              <a:rPr lang="ar-IQ" dirty="0"/>
              <a:t>أحد اثنين، وإحدى اثنتين، وأحد عشر، وإحدى عشرة. اذا أردت بفاعل هنا بعض </a:t>
            </a:r>
            <a:r>
              <a:rPr lang="ar-IQ" dirty="0" smtClean="0"/>
              <a:t>واحدا </a:t>
            </a:r>
            <a:r>
              <a:rPr lang="ar-IQ" dirty="0"/>
              <a:t>مما اشتق منه، </a:t>
            </a:r>
            <a:r>
              <a:rPr lang="ar-IQ" dirty="0" smtClean="0"/>
              <a:t>والذى </a:t>
            </a:r>
            <a:r>
              <a:rPr lang="ar-IQ" dirty="0"/>
              <a:t>يضاف إليه هو الذى اشتق منه.</a:t>
            </a:r>
          </a:p>
          <a:p>
            <a:pPr marL="68580" indent="0">
              <a:buNone/>
            </a:pPr>
            <a:endParaRPr lang="ar-IQ" dirty="0"/>
          </a:p>
          <a:p>
            <a:r>
              <a:rPr lang="ar-IQ" b="1" dirty="0" err="1" smtClean="0">
                <a:solidFill>
                  <a:srgbClr val="00B0F0"/>
                </a:solidFill>
              </a:rPr>
              <a:t>والثانى</a:t>
            </a:r>
            <a:r>
              <a:rPr lang="ar-IQ" b="1" dirty="0">
                <a:solidFill>
                  <a:srgbClr val="00B0F0"/>
                </a:solidFill>
              </a:rPr>
              <a:t>: </a:t>
            </a:r>
            <a:r>
              <a:rPr lang="ar-IQ" dirty="0"/>
              <a:t>أن لا يفرد، وحينئذ: إما أن يستعمل مع ما اشتق منه، وإما أن يستعمل مع ما قبل ما اشتق </a:t>
            </a:r>
            <a:r>
              <a:rPr lang="ar-IQ" dirty="0" smtClean="0"/>
              <a:t>منه. وهنا يجوز </a:t>
            </a:r>
            <a:r>
              <a:rPr lang="ar-IQ" dirty="0"/>
              <a:t>وجهان:</a:t>
            </a:r>
          </a:p>
          <a:p>
            <a:r>
              <a:rPr lang="ar-IQ" dirty="0"/>
              <a:t> </a:t>
            </a:r>
            <a:r>
              <a:rPr lang="ar-IQ" dirty="0" smtClean="0"/>
              <a:t>1- إضافة </a:t>
            </a:r>
            <a:r>
              <a:rPr lang="ar-IQ" dirty="0"/>
              <a:t>فاعل إلى ما يليه، </a:t>
            </a:r>
            <a:endParaRPr lang="ar-IQ" dirty="0" smtClean="0"/>
          </a:p>
          <a:p>
            <a:r>
              <a:rPr lang="ar-IQ" dirty="0" smtClean="0"/>
              <a:t>2- تنوينه </a:t>
            </a:r>
            <a:r>
              <a:rPr lang="ar-IQ" dirty="0"/>
              <a:t>ونصب ما يليه به، كما يفعل باسم الفاعل، نحو " ضارب زيد، وضارب زيدا " فتقول في التذكير " ثالث اثنين وثالث اثنين، ورابع ثلاثة، ورابع ثلاثة "، وهكذا إلى " عاشر تسعة، وعاشر تسعة ".  وتقول في التأنيث: " ثالثة اثنتين، وثالثة اثنتين، ورابعة ثلاث، ورابعة ثلاثا " وهكذا إلى " عاشرة تسع، وعاشرة تسعا "، </a:t>
            </a:r>
            <a:endParaRPr lang="ar-IQ" dirty="0" smtClean="0"/>
          </a:p>
          <a:p>
            <a:r>
              <a:rPr lang="ar-IQ" b="1" dirty="0" smtClean="0"/>
              <a:t>والمعنى</a:t>
            </a:r>
            <a:r>
              <a:rPr lang="ar-IQ" b="1" dirty="0"/>
              <a:t>: </a:t>
            </a:r>
            <a:r>
              <a:rPr lang="ar-IQ" dirty="0"/>
              <a:t>جاعل الاثنين ثلاثة، والثلاثة </a:t>
            </a:r>
            <a:r>
              <a:rPr lang="ar-IQ" dirty="0" smtClean="0"/>
              <a:t>أربعة... وهكذا.</a:t>
            </a:r>
          </a:p>
          <a:p>
            <a:pPr marL="6858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11584805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457200"/>
          </a:xfrm>
        </p:spPr>
        <p:txBody>
          <a:bodyPr>
            <a:normAutofit fontScale="90000"/>
          </a:bodyPr>
          <a:lstStyle/>
          <a:p>
            <a:r>
              <a:rPr lang="ar-IQ" dirty="0"/>
              <a:t>بناء فاعل من العدد المركب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371600"/>
            <a:ext cx="7338508" cy="4461029"/>
          </a:xfrm>
        </p:spPr>
        <p:txBody>
          <a:bodyPr>
            <a:normAutofit fontScale="85000" lnSpcReduction="20000"/>
          </a:bodyPr>
          <a:lstStyle/>
          <a:p>
            <a:r>
              <a:rPr lang="ar-IQ" dirty="0" smtClean="0"/>
              <a:t>وينطبق ذلك وإذا </a:t>
            </a:r>
            <a:r>
              <a:rPr lang="ar-IQ" dirty="0"/>
              <a:t>أريد بناء فاعل من العدد المركب للدلالة على المعنى الاول - وهو أنه بعض ما اشتق منه </a:t>
            </a:r>
            <a:r>
              <a:rPr lang="ar-IQ" dirty="0" smtClean="0"/>
              <a:t>– نحو:</a:t>
            </a:r>
          </a:p>
          <a:p>
            <a:r>
              <a:rPr lang="ar-IQ" dirty="0" smtClean="0"/>
              <a:t> </a:t>
            </a:r>
            <a:r>
              <a:rPr lang="ar-IQ" dirty="0"/>
              <a:t>ثالث عشر، ثلاثة عشر " وهكذا إلى " تاسع عشر، وتسعة عشر "، و " ثالثة عشرة، ثلاث عشرة - إلى تاسعة عشرة، تسع عشرة "، وتكون الكلمات الاربع مبنية على الفتح.</a:t>
            </a:r>
          </a:p>
          <a:p>
            <a:r>
              <a:rPr lang="ar-IQ" dirty="0"/>
              <a:t>الثاني: أن يقتصر على صدر المركب الاول، فيعرب ويضاف إلى المركب</a:t>
            </a:r>
          </a:p>
          <a:p>
            <a:r>
              <a:rPr lang="ar-IQ" dirty="0"/>
              <a:t>الثاني باقيا الثاني على بناء </a:t>
            </a:r>
            <a:r>
              <a:rPr lang="ar-IQ" dirty="0" err="1"/>
              <a:t>جزءيه</a:t>
            </a:r>
            <a:r>
              <a:rPr lang="ar-IQ" dirty="0"/>
              <a:t>، نحو " هذا ثالث ثلاثة عشر، وهذه ثالثة ثلاث عشرة ".</a:t>
            </a:r>
          </a:p>
          <a:p>
            <a:r>
              <a:rPr lang="ar-IQ" dirty="0"/>
              <a:t>الثالث: أن يقتصر على المركب الاول باقيا [ على ] بناء صدره وعجزه، نحو " هذا ثالث عشر، وثالثة عشرة "، </a:t>
            </a:r>
          </a:p>
          <a:p>
            <a:endParaRPr lang="ar-IQ" dirty="0"/>
          </a:p>
          <a:p>
            <a:r>
              <a:rPr lang="ar-IQ" dirty="0"/>
              <a:t>ملاحظة: لا يستعمل فاعل من العدد المركب للدلالة على المعنى الثاني - وهو أن يراد به جعل الاقل مساويا لما فوقه - فلا يقال " رابع عشر ثلاثة عشر " وكذلك الجميع، ولهذا لم يذكره المصنف، واقتصر على ذكر الاول.</a:t>
            </a:r>
          </a:p>
        </p:txBody>
      </p:sp>
    </p:spTree>
    <p:extLst>
      <p:ext uri="{BB962C8B-B14F-4D97-AF65-F5344CB8AC3E}">
        <p14:creationId xmlns:p14="http://schemas.microsoft.com/office/powerpoint/2010/main" val="3177857992"/>
      </p:ext>
    </p:extLst>
  </p:cSld>
  <p:clrMapOvr>
    <a:masterClrMapping/>
  </p:clrMapOvr>
  <p:transition spd="slow" advTm="9439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|9.5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448</TotalTime>
  <Words>1702</Words>
  <Application>Microsoft Office PowerPoint</Application>
  <PresentationFormat>عرض على الشاشة (3:4)‏</PresentationFormat>
  <Paragraphs>141</Paragraphs>
  <Slides>21</Slides>
  <Notes>2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أوستن</vt:lpstr>
      <vt:lpstr>محاضرة النحو  /المرحلة الرابعة كلية التربية للبنات قسم اللغة العربية    جامعة بغداد</vt:lpstr>
      <vt:lpstr>المصدر: شرح ابن عقيل على ألفية ابن مالك</vt:lpstr>
      <vt:lpstr>العدد والمعدود من حيث التذكير والتأنيث</vt:lpstr>
      <vt:lpstr>الأعداد المركبة من 13-19</vt:lpstr>
      <vt:lpstr>العدد المفرد من 20 – 90</vt:lpstr>
      <vt:lpstr>مائة وألف</vt:lpstr>
      <vt:lpstr>أقسام العدد أربعة:</vt:lpstr>
      <vt:lpstr> اسم العدد/  صيغة فاعل: </vt:lpstr>
      <vt:lpstr>بناء فاعل من العدد المركب</vt:lpstr>
      <vt:lpstr>حادي وحادية</vt:lpstr>
      <vt:lpstr>كم الاستفهامية والخبرية </vt:lpstr>
      <vt:lpstr>كأي وكذا/  </vt:lpstr>
      <vt:lpstr>الاعراب: </vt:lpstr>
      <vt:lpstr>الاعراب: </vt:lpstr>
      <vt:lpstr>أمثلة معربة: </vt:lpstr>
      <vt:lpstr>الخلاصة: العددِ تذكيره وتأنيثُه:  </vt:lpstr>
      <vt:lpstr>الخلاصة </vt:lpstr>
      <vt:lpstr>سؤال / تطبيق </vt:lpstr>
      <vt:lpstr>تطبيق / نص</vt:lpstr>
      <vt:lpstr>عرض تقديمي في PowerPoint</vt:lpstr>
      <vt:lpstr>انتهى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محاضرة النحو/ المرحلة الرابعة كلية التربية للبنات/ قسم اللغة العربية/ جامعة بغداد</dc:title>
  <dc:creator>DR.Ahmed Saker 2O11</dc:creator>
  <cp:lastModifiedBy>DR.Hassan M. 2020</cp:lastModifiedBy>
  <cp:revision>30</cp:revision>
  <dcterms:created xsi:type="dcterms:W3CDTF">2020-03-24T10:21:48Z</dcterms:created>
  <dcterms:modified xsi:type="dcterms:W3CDTF">2021-02-08T06:27:45Z</dcterms:modified>
</cp:coreProperties>
</file>