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56" r:id="rId2"/>
    <p:sldId id="275" r:id="rId3"/>
    <p:sldId id="288" r:id="rId4"/>
    <p:sldId id="299" r:id="rId5"/>
    <p:sldId id="300" r:id="rId6"/>
    <p:sldId id="289" r:id="rId7"/>
    <p:sldId id="294" r:id="rId8"/>
    <p:sldId id="301" r:id="rId9"/>
    <p:sldId id="297" r:id="rId10"/>
    <p:sldId id="296" r:id="rId11"/>
    <p:sldId id="302" r:id="rId12"/>
    <p:sldId id="290" r:id="rId1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890" y="-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5ABCE6-CB41-436B-A80C-40C2EF594E1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E21997-7399-4B25-9253-4B1C3DC3E2F4}">
      <dgm:prSet phldrT="[نص]" custT="1"/>
      <dgm:spPr/>
      <dgm:t>
        <a:bodyPr/>
        <a:lstStyle/>
        <a:p>
          <a:r>
            <a:rPr lang="ar-IQ" sz="2800" dirty="0" smtClean="0"/>
            <a:t>أو بغير اياك</a:t>
          </a:r>
          <a:endParaRPr lang="en-US" sz="2800" dirty="0"/>
        </a:p>
      </dgm:t>
    </dgm:pt>
    <dgm:pt modelId="{46D75894-DB39-410F-9425-B3A26C368D29}" type="parTrans" cxnId="{D1BDE0D5-B4B2-4720-9A34-033BD9736F5D}">
      <dgm:prSet/>
      <dgm:spPr/>
      <dgm:t>
        <a:bodyPr/>
        <a:lstStyle/>
        <a:p>
          <a:endParaRPr lang="en-US"/>
        </a:p>
      </dgm:t>
    </dgm:pt>
    <dgm:pt modelId="{2DBDCE00-9B84-4F26-ABFD-01D757B55644}" type="sibTrans" cxnId="{D1BDE0D5-B4B2-4720-9A34-033BD9736F5D}">
      <dgm:prSet/>
      <dgm:spPr/>
      <dgm:t>
        <a:bodyPr/>
        <a:lstStyle/>
        <a:p>
          <a:endParaRPr lang="en-US"/>
        </a:p>
      </dgm:t>
    </dgm:pt>
    <dgm:pt modelId="{5B428C5A-13F3-4FDC-B31A-6ED554B8FBBD}">
      <dgm:prSet phldrT="[نص]" custT="1"/>
      <dgm:spPr/>
      <dgm:t>
        <a:bodyPr/>
        <a:lstStyle/>
        <a:p>
          <a:r>
            <a:rPr lang="ar-IQ" sz="2000" dirty="0" smtClean="0"/>
            <a:t>اياك واياكما واياكم واياكن</a:t>
          </a:r>
          <a:endParaRPr lang="en-US" sz="2000" dirty="0"/>
        </a:p>
      </dgm:t>
    </dgm:pt>
    <dgm:pt modelId="{0561E6B9-4C61-4CB5-9A55-5D317CFC01D0}" type="parTrans" cxnId="{46936DD9-601F-480F-8274-C5A9F2ADA0F7}">
      <dgm:prSet/>
      <dgm:spPr/>
      <dgm:t>
        <a:bodyPr/>
        <a:lstStyle/>
        <a:p>
          <a:endParaRPr lang="en-US"/>
        </a:p>
      </dgm:t>
    </dgm:pt>
    <dgm:pt modelId="{AF4BA083-38C7-41A4-8DA5-ECE33C016FCD}" type="sibTrans" cxnId="{46936DD9-601F-480F-8274-C5A9F2ADA0F7}">
      <dgm:prSet/>
      <dgm:spPr/>
      <dgm:t>
        <a:bodyPr/>
        <a:lstStyle/>
        <a:p>
          <a:endParaRPr lang="en-US"/>
        </a:p>
      </dgm:t>
    </dgm:pt>
    <dgm:pt modelId="{9213F8AA-0C5B-4400-B4FB-9B5FDAC4B889}">
      <dgm:prSet phldrT="[نص]" custT="1"/>
      <dgm:spPr/>
      <dgm:t>
        <a:bodyPr/>
        <a:lstStyle/>
        <a:p>
          <a:r>
            <a:rPr lang="ar-IQ" sz="1700" dirty="0" smtClean="0"/>
            <a:t>عطف</a:t>
          </a:r>
        </a:p>
        <a:p>
          <a:r>
            <a:rPr lang="ar-JO" sz="2000" b="1" dirty="0" smtClean="0">
              <a:solidFill>
                <a:srgbClr val="FF0000"/>
              </a:solidFill>
              <a:latin typeface="Times New Roman"/>
              <a:ea typeface="Times New Roman"/>
              <a:cs typeface="Arial"/>
            </a:rPr>
            <a:t>ماز رأسك والسيف</a:t>
          </a:r>
          <a:endParaRPr lang="ar-IQ" sz="2000" b="1" dirty="0" smtClean="0">
            <a:solidFill>
              <a:srgbClr val="FF0000"/>
            </a:solidFill>
            <a:latin typeface="Times New Roman"/>
            <a:ea typeface="Times New Roman"/>
            <a:cs typeface="Arial"/>
          </a:endParaRPr>
        </a:p>
        <a:p>
          <a:r>
            <a:rPr lang="ar-IQ" sz="1700" b="1" dirty="0" smtClean="0">
              <a:solidFill>
                <a:srgbClr val="FF0000"/>
              </a:solidFill>
              <a:latin typeface="Times New Roman"/>
              <a:cs typeface="Arial"/>
            </a:rPr>
            <a:t>وجوبا</a:t>
          </a:r>
          <a:endParaRPr lang="en-US" sz="1700" dirty="0">
            <a:solidFill>
              <a:srgbClr val="FF0000"/>
            </a:solidFill>
          </a:endParaRPr>
        </a:p>
      </dgm:t>
    </dgm:pt>
    <dgm:pt modelId="{FD75CD2E-FDE5-4F9E-A5C5-72327026D49C}" type="parTrans" cxnId="{6E52DC53-0F59-44DF-A6B5-F019B3742AB1}">
      <dgm:prSet/>
      <dgm:spPr/>
      <dgm:t>
        <a:bodyPr/>
        <a:lstStyle/>
        <a:p>
          <a:endParaRPr lang="en-US"/>
        </a:p>
      </dgm:t>
    </dgm:pt>
    <dgm:pt modelId="{47D87270-E192-48F4-8543-7DD26854964E}" type="sibTrans" cxnId="{6E52DC53-0F59-44DF-A6B5-F019B3742AB1}">
      <dgm:prSet/>
      <dgm:spPr/>
      <dgm:t>
        <a:bodyPr/>
        <a:lstStyle/>
        <a:p>
          <a:endParaRPr lang="en-US"/>
        </a:p>
      </dgm:t>
    </dgm:pt>
    <dgm:pt modelId="{E5A9DAD5-D5A7-4ED6-92D2-96969564B424}">
      <dgm:prSet phldrT="[نص]" custT="1"/>
      <dgm:spPr/>
      <dgm:t>
        <a:bodyPr/>
        <a:lstStyle/>
        <a:p>
          <a:r>
            <a:rPr lang="ar-IQ" sz="1600" dirty="0" smtClean="0"/>
            <a:t>عطف </a:t>
          </a:r>
        </a:p>
        <a:p>
          <a:r>
            <a:rPr lang="ar-JO" sz="2000" b="1" dirty="0" smtClean="0">
              <a:solidFill>
                <a:srgbClr val="FF0000"/>
              </a:solidFill>
              <a:latin typeface="Times New Roman"/>
              <a:ea typeface="Times New Roman"/>
              <a:cs typeface="Arial"/>
            </a:rPr>
            <a:t>إياك والشر</a:t>
          </a:r>
          <a:endParaRPr lang="ar-IQ" sz="2000" b="1" dirty="0" smtClean="0">
            <a:solidFill>
              <a:srgbClr val="FF0000"/>
            </a:solidFill>
            <a:latin typeface="Times New Roman"/>
            <a:ea typeface="Times New Roman"/>
            <a:cs typeface="Arial"/>
          </a:endParaRPr>
        </a:p>
        <a:p>
          <a:r>
            <a:rPr lang="ar-IQ" sz="2000" b="1" dirty="0" smtClean="0">
              <a:solidFill>
                <a:srgbClr val="FF0000"/>
              </a:solidFill>
              <a:latin typeface="Times New Roman"/>
              <a:cs typeface="Arial"/>
            </a:rPr>
            <a:t>وجوبا</a:t>
          </a:r>
          <a:endParaRPr lang="en-US" sz="2000" dirty="0">
            <a:solidFill>
              <a:srgbClr val="FF0000"/>
            </a:solidFill>
          </a:endParaRPr>
        </a:p>
      </dgm:t>
    </dgm:pt>
    <dgm:pt modelId="{200F7D71-C633-4A17-89BE-A6FC21ECA69F}" type="parTrans" cxnId="{86D4DC5D-24FB-460D-81FD-78D6A2A863D1}">
      <dgm:prSet/>
      <dgm:spPr/>
      <dgm:t>
        <a:bodyPr/>
        <a:lstStyle/>
        <a:p>
          <a:endParaRPr lang="en-US"/>
        </a:p>
      </dgm:t>
    </dgm:pt>
    <dgm:pt modelId="{F907255D-CA51-482A-8E4E-0F7F821534A5}" type="sibTrans" cxnId="{86D4DC5D-24FB-460D-81FD-78D6A2A863D1}">
      <dgm:prSet/>
      <dgm:spPr/>
      <dgm:t>
        <a:bodyPr/>
        <a:lstStyle/>
        <a:p>
          <a:endParaRPr lang="en-US"/>
        </a:p>
      </dgm:t>
    </dgm:pt>
    <dgm:pt modelId="{DAF90A86-C59C-4DB0-A116-B204B6573DF5}">
      <dgm:prSet phldrT="[نص]" custT="1"/>
      <dgm:spPr/>
      <dgm:t>
        <a:bodyPr/>
        <a:lstStyle/>
        <a:p>
          <a:r>
            <a:rPr lang="ar-IQ" sz="1600" dirty="0" smtClean="0"/>
            <a:t>بدون عطف</a:t>
          </a:r>
        </a:p>
        <a:p>
          <a:r>
            <a:rPr lang="ar-JO" sz="2000" b="1" dirty="0" smtClean="0">
              <a:solidFill>
                <a:srgbClr val="FF0000"/>
              </a:solidFill>
              <a:latin typeface="Times New Roman"/>
              <a:ea typeface="Times New Roman"/>
              <a:cs typeface="Arial"/>
            </a:rPr>
            <a:t>إياك أن تفعل كذا</a:t>
          </a:r>
          <a:endParaRPr lang="ar-IQ" sz="2000" b="1" dirty="0" smtClean="0">
            <a:solidFill>
              <a:srgbClr val="FF0000"/>
            </a:solidFill>
            <a:latin typeface="Times New Roman"/>
            <a:ea typeface="Times New Roman"/>
            <a:cs typeface="Arial"/>
          </a:endParaRPr>
        </a:p>
        <a:p>
          <a:r>
            <a:rPr lang="ar-IQ" sz="2000" b="1" dirty="0" smtClean="0">
              <a:solidFill>
                <a:srgbClr val="FF0000"/>
              </a:solidFill>
              <a:latin typeface="Times New Roman"/>
              <a:ea typeface="Times New Roman"/>
              <a:cs typeface="Arial"/>
            </a:rPr>
            <a:t>وجوبا </a:t>
          </a:r>
          <a:endParaRPr lang="en-US" sz="2000" dirty="0">
            <a:solidFill>
              <a:srgbClr val="FF0000"/>
            </a:solidFill>
          </a:endParaRPr>
        </a:p>
      </dgm:t>
    </dgm:pt>
    <dgm:pt modelId="{6C732C48-F18E-472F-9021-1CDB25C81BFF}" type="parTrans" cxnId="{0BB5E637-8C88-4B27-B46E-567C0B167969}">
      <dgm:prSet/>
      <dgm:spPr/>
      <dgm:t>
        <a:bodyPr/>
        <a:lstStyle/>
        <a:p>
          <a:endParaRPr lang="en-US"/>
        </a:p>
      </dgm:t>
    </dgm:pt>
    <dgm:pt modelId="{FFEFB370-47C6-43B6-8984-A4D9567F4928}" type="sibTrans" cxnId="{0BB5E637-8C88-4B27-B46E-567C0B167969}">
      <dgm:prSet/>
      <dgm:spPr/>
      <dgm:t>
        <a:bodyPr/>
        <a:lstStyle/>
        <a:p>
          <a:endParaRPr lang="en-US"/>
        </a:p>
      </dgm:t>
    </dgm:pt>
    <dgm:pt modelId="{69831747-2676-44EA-87C7-20BC323ED6BE}">
      <dgm:prSet phldrT="[نص]" custT="1"/>
      <dgm:spPr/>
      <dgm:t>
        <a:bodyPr/>
        <a:lstStyle/>
        <a:p>
          <a:r>
            <a:rPr lang="ar-IQ" sz="1600" dirty="0" smtClean="0"/>
            <a:t>تكرار </a:t>
          </a:r>
        </a:p>
        <a:p>
          <a:r>
            <a:rPr lang="ar-JO" sz="2000" b="1" dirty="0" smtClean="0">
              <a:solidFill>
                <a:srgbClr val="FF0000"/>
              </a:solidFill>
              <a:latin typeface="Times New Roman"/>
              <a:ea typeface="Times New Roman"/>
              <a:cs typeface="Arial"/>
            </a:rPr>
            <a:t>الضيغم </a:t>
          </a:r>
          <a:r>
            <a:rPr lang="ar-JO" sz="2000" b="1" dirty="0" err="1" smtClean="0">
              <a:solidFill>
                <a:srgbClr val="FF0000"/>
              </a:solidFill>
              <a:latin typeface="Times New Roman"/>
              <a:ea typeface="Times New Roman"/>
              <a:cs typeface="Arial"/>
            </a:rPr>
            <a:t>الضيغم</a:t>
          </a:r>
          <a:endParaRPr lang="ar-IQ" sz="2000" b="1" dirty="0" smtClean="0">
            <a:solidFill>
              <a:srgbClr val="FF0000"/>
            </a:solidFill>
            <a:latin typeface="Times New Roman"/>
            <a:ea typeface="Times New Roman"/>
            <a:cs typeface="Arial"/>
          </a:endParaRPr>
        </a:p>
        <a:p>
          <a:r>
            <a:rPr lang="ar-IQ" sz="1600" b="1" dirty="0" smtClean="0">
              <a:solidFill>
                <a:srgbClr val="FF0000"/>
              </a:solidFill>
              <a:latin typeface="Times New Roman"/>
              <a:cs typeface="Arial"/>
            </a:rPr>
            <a:t>وجوبا</a:t>
          </a:r>
          <a:endParaRPr lang="en-US" sz="1600" dirty="0">
            <a:solidFill>
              <a:srgbClr val="FF0000"/>
            </a:solidFill>
          </a:endParaRPr>
        </a:p>
      </dgm:t>
    </dgm:pt>
    <dgm:pt modelId="{67E7EA0C-B15B-43D2-B730-9EF0F77A9C99}" type="parTrans" cxnId="{B08A72D9-2EF8-4C88-98B5-DEB1949D0F72}">
      <dgm:prSet/>
      <dgm:spPr/>
      <dgm:t>
        <a:bodyPr/>
        <a:lstStyle/>
        <a:p>
          <a:endParaRPr lang="en-US"/>
        </a:p>
      </dgm:t>
    </dgm:pt>
    <dgm:pt modelId="{ACFFFDF0-378B-4C36-ABB7-DA054278B31D}" type="sibTrans" cxnId="{B08A72D9-2EF8-4C88-98B5-DEB1949D0F72}">
      <dgm:prSet/>
      <dgm:spPr/>
      <dgm:t>
        <a:bodyPr/>
        <a:lstStyle/>
        <a:p>
          <a:endParaRPr lang="en-US"/>
        </a:p>
      </dgm:t>
    </dgm:pt>
    <dgm:pt modelId="{D4EB4C4C-2644-47B3-8EAD-204A12356BE4}">
      <dgm:prSet phldrT="[نص]"/>
      <dgm:spPr/>
      <dgm:t>
        <a:bodyPr/>
        <a:lstStyle/>
        <a:p>
          <a:r>
            <a:rPr lang="ar-JO" b="1" dirty="0" smtClean="0">
              <a:solidFill>
                <a:schemeClr val="bg2">
                  <a:lumMod val="75000"/>
                </a:schemeClr>
              </a:solidFill>
              <a:latin typeface="Times New Roman"/>
              <a:ea typeface="Times New Roman"/>
              <a:cs typeface="Arial"/>
            </a:rPr>
            <a:t> </a:t>
          </a:r>
          <a:r>
            <a:rPr lang="ar-IQ" b="1" dirty="0" smtClean="0">
              <a:solidFill>
                <a:srgbClr val="FF0000"/>
              </a:solidFill>
              <a:latin typeface="Times New Roman"/>
              <a:ea typeface="Times New Roman"/>
              <a:cs typeface="Arial"/>
            </a:rPr>
            <a:t>بغير عطف ولا تكرار</a:t>
          </a:r>
        </a:p>
        <a:p>
          <a:r>
            <a:rPr lang="ar-IQ" b="1" dirty="0" smtClean="0">
              <a:solidFill>
                <a:srgbClr val="FF0000"/>
              </a:solidFill>
              <a:latin typeface="Times New Roman"/>
              <a:ea typeface="Times New Roman"/>
              <a:cs typeface="Arial"/>
            </a:rPr>
            <a:t>الأسد </a:t>
          </a:r>
        </a:p>
        <a:p>
          <a:r>
            <a:rPr lang="ar-IQ" b="1" dirty="0" smtClean="0">
              <a:solidFill>
                <a:srgbClr val="FF0000"/>
              </a:solidFill>
              <a:latin typeface="Times New Roman"/>
              <a:ea typeface="Times New Roman"/>
              <a:cs typeface="Arial"/>
            </a:rPr>
            <a:t>جوازا</a:t>
          </a:r>
          <a:r>
            <a:rPr lang="ar-IQ" b="1" dirty="0" smtClean="0">
              <a:solidFill>
                <a:schemeClr val="bg2">
                  <a:lumMod val="75000"/>
                </a:schemeClr>
              </a:solidFill>
              <a:latin typeface="Times New Roman"/>
              <a:ea typeface="Times New Roman"/>
              <a:cs typeface="Arial"/>
            </a:rPr>
            <a:t> </a:t>
          </a:r>
          <a:endParaRPr lang="en-US" dirty="0"/>
        </a:p>
      </dgm:t>
    </dgm:pt>
    <dgm:pt modelId="{8BBA394C-6F78-4AD8-B5F2-3796D00C33E7}" type="parTrans" cxnId="{01705FD7-40D7-4479-8F32-E7252E5BAE27}">
      <dgm:prSet/>
      <dgm:spPr/>
      <dgm:t>
        <a:bodyPr/>
        <a:lstStyle/>
        <a:p>
          <a:endParaRPr lang="en-US"/>
        </a:p>
      </dgm:t>
    </dgm:pt>
    <dgm:pt modelId="{73DE5059-4947-417F-8D9F-4394ACA2397C}" type="sibTrans" cxnId="{01705FD7-40D7-4479-8F32-E7252E5BAE27}">
      <dgm:prSet/>
      <dgm:spPr/>
      <dgm:t>
        <a:bodyPr/>
        <a:lstStyle/>
        <a:p>
          <a:endParaRPr lang="en-US"/>
        </a:p>
      </dgm:t>
    </dgm:pt>
    <dgm:pt modelId="{BC920D35-8D6E-4DCA-A8EF-D9D623FAAD61}" type="pres">
      <dgm:prSet presAssocID="{835ABCE6-CB41-436B-A80C-40C2EF594E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11ED10-AFC1-4C2D-99D7-5198F6DE4425}" type="pres">
      <dgm:prSet presAssocID="{DCE21997-7399-4B25-9253-4B1C3DC3E2F4}" presName="node" presStyleLbl="node1" presStyleIdx="0" presStyleCnt="7" custScaleX="76845" custScaleY="47865" custLinFactNeighborX="-31947" custLinFactNeighborY="-26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B06D6-DDCA-4D7C-B4CF-08F20DB578DE}" type="pres">
      <dgm:prSet presAssocID="{2DBDCE00-9B84-4F26-ABFD-01D757B55644}" presName="sibTrans" presStyleCnt="0"/>
      <dgm:spPr/>
    </dgm:pt>
    <dgm:pt modelId="{6106C366-2F1E-4ABD-98AC-69DA23FF3FB9}" type="pres">
      <dgm:prSet presAssocID="{5B428C5A-13F3-4FDC-B31A-6ED554B8FBBD}" presName="node" presStyleLbl="node1" presStyleIdx="1" presStyleCnt="7" custScaleX="75776" custScaleY="49173" custLinFactNeighborX="235" custLinFactNeighborY="-267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EE45A0-E782-41CA-856A-94A22FD271D8}" type="pres">
      <dgm:prSet presAssocID="{AF4BA083-38C7-41A4-8DA5-ECE33C016FCD}" presName="sibTrans" presStyleCnt="0"/>
      <dgm:spPr/>
    </dgm:pt>
    <dgm:pt modelId="{0C840F02-13B7-4971-84E2-615DE33774BE}" type="pres">
      <dgm:prSet presAssocID="{69831747-2676-44EA-87C7-20BC323ED6BE}" presName="node" presStyleLbl="node1" presStyleIdx="2" presStyleCnt="7" custScaleX="60816" custScaleY="48315" custLinFactNeighborX="-1608" custLinFactNeighborY="171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B6F75-8250-4824-86EB-2AB0AA2370ED}" type="pres">
      <dgm:prSet presAssocID="{ACFFFDF0-378B-4C36-ABB7-DA054278B31D}" presName="sibTrans" presStyleCnt="0"/>
      <dgm:spPr/>
    </dgm:pt>
    <dgm:pt modelId="{B646C370-7BF7-4210-B12F-2A3188DBDE2E}" type="pres">
      <dgm:prSet presAssocID="{D4EB4C4C-2644-47B3-8EAD-204A12356BE4}" presName="node" presStyleLbl="node1" presStyleIdx="3" presStyleCnt="7" custScaleX="54886" custScaleY="46973" custLinFactNeighborX="-68011" custLinFactNeighborY="679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01FE2-2839-4C65-A43C-9F340A4CDE54}" type="pres">
      <dgm:prSet presAssocID="{73DE5059-4947-417F-8D9F-4394ACA2397C}" presName="sibTrans" presStyleCnt="0"/>
      <dgm:spPr/>
    </dgm:pt>
    <dgm:pt modelId="{666B5DD6-C1F5-4E58-A19A-2DC808007BA2}" type="pres">
      <dgm:prSet presAssocID="{9213F8AA-0C5B-4400-B4FB-9B5FDAC4B889}" presName="node" presStyleLbl="node1" presStyleIdx="4" presStyleCnt="7" custScaleX="59635" custScaleY="50770" custLinFactX="-36989" custLinFactNeighborX="-100000" custLinFactNeighborY="-32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15BD5-2DC9-4CC7-B788-E8989D1EA8ED}" type="pres">
      <dgm:prSet presAssocID="{47D87270-E192-48F4-8543-7DD26854964E}" presName="sibTrans" presStyleCnt="0"/>
      <dgm:spPr/>
    </dgm:pt>
    <dgm:pt modelId="{8D1FDBD6-B28C-40B1-8C7B-40BE55CFB47A}" type="pres">
      <dgm:prSet presAssocID="{E5A9DAD5-D5A7-4ED6-92D2-96969564B424}" presName="node" presStyleLbl="node1" presStyleIdx="5" presStyleCnt="7" custScaleX="58744" custScaleY="57973" custLinFactNeighborX="81885" custLinFactNeighborY="-977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92097-C1BF-44EF-BBAC-B2C5660A6876}" type="pres">
      <dgm:prSet presAssocID="{F907255D-CA51-482A-8E4E-0F7F821534A5}" presName="sibTrans" presStyleCnt="0"/>
      <dgm:spPr/>
    </dgm:pt>
    <dgm:pt modelId="{8D931F4F-B78D-4B4B-ABFD-BE3E778F0494}" type="pres">
      <dgm:prSet presAssocID="{DAF90A86-C59C-4DB0-A116-B204B6573DF5}" presName="node" presStyleLbl="node1" presStyleIdx="6" presStyleCnt="7" custScaleX="59728" custScaleY="59645" custLinFactNeighborX="10935" custLinFactNeighborY="-38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CBA278-B436-4C0A-99F9-F16C658CF806}" type="presOf" srcId="{5B428C5A-13F3-4FDC-B31A-6ED554B8FBBD}" destId="{6106C366-2F1E-4ABD-98AC-69DA23FF3FB9}" srcOrd="0" destOrd="0" presId="urn:microsoft.com/office/officeart/2005/8/layout/default"/>
    <dgm:cxn modelId="{D1BDE0D5-B4B2-4720-9A34-033BD9736F5D}" srcId="{835ABCE6-CB41-436B-A80C-40C2EF594E18}" destId="{DCE21997-7399-4B25-9253-4B1C3DC3E2F4}" srcOrd="0" destOrd="0" parTransId="{46D75894-DB39-410F-9425-B3A26C368D29}" sibTransId="{2DBDCE00-9B84-4F26-ABFD-01D757B55644}"/>
    <dgm:cxn modelId="{CF719CC5-9CBC-49BD-B169-FE1350DBCB0C}" type="presOf" srcId="{69831747-2676-44EA-87C7-20BC323ED6BE}" destId="{0C840F02-13B7-4971-84E2-615DE33774BE}" srcOrd="0" destOrd="0" presId="urn:microsoft.com/office/officeart/2005/8/layout/default"/>
    <dgm:cxn modelId="{0BB5E637-8C88-4B27-B46E-567C0B167969}" srcId="{835ABCE6-CB41-436B-A80C-40C2EF594E18}" destId="{DAF90A86-C59C-4DB0-A116-B204B6573DF5}" srcOrd="6" destOrd="0" parTransId="{6C732C48-F18E-472F-9021-1CDB25C81BFF}" sibTransId="{FFEFB370-47C6-43B6-8984-A4D9567F4928}"/>
    <dgm:cxn modelId="{5761D0B7-B09F-41D7-A106-156C93C73E47}" type="presOf" srcId="{DCE21997-7399-4B25-9253-4B1C3DC3E2F4}" destId="{C611ED10-AFC1-4C2D-99D7-5198F6DE4425}" srcOrd="0" destOrd="0" presId="urn:microsoft.com/office/officeart/2005/8/layout/default"/>
    <dgm:cxn modelId="{E0B013CA-03A8-4829-A47F-75F314A419E9}" type="presOf" srcId="{DAF90A86-C59C-4DB0-A116-B204B6573DF5}" destId="{8D931F4F-B78D-4B4B-ABFD-BE3E778F0494}" srcOrd="0" destOrd="0" presId="urn:microsoft.com/office/officeart/2005/8/layout/default"/>
    <dgm:cxn modelId="{AD324360-7094-4649-ABCC-789DC07B9E37}" type="presOf" srcId="{9213F8AA-0C5B-4400-B4FB-9B5FDAC4B889}" destId="{666B5DD6-C1F5-4E58-A19A-2DC808007BA2}" srcOrd="0" destOrd="0" presId="urn:microsoft.com/office/officeart/2005/8/layout/default"/>
    <dgm:cxn modelId="{009A69DD-ECA1-4A70-8554-C59A675C2A40}" type="presOf" srcId="{D4EB4C4C-2644-47B3-8EAD-204A12356BE4}" destId="{B646C370-7BF7-4210-B12F-2A3188DBDE2E}" srcOrd="0" destOrd="0" presId="urn:microsoft.com/office/officeart/2005/8/layout/default"/>
    <dgm:cxn modelId="{46936DD9-601F-480F-8274-C5A9F2ADA0F7}" srcId="{835ABCE6-CB41-436B-A80C-40C2EF594E18}" destId="{5B428C5A-13F3-4FDC-B31A-6ED554B8FBBD}" srcOrd="1" destOrd="0" parTransId="{0561E6B9-4C61-4CB5-9A55-5D317CFC01D0}" sibTransId="{AF4BA083-38C7-41A4-8DA5-ECE33C016FCD}"/>
    <dgm:cxn modelId="{86D4DC5D-24FB-460D-81FD-78D6A2A863D1}" srcId="{835ABCE6-CB41-436B-A80C-40C2EF594E18}" destId="{E5A9DAD5-D5A7-4ED6-92D2-96969564B424}" srcOrd="5" destOrd="0" parTransId="{200F7D71-C633-4A17-89BE-A6FC21ECA69F}" sibTransId="{F907255D-CA51-482A-8E4E-0F7F821534A5}"/>
    <dgm:cxn modelId="{E62D21FD-9777-47A0-98FA-DB498DC92856}" type="presOf" srcId="{835ABCE6-CB41-436B-A80C-40C2EF594E18}" destId="{BC920D35-8D6E-4DCA-A8EF-D9D623FAAD61}" srcOrd="0" destOrd="0" presId="urn:microsoft.com/office/officeart/2005/8/layout/default"/>
    <dgm:cxn modelId="{F2AE96F2-2CE7-4656-BD06-650252DE58A3}" type="presOf" srcId="{E5A9DAD5-D5A7-4ED6-92D2-96969564B424}" destId="{8D1FDBD6-B28C-40B1-8C7B-40BE55CFB47A}" srcOrd="0" destOrd="0" presId="urn:microsoft.com/office/officeart/2005/8/layout/default"/>
    <dgm:cxn modelId="{01705FD7-40D7-4479-8F32-E7252E5BAE27}" srcId="{835ABCE6-CB41-436B-A80C-40C2EF594E18}" destId="{D4EB4C4C-2644-47B3-8EAD-204A12356BE4}" srcOrd="3" destOrd="0" parTransId="{8BBA394C-6F78-4AD8-B5F2-3796D00C33E7}" sibTransId="{73DE5059-4947-417F-8D9F-4394ACA2397C}"/>
    <dgm:cxn modelId="{B08A72D9-2EF8-4C88-98B5-DEB1949D0F72}" srcId="{835ABCE6-CB41-436B-A80C-40C2EF594E18}" destId="{69831747-2676-44EA-87C7-20BC323ED6BE}" srcOrd="2" destOrd="0" parTransId="{67E7EA0C-B15B-43D2-B730-9EF0F77A9C99}" sibTransId="{ACFFFDF0-378B-4C36-ABB7-DA054278B31D}"/>
    <dgm:cxn modelId="{6E52DC53-0F59-44DF-A6B5-F019B3742AB1}" srcId="{835ABCE6-CB41-436B-A80C-40C2EF594E18}" destId="{9213F8AA-0C5B-4400-B4FB-9B5FDAC4B889}" srcOrd="4" destOrd="0" parTransId="{FD75CD2E-FDE5-4F9E-A5C5-72327026D49C}" sibTransId="{47D87270-E192-48F4-8543-7DD26854964E}"/>
    <dgm:cxn modelId="{C5D5CC1E-F97C-475C-B0CB-D7543A06B214}" type="presParOf" srcId="{BC920D35-8D6E-4DCA-A8EF-D9D623FAAD61}" destId="{C611ED10-AFC1-4C2D-99D7-5198F6DE4425}" srcOrd="0" destOrd="0" presId="urn:microsoft.com/office/officeart/2005/8/layout/default"/>
    <dgm:cxn modelId="{465FF8AC-4993-40AB-B172-723E091C2293}" type="presParOf" srcId="{BC920D35-8D6E-4DCA-A8EF-D9D623FAAD61}" destId="{D61B06D6-DDCA-4D7C-B4CF-08F20DB578DE}" srcOrd="1" destOrd="0" presId="urn:microsoft.com/office/officeart/2005/8/layout/default"/>
    <dgm:cxn modelId="{2F3179C0-7248-493A-A7FD-EAE4E83F4AF6}" type="presParOf" srcId="{BC920D35-8D6E-4DCA-A8EF-D9D623FAAD61}" destId="{6106C366-2F1E-4ABD-98AC-69DA23FF3FB9}" srcOrd="2" destOrd="0" presId="urn:microsoft.com/office/officeart/2005/8/layout/default"/>
    <dgm:cxn modelId="{E8BC5B15-2F92-474A-9689-3FB1C157E64E}" type="presParOf" srcId="{BC920D35-8D6E-4DCA-A8EF-D9D623FAAD61}" destId="{F2EE45A0-E782-41CA-856A-94A22FD271D8}" srcOrd="3" destOrd="0" presId="urn:microsoft.com/office/officeart/2005/8/layout/default"/>
    <dgm:cxn modelId="{19AC685C-1B44-4C3D-A918-0F77D095CF70}" type="presParOf" srcId="{BC920D35-8D6E-4DCA-A8EF-D9D623FAAD61}" destId="{0C840F02-13B7-4971-84E2-615DE33774BE}" srcOrd="4" destOrd="0" presId="urn:microsoft.com/office/officeart/2005/8/layout/default"/>
    <dgm:cxn modelId="{B0927A96-9D37-4A9A-AC9E-EAC7D8885A21}" type="presParOf" srcId="{BC920D35-8D6E-4DCA-A8EF-D9D623FAAD61}" destId="{EE5B6F75-8250-4824-86EB-2AB0AA2370ED}" srcOrd="5" destOrd="0" presId="urn:microsoft.com/office/officeart/2005/8/layout/default"/>
    <dgm:cxn modelId="{D5DC3FFA-0960-4944-AB6D-F1D638283FFC}" type="presParOf" srcId="{BC920D35-8D6E-4DCA-A8EF-D9D623FAAD61}" destId="{B646C370-7BF7-4210-B12F-2A3188DBDE2E}" srcOrd="6" destOrd="0" presId="urn:microsoft.com/office/officeart/2005/8/layout/default"/>
    <dgm:cxn modelId="{DCED5B4C-6EBC-4C04-BC88-8B02FF36D30D}" type="presParOf" srcId="{BC920D35-8D6E-4DCA-A8EF-D9D623FAAD61}" destId="{90501FE2-2839-4C65-A43C-9F340A4CDE54}" srcOrd="7" destOrd="0" presId="urn:microsoft.com/office/officeart/2005/8/layout/default"/>
    <dgm:cxn modelId="{61CB9DAD-82B1-41F8-AC31-F910EE7C4258}" type="presParOf" srcId="{BC920D35-8D6E-4DCA-A8EF-D9D623FAAD61}" destId="{666B5DD6-C1F5-4E58-A19A-2DC808007BA2}" srcOrd="8" destOrd="0" presId="urn:microsoft.com/office/officeart/2005/8/layout/default"/>
    <dgm:cxn modelId="{A82B7551-435D-4433-9912-8F27F79AEE9D}" type="presParOf" srcId="{BC920D35-8D6E-4DCA-A8EF-D9D623FAAD61}" destId="{9EE15BD5-2DC9-4CC7-B788-E8989D1EA8ED}" srcOrd="9" destOrd="0" presId="urn:microsoft.com/office/officeart/2005/8/layout/default"/>
    <dgm:cxn modelId="{A8CED54D-EF5A-46AB-A16F-802EEF7F112C}" type="presParOf" srcId="{BC920D35-8D6E-4DCA-A8EF-D9D623FAAD61}" destId="{8D1FDBD6-B28C-40B1-8C7B-40BE55CFB47A}" srcOrd="10" destOrd="0" presId="urn:microsoft.com/office/officeart/2005/8/layout/default"/>
    <dgm:cxn modelId="{FC97186F-1ED4-4760-BD88-6C64AE44351A}" type="presParOf" srcId="{BC920D35-8D6E-4DCA-A8EF-D9D623FAAD61}" destId="{F3392097-C1BF-44EF-BBAC-B2C5660A6876}" srcOrd="11" destOrd="0" presId="urn:microsoft.com/office/officeart/2005/8/layout/default"/>
    <dgm:cxn modelId="{69011436-2EEE-43ED-92CB-75A616EC3ACD}" type="presParOf" srcId="{BC920D35-8D6E-4DCA-A8EF-D9D623FAAD61}" destId="{8D931F4F-B78D-4B4B-ABFD-BE3E778F049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1ED10-AFC1-4C2D-99D7-5198F6DE4425}">
      <dsp:nvSpPr>
        <dsp:cNvPr id="0" name=""/>
        <dsp:cNvSpPr/>
      </dsp:nvSpPr>
      <dsp:spPr>
        <a:xfrm>
          <a:off x="0" y="0"/>
          <a:ext cx="2654228" cy="991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800" kern="1200" dirty="0" smtClean="0"/>
            <a:t>أو بغير اياك</a:t>
          </a:r>
          <a:endParaRPr lang="en-US" sz="2800" kern="1200" dirty="0"/>
        </a:p>
      </dsp:txBody>
      <dsp:txXfrm>
        <a:off x="0" y="0"/>
        <a:ext cx="2654228" cy="991955"/>
      </dsp:txXfrm>
    </dsp:sp>
    <dsp:sp modelId="{6106C366-2F1E-4ABD-98AC-69DA23FF3FB9}">
      <dsp:nvSpPr>
        <dsp:cNvPr id="0" name=""/>
        <dsp:cNvSpPr/>
      </dsp:nvSpPr>
      <dsp:spPr>
        <a:xfrm>
          <a:off x="3856878" y="0"/>
          <a:ext cx="2617305" cy="1019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000" kern="1200" dirty="0" smtClean="0"/>
            <a:t>اياك واياكما واياكم واياكن</a:t>
          </a:r>
          <a:endParaRPr lang="en-US" sz="2000" kern="1200" dirty="0"/>
        </a:p>
      </dsp:txBody>
      <dsp:txXfrm>
        <a:off x="3856878" y="0"/>
        <a:ext cx="2617305" cy="1019062"/>
      </dsp:txXfrm>
    </dsp:sp>
    <dsp:sp modelId="{0C840F02-13B7-4971-84E2-615DE33774BE}">
      <dsp:nvSpPr>
        <dsp:cNvPr id="0" name=""/>
        <dsp:cNvSpPr/>
      </dsp:nvSpPr>
      <dsp:spPr>
        <a:xfrm>
          <a:off x="228586" y="2057851"/>
          <a:ext cx="2100586" cy="1001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600" kern="1200" dirty="0" smtClean="0"/>
            <a:t>تكرار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000" b="1" kern="1200" dirty="0" smtClean="0">
              <a:solidFill>
                <a:srgbClr val="FF0000"/>
              </a:solidFill>
              <a:latin typeface="Times New Roman"/>
              <a:ea typeface="Times New Roman"/>
              <a:cs typeface="Arial"/>
            </a:rPr>
            <a:t>الضيغم </a:t>
          </a:r>
          <a:r>
            <a:rPr lang="ar-JO" sz="2000" b="1" kern="1200" dirty="0" err="1" smtClean="0">
              <a:solidFill>
                <a:srgbClr val="FF0000"/>
              </a:solidFill>
              <a:latin typeface="Times New Roman"/>
              <a:ea typeface="Times New Roman"/>
              <a:cs typeface="Arial"/>
            </a:rPr>
            <a:t>الضيغم</a:t>
          </a:r>
          <a:endParaRPr lang="ar-IQ" sz="2000" b="1" kern="1200" dirty="0" smtClean="0">
            <a:solidFill>
              <a:srgbClr val="FF0000"/>
            </a:solidFill>
            <a:latin typeface="Times New Roman"/>
            <a:ea typeface="Times New Roman"/>
            <a:cs typeface="Arial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600" b="1" kern="1200" dirty="0" smtClean="0">
              <a:solidFill>
                <a:srgbClr val="FF0000"/>
              </a:solidFill>
              <a:latin typeface="Times New Roman"/>
              <a:cs typeface="Arial"/>
            </a:rPr>
            <a:t>وجوبا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228586" y="2057851"/>
        <a:ext cx="2100586" cy="1001280"/>
      </dsp:txXfrm>
    </dsp:sp>
    <dsp:sp modelId="{B646C370-7BF7-4210-B12F-2A3188DBDE2E}">
      <dsp:nvSpPr>
        <dsp:cNvPr id="0" name=""/>
        <dsp:cNvSpPr/>
      </dsp:nvSpPr>
      <dsp:spPr>
        <a:xfrm>
          <a:off x="381011" y="3124641"/>
          <a:ext cx="1895764" cy="973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600" b="1" kern="1200" dirty="0" smtClean="0">
              <a:solidFill>
                <a:schemeClr val="bg2">
                  <a:lumMod val="75000"/>
                </a:schemeClr>
              </a:solidFill>
              <a:latin typeface="Times New Roman"/>
              <a:ea typeface="Times New Roman"/>
              <a:cs typeface="Arial"/>
            </a:rPr>
            <a:t> </a:t>
          </a:r>
          <a:r>
            <a:rPr lang="ar-IQ" sz="1600" b="1" kern="1200" dirty="0" smtClean="0">
              <a:solidFill>
                <a:srgbClr val="FF0000"/>
              </a:solidFill>
              <a:latin typeface="Times New Roman"/>
              <a:ea typeface="Times New Roman"/>
              <a:cs typeface="Arial"/>
            </a:rPr>
            <a:t>بغير عطف ولا تكرار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600" b="1" kern="1200" dirty="0" smtClean="0">
              <a:solidFill>
                <a:srgbClr val="FF0000"/>
              </a:solidFill>
              <a:latin typeface="Times New Roman"/>
              <a:ea typeface="Times New Roman"/>
              <a:cs typeface="Arial"/>
            </a:rPr>
            <a:t>الأسد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600" b="1" kern="1200" dirty="0" smtClean="0">
              <a:solidFill>
                <a:srgbClr val="FF0000"/>
              </a:solidFill>
              <a:latin typeface="Times New Roman"/>
              <a:ea typeface="Times New Roman"/>
              <a:cs typeface="Arial"/>
            </a:rPr>
            <a:t>جوازا</a:t>
          </a:r>
          <a:r>
            <a:rPr lang="ar-IQ" sz="1600" b="1" kern="1200" dirty="0" smtClean="0">
              <a:solidFill>
                <a:schemeClr val="bg2">
                  <a:lumMod val="75000"/>
                </a:schemeClr>
              </a:solidFill>
              <a:latin typeface="Times New Roman"/>
              <a:ea typeface="Times New Roman"/>
              <a:cs typeface="Arial"/>
            </a:rPr>
            <a:t> </a:t>
          </a:r>
          <a:endParaRPr lang="en-US" sz="1600" kern="1200" dirty="0"/>
        </a:p>
      </dsp:txBody>
      <dsp:txXfrm>
        <a:off x="381011" y="3124641"/>
        <a:ext cx="1895764" cy="973469"/>
      </dsp:txXfrm>
    </dsp:sp>
    <dsp:sp modelId="{666B5DD6-C1F5-4E58-A19A-2DC808007BA2}">
      <dsp:nvSpPr>
        <dsp:cNvPr id="0" name=""/>
        <dsp:cNvSpPr/>
      </dsp:nvSpPr>
      <dsp:spPr>
        <a:xfrm>
          <a:off x="239673" y="993310"/>
          <a:ext cx="2059794" cy="1052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700" kern="1200" dirty="0" smtClean="0"/>
            <a:t>عطف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000" b="1" kern="1200" dirty="0" smtClean="0">
              <a:solidFill>
                <a:srgbClr val="FF0000"/>
              </a:solidFill>
              <a:latin typeface="Times New Roman"/>
              <a:ea typeface="Times New Roman"/>
              <a:cs typeface="Arial"/>
            </a:rPr>
            <a:t>ماز رأسك والسيف</a:t>
          </a:r>
          <a:endParaRPr lang="ar-IQ" sz="2000" b="1" kern="1200" dirty="0" smtClean="0">
            <a:solidFill>
              <a:srgbClr val="FF0000"/>
            </a:solidFill>
            <a:latin typeface="Times New Roman"/>
            <a:ea typeface="Times New Roman"/>
            <a:cs typeface="Arial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700" b="1" kern="1200" dirty="0" smtClean="0">
              <a:solidFill>
                <a:srgbClr val="FF0000"/>
              </a:solidFill>
              <a:latin typeface="Times New Roman"/>
              <a:cs typeface="Arial"/>
            </a:rPr>
            <a:t>وجوبا</a:t>
          </a:r>
          <a:endParaRPr lang="en-US" sz="1700" kern="1200" dirty="0">
            <a:solidFill>
              <a:srgbClr val="FF0000"/>
            </a:solidFill>
          </a:endParaRPr>
        </a:p>
      </dsp:txBody>
      <dsp:txXfrm>
        <a:off x="239673" y="993310"/>
        <a:ext cx="2059794" cy="1052158"/>
      </dsp:txXfrm>
    </dsp:sp>
    <dsp:sp modelId="{8D1FDBD6-B28C-40B1-8C7B-40BE55CFB47A}">
      <dsp:nvSpPr>
        <dsp:cNvPr id="0" name=""/>
        <dsp:cNvSpPr/>
      </dsp:nvSpPr>
      <dsp:spPr>
        <a:xfrm>
          <a:off x="4267197" y="1066791"/>
          <a:ext cx="2029019" cy="1201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600" kern="1200" dirty="0" smtClean="0"/>
            <a:t>عطف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000" b="1" kern="1200" dirty="0" smtClean="0">
              <a:solidFill>
                <a:srgbClr val="FF0000"/>
              </a:solidFill>
              <a:latin typeface="Times New Roman"/>
              <a:ea typeface="Times New Roman"/>
              <a:cs typeface="Arial"/>
            </a:rPr>
            <a:t>إياك والشر</a:t>
          </a:r>
          <a:endParaRPr lang="ar-IQ" sz="2000" b="1" kern="1200" dirty="0" smtClean="0">
            <a:solidFill>
              <a:srgbClr val="FF0000"/>
            </a:solidFill>
            <a:latin typeface="Times New Roman"/>
            <a:ea typeface="Times New Roman"/>
            <a:cs typeface="Arial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000" b="1" kern="1200" dirty="0" smtClean="0">
              <a:solidFill>
                <a:srgbClr val="FF0000"/>
              </a:solidFill>
              <a:latin typeface="Times New Roman"/>
              <a:cs typeface="Arial"/>
            </a:rPr>
            <a:t>وجوبا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4267197" y="1066791"/>
        <a:ext cx="2029019" cy="1201433"/>
      </dsp:txXfrm>
    </dsp:sp>
    <dsp:sp modelId="{8D931F4F-B78D-4B4B-ABFD-BE3E778F0494}">
      <dsp:nvSpPr>
        <dsp:cNvPr id="0" name=""/>
        <dsp:cNvSpPr/>
      </dsp:nvSpPr>
      <dsp:spPr>
        <a:xfrm>
          <a:off x="4191001" y="2286006"/>
          <a:ext cx="2063006" cy="1236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600" kern="1200" dirty="0" smtClean="0"/>
            <a:t>بدون عطف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000" b="1" kern="1200" dirty="0" smtClean="0">
              <a:solidFill>
                <a:srgbClr val="FF0000"/>
              </a:solidFill>
              <a:latin typeface="Times New Roman"/>
              <a:ea typeface="Times New Roman"/>
              <a:cs typeface="Arial"/>
            </a:rPr>
            <a:t>إياك أن تفعل كذا</a:t>
          </a:r>
          <a:endParaRPr lang="ar-IQ" sz="2000" b="1" kern="1200" dirty="0" smtClean="0">
            <a:solidFill>
              <a:srgbClr val="FF0000"/>
            </a:solidFill>
            <a:latin typeface="Times New Roman"/>
            <a:ea typeface="Times New Roman"/>
            <a:cs typeface="Arial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000" b="1" kern="1200" dirty="0" smtClean="0">
              <a:solidFill>
                <a:srgbClr val="FF0000"/>
              </a:solidFill>
              <a:latin typeface="Times New Roman"/>
              <a:ea typeface="Times New Roman"/>
              <a:cs typeface="Arial"/>
            </a:rPr>
            <a:t>وجوبا 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4191001" y="2286006"/>
        <a:ext cx="2063006" cy="1236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F7640-2DC4-4053-8F02-02DC1BE0AA4B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E9BD6-DDD8-408F-9E28-98D673FB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>
          <a:xfrm>
            <a:off x="914400" y="3314700"/>
            <a:ext cx="7315200" cy="3086100"/>
          </a:xfrm>
          <a:solidFill>
            <a:schemeClr val="accent2"/>
          </a:solidFill>
        </p:spPr>
        <p:txBody>
          <a:bodyPr/>
          <a:lstStyle/>
          <a:p>
            <a:r>
              <a:rPr lang="ar-IQ" sz="1200" dirty="0" smtClean="0">
                <a:solidFill>
                  <a:schemeClr val="tx1"/>
                </a:solidFill>
              </a:rPr>
              <a:t>شرح</a:t>
            </a:r>
            <a:r>
              <a:rPr lang="ar-IQ" sz="1200" baseline="0" dirty="0" smtClean="0">
                <a:solidFill>
                  <a:schemeClr val="tx1"/>
                </a:solidFill>
              </a:rPr>
              <a:t> ابن عقيل </a:t>
            </a:r>
            <a:endParaRPr lang="ar-IQ" sz="3600" dirty="0" smtClean="0">
              <a:solidFill>
                <a:srgbClr val="FFFF00"/>
              </a:solidFill>
            </a:endParaRPr>
          </a:p>
          <a:p>
            <a:r>
              <a:rPr lang="ar-IQ" sz="3600" dirty="0" smtClean="0">
                <a:solidFill>
                  <a:srgbClr val="FFFF00"/>
                </a:solidFill>
              </a:rPr>
              <a:t>شرح ابن عقيل</a:t>
            </a:r>
          </a:p>
          <a:p>
            <a:r>
              <a:rPr lang="ar-IQ" sz="3600" dirty="0" smtClean="0">
                <a:solidFill>
                  <a:srgbClr val="FFFF00"/>
                </a:solidFill>
              </a:rPr>
              <a:t> وكتاب النحو الوافي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E9BD6-DDD8-408F-9E28-98D673FBA7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81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70ADCA1-97BB-49F3-9D86-B7CB24D813CB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7DEAAFD-31FE-4A65-9AAA-58022DCAC6B8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DCA1-97BB-49F3-9D86-B7CB24D813CB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AAFD-31FE-4A65-9AAA-58022DCAC6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DCA1-97BB-49F3-9D86-B7CB24D813CB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AAFD-31FE-4A65-9AAA-58022DCAC6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DCA1-97BB-49F3-9D86-B7CB24D813CB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AAFD-31FE-4A65-9AAA-58022DCAC6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DCA1-97BB-49F3-9D86-B7CB24D813CB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AAFD-31FE-4A65-9AAA-58022DCAC6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DCA1-97BB-49F3-9D86-B7CB24D813CB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AAFD-31FE-4A65-9AAA-58022DCAC6B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DCA1-97BB-49F3-9D86-B7CB24D813CB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AAFD-31FE-4A65-9AAA-58022DCAC6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DCA1-97BB-49F3-9D86-B7CB24D813CB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AAFD-31FE-4A65-9AAA-58022DCAC6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DCA1-97BB-49F3-9D86-B7CB24D813CB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AAFD-31FE-4A65-9AAA-58022DCAC6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DCA1-97BB-49F3-9D86-B7CB24D813CB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AAFD-31FE-4A65-9AAA-58022DCAC6B8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DCA1-97BB-49F3-9D86-B7CB24D813CB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AAFD-31FE-4A65-9AAA-58022DCAC6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70ADCA1-97BB-49F3-9D86-B7CB24D813CB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7DEAAFD-31FE-4A65-9AAA-58022DCAC6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648200" y="3505200"/>
            <a:ext cx="3398521" cy="2353236"/>
          </a:xfr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Autofit/>
          </a:bodyPr>
          <a:lstStyle/>
          <a:p>
            <a:pPr algn="ctr"/>
            <a:r>
              <a:rPr lang="ar-IQ" sz="2800" b="1" dirty="0" smtClean="0">
                <a:solidFill>
                  <a:srgbClr val="FF0000"/>
                </a:solidFill>
              </a:rPr>
              <a:t>محاضرة النحو </a:t>
            </a:r>
            <a:br>
              <a:rPr lang="ar-IQ" sz="2800" b="1" dirty="0" smtClean="0">
                <a:solidFill>
                  <a:srgbClr val="FF0000"/>
                </a:solidFill>
              </a:rPr>
            </a:br>
            <a:r>
              <a:rPr lang="ar-IQ" sz="2800" b="1" dirty="0" smtClean="0">
                <a:solidFill>
                  <a:srgbClr val="FF0000"/>
                </a:solidFill>
              </a:rPr>
              <a:t>المرحلة </a:t>
            </a:r>
            <a:r>
              <a:rPr lang="ar-IQ" sz="2800" b="1" dirty="0">
                <a:solidFill>
                  <a:srgbClr val="FF0000"/>
                </a:solidFill>
              </a:rPr>
              <a:t>الرابعة</a:t>
            </a:r>
            <a:br>
              <a:rPr lang="ar-IQ" sz="2800" b="1" dirty="0">
                <a:solidFill>
                  <a:srgbClr val="FF0000"/>
                </a:solidFill>
              </a:rPr>
            </a:br>
            <a:r>
              <a:rPr lang="ar-IQ" sz="2800" b="1" dirty="0">
                <a:solidFill>
                  <a:srgbClr val="FF0000"/>
                </a:solidFill>
              </a:rPr>
              <a:t>كلية التربية </a:t>
            </a:r>
            <a:r>
              <a:rPr lang="ar-IQ" sz="2800" b="1" dirty="0" smtClean="0">
                <a:solidFill>
                  <a:srgbClr val="FF0000"/>
                </a:solidFill>
              </a:rPr>
              <a:t>للبنات </a:t>
            </a:r>
            <a:r>
              <a:rPr lang="ar-IQ" sz="2800" b="1" dirty="0">
                <a:solidFill>
                  <a:srgbClr val="FF0000"/>
                </a:solidFill>
              </a:rPr>
              <a:t>قسم اللغة </a:t>
            </a:r>
            <a:r>
              <a:rPr lang="ar-IQ" sz="2800" b="1" dirty="0" smtClean="0">
                <a:solidFill>
                  <a:srgbClr val="FF0000"/>
                </a:solidFill>
              </a:rPr>
              <a:t>العربية  </a:t>
            </a:r>
            <a:br>
              <a:rPr lang="ar-IQ" sz="2800" b="1" dirty="0" smtClean="0">
                <a:solidFill>
                  <a:srgbClr val="FF0000"/>
                </a:solidFill>
              </a:rPr>
            </a:br>
            <a:r>
              <a:rPr lang="ar-IQ" sz="2800" b="1" dirty="0" smtClean="0">
                <a:solidFill>
                  <a:srgbClr val="FF0000"/>
                </a:solidFill>
              </a:rPr>
              <a:t> جامعة بغداد</a:t>
            </a:r>
            <a:endParaRPr lang="ar-IQ" sz="2800" b="1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724400" y="0"/>
            <a:ext cx="3309803" cy="2286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r"/>
            <a:endParaRPr lang="ar-IQ" sz="2800" b="1" dirty="0" smtClean="0">
              <a:solidFill>
                <a:srgbClr val="FF0000"/>
              </a:solidFill>
            </a:endParaRPr>
          </a:p>
          <a:p>
            <a:pPr algn="ctr"/>
            <a:r>
              <a:rPr lang="ar-IQ" sz="2800" b="1" dirty="0" smtClean="0">
                <a:solidFill>
                  <a:srgbClr val="FF0000"/>
                </a:solidFill>
              </a:rPr>
              <a:t>الاغراء والتحذير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</a:rPr>
              <a:t>أسماء 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</a:rPr>
              <a:t>الأصوات والأفعال</a:t>
            </a:r>
            <a:endParaRPr lang="ar-IQ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3054350" cy="8969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91575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72536"/>
          </a:xfrm>
        </p:spPr>
        <p:txBody>
          <a:bodyPr>
            <a:normAutofit fontScale="90000"/>
          </a:bodyPr>
          <a:lstStyle/>
          <a:p>
            <a:pPr algn="ctr"/>
            <a:r>
              <a:rPr lang="ar-IQ" dirty="0" smtClean="0"/>
              <a:t>أسماء الأصوات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5800" y="1828800"/>
            <a:ext cx="7135009" cy="4003829"/>
          </a:xfrm>
        </p:spPr>
        <p:txBody>
          <a:bodyPr>
            <a:normAutofit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IQ" sz="2800" b="1" dirty="0" smtClean="0">
                <a:latin typeface="Times New Roman"/>
                <a:ea typeface="Times New Roman"/>
                <a:cs typeface="Arial"/>
              </a:rPr>
              <a:t>هي </a:t>
            </a:r>
            <a:r>
              <a:rPr lang="ar-JO" sz="2800" b="1" dirty="0" smtClean="0">
                <a:latin typeface="Times New Roman"/>
                <a:ea typeface="Times New Roman"/>
                <a:cs typeface="Arial"/>
              </a:rPr>
              <a:t>ألفاظ </a:t>
            </a:r>
            <a:r>
              <a:rPr lang="ar-JO" sz="2800" b="1" dirty="0">
                <a:latin typeface="Times New Roman"/>
                <a:ea typeface="Times New Roman"/>
                <a:cs typeface="Arial"/>
              </a:rPr>
              <a:t>استعملت كأسماء الأفعال في الاكتفاء </a:t>
            </a:r>
            <a:r>
              <a:rPr lang="ar-JO" sz="2800" b="1" dirty="0" smtClean="0">
                <a:latin typeface="Times New Roman"/>
                <a:ea typeface="Times New Roman"/>
                <a:cs typeface="Arial"/>
              </a:rPr>
              <a:t>بها</a:t>
            </a:r>
            <a:r>
              <a:rPr lang="ar-IQ" sz="2800" b="1" dirty="0" smtClean="0">
                <a:latin typeface="Times New Roman"/>
                <a:ea typeface="Times New Roman"/>
                <a:cs typeface="Arial"/>
              </a:rPr>
              <a:t>.</a:t>
            </a:r>
            <a:r>
              <a:rPr lang="ar-JO" sz="2800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sz="2800" b="1" dirty="0">
                <a:latin typeface="Times New Roman"/>
                <a:ea typeface="Times New Roman"/>
                <a:cs typeface="Arial"/>
              </a:rPr>
              <a:t>دالة </a:t>
            </a:r>
            <a:r>
              <a:rPr lang="ar-JO" sz="2800" b="1" dirty="0" smtClean="0">
                <a:latin typeface="Times New Roman"/>
                <a:ea typeface="Times New Roman"/>
                <a:cs typeface="Arial"/>
              </a:rPr>
              <a:t>على</a:t>
            </a:r>
            <a:r>
              <a:rPr lang="ar-IQ" sz="2800" b="1" dirty="0" smtClean="0">
                <a:latin typeface="Times New Roman"/>
                <a:ea typeface="Times New Roman"/>
                <a:cs typeface="Arial"/>
              </a:rPr>
              <a:t>:</a:t>
            </a: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sz="2800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sz="2800" b="1" dirty="0">
                <a:latin typeface="Times New Roman"/>
                <a:ea typeface="Times New Roman"/>
                <a:cs typeface="Arial"/>
              </a:rPr>
              <a:t>خطاب مالا يعقل </a:t>
            </a:r>
            <a:r>
              <a:rPr lang="ar-JO" sz="2800" b="1" dirty="0" smtClean="0">
                <a:latin typeface="Times New Roman"/>
                <a:ea typeface="Times New Roman"/>
                <a:cs typeface="Arial"/>
              </a:rPr>
              <a:t>كقولك </a:t>
            </a:r>
            <a:r>
              <a:rPr lang="ar-JO" sz="28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هلا</a:t>
            </a:r>
            <a:r>
              <a:rPr lang="ar-JO" sz="2800" b="1" dirty="0">
                <a:latin typeface="Times New Roman"/>
                <a:ea typeface="Times New Roman"/>
                <a:cs typeface="Arial"/>
              </a:rPr>
              <a:t> لزجر الخيل </a:t>
            </a:r>
            <a:r>
              <a:rPr lang="ar-JO" sz="28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وعدس</a:t>
            </a:r>
            <a:r>
              <a:rPr lang="ar-JO" sz="2800" b="1" dirty="0">
                <a:latin typeface="Times New Roman"/>
                <a:ea typeface="Times New Roman"/>
                <a:cs typeface="Arial"/>
              </a:rPr>
              <a:t> لزجر </a:t>
            </a:r>
            <a:r>
              <a:rPr lang="ar-JO" sz="2800" b="1" dirty="0" smtClean="0">
                <a:latin typeface="Times New Roman"/>
                <a:ea typeface="Times New Roman"/>
                <a:cs typeface="Arial"/>
              </a:rPr>
              <a:t>البغل</a:t>
            </a:r>
            <a:r>
              <a:rPr lang="ar-IQ" sz="2800" b="1" dirty="0" smtClean="0">
                <a:latin typeface="Times New Roman"/>
                <a:ea typeface="Times New Roman"/>
                <a:cs typeface="Arial"/>
              </a:rPr>
              <a:t>.</a:t>
            </a: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sz="2800" b="1" dirty="0">
                <a:latin typeface="Times New Roman"/>
                <a:ea typeface="Times New Roman"/>
                <a:cs typeface="Arial"/>
              </a:rPr>
              <a:t>أو على حكاية صوت من </a:t>
            </a:r>
            <a:r>
              <a:rPr lang="ar-JO" sz="2800" b="1" dirty="0" smtClean="0">
                <a:latin typeface="Times New Roman"/>
                <a:ea typeface="Times New Roman"/>
                <a:cs typeface="Arial"/>
              </a:rPr>
              <a:t>الأصوات</a:t>
            </a:r>
            <a:r>
              <a:rPr lang="ar-IQ" sz="2800" b="1" dirty="0" smtClean="0">
                <a:latin typeface="Times New Roman"/>
                <a:ea typeface="Times New Roman"/>
                <a:cs typeface="Arial"/>
              </a:rPr>
              <a:t>: </a:t>
            </a:r>
            <a:r>
              <a:rPr lang="ar-JO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كقب</a:t>
            </a:r>
            <a:r>
              <a:rPr lang="ar-JO" sz="2800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sz="2800" b="1" dirty="0">
                <a:latin typeface="Times New Roman"/>
                <a:ea typeface="Times New Roman"/>
                <a:cs typeface="Arial"/>
              </a:rPr>
              <a:t>لوقوع السيف </a:t>
            </a:r>
            <a:r>
              <a:rPr lang="ar-JO" sz="28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وغاق</a:t>
            </a:r>
            <a:r>
              <a:rPr lang="ar-JO" sz="2800" b="1" dirty="0">
                <a:latin typeface="Times New Roman"/>
                <a:ea typeface="Times New Roman"/>
                <a:cs typeface="Arial"/>
              </a:rPr>
              <a:t> للغراب</a:t>
            </a:r>
            <a:r>
              <a:rPr lang="ar-JO" sz="2800" b="1" dirty="0" smtClean="0">
                <a:latin typeface="Times New Roman"/>
                <a:ea typeface="Times New Roman"/>
                <a:cs typeface="Arial"/>
              </a:rPr>
              <a:t>.</a:t>
            </a:r>
            <a:endParaRPr lang="ar-IQ" sz="2800" b="1" dirty="0" smtClean="0">
              <a:latin typeface="Times New Roman"/>
              <a:ea typeface="Times New Roman"/>
              <a:cs typeface="Arial"/>
            </a:endParaRPr>
          </a:p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Times New Roman"/>
              <a:ea typeface="Times New Roman"/>
            </a:endParaRPr>
          </a:p>
          <a:p>
            <a:pPr marL="0" indent="0" algn="r" rtl="1">
              <a:spcBef>
                <a:spcPts val="0"/>
              </a:spcBef>
              <a:buNone/>
            </a:pPr>
            <a:r>
              <a:rPr lang="ar-IQ" b="1" dirty="0" smtClean="0">
                <a:latin typeface="Times New Roman"/>
                <a:ea typeface="Times New Roman"/>
                <a:cs typeface="Arial"/>
              </a:rPr>
              <a:t>                                                    </a:t>
            </a:r>
            <a:r>
              <a:rPr lang="ar-JO" sz="1800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sz="1800" b="1" dirty="0">
                <a:latin typeface="Times New Roman"/>
                <a:ea typeface="Times New Roman"/>
                <a:cs typeface="Arial"/>
              </a:rPr>
              <a:t>(3/306)</a:t>
            </a:r>
            <a:endParaRPr lang="ar-IQ" sz="1800" b="1" dirty="0">
              <a:latin typeface="Times New Roman"/>
              <a:ea typeface="Times New Roman"/>
              <a:cs typeface="Arial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endParaRPr lang="en-US" sz="11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8141972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24936"/>
          </a:xfrm>
        </p:spPr>
        <p:txBody>
          <a:bodyPr/>
          <a:lstStyle/>
          <a:p>
            <a:pPr algn="ctr"/>
            <a:r>
              <a:rPr lang="ar-IQ" dirty="0" smtClean="0">
                <a:solidFill>
                  <a:srgbClr val="FF0000"/>
                </a:solidFill>
              </a:rPr>
              <a:t>ملاحظات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4400" y="2057400"/>
            <a:ext cx="7086600" cy="3775229"/>
          </a:xfrm>
          <a:solidFill>
            <a:srgbClr val="FFFF00"/>
          </a:solidFill>
        </p:spPr>
        <p:txBody>
          <a:bodyPr/>
          <a:lstStyle/>
          <a:p>
            <a:pPr marL="0" lvl="0" algn="r" rtl="1">
              <a:spcBef>
                <a:spcPts val="0"/>
              </a:spcBef>
              <a:buClr>
                <a:srgbClr val="94C600"/>
              </a:buClr>
            </a:pPr>
            <a:r>
              <a:rPr lang="ar-IQ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ان</a:t>
            </a:r>
            <a:r>
              <a:rPr lang="ar-JO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 أسماء الأفعال وأسماء الأصوات كلها مبنية لشبهها بالحرف في النيابة عن الفعل وعدم التأثر</a:t>
            </a:r>
            <a:r>
              <a:rPr lang="ar-IQ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.</a:t>
            </a:r>
          </a:p>
          <a:p>
            <a:pPr marL="0" lvl="0" algn="r" rtl="1">
              <a:spcBef>
                <a:spcPts val="0"/>
              </a:spcBef>
              <a:buClr>
                <a:srgbClr val="94C600"/>
              </a:buClr>
            </a:pPr>
            <a:r>
              <a:rPr lang="ar-JO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وأما أسماء الأصوات فهي مبنية لشبهها بأسماء الأفعال.</a:t>
            </a:r>
            <a:endParaRPr lang="ar-IQ" b="1" dirty="0" smtClean="0">
              <a:solidFill>
                <a:srgbClr val="3E3D2D"/>
              </a:solidFill>
              <a:latin typeface="Times New Roman"/>
              <a:ea typeface="Times New Roman"/>
              <a:cs typeface="Arial"/>
            </a:endParaRPr>
          </a:p>
          <a:p>
            <a:pPr marL="0" lvl="0" algn="r" rtl="1">
              <a:spcBef>
                <a:spcPts val="0"/>
              </a:spcBef>
              <a:buClr>
                <a:srgbClr val="94C600"/>
              </a:buClr>
            </a:pPr>
            <a:endParaRPr lang="ar-IQ" b="1" dirty="0">
              <a:solidFill>
                <a:srgbClr val="3E3D2D"/>
              </a:solidFill>
              <a:latin typeface="Times New Roman"/>
              <a:ea typeface="Times New Roman"/>
              <a:cs typeface="Arial"/>
            </a:endParaRPr>
          </a:p>
          <a:p>
            <a:pPr marL="0" lvl="0" algn="r" rtl="1">
              <a:spcBef>
                <a:spcPts val="0"/>
              </a:spcBef>
              <a:buClr>
                <a:srgbClr val="94C600"/>
              </a:buClr>
            </a:pPr>
            <a:r>
              <a:rPr lang="ar-JO" b="1" dirty="0" smtClean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الدليل </a:t>
            </a:r>
            <a:r>
              <a:rPr lang="ar-JO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على أن ما سمى بأسماء الأفعال أسماء لحاق التنوين لها فتقول في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صه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صه</a:t>
            </a:r>
            <a:r>
              <a:rPr lang="ar-IQ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ٍ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وفي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حيهل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حيهلا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فيلحقها التنوين للدلالة على التنكير فما نون منها كان نكرة ومالم ينون كان معرفة</a:t>
            </a:r>
            <a:r>
              <a:rPr lang="ar-IQ" sz="1800" dirty="0">
                <a:solidFill>
                  <a:srgbClr val="3E3D2D"/>
                </a:solidFill>
                <a:latin typeface="Times New Roman"/>
                <a:ea typeface="Times New Roman"/>
              </a:rPr>
              <a:t>.  </a:t>
            </a:r>
            <a:endParaRPr lang="ar-IQ" sz="1800" dirty="0" smtClean="0">
              <a:solidFill>
                <a:srgbClr val="3E3D2D"/>
              </a:solidFill>
              <a:latin typeface="Times New Roman"/>
              <a:ea typeface="Times New Roman"/>
            </a:endParaRPr>
          </a:p>
          <a:p>
            <a:pPr marL="0" lvl="0" indent="0" algn="r" rtl="1">
              <a:spcBef>
                <a:spcPts val="0"/>
              </a:spcBef>
              <a:buClr>
                <a:srgbClr val="94C600"/>
              </a:buClr>
              <a:buNone/>
            </a:pPr>
            <a:endParaRPr lang="ar-IQ" sz="1800" b="1" dirty="0">
              <a:solidFill>
                <a:srgbClr val="3E3D2D"/>
              </a:solidFill>
              <a:latin typeface="Times New Roman"/>
              <a:ea typeface="Times New Roman"/>
              <a:cs typeface="Arial"/>
            </a:endParaRPr>
          </a:p>
          <a:p>
            <a:pPr marL="0" lvl="0" indent="0" algn="r" rtl="1">
              <a:spcBef>
                <a:spcPts val="0"/>
              </a:spcBef>
              <a:buClr>
                <a:srgbClr val="94C600"/>
              </a:buClr>
              <a:buNone/>
            </a:pPr>
            <a:r>
              <a:rPr lang="ar-IQ" sz="1800" b="1" dirty="0" smtClean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                                                                  </a:t>
            </a:r>
            <a:r>
              <a:rPr lang="ar-IQ" b="1" dirty="0" smtClean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ص</a:t>
            </a:r>
            <a:r>
              <a:rPr lang="ar-JO" sz="1800" b="1" dirty="0" smtClean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sz="1800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(3/304)</a:t>
            </a:r>
            <a:endParaRPr lang="ar-IQ" sz="1800" b="1" dirty="0">
              <a:solidFill>
                <a:srgbClr val="3E3D2D"/>
              </a:solidFill>
              <a:latin typeface="Times New Roman"/>
              <a:ea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18099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IQ" b="1" dirty="0" smtClean="0">
                <a:solidFill>
                  <a:srgbClr val="FF0000"/>
                </a:solidFill>
              </a:rPr>
              <a:t>أتمنى لكم التوفيق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endParaRPr lang="ar-IQ" sz="2400" dirty="0" smtClean="0">
              <a:solidFill>
                <a:srgbClr val="FF0000"/>
              </a:solidFill>
            </a:endParaRPr>
          </a:p>
          <a:p>
            <a:r>
              <a:rPr lang="ar-IQ" sz="2400" dirty="0" err="1" smtClean="0">
                <a:solidFill>
                  <a:srgbClr val="FF0000"/>
                </a:solidFill>
              </a:rPr>
              <a:t>أ.د</a:t>
            </a:r>
            <a:r>
              <a:rPr lang="ar-IQ" sz="2400" dirty="0" smtClean="0">
                <a:solidFill>
                  <a:srgbClr val="FF0000"/>
                </a:solidFill>
              </a:rPr>
              <a:t>. حسن منديل حسن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05618"/>
            <a:ext cx="3425825" cy="409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37320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20136"/>
          </a:xfrm>
        </p:spPr>
        <p:txBody>
          <a:bodyPr>
            <a:normAutofit fontScale="90000"/>
          </a:bodyPr>
          <a:lstStyle/>
          <a:p>
            <a:pPr algn="ctr"/>
            <a:r>
              <a:rPr lang="ar-IQ" b="1" dirty="0" smtClean="0">
                <a:solidFill>
                  <a:srgbClr val="FF0000"/>
                </a:solidFill>
                <a:cs typeface="Akhbar MT" pitchFamily="2" charset="-78"/>
              </a:rPr>
              <a:t>المصدر: شرح ابن عقيل على ألفية ابن مالك </a:t>
            </a:r>
            <a:r>
              <a:rPr lang="ar-IQ" sz="2000" b="1" dirty="0" smtClean="0">
                <a:solidFill>
                  <a:srgbClr val="FF0000"/>
                </a:solidFill>
                <a:cs typeface="Akhbar MT" pitchFamily="2" charset="-78"/>
              </a:rPr>
              <a:t>3/282</a:t>
            </a:r>
            <a:endParaRPr lang="en-US" b="1" dirty="0">
              <a:solidFill>
                <a:srgbClr val="FF0000"/>
              </a:solidFill>
              <a:cs typeface="Akhbar MT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00200"/>
            <a:ext cx="3429000" cy="4424954"/>
          </a:xfrm>
        </p:spPr>
      </p:pic>
    </p:spTree>
    <p:extLst>
      <p:ext uri="{BB962C8B-B14F-4D97-AF65-F5344CB8AC3E}">
        <p14:creationId xmlns:p14="http://schemas.microsoft.com/office/powerpoint/2010/main" val="5209707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72536"/>
          </a:xfrm>
        </p:spPr>
        <p:txBody>
          <a:bodyPr>
            <a:normAutofit fontScale="90000"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التحذير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5800" y="1676400"/>
            <a:ext cx="7543800" cy="441960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التحذير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: تنبيه المخاطب على أمر يجب الاحتراز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منه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IQ" b="1" dirty="0" smtClean="0">
                <a:latin typeface="Times New Roman"/>
                <a:ea typeface="Times New Roman"/>
                <a:cs typeface="Arial"/>
              </a:rPr>
              <a:t>اما 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ب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ـ: 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(</a:t>
            </a:r>
            <a:r>
              <a:rPr lang="ar-JO" b="1" dirty="0" smtClean="0">
                <a:solidFill>
                  <a:srgbClr val="FFC000"/>
                </a:solidFill>
                <a:latin typeface="Times New Roman"/>
                <a:ea typeface="Times New Roman"/>
                <a:cs typeface="Arial"/>
              </a:rPr>
              <a:t>إياك </a:t>
            </a:r>
            <a:r>
              <a:rPr lang="ar-JO" b="1" dirty="0">
                <a:solidFill>
                  <a:srgbClr val="FFC000"/>
                </a:solidFill>
                <a:latin typeface="Times New Roman"/>
                <a:ea typeface="Times New Roman"/>
                <a:cs typeface="Arial"/>
              </a:rPr>
              <a:t>وإياكما وإياكم </a:t>
            </a:r>
            <a:r>
              <a:rPr lang="ar-JO" b="1" dirty="0" smtClean="0">
                <a:solidFill>
                  <a:srgbClr val="FFC000"/>
                </a:solidFill>
                <a:latin typeface="Times New Roman"/>
                <a:ea typeface="Times New Roman"/>
                <a:cs typeface="Arial"/>
              </a:rPr>
              <a:t>وإياكن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)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وجب إضمار الناصب سواء وجد عطف 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نحو (</a:t>
            </a:r>
            <a:r>
              <a:rPr lang="ar-JO" b="1" dirty="0" smtClean="0">
                <a:solidFill>
                  <a:schemeClr val="bg2">
                    <a:lumMod val="75000"/>
                  </a:schemeClr>
                </a:solidFill>
                <a:latin typeface="Times New Roman"/>
                <a:ea typeface="Times New Roman"/>
                <a:cs typeface="Arial"/>
              </a:rPr>
              <a:t>إياك والشر</a:t>
            </a:r>
            <a:r>
              <a:rPr lang="ar-IQ" b="1" dirty="0" smtClean="0">
                <a:solidFill>
                  <a:schemeClr val="bg2">
                    <a:lumMod val="75000"/>
                  </a:schemeClr>
                </a:solidFill>
                <a:latin typeface="Times New Roman"/>
                <a:ea typeface="Times New Roman"/>
                <a:cs typeface="Arial"/>
              </a:rPr>
              <a:t>)</a:t>
            </a:r>
            <a:r>
              <a:rPr lang="ar-JO" b="1" dirty="0" smtClean="0">
                <a:solidFill>
                  <a:schemeClr val="bg2">
                    <a:lumMod val="75000"/>
                  </a:schemeClr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أو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بدون العطف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 (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solidFill>
                  <a:schemeClr val="bg2">
                    <a:lumMod val="75000"/>
                  </a:schemeClr>
                </a:solidFill>
                <a:latin typeface="Times New Roman"/>
                <a:ea typeface="Times New Roman"/>
                <a:cs typeface="Arial"/>
              </a:rPr>
              <a:t>إياك أن تفعل </a:t>
            </a:r>
            <a:r>
              <a:rPr lang="ar-JO" b="1" dirty="0" smtClean="0">
                <a:solidFill>
                  <a:schemeClr val="bg2">
                    <a:lumMod val="75000"/>
                  </a:schemeClr>
                </a:solidFill>
                <a:latin typeface="Times New Roman"/>
                <a:ea typeface="Times New Roman"/>
                <a:cs typeface="Arial"/>
              </a:rPr>
              <a:t>كذا</a:t>
            </a:r>
            <a:r>
              <a:rPr lang="ar-IQ" b="1" dirty="0" smtClean="0">
                <a:solidFill>
                  <a:schemeClr val="bg2">
                    <a:lumMod val="75000"/>
                  </a:schemeClr>
                </a:solidFill>
                <a:latin typeface="Times New Roman"/>
                <a:ea typeface="Times New Roman"/>
                <a:cs typeface="Arial"/>
              </a:rPr>
              <a:t> )</a:t>
            </a:r>
            <a:r>
              <a:rPr lang="ar-JO" b="1" dirty="0" smtClean="0">
                <a:solidFill>
                  <a:schemeClr val="bg2">
                    <a:lumMod val="75000"/>
                  </a:schemeClr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أي إياك من أن تفعل كذا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.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          </a:t>
            </a:r>
            <a:r>
              <a:rPr lang="ar-JO" sz="1800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sz="1800" b="1" dirty="0">
                <a:latin typeface="Times New Roman"/>
                <a:ea typeface="Times New Roman"/>
                <a:cs typeface="Arial"/>
              </a:rPr>
              <a:t>فإياك منصوب بفعل مضمر وجوبا والتقدير إياك أحذر</a:t>
            </a:r>
            <a:r>
              <a:rPr lang="ar-IQ" sz="1800" b="1" dirty="0">
                <a:latin typeface="Times New Roman"/>
                <a:ea typeface="Times New Roman"/>
                <a:cs typeface="Arial"/>
              </a:rPr>
              <a:t>. 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وإن كان بغير إياك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فلا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يجب إضمار الناصب إلا مع العطف 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والتكرار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نحو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:</a:t>
            </a:r>
          </a:p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b="1" dirty="0" smtClean="0">
                <a:latin typeface="Times New Roman"/>
                <a:ea typeface="Times New Roman"/>
                <a:cs typeface="Arial"/>
              </a:rPr>
              <a:t>              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solidFill>
                  <a:schemeClr val="bg2">
                    <a:lumMod val="75000"/>
                  </a:schemeClr>
                </a:solidFill>
                <a:latin typeface="Times New Roman"/>
                <a:ea typeface="Times New Roman"/>
                <a:cs typeface="Arial"/>
              </a:rPr>
              <a:t>ماز رأسك والسيف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أي يا مازن ق رأسك واحذر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السيف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</a:t>
            </a:r>
          </a:p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b="1" dirty="0">
                <a:latin typeface="Times New Roman"/>
                <a:ea typeface="Times New Roman"/>
                <a:cs typeface="Arial"/>
              </a:rPr>
              <a:t> 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            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 smtClean="0">
                <a:solidFill>
                  <a:schemeClr val="bg2">
                    <a:lumMod val="75000"/>
                  </a:schemeClr>
                </a:solidFill>
                <a:latin typeface="Times New Roman"/>
                <a:ea typeface="Times New Roman"/>
                <a:cs typeface="Arial"/>
              </a:rPr>
              <a:t>الضيغم </a:t>
            </a:r>
            <a:r>
              <a:rPr lang="ar-JO" b="1" dirty="0" err="1">
                <a:solidFill>
                  <a:schemeClr val="bg2">
                    <a:lumMod val="75000"/>
                  </a:schemeClr>
                </a:solidFill>
                <a:latin typeface="Times New Roman"/>
                <a:ea typeface="Times New Roman"/>
                <a:cs typeface="Arial"/>
              </a:rPr>
              <a:t>الضيغم</a:t>
            </a:r>
            <a:r>
              <a:rPr lang="ar-JO" b="1" dirty="0">
                <a:solidFill>
                  <a:schemeClr val="bg2">
                    <a:lumMod val="75000"/>
                  </a:schemeClr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أي احذر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الضيغم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</a:t>
            </a: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فإن لم يكن عطف ولا تكرار جاز إضمار الناصب وإظهاره نحو </a:t>
            </a:r>
            <a:r>
              <a:rPr lang="ar-JO" b="1" dirty="0">
                <a:solidFill>
                  <a:schemeClr val="bg2">
                    <a:lumMod val="75000"/>
                  </a:schemeClr>
                </a:solidFill>
                <a:latin typeface="Times New Roman"/>
                <a:ea typeface="Times New Roman"/>
                <a:cs typeface="Arial"/>
              </a:rPr>
              <a:t>الأسد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 أي احذر الأسد فإن شئت أظهرت وإن شئت أضمرت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575755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20136"/>
          </a:xfrm>
        </p:spPr>
        <p:txBody>
          <a:bodyPr>
            <a:normAutofit fontScale="90000"/>
          </a:bodyPr>
          <a:lstStyle/>
          <a:p>
            <a:pPr algn="ctr"/>
            <a:r>
              <a:rPr lang="ar-IQ" b="1" dirty="0" smtClean="0">
                <a:solidFill>
                  <a:srgbClr val="FF0000"/>
                </a:solidFill>
              </a:rPr>
              <a:t> التحذير أما بـ: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buClr>
                <a:srgbClr val="94C600"/>
              </a:buClr>
              <a:buNone/>
            </a:pPr>
            <a:endParaRPr lang="ar-IQ" sz="1800" b="1" dirty="0" smtClean="0">
              <a:solidFill>
                <a:srgbClr val="3E3D2D"/>
              </a:solidFill>
              <a:latin typeface="Times New Roman"/>
              <a:ea typeface="Times New Roman"/>
              <a:cs typeface="Arial"/>
            </a:endParaRPr>
          </a:p>
          <a:p>
            <a:pPr marL="0" lvl="0" algn="r" rtl="1">
              <a:spcBef>
                <a:spcPts val="0"/>
              </a:spcBef>
              <a:buClr>
                <a:srgbClr val="94C600"/>
              </a:buClr>
            </a:pPr>
            <a:endParaRPr lang="ar-IQ" sz="1800" b="1" dirty="0">
              <a:solidFill>
                <a:srgbClr val="3E3D2D"/>
              </a:solidFill>
              <a:latin typeface="Times New Roman"/>
              <a:ea typeface="Times New Roman"/>
              <a:cs typeface="Arial"/>
            </a:endParaRPr>
          </a:p>
          <a:p>
            <a:pPr marL="0" lvl="0" algn="r" rtl="1">
              <a:spcBef>
                <a:spcPts val="0"/>
              </a:spcBef>
              <a:buClr>
                <a:srgbClr val="94C600"/>
              </a:buClr>
            </a:pPr>
            <a:endParaRPr lang="ar-IQ" sz="1800" b="1" dirty="0" smtClean="0">
              <a:solidFill>
                <a:srgbClr val="3E3D2D"/>
              </a:solidFill>
              <a:latin typeface="Times New Roman"/>
              <a:ea typeface="Times New Roman"/>
              <a:cs typeface="Arial"/>
            </a:endParaRPr>
          </a:p>
        </p:txBody>
      </p:sp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272878498"/>
              </p:ext>
            </p:extLst>
          </p:nvPr>
        </p:nvGraphicFramePr>
        <p:xfrm>
          <a:off x="838200" y="1447800"/>
          <a:ext cx="73152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3618731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72536"/>
          </a:xfrm>
        </p:spPr>
        <p:txBody>
          <a:bodyPr>
            <a:normAutofit fontScale="90000"/>
          </a:bodyPr>
          <a:lstStyle/>
          <a:p>
            <a:pPr algn="ctr"/>
            <a:r>
              <a:rPr lang="ar-IQ" b="1" dirty="0" smtClean="0">
                <a:solidFill>
                  <a:srgbClr val="FF0000"/>
                </a:solidFill>
              </a:rPr>
              <a:t>ملاحظة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90600" y="1981200"/>
            <a:ext cx="6777317" cy="3927629"/>
          </a:xfr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/>
          <a:lstStyle/>
          <a:p>
            <a:pPr marL="0" lvl="0" algn="r" rtl="1">
              <a:spcBef>
                <a:spcPts val="0"/>
              </a:spcBef>
              <a:buClr>
                <a:srgbClr val="94C600"/>
              </a:buClr>
            </a:pPr>
            <a:r>
              <a:rPr lang="ar-JO" sz="3200" b="1" dirty="0" smtClean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حق التحذير أن يكون للمخاطب وشذ مجيئه للمتكلم في قوله</a:t>
            </a:r>
            <a:r>
              <a:rPr lang="ar-IQ" sz="3200" b="1" dirty="0" smtClean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:</a:t>
            </a:r>
            <a:r>
              <a:rPr lang="ar-JO" sz="3200" b="1" dirty="0" smtClean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 </a:t>
            </a:r>
            <a:endParaRPr lang="ar-IQ" sz="3200" b="1" dirty="0" smtClean="0">
              <a:solidFill>
                <a:srgbClr val="3E3D2D"/>
              </a:solidFill>
              <a:latin typeface="Times New Roman"/>
              <a:ea typeface="Times New Roman"/>
              <a:cs typeface="Arial"/>
            </a:endParaRPr>
          </a:p>
          <a:p>
            <a:pPr marL="0" lvl="0" algn="r" rtl="1">
              <a:spcBef>
                <a:spcPts val="0"/>
              </a:spcBef>
              <a:buClr>
                <a:srgbClr val="94C600"/>
              </a:buClr>
            </a:pPr>
            <a:r>
              <a:rPr lang="ar-JO" sz="3200" b="1" dirty="0" smtClean="0">
                <a:solidFill>
                  <a:srgbClr val="CAF278">
                    <a:lumMod val="75000"/>
                  </a:srgbClr>
                </a:solidFill>
                <a:latin typeface="Times New Roman"/>
                <a:ea typeface="Times New Roman"/>
                <a:cs typeface="Arial"/>
              </a:rPr>
              <a:t>إياي وأن يحذف أحدكم الأرنب</a:t>
            </a:r>
            <a:endParaRPr lang="ar-IQ" sz="3200" b="1" dirty="0" smtClean="0">
              <a:solidFill>
                <a:srgbClr val="CAF278">
                  <a:lumMod val="75000"/>
                </a:srgbClr>
              </a:solidFill>
              <a:latin typeface="Times New Roman"/>
              <a:ea typeface="Times New Roman"/>
              <a:cs typeface="Arial"/>
            </a:endParaRPr>
          </a:p>
          <a:p>
            <a:pPr marL="0" lvl="0" algn="r" rtl="1">
              <a:spcBef>
                <a:spcPts val="0"/>
              </a:spcBef>
              <a:buClr>
                <a:srgbClr val="94C600"/>
              </a:buClr>
            </a:pPr>
            <a:r>
              <a:rPr lang="ar-JO" sz="3200" b="1" dirty="0" smtClean="0">
                <a:solidFill>
                  <a:srgbClr val="CAF278">
                    <a:lumMod val="75000"/>
                  </a:srgbClr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sz="3200" b="1" dirty="0" smtClean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وأشذ منه مجيئه للغائب في قوله</a:t>
            </a:r>
            <a:r>
              <a:rPr lang="ar-IQ" sz="3200" b="1" dirty="0" smtClean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:</a:t>
            </a:r>
            <a:r>
              <a:rPr lang="ar-JO" sz="3200" b="1" dirty="0" smtClean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 </a:t>
            </a:r>
            <a:endParaRPr lang="ar-IQ" sz="3200" b="1" dirty="0" smtClean="0">
              <a:solidFill>
                <a:srgbClr val="3E3D2D"/>
              </a:solidFill>
              <a:latin typeface="Times New Roman"/>
              <a:ea typeface="Times New Roman"/>
              <a:cs typeface="Arial"/>
            </a:endParaRPr>
          </a:p>
          <a:p>
            <a:pPr marL="0" lvl="0" algn="r" rtl="1">
              <a:spcBef>
                <a:spcPts val="0"/>
              </a:spcBef>
              <a:buClr>
                <a:srgbClr val="94C600"/>
              </a:buClr>
            </a:pPr>
            <a:r>
              <a:rPr lang="ar-JO" sz="3200" b="1" dirty="0" smtClean="0">
                <a:solidFill>
                  <a:srgbClr val="CAF278">
                    <a:lumMod val="75000"/>
                  </a:srgbClr>
                </a:solidFill>
                <a:latin typeface="Times New Roman"/>
                <a:ea typeface="Times New Roman"/>
                <a:cs typeface="Arial"/>
              </a:rPr>
              <a:t>إذا بلغ</a:t>
            </a:r>
            <a:r>
              <a:rPr lang="ar-IQ" dirty="0" smtClean="0">
                <a:solidFill>
                  <a:srgbClr val="CAF278">
                    <a:lumMod val="75000"/>
                  </a:srgbClr>
                </a:solidFill>
                <a:latin typeface="Times New Roman"/>
                <a:ea typeface="Times New Roman"/>
              </a:rPr>
              <a:t> </a:t>
            </a:r>
            <a:r>
              <a:rPr lang="ar-JO" sz="3200" b="1" dirty="0" smtClean="0">
                <a:solidFill>
                  <a:srgbClr val="CAF278">
                    <a:lumMod val="75000"/>
                  </a:srgbClr>
                </a:solidFill>
                <a:latin typeface="Times New Roman"/>
                <a:ea typeface="Times New Roman"/>
                <a:cs typeface="Arial"/>
              </a:rPr>
              <a:t>الرجل</a:t>
            </a:r>
            <a:r>
              <a:rPr lang="ar-IQ" dirty="0" smtClean="0">
                <a:solidFill>
                  <a:srgbClr val="CAF278">
                    <a:lumMod val="75000"/>
                  </a:srgbClr>
                </a:solidFill>
                <a:latin typeface="Times New Roman"/>
                <a:ea typeface="Times New Roman"/>
              </a:rPr>
              <a:t> </a:t>
            </a:r>
            <a:r>
              <a:rPr lang="ar-JO" sz="3200" b="1" dirty="0" smtClean="0">
                <a:solidFill>
                  <a:srgbClr val="CAF278">
                    <a:lumMod val="75000"/>
                  </a:srgbClr>
                </a:solidFill>
                <a:latin typeface="Times New Roman"/>
                <a:ea typeface="Times New Roman"/>
                <a:cs typeface="Arial"/>
              </a:rPr>
              <a:t>الستين فإياه </a:t>
            </a:r>
            <a:r>
              <a:rPr lang="ar-JO" sz="3200" b="1" dirty="0" err="1" smtClean="0">
                <a:solidFill>
                  <a:srgbClr val="CAF278">
                    <a:lumMod val="75000"/>
                  </a:srgbClr>
                </a:solidFill>
                <a:latin typeface="Times New Roman"/>
                <a:ea typeface="Times New Roman"/>
                <a:cs typeface="Arial"/>
              </a:rPr>
              <a:t>وإيا</a:t>
            </a:r>
            <a:r>
              <a:rPr lang="ar-JO" sz="3200" b="1" dirty="0" smtClean="0">
                <a:solidFill>
                  <a:srgbClr val="CAF278">
                    <a:lumMod val="75000"/>
                  </a:srgbClr>
                </a:solidFill>
                <a:latin typeface="Times New Roman"/>
                <a:ea typeface="Times New Roman"/>
                <a:cs typeface="Arial"/>
              </a:rPr>
              <a:t> الشواب </a:t>
            </a:r>
            <a:endParaRPr lang="ar-IQ" sz="3200" b="1" dirty="0" smtClean="0">
              <a:solidFill>
                <a:srgbClr val="CAF278">
                  <a:lumMod val="75000"/>
                </a:srgbClr>
              </a:solidFill>
              <a:latin typeface="Times New Roman"/>
              <a:ea typeface="Times New Roman"/>
              <a:cs typeface="Arial"/>
            </a:endParaRPr>
          </a:p>
          <a:p>
            <a:pPr marL="0" lvl="0" indent="0" algn="r" rtl="1">
              <a:spcBef>
                <a:spcPts val="0"/>
              </a:spcBef>
              <a:buClr>
                <a:srgbClr val="94C600"/>
              </a:buClr>
              <a:buNone/>
            </a:pPr>
            <a:r>
              <a:rPr lang="ar-JO" sz="3200" b="1" dirty="0" smtClean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ولا يقاس على شيء من ذلك.</a:t>
            </a:r>
            <a:endParaRPr lang="ar-IQ" sz="3200" b="1" dirty="0" smtClean="0">
              <a:solidFill>
                <a:srgbClr val="3E3D2D"/>
              </a:solidFill>
              <a:latin typeface="Times New Roman"/>
              <a:ea typeface="Times New Roman"/>
              <a:cs typeface="Arial"/>
            </a:endParaRPr>
          </a:p>
          <a:p>
            <a:pPr marL="0" lvl="0" algn="r" rtl="1">
              <a:spcBef>
                <a:spcPts val="0"/>
              </a:spcBef>
              <a:buClr>
                <a:srgbClr val="94C600"/>
              </a:buClr>
            </a:pPr>
            <a:endParaRPr lang="en-US" sz="1400" dirty="0">
              <a:solidFill>
                <a:srgbClr val="3E3D2D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1766330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20136"/>
          </a:xfrm>
        </p:spPr>
        <p:txBody>
          <a:bodyPr>
            <a:normAutofit fontScale="90000"/>
          </a:bodyPr>
          <a:lstStyle/>
          <a:p>
            <a:pPr algn="ctr"/>
            <a:r>
              <a:rPr lang="ar-IQ" b="1" dirty="0" smtClean="0">
                <a:solidFill>
                  <a:srgbClr val="FF0000"/>
                </a:solidFill>
              </a:rPr>
              <a:t>الاغراء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5800" y="1676400"/>
            <a:ext cx="7696200" cy="4572000"/>
          </a:xfrm>
        </p:spPr>
        <p:txBody>
          <a:bodyPr/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endParaRPr lang="ar-IQ" b="1" dirty="0" smtClean="0">
              <a:latin typeface="Times New Roman"/>
              <a:ea typeface="Times New Roman"/>
              <a:cs typeface="Arial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الإغراء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: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هو أمر المخاطب بلزوم ما يحمد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به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</a:t>
            </a: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وهو كالتحذير في أنه إن وجد عطف أو تكرار وجب إضمار ناصبه وإلا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فلا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ولا تستعمل فيه </a:t>
            </a:r>
            <a:r>
              <a:rPr lang="ar-JO" b="1" dirty="0" err="1" smtClean="0">
                <a:latin typeface="Times New Roman"/>
                <a:ea typeface="Times New Roman"/>
                <a:cs typeface="Arial"/>
              </a:rPr>
              <a:t>إيا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</a:t>
            </a: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فمثال ما يجب معه إضمار الناصب قولك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أخاك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أخاك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وقولك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أخاك والإحسان إليه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أي الزم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أخاك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</a:t>
            </a: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ومثل ما لا يلزم معه الإضمار قولك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أخاك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 أي الزم أخاك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.</a:t>
            </a:r>
            <a:r>
              <a:rPr lang="ar-IQ" sz="1800" dirty="0">
                <a:latin typeface="Times New Roman"/>
                <a:ea typeface="Times New Roman"/>
              </a:rPr>
              <a:t> </a:t>
            </a:r>
            <a:r>
              <a:rPr lang="ar-IQ" sz="1800" dirty="0" smtClean="0">
                <a:latin typeface="Times New Roman"/>
                <a:ea typeface="Times New Roman"/>
              </a:rPr>
              <a:t> </a:t>
            </a:r>
            <a:endParaRPr lang="en-US" sz="1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3816343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72536"/>
          </a:xfrm>
        </p:spPr>
        <p:txBody>
          <a:bodyPr>
            <a:normAutofit fontScale="90000"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أسماء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الأفعال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648200"/>
          </a:xfrm>
        </p:spPr>
        <p:txBody>
          <a:bodyPr>
            <a:normAutofit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IQ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هي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ألفاظ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تقوم مقام الأفعال في الدلالة على معناها وفي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عملها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</a:t>
            </a: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وتكون بمعنى الأمر وهو الكثير فيها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كمه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 بمعنى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اكفف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وآمين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بمعنى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استجب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</a:t>
            </a: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وتكون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بمعنى الماضي كشتان بمعنى افترق تقول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شتان زيد وعمرو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وهيهات بمعنى بعد تقول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هيهات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العقيق</a:t>
            </a:r>
            <a:r>
              <a:rPr lang="ar-IQ" sz="1800" dirty="0" smtClean="0">
                <a:latin typeface="Times New Roman"/>
                <a:ea typeface="Times New Roman"/>
              </a:rPr>
              <a:t>.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ومعناه بعد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</a:t>
            </a: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وبمعنى المضارع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كأوه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 بمعنى أتوجع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ووى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 بمعنى أعجب وكلاهما غير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مقيس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</a:t>
            </a: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endParaRPr lang="ar-IQ" b="1" dirty="0" smtClean="0">
              <a:latin typeface="Times New Roman"/>
              <a:ea typeface="Times New Roman"/>
              <a:cs typeface="Arial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IQ" b="1" dirty="0" smtClean="0">
                <a:latin typeface="Times New Roman"/>
                <a:ea typeface="Times New Roman"/>
                <a:cs typeface="Arial"/>
              </a:rPr>
              <a:t>و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ينقاس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استعمال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فعال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ِ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اسم فعل مبنيا على الكسر من كل فعل ثلاثي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فتقول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: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ضراب</a:t>
            </a:r>
            <a:r>
              <a:rPr lang="ar-IQ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ِ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زيدا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 أي اضرب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ونزال</a:t>
            </a:r>
            <a:r>
              <a:rPr lang="ar-IQ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ِ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أي انزل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وكتاب</a:t>
            </a:r>
            <a:r>
              <a:rPr lang="ar-IQ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ِ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أي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اكتب.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   </a:t>
            </a:r>
            <a:r>
              <a:rPr lang="ar-IQ" sz="1400" dirty="0" smtClean="0">
                <a:latin typeface="Times New Roman"/>
                <a:ea typeface="Times New Roman"/>
              </a:rPr>
              <a:t> </a:t>
            </a:r>
            <a:r>
              <a:rPr lang="ar-IQ" sz="1400" dirty="0">
                <a:latin typeface="Times New Roman"/>
                <a:ea typeface="Times New Roman"/>
              </a:rPr>
              <a:t>ص</a:t>
            </a:r>
            <a:r>
              <a:rPr lang="ar-JO" sz="1800" b="1" dirty="0">
                <a:latin typeface="Times New Roman"/>
                <a:ea typeface="Times New Roman"/>
                <a:cs typeface="Arial"/>
              </a:rPr>
              <a:t>(3/302</a:t>
            </a:r>
            <a:r>
              <a:rPr lang="ar-JO" sz="1800" b="1" dirty="0" smtClean="0">
                <a:latin typeface="Times New Roman"/>
                <a:ea typeface="Times New Roman"/>
                <a:cs typeface="Arial"/>
              </a:rPr>
              <a:t>)</a:t>
            </a:r>
            <a:endParaRPr lang="ar-IQ" sz="1800" b="1" dirty="0" smtClean="0">
              <a:latin typeface="Times New Roman"/>
              <a:ea typeface="Times New Roman"/>
              <a:cs typeface="Arial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4024513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pPr algn="ctr"/>
            <a:r>
              <a:rPr lang="ar-IQ" dirty="0" smtClean="0">
                <a:solidFill>
                  <a:srgbClr val="FF0000"/>
                </a:solidFill>
              </a:rPr>
              <a:t>أصل أسماء الأفعال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66800" y="1981200"/>
            <a:ext cx="7033708" cy="4156229"/>
          </a:xfrm>
        </p:spPr>
        <p:txBody>
          <a:bodyPr/>
          <a:lstStyle/>
          <a:p>
            <a:pPr marL="0" lvl="0" indent="0" algn="r" rtl="1">
              <a:spcBef>
                <a:spcPts val="0"/>
              </a:spcBef>
              <a:buClr>
                <a:srgbClr val="94C600"/>
              </a:buClr>
              <a:buNone/>
            </a:pPr>
            <a:r>
              <a:rPr lang="ar-IQ" sz="2800" b="1" dirty="0" smtClean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   </a:t>
            </a:r>
            <a:r>
              <a:rPr lang="ar-JO" sz="2800" b="1" dirty="0" smtClean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من </a:t>
            </a:r>
            <a:r>
              <a:rPr lang="ar-JO" sz="2800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أسماء الأفعال ما هو في </a:t>
            </a:r>
            <a:r>
              <a:rPr lang="ar-JO" sz="2800" b="1" dirty="0" smtClean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أصله</a:t>
            </a:r>
            <a:r>
              <a:rPr lang="ar-IQ" sz="2800" b="1" dirty="0" smtClean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:</a:t>
            </a:r>
          </a:p>
          <a:p>
            <a:pPr marL="0" lvl="0" algn="r" rtl="1">
              <a:spcBef>
                <a:spcPts val="0"/>
              </a:spcBef>
              <a:buClr>
                <a:srgbClr val="94C600"/>
              </a:buClr>
            </a:pPr>
            <a:r>
              <a:rPr lang="ar-JO" sz="2800" b="1" dirty="0" smtClean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sz="2800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ظرف وما هو مجرور بحرف نحو </a:t>
            </a:r>
            <a:r>
              <a:rPr lang="ar-JO" sz="28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عليك زيدا </a:t>
            </a:r>
            <a:r>
              <a:rPr lang="ar-JO" sz="2800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أي الزمه </a:t>
            </a:r>
            <a:r>
              <a:rPr lang="ar-JO" sz="28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وإليك</a:t>
            </a:r>
            <a:r>
              <a:rPr lang="ar-JO" sz="2800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 أي تنح </a:t>
            </a:r>
            <a:r>
              <a:rPr lang="ar-JO" sz="28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ودونك </a:t>
            </a:r>
            <a:r>
              <a:rPr lang="ar-IQ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الكتاب</a:t>
            </a:r>
            <a:r>
              <a:rPr lang="ar-JO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sz="2800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أي خذه</a:t>
            </a:r>
            <a:r>
              <a:rPr lang="ar-IQ" sz="2800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.</a:t>
            </a:r>
            <a:endParaRPr lang="en-US" sz="2000" dirty="0">
              <a:solidFill>
                <a:srgbClr val="3E3D2D"/>
              </a:solidFill>
              <a:latin typeface="Times New Roman"/>
              <a:ea typeface="Times New Roman"/>
            </a:endParaRPr>
          </a:p>
          <a:p>
            <a:pPr marL="0" lvl="0" algn="r" rtl="1">
              <a:spcBef>
                <a:spcPts val="0"/>
              </a:spcBef>
              <a:buClr>
                <a:srgbClr val="94C600"/>
              </a:buClr>
            </a:pPr>
            <a:r>
              <a:rPr lang="ar-JO" sz="2800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ومنها ما يستعمل مصدرا واسم فعل </a:t>
            </a:r>
            <a:r>
              <a:rPr lang="ar-JO" sz="28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كرويد وبله </a:t>
            </a:r>
            <a:r>
              <a:rPr lang="ar-JO" sz="2800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فإن انجر ما بعدهما فهما مصدران نحو </a:t>
            </a:r>
            <a:r>
              <a:rPr lang="ar-JO" sz="28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رويد زيد </a:t>
            </a:r>
            <a:r>
              <a:rPr lang="ar-JO" sz="2800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أي إرواد زيد أي إمهاله وهو منصوب بفعل مضمر</a:t>
            </a:r>
            <a:r>
              <a:rPr lang="ar-IQ" sz="2800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.</a:t>
            </a:r>
            <a:r>
              <a:rPr lang="ar-JO" sz="2800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sz="28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وبله زيد</a:t>
            </a:r>
            <a:r>
              <a:rPr lang="ar-JO" sz="2800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 أي تركه</a:t>
            </a:r>
            <a:r>
              <a:rPr lang="ar-IQ" sz="2800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.</a:t>
            </a:r>
          </a:p>
          <a:p>
            <a:pPr marL="0" lvl="0" algn="r" rtl="1">
              <a:spcBef>
                <a:spcPts val="0"/>
              </a:spcBef>
              <a:buClr>
                <a:srgbClr val="94C600"/>
              </a:buClr>
            </a:pPr>
            <a:r>
              <a:rPr lang="ar-JO" sz="2800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 وإن انتصب ما بعدهما فهما اسما فعل نحو </a:t>
            </a:r>
            <a:r>
              <a:rPr lang="ar-JO" sz="28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رويدا زيدا </a:t>
            </a:r>
            <a:r>
              <a:rPr lang="ar-JO" sz="2800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أي أمهل زيدا </a:t>
            </a:r>
            <a:r>
              <a:rPr lang="ar-JO" sz="28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وبله عمرا </a:t>
            </a:r>
            <a:r>
              <a:rPr lang="ar-JO" sz="2800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أي أتركه.</a:t>
            </a:r>
            <a:endParaRPr lang="en-US" sz="2000" dirty="0">
              <a:solidFill>
                <a:srgbClr val="3E3D2D"/>
              </a:solidFill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471374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1027663"/>
            <a:ext cx="7024744" cy="115336"/>
          </a:xfrm>
        </p:spPr>
        <p:txBody>
          <a:bodyPr>
            <a:normAutofit fontScale="90000"/>
          </a:bodyPr>
          <a:lstStyle/>
          <a:p>
            <a:pPr algn="ctr"/>
            <a:r>
              <a:rPr lang="ar-IQ" dirty="0" smtClean="0">
                <a:solidFill>
                  <a:srgbClr val="FF0000"/>
                </a:solidFill>
              </a:rPr>
              <a:t>تعمل عمل الفعل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1524000"/>
            <a:ext cx="7620000" cy="4800600"/>
          </a:xfrm>
        </p:spPr>
        <p:txBody>
          <a:bodyPr>
            <a:normAutofit/>
          </a:bodyPr>
          <a:lstStyle/>
          <a:p>
            <a:pPr marL="0" lvl="0" algn="r" rtl="1">
              <a:spcBef>
                <a:spcPts val="0"/>
              </a:spcBef>
              <a:buClr>
                <a:srgbClr val="94C600"/>
              </a:buClr>
            </a:pPr>
            <a:r>
              <a:rPr lang="ar-JO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يثبت لأسماء الأفعال من العمل ما يثبت لما تنوب عنه من الأفعال فإن كان ذلك الفعل يرفع فقط كان اسم الفعل كذلك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كصه</a:t>
            </a:r>
            <a:r>
              <a:rPr lang="ar-JO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 بمعنى اسكت ومه بمعنى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اكفف</a:t>
            </a:r>
            <a:r>
              <a:rPr lang="ar-JO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وهيهات</a:t>
            </a:r>
            <a:r>
              <a:rPr lang="ar-JO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 زيد بمعنى بعد </a:t>
            </a:r>
            <a:r>
              <a:rPr lang="ar-JO" b="1" dirty="0" smtClean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زيد</a:t>
            </a:r>
            <a:r>
              <a:rPr lang="ar-IQ" b="1" dirty="0" smtClean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.</a:t>
            </a:r>
          </a:p>
          <a:p>
            <a:pPr marL="0" lvl="0" indent="0" algn="r" rtl="1">
              <a:spcBef>
                <a:spcPts val="0"/>
              </a:spcBef>
              <a:buClr>
                <a:srgbClr val="94C600"/>
              </a:buClr>
              <a:buNone/>
            </a:pPr>
            <a:r>
              <a:rPr lang="ar-JO" b="1" dirty="0" smtClean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IQ" b="1" dirty="0" smtClean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   </a:t>
            </a:r>
            <a:r>
              <a:rPr lang="ar-JO" b="1" dirty="0" smtClean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ففي </a:t>
            </a:r>
            <a:r>
              <a:rPr lang="ar-JO" b="1" dirty="0" err="1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صه</a:t>
            </a:r>
            <a:r>
              <a:rPr lang="ar-IQ" sz="1800" dirty="0">
                <a:solidFill>
                  <a:srgbClr val="3E3D2D"/>
                </a:solidFill>
                <a:latin typeface="Times New Roman"/>
                <a:ea typeface="Times New Roman"/>
              </a:rPr>
              <a:t>. </a:t>
            </a:r>
            <a:r>
              <a:rPr lang="ar-JO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ومه</a:t>
            </a:r>
            <a:r>
              <a:rPr lang="ar-IQ" sz="1800" dirty="0">
                <a:solidFill>
                  <a:srgbClr val="3E3D2D"/>
                </a:solidFill>
                <a:latin typeface="Times New Roman"/>
                <a:ea typeface="Times New Roman"/>
              </a:rPr>
              <a:t> </a:t>
            </a:r>
            <a:r>
              <a:rPr lang="ar-JO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ضميران مستتران كما في اسكت </a:t>
            </a:r>
            <a:r>
              <a:rPr lang="ar-JO" b="1" dirty="0" err="1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واكفف</a:t>
            </a:r>
            <a:r>
              <a:rPr lang="ar-JO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 وزيد مرفوع بهيهات كما ارتفع ببعد.</a:t>
            </a:r>
            <a:endParaRPr lang="en-US" sz="1800" dirty="0">
              <a:solidFill>
                <a:srgbClr val="3E3D2D"/>
              </a:solidFill>
              <a:latin typeface="Times New Roman"/>
              <a:ea typeface="Times New Roman"/>
            </a:endParaRPr>
          </a:p>
          <a:p>
            <a:pPr marL="0" lvl="0" algn="r" rtl="1">
              <a:spcBef>
                <a:spcPts val="0"/>
              </a:spcBef>
              <a:buClr>
                <a:srgbClr val="94C600"/>
              </a:buClr>
            </a:pPr>
            <a:r>
              <a:rPr lang="ar-JO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وإن كان ذلك الفعل يرفع وينصب كان اسم الفعل كذلك ك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دراك زيدا </a:t>
            </a:r>
            <a:r>
              <a:rPr lang="ar-JO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أي أدركه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وضراب عمرا </a:t>
            </a:r>
            <a:r>
              <a:rPr lang="ar-JO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أي </a:t>
            </a:r>
            <a:r>
              <a:rPr lang="ar-JO" b="1" dirty="0" smtClean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اضربه</a:t>
            </a:r>
            <a:r>
              <a:rPr lang="ar-IQ" b="1" dirty="0" smtClean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.</a:t>
            </a:r>
          </a:p>
          <a:p>
            <a:pPr marL="0" lvl="0" indent="0" algn="r" rtl="1">
              <a:spcBef>
                <a:spcPts val="0"/>
              </a:spcBef>
              <a:buClr>
                <a:srgbClr val="94C600"/>
              </a:buClr>
              <a:buNone/>
            </a:pPr>
            <a:r>
              <a:rPr lang="ar-IQ" b="1" dirty="0" smtClean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   </a:t>
            </a:r>
            <a:r>
              <a:rPr lang="ar-JO" b="1" dirty="0" smtClean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ففي دراك وضراب ضميران مستتران وزيدا وعمرا منصوبان بهما.</a:t>
            </a:r>
            <a:r>
              <a:rPr lang="ar-IQ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 </a:t>
            </a:r>
            <a:endParaRPr lang="ar-IQ" b="1" dirty="0" smtClean="0">
              <a:solidFill>
                <a:srgbClr val="3E3D2D"/>
              </a:solidFill>
              <a:latin typeface="Times New Roman"/>
              <a:ea typeface="Times New Roman"/>
              <a:cs typeface="Arial"/>
            </a:endParaRPr>
          </a:p>
          <a:p>
            <a:pPr marL="0" lvl="0" algn="r" rtl="1">
              <a:spcBef>
                <a:spcPts val="0"/>
              </a:spcBef>
              <a:buClr>
                <a:srgbClr val="94C600"/>
              </a:buClr>
            </a:pPr>
            <a:r>
              <a:rPr lang="ar-IQ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يجب تأخير</a:t>
            </a:r>
            <a:r>
              <a:rPr lang="ar-JO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معمول اسم الفعل عنه فتقول</a:t>
            </a:r>
            <a:r>
              <a:rPr lang="ar-IQ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:</a:t>
            </a:r>
            <a:r>
              <a:rPr lang="ar-JO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 دراك زيدا ولا يجوز تقديمه عليه فلا تقول زيدا دراك وهذا بخلاف الفعل إذ يجوز زيدا أدرك.</a:t>
            </a:r>
            <a:endParaRPr lang="en-US" sz="1800" dirty="0">
              <a:solidFill>
                <a:srgbClr val="3E3D2D"/>
              </a:solidFill>
              <a:latin typeface="Times New Roman"/>
              <a:ea typeface="Times New Roman"/>
            </a:endParaRPr>
          </a:p>
          <a:p>
            <a:pPr marL="0" lvl="0" algn="r" rtl="1">
              <a:spcBef>
                <a:spcPts val="0"/>
              </a:spcBef>
              <a:buClr>
                <a:srgbClr val="94C600"/>
              </a:buClr>
            </a:pPr>
            <a:endParaRPr lang="en-US" sz="1400" dirty="0">
              <a:solidFill>
                <a:srgbClr val="3E3D2D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8758613"/>
      </p:ext>
    </p:extLst>
  </p:cSld>
  <p:clrMapOvr>
    <a:masterClrMapping/>
  </p:clrMapOvr>
  <p:transition spd="slow">
    <p:wheel spokes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6|9.5|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وستن">
  <a:themeElements>
    <a:clrScheme name="أوستن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أوستن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أوستن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660</TotalTime>
  <Words>685</Words>
  <Application>Microsoft Office PowerPoint</Application>
  <PresentationFormat>عرض على الشاشة (3:4)‏</PresentationFormat>
  <Paragraphs>83</Paragraphs>
  <Slides>12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أوستن</vt:lpstr>
      <vt:lpstr>محاضرة النحو  المرحلة الرابعة كلية التربية للبنات قسم اللغة العربية    جامعة بغداد</vt:lpstr>
      <vt:lpstr>المصدر: شرح ابن عقيل على ألفية ابن مالك 3/282</vt:lpstr>
      <vt:lpstr>التحذير </vt:lpstr>
      <vt:lpstr> التحذير أما بـ:</vt:lpstr>
      <vt:lpstr>ملاحظة</vt:lpstr>
      <vt:lpstr>الاغراء</vt:lpstr>
      <vt:lpstr>أسماء الأفعال</vt:lpstr>
      <vt:lpstr>أصل أسماء الأفعال</vt:lpstr>
      <vt:lpstr>تعمل عمل الفعل </vt:lpstr>
      <vt:lpstr>أسماء الأصوات</vt:lpstr>
      <vt:lpstr>ملاحظات</vt:lpstr>
      <vt:lpstr>أتمنى لكم التوفيق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 محاضرة النحو/ المرحلة الرابعة كلية التربية للبنات/ قسم اللغة العربية/ جامعة بغداد</dc:title>
  <dc:creator>DR.Ahmed Saker 2O11</dc:creator>
  <cp:lastModifiedBy>DR.Hassan M. 2020</cp:lastModifiedBy>
  <cp:revision>54</cp:revision>
  <dcterms:created xsi:type="dcterms:W3CDTF">2020-03-24T10:21:48Z</dcterms:created>
  <dcterms:modified xsi:type="dcterms:W3CDTF">2021-01-05T21:32:57Z</dcterms:modified>
</cp:coreProperties>
</file>