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275" r:id="rId3"/>
    <p:sldId id="269" r:id="rId4"/>
    <p:sldId id="294" r:id="rId5"/>
    <p:sldId id="278" r:id="rId6"/>
    <p:sldId id="281" r:id="rId7"/>
    <p:sldId id="282" r:id="rId8"/>
    <p:sldId id="283" r:id="rId9"/>
    <p:sldId id="285" r:id="rId10"/>
    <p:sldId id="286" r:id="rId11"/>
    <p:sldId id="287" r:id="rId12"/>
    <p:sldId id="292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890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F7640-2DC4-4053-8F02-02DC1BE0AA4B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E9BD6-DDD8-408F-9E28-98D673FBA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>
          <a:xfrm>
            <a:off x="914400" y="3314700"/>
            <a:ext cx="7315200" cy="3086100"/>
          </a:xfrm>
          <a:solidFill>
            <a:schemeClr val="accent2"/>
          </a:solidFill>
        </p:spPr>
        <p:txBody>
          <a:bodyPr/>
          <a:lstStyle/>
          <a:p>
            <a:r>
              <a:rPr lang="ar-IQ" sz="1200" dirty="0" smtClean="0">
                <a:solidFill>
                  <a:schemeClr val="tx1"/>
                </a:solidFill>
              </a:rPr>
              <a:t>شرح</a:t>
            </a:r>
            <a:r>
              <a:rPr lang="ar-IQ" sz="1200" baseline="0" dirty="0" smtClean="0">
                <a:solidFill>
                  <a:schemeClr val="tx1"/>
                </a:solidFill>
              </a:rPr>
              <a:t> ابن عقيل </a:t>
            </a:r>
            <a:endParaRPr lang="ar-IQ" sz="3600" dirty="0" smtClean="0">
              <a:solidFill>
                <a:srgbClr val="FFFF00"/>
              </a:solidFill>
            </a:endParaRPr>
          </a:p>
          <a:p>
            <a:r>
              <a:rPr lang="ar-IQ" sz="3600" dirty="0" smtClean="0">
                <a:solidFill>
                  <a:srgbClr val="FFFF00"/>
                </a:solidFill>
              </a:rPr>
              <a:t>شرح ابن عقيل</a:t>
            </a:r>
          </a:p>
          <a:p>
            <a:r>
              <a:rPr lang="ar-IQ" sz="3600" dirty="0" smtClean="0">
                <a:solidFill>
                  <a:srgbClr val="FFFF00"/>
                </a:solidFill>
              </a:rPr>
              <a:t> وكتاب النحو الوافي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E9BD6-DDD8-408F-9E28-98D673FBA7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81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JO" sz="1200" b="1" dirty="0" smtClean="0">
                <a:latin typeface="Times New Roman"/>
                <a:ea typeface="Times New Roman"/>
                <a:cs typeface="+mn-cs"/>
              </a:rPr>
              <a:t>(3/286)</a:t>
            </a:r>
            <a:endParaRPr lang="en-US" sz="1050" dirty="0" smtClean="0">
              <a:effectLst/>
              <a:latin typeface="Times New Roman"/>
              <a:ea typeface="Times New Roman"/>
            </a:endParaRPr>
          </a:p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E9BD6-DDD8-408F-9E28-98D673FBA7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47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JO" b="1" dirty="0" smtClean="0">
                <a:latin typeface="Times New Roman"/>
                <a:ea typeface="Times New Roman"/>
                <a:cs typeface="+mn-cs"/>
              </a:rPr>
              <a:t>(3/289)</a:t>
            </a:r>
            <a:r>
              <a:rPr lang="ar-IQ" b="1" dirty="0" smtClean="0">
                <a:latin typeface="Times New Roman"/>
                <a:ea typeface="Times New Roman"/>
                <a:cs typeface="+mn-cs"/>
              </a:rPr>
              <a:t> شرح</a:t>
            </a:r>
            <a:r>
              <a:rPr lang="ar-IQ" b="1" baseline="0" dirty="0" smtClean="0">
                <a:latin typeface="Times New Roman"/>
                <a:ea typeface="Times New Roman"/>
                <a:cs typeface="+mn-cs"/>
              </a:rPr>
              <a:t> ابن عقيل </a:t>
            </a:r>
            <a:endParaRPr lang="en-US" sz="1050" dirty="0" smtClean="0">
              <a:latin typeface="Times New Roman"/>
              <a:ea typeface="Times New Roman"/>
            </a:endParaRPr>
          </a:p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E9BD6-DDD8-408F-9E28-98D673FBA7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17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JO" b="1" dirty="0" smtClean="0">
                <a:latin typeface="Times New Roman"/>
                <a:ea typeface="Times New Roman"/>
                <a:cs typeface="+mn-cs"/>
              </a:rPr>
              <a:t>(3/290)</a:t>
            </a:r>
            <a:r>
              <a:rPr lang="ar-IQ" b="1" dirty="0" smtClean="0">
                <a:latin typeface="Times New Roman"/>
                <a:ea typeface="Times New Roman"/>
                <a:cs typeface="+mn-cs"/>
              </a:rPr>
              <a:t> شرح ابن عقيل</a:t>
            </a:r>
            <a:endParaRPr lang="en-US" sz="1050" dirty="0" smtClean="0">
              <a:latin typeface="Times New Roman"/>
              <a:ea typeface="Times New Roman"/>
            </a:endParaRPr>
          </a:p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E9BD6-DDD8-408F-9E28-98D673FBA7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31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JO" b="1" dirty="0" smtClean="0">
                <a:latin typeface="Times New Roman"/>
                <a:ea typeface="Times New Roman"/>
                <a:cs typeface="+mn-cs"/>
              </a:rPr>
              <a:t>(3/293)</a:t>
            </a:r>
            <a:r>
              <a:rPr lang="ar-IQ" b="1" dirty="0" smtClean="0">
                <a:latin typeface="Times New Roman"/>
                <a:ea typeface="Times New Roman"/>
                <a:cs typeface="+mn-cs"/>
              </a:rPr>
              <a:t> شرح ابن عقيل </a:t>
            </a:r>
            <a:endParaRPr lang="en-US" sz="1050" dirty="0" smtClean="0">
              <a:effectLst/>
              <a:latin typeface="Times New Roman"/>
              <a:ea typeface="Times New Roman"/>
            </a:endParaRPr>
          </a:p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E9BD6-DDD8-408F-9E28-98D673FBA7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77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JO" b="1" dirty="0" smtClean="0">
                <a:latin typeface="Times New Roman"/>
                <a:ea typeface="Times New Roman"/>
                <a:cs typeface="+mn-cs"/>
              </a:rPr>
              <a:t>(3/295)</a:t>
            </a:r>
            <a:r>
              <a:rPr lang="ar-IQ" b="1" dirty="0" smtClean="0">
                <a:latin typeface="Times New Roman"/>
                <a:ea typeface="Times New Roman"/>
                <a:cs typeface="+mn-cs"/>
              </a:rPr>
              <a:t> شرح ابن عقيل</a:t>
            </a:r>
            <a:endParaRPr lang="en-US" sz="1050" dirty="0" smtClean="0">
              <a:effectLst/>
              <a:latin typeface="Times New Roman"/>
              <a:ea typeface="Times New Roman"/>
            </a:endParaRPr>
          </a:p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E9BD6-DDD8-408F-9E28-98D673FBA75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19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JO" b="1" dirty="0" smtClean="0">
                <a:latin typeface="Times New Roman"/>
                <a:ea typeface="Times New Roman"/>
                <a:cs typeface="+mn-cs"/>
              </a:rPr>
              <a:t>(3/298)</a:t>
            </a:r>
            <a:r>
              <a:rPr lang="ar-IQ" b="1" dirty="0" smtClean="0">
                <a:latin typeface="Times New Roman"/>
                <a:ea typeface="Times New Roman"/>
                <a:cs typeface="+mn-cs"/>
              </a:rPr>
              <a:t> شرح ابن عقيل</a:t>
            </a:r>
            <a:endParaRPr lang="en-US" sz="1050" dirty="0" smtClean="0">
              <a:latin typeface="Times New Roman"/>
              <a:ea typeface="Times New Roman"/>
            </a:endParaRPr>
          </a:p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E9BD6-DDD8-408F-9E28-98D673FBA75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58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70ADCA1-97BB-49F3-9D86-B7CB24D813CB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70ADCA1-97BB-49F3-9D86-B7CB24D813CB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wheel spokes="1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28601" y="2590800"/>
            <a:ext cx="3398521" cy="2353236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ar-IQ" sz="2800" b="1" dirty="0" smtClean="0">
                <a:solidFill>
                  <a:srgbClr val="FF0000"/>
                </a:solidFill>
              </a:rPr>
              <a:t>محاضرة النحو </a:t>
            </a:r>
            <a:br>
              <a:rPr lang="ar-IQ" sz="2800" b="1" dirty="0" smtClean="0">
                <a:solidFill>
                  <a:srgbClr val="FF0000"/>
                </a:solidFill>
              </a:rPr>
            </a:br>
            <a:r>
              <a:rPr lang="ar-IQ" sz="2800" b="1" dirty="0" smtClean="0">
                <a:solidFill>
                  <a:srgbClr val="FF0000"/>
                </a:solidFill>
              </a:rPr>
              <a:t>/المرحلة </a:t>
            </a:r>
            <a:r>
              <a:rPr lang="ar-IQ" sz="2800" b="1" dirty="0">
                <a:solidFill>
                  <a:srgbClr val="FF0000"/>
                </a:solidFill>
              </a:rPr>
              <a:t>الرابعة</a:t>
            </a:r>
            <a:br>
              <a:rPr lang="ar-IQ" sz="2800" b="1" dirty="0">
                <a:solidFill>
                  <a:srgbClr val="FF0000"/>
                </a:solidFill>
              </a:rPr>
            </a:br>
            <a:r>
              <a:rPr lang="ar-IQ" sz="2800" b="1" dirty="0">
                <a:solidFill>
                  <a:srgbClr val="FF0000"/>
                </a:solidFill>
              </a:rPr>
              <a:t>كلية التربية </a:t>
            </a:r>
            <a:r>
              <a:rPr lang="ar-IQ" sz="2800" b="1" dirty="0" smtClean="0">
                <a:solidFill>
                  <a:srgbClr val="FF0000"/>
                </a:solidFill>
              </a:rPr>
              <a:t>للبنات </a:t>
            </a:r>
            <a:r>
              <a:rPr lang="ar-IQ" sz="2800" b="1" dirty="0">
                <a:solidFill>
                  <a:srgbClr val="FF0000"/>
                </a:solidFill>
              </a:rPr>
              <a:t>قسم اللغة </a:t>
            </a:r>
            <a:r>
              <a:rPr lang="ar-IQ" sz="2800" b="1" dirty="0" smtClean="0">
                <a:solidFill>
                  <a:srgbClr val="FF0000"/>
                </a:solidFill>
              </a:rPr>
              <a:t>العربية  </a:t>
            </a:r>
            <a:br>
              <a:rPr lang="ar-IQ" sz="2800" b="1" dirty="0" smtClean="0">
                <a:solidFill>
                  <a:srgbClr val="FF0000"/>
                </a:solidFill>
              </a:rPr>
            </a:br>
            <a:r>
              <a:rPr lang="ar-IQ" sz="2800" b="1" dirty="0" smtClean="0">
                <a:solidFill>
                  <a:srgbClr val="FF0000"/>
                </a:solidFill>
              </a:rPr>
              <a:t> جامعة بغداد</a:t>
            </a:r>
            <a:endParaRPr lang="ar-IQ" sz="2800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724400" y="0"/>
            <a:ext cx="3309803" cy="22098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r"/>
            <a:r>
              <a:rPr lang="ar-IQ" sz="2800" b="1" dirty="0" smtClean="0">
                <a:solidFill>
                  <a:srgbClr val="FF0000"/>
                </a:solidFill>
              </a:rPr>
              <a:t>المحاضرة الثانية: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ar-IQ" sz="2800" b="1" dirty="0" smtClean="0">
              <a:solidFill>
                <a:srgbClr val="FF0000"/>
              </a:solidFill>
            </a:endParaRPr>
          </a:p>
          <a:p>
            <a:pPr algn="r"/>
            <a:r>
              <a:rPr lang="ar-IQ" sz="2800" b="1" dirty="0" smtClean="0">
                <a:solidFill>
                  <a:srgbClr val="FF0000"/>
                </a:solidFill>
              </a:rPr>
              <a:t>تكملة باب النداء</a:t>
            </a:r>
          </a:p>
          <a:p>
            <a:pPr algn="r"/>
            <a:r>
              <a:rPr lang="ar-IQ" sz="2800" b="1" dirty="0" smtClean="0">
                <a:solidFill>
                  <a:srgbClr val="FF0000"/>
                </a:solidFill>
              </a:rPr>
              <a:t>  الندبة والترخيم </a:t>
            </a:r>
            <a:endParaRPr lang="ar-IQ" sz="2800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Eng-Yahya\OneDrive\الصور\IMG-20200123-WA001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39370"/>
            <a:ext cx="3429000" cy="408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30543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9915754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ترخيم المؤنث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1981200"/>
            <a:ext cx="7391400" cy="4114800"/>
          </a:xfrm>
        </p:spPr>
        <p:txBody>
          <a:bodyPr>
            <a:normAutofit lnSpcReduction="10000"/>
          </a:bodyPr>
          <a:lstStyle/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JO" b="1" dirty="0">
                <a:latin typeface="Times New Roman"/>
                <a:ea typeface="Times New Roman"/>
                <a:cs typeface="Arial"/>
              </a:rPr>
              <a:t>إذا رخم ما فيه تاء التأنيث للفرق بين المذكر والمؤنث كمسلمه وجب ترخيمه على لغة من ينتظر الحرف فتقول 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يا </a:t>
            </a:r>
            <a:r>
              <a:rPr lang="ar-JO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مسلم</a:t>
            </a:r>
            <a:r>
              <a:rPr lang="ar-IQ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َ</a:t>
            </a:r>
            <a:r>
              <a:rPr lang="ar-JO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بفتح الميم ولا يجوز ترخيمه على لغة من لا ينتظر الحرف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بضم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الميم لئلا يلتبس بنداء المذكر وأما ما كانت فيه التاء لا للفرق فيرخم على اللغتين فتقول في مسلمة علما 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يا مسلم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 بفتح الميم وضمها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.</a:t>
            </a:r>
            <a:endParaRPr lang="ar-IQ" b="1" dirty="0" smtClean="0">
              <a:latin typeface="Times New Roman"/>
              <a:ea typeface="Times New Roman"/>
              <a:cs typeface="Arial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JO" b="1" dirty="0">
                <a:latin typeface="Times New Roman"/>
                <a:ea typeface="Times New Roman"/>
                <a:cs typeface="Arial"/>
              </a:rPr>
              <a:t>قد سبق أن الترخيم حذف أواخر الكلم في النداء وقد يحذف للضرورة آخر الكلمة في غير النداء بشرط كونها صالحة للنداء كأحمد ومنه قوله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:</a:t>
            </a:r>
            <a:endParaRPr lang="ar-IQ" b="1" dirty="0" smtClean="0">
              <a:latin typeface="Times New Roman"/>
              <a:ea typeface="Times New Roman"/>
              <a:cs typeface="Arial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Times New Roman"/>
              <a:ea typeface="Times New Roman"/>
            </a:endParaRPr>
          </a:p>
          <a:p>
            <a:pPr marL="0" marR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IQ" b="1" dirty="0" smtClean="0">
                <a:latin typeface="Times New Roman"/>
                <a:ea typeface="Times New Roman"/>
                <a:cs typeface="Arial"/>
              </a:rPr>
              <a:t>    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316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- لنعم الفتى تعشو إلى ضوء ناره ... طريف بن مال ليلة الجوع والخصر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JO" b="1" dirty="0">
                <a:latin typeface="Times New Roman"/>
                <a:ea typeface="Times New Roman"/>
                <a:cs typeface="Arial"/>
              </a:rPr>
              <a:t>أي طريف بن مالك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.</a:t>
            </a:r>
            <a:endParaRPr lang="en-US" sz="18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2145219"/>
      </p:ext>
    </p:extLst>
  </p:cSld>
  <p:clrMapOvr>
    <a:masterClrMapping/>
  </p:clrMapOvr>
  <p:transition spd="slow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pPr algn="ctr"/>
            <a:r>
              <a:rPr lang="ar-JO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الاختصاص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JO" b="1" dirty="0" smtClean="0">
                <a:latin typeface="Times New Roman"/>
                <a:ea typeface="Times New Roman"/>
                <a:cs typeface="Arial"/>
              </a:rPr>
              <a:t>الاختصاص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: يشبه النداء لفظا ويخالفه من ثلاثة أوجه: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JO" b="1" dirty="0">
                <a:latin typeface="Times New Roman"/>
                <a:ea typeface="Times New Roman"/>
                <a:cs typeface="Arial"/>
              </a:rPr>
              <a:t>أحدها: أنه لا يستعمل معه حرف نداء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JO" b="1" dirty="0">
                <a:latin typeface="Times New Roman"/>
                <a:ea typeface="Times New Roman"/>
                <a:cs typeface="Arial"/>
              </a:rPr>
              <a:t>والثاني: أنه لا بد أن يسبقه شيء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JO" b="1" dirty="0">
                <a:latin typeface="Times New Roman"/>
                <a:ea typeface="Times New Roman"/>
                <a:cs typeface="Arial"/>
              </a:rPr>
              <a:t>والثالث: أن تصاحبه الألف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واللام</a:t>
            </a:r>
            <a:r>
              <a:rPr lang="ar-IQ" b="1" dirty="0" smtClean="0">
                <a:latin typeface="Times New Roman"/>
                <a:ea typeface="Times New Roman"/>
                <a:cs typeface="Arial"/>
              </a:rPr>
              <a:t>.</a:t>
            </a:r>
          </a:p>
          <a:p>
            <a:pPr marL="0" marR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JO" b="1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وذلك كقولك أنا أفعل كذا أيها الرجل 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ونحن العرب أسخى الناس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وقوله صَلَّى اللَّهُ عَلَيْهِ وَسَلَّمَ: "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نحن معاشر الأنبياء لا نورث ما تركناه صدقة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" وهو منصوب بفعل مضمر والتقدير أخص العرب وأخص معاشر الأنبياء.</a:t>
            </a:r>
            <a:endParaRPr lang="en-US" sz="1800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708224"/>
      </p:ext>
    </p:extLst>
  </p:cSld>
  <p:clrMapOvr>
    <a:masterClrMapping/>
  </p:clrMapOvr>
  <p:transition spd="slow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شرح ابن عقيل </a:t>
            </a:r>
          </a:p>
          <a:p>
            <a:r>
              <a:rPr lang="ar-IQ" dirty="0" smtClean="0"/>
              <a:t>باب النداء </a:t>
            </a:r>
          </a:p>
          <a:p>
            <a:r>
              <a:rPr lang="ar-IQ" dirty="0" smtClean="0"/>
              <a:t>المرحلة الرابعة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اتمنى لكم التوفيق والنجاح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ar-IQ" sz="2800" b="1" dirty="0" err="1" smtClean="0">
                <a:solidFill>
                  <a:srgbClr val="FF0000"/>
                </a:solidFill>
              </a:rPr>
              <a:t>أ.د</a:t>
            </a:r>
            <a:r>
              <a:rPr lang="ar-IQ" sz="2800" b="1" dirty="0" smtClean="0">
                <a:solidFill>
                  <a:srgbClr val="FF0000"/>
                </a:solidFill>
              </a:rPr>
              <a:t>. حسن منديل حسن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902234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20136"/>
          </a:xfrm>
        </p:spPr>
        <p:txBody>
          <a:bodyPr>
            <a:normAutofit fontScale="90000"/>
          </a:bodyPr>
          <a:lstStyle/>
          <a:p>
            <a:pPr algn="ctr"/>
            <a:r>
              <a:rPr lang="ar-IQ" b="1" dirty="0" smtClean="0">
                <a:solidFill>
                  <a:srgbClr val="FF0000"/>
                </a:solidFill>
                <a:cs typeface="Akhbar MT" pitchFamily="2" charset="-78"/>
              </a:rPr>
              <a:t>المصدر: شرح ابن عقيل على ألفية ابن مالك </a:t>
            </a:r>
            <a:r>
              <a:rPr lang="ar-IQ" sz="2000" b="1" dirty="0" smtClean="0">
                <a:solidFill>
                  <a:srgbClr val="FF0000"/>
                </a:solidFill>
                <a:cs typeface="Akhbar MT" pitchFamily="2" charset="-78"/>
              </a:rPr>
              <a:t>3/282</a:t>
            </a:r>
            <a:endParaRPr lang="en-US" b="1" dirty="0">
              <a:solidFill>
                <a:srgbClr val="FF0000"/>
              </a:solidFill>
              <a:cs typeface="Akhbar MT" pitchFamily="2" charset="-78"/>
            </a:endParaRP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600200"/>
            <a:ext cx="3429000" cy="4424954"/>
          </a:xfrm>
        </p:spPr>
      </p:pic>
    </p:spTree>
    <p:extLst>
      <p:ext uri="{BB962C8B-B14F-4D97-AF65-F5344CB8AC3E}">
        <p14:creationId xmlns:p14="http://schemas.microsoft.com/office/powerpoint/2010/main" val="52097076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1" y="1027664"/>
            <a:ext cx="7024744" cy="343936"/>
          </a:xfrm>
        </p:spPr>
        <p:txBody>
          <a:bodyPr>
            <a:normAutofit fontScale="90000"/>
          </a:bodyPr>
          <a:lstStyle/>
          <a:p>
            <a:pPr algn="ctr"/>
            <a:r>
              <a:rPr lang="ar-IQ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الندبة 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156229"/>
          </a:xfrm>
        </p:spPr>
        <p:txBody>
          <a:bodyPr>
            <a:normAutofit/>
          </a:bodyPr>
          <a:lstStyle/>
          <a:p>
            <a:pPr algn="r"/>
            <a:r>
              <a:rPr lang="ar-JO" b="1" dirty="0">
                <a:ea typeface="Times New Roman"/>
                <a:cs typeface="Arial"/>
              </a:rPr>
              <a:t>المندوب: هو المتفجع عليه </a:t>
            </a:r>
            <a:r>
              <a:rPr lang="ar-JO" b="1" dirty="0" smtClean="0">
                <a:ea typeface="Times New Roman"/>
                <a:cs typeface="Arial"/>
              </a:rPr>
              <a:t>نحو</a:t>
            </a:r>
            <a:r>
              <a:rPr lang="ar-IQ" b="1" dirty="0" smtClean="0">
                <a:ea typeface="Times New Roman"/>
                <a:cs typeface="Arial"/>
              </a:rPr>
              <a:t>:</a:t>
            </a:r>
            <a:r>
              <a:rPr lang="ar-JO" b="1" dirty="0" smtClean="0">
                <a:ea typeface="Times New Roman"/>
                <a:cs typeface="Arial"/>
              </a:rPr>
              <a:t> </a:t>
            </a:r>
            <a:r>
              <a:rPr lang="ar-JO" b="1" dirty="0" err="1">
                <a:ea typeface="Times New Roman"/>
                <a:cs typeface="Arial"/>
              </a:rPr>
              <a:t>وازيداه</a:t>
            </a:r>
            <a:r>
              <a:rPr lang="ar-JO" b="1" dirty="0">
                <a:ea typeface="Times New Roman"/>
                <a:cs typeface="Arial"/>
              </a:rPr>
              <a:t> والمتوجع منه نحو </a:t>
            </a:r>
            <a:r>
              <a:rPr lang="ar-JO" b="1" dirty="0" smtClean="0">
                <a:ea typeface="Times New Roman"/>
                <a:cs typeface="Arial"/>
              </a:rPr>
              <a:t>واظهراه</a:t>
            </a:r>
            <a:r>
              <a:rPr lang="ar-IQ" b="1" dirty="0" smtClean="0">
                <a:ea typeface="Times New Roman"/>
                <a:cs typeface="Arial"/>
              </a:rPr>
              <a:t>.</a:t>
            </a:r>
          </a:p>
          <a:p>
            <a:pPr algn="r"/>
            <a:r>
              <a:rPr lang="ar-JO" b="1" dirty="0" smtClean="0">
                <a:ea typeface="Times New Roman"/>
                <a:cs typeface="Arial"/>
              </a:rPr>
              <a:t>ولا </a:t>
            </a:r>
            <a:r>
              <a:rPr lang="ar-JO" b="1" dirty="0">
                <a:ea typeface="Times New Roman"/>
                <a:cs typeface="Arial"/>
              </a:rPr>
              <a:t>يندب إلا المعرفة فلا تندب النكرة فلا </a:t>
            </a:r>
            <a:r>
              <a:rPr lang="ar-JO" b="1" dirty="0" smtClean="0">
                <a:ea typeface="Times New Roman"/>
                <a:cs typeface="Arial"/>
              </a:rPr>
              <a:t>يقال</a:t>
            </a:r>
            <a:r>
              <a:rPr lang="ar-IQ" b="1" dirty="0" smtClean="0">
                <a:ea typeface="Times New Roman"/>
                <a:cs typeface="Arial"/>
              </a:rPr>
              <a:t>:</a:t>
            </a:r>
            <a:r>
              <a:rPr lang="ar-JO" b="1" dirty="0" smtClean="0">
                <a:ea typeface="Times New Roman"/>
                <a:cs typeface="Arial"/>
              </a:rPr>
              <a:t> </a:t>
            </a:r>
            <a:r>
              <a:rPr lang="ar-JO" b="1" dirty="0">
                <a:solidFill>
                  <a:srgbClr val="FF0000"/>
                </a:solidFill>
                <a:ea typeface="Times New Roman"/>
                <a:cs typeface="Arial"/>
              </a:rPr>
              <a:t>وارجلاه</a:t>
            </a:r>
            <a:r>
              <a:rPr lang="ar-JO" b="1" dirty="0">
                <a:ea typeface="Times New Roman"/>
                <a:cs typeface="Arial"/>
              </a:rPr>
              <a:t> ولا المبهم كاسم الإشارة </a:t>
            </a:r>
            <a:r>
              <a:rPr lang="ar-JO" b="1" dirty="0" smtClean="0">
                <a:ea typeface="Times New Roman"/>
                <a:cs typeface="Arial"/>
              </a:rPr>
              <a:t>نحو</a:t>
            </a:r>
            <a:r>
              <a:rPr lang="ar-IQ" b="1" dirty="0" smtClean="0">
                <a:ea typeface="Times New Roman"/>
                <a:cs typeface="Arial"/>
              </a:rPr>
              <a:t>:</a:t>
            </a:r>
            <a:r>
              <a:rPr lang="ar-JO" b="1" dirty="0" smtClean="0">
                <a:ea typeface="Times New Roman"/>
                <a:cs typeface="Arial"/>
              </a:rPr>
              <a:t> </a:t>
            </a:r>
            <a:r>
              <a:rPr lang="ar-JO" b="1" dirty="0">
                <a:solidFill>
                  <a:srgbClr val="FF0000"/>
                </a:solidFill>
                <a:ea typeface="Times New Roman"/>
                <a:cs typeface="Arial"/>
              </a:rPr>
              <a:t>واهذاه</a:t>
            </a:r>
            <a:r>
              <a:rPr lang="ar-JO" b="1" dirty="0">
                <a:ea typeface="Times New Roman"/>
                <a:cs typeface="Arial"/>
              </a:rPr>
              <a:t> ولا الموصول إلا إن كان </a:t>
            </a:r>
            <a:r>
              <a:rPr lang="ar-IQ" b="1" dirty="0" smtClean="0">
                <a:ea typeface="Times New Roman"/>
                <a:cs typeface="Arial"/>
              </a:rPr>
              <a:t> </a:t>
            </a:r>
            <a:r>
              <a:rPr lang="ar-JO" b="1" dirty="0" smtClean="0">
                <a:ea typeface="Times New Roman"/>
                <a:cs typeface="Arial"/>
              </a:rPr>
              <a:t>خاليا </a:t>
            </a:r>
            <a:r>
              <a:rPr lang="ar-JO" b="1" dirty="0">
                <a:ea typeface="Times New Roman"/>
                <a:cs typeface="Arial"/>
              </a:rPr>
              <a:t>من أل واشتهر بالصلة كقولهم </a:t>
            </a:r>
            <a:r>
              <a:rPr lang="ar-JO" b="1" dirty="0">
                <a:solidFill>
                  <a:srgbClr val="FF0000"/>
                </a:solidFill>
                <a:ea typeface="Times New Roman"/>
                <a:cs typeface="Arial"/>
              </a:rPr>
              <a:t>وامن حفر بئر زمزماه</a:t>
            </a:r>
            <a:r>
              <a:rPr lang="ar-JO" b="1" dirty="0" smtClean="0">
                <a:ea typeface="Times New Roman"/>
                <a:cs typeface="Arial"/>
              </a:rPr>
              <a:t>.</a:t>
            </a:r>
            <a:endParaRPr lang="ar-IQ" b="1" dirty="0" smtClean="0">
              <a:ea typeface="Times New Roman"/>
              <a:cs typeface="Arial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JO" b="1" dirty="0">
                <a:latin typeface="Times New Roman"/>
                <a:ea typeface="Times New Roman"/>
                <a:cs typeface="Arial"/>
              </a:rPr>
              <a:t>يلحق آخر المنادى المندوب ألف نحو 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وازيدا لا تبعد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ويحذف ما قبلها إن كان ألفا كقولك </a:t>
            </a:r>
            <a:r>
              <a:rPr lang="ar-JO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واموساه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 فحذف ألف موسى وأتى بالألف للدلالة على الندبة أو كان تنوينا في آخر صلة أو غيرها نحو 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وامن حفر بئر زمزماه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ونحو 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يا غلام زيداه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.</a:t>
            </a:r>
            <a:endParaRPr lang="ar-IQ" b="1" dirty="0" smtClean="0">
              <a:latin typeface="Times New Roman"/>
              <a:ea typeface="Times New Roman"/>
              <a:cs typeface="Arial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Times New Roman"/>
              <a:ea typeface="Times New Roman"/>
            </a:endParaRPr>
          </a:p>
          <a:p>
            <a:pPr algn="r"/>
            <a:endParaRPr lang="ar-IQ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9620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96336"/>
          </a:xfrm>
        </p:spPr>
        <p:txBody>
          <a:bodyPr>
            <a:normAutofit fontScale="90000"/>
          </a:bodyPr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ألف الندبة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62000" y="1676400"/>
            <a:ext cx="7467600" cy="4156229"/>
          </a:xfrm>
        </p:spPr>
        <p:txBody>
          <a:bodyPr>
            <a:normAutofit/>
          </a:bodyPr>
          <a:lstStyle/>
          <a:p>
            <a:pPr marL="0" lvl="0" algn="r" rtl="1">
              <a:spcBef>
                <a:spcPts val="0"/>
              </a:spcBef>
              <a:buClr>
                <a:srgbClr val="94C600"/>
              </a:buClr>
            </a:pPr>
            <a:r>
              <a:rPr lang="ar-JO" b="1" dirty="0">
                <a:solidFill>
                  <a:srgbClr val="3E3D2D"/>
                </a:solidFill>
                <a:latin typeface="Times New Roman"/>
                <a:ea typeface="Times New Roman"/>
                <a:cs typeface="Arial"/>
              </a:rPr>
              <a:t>إذا كان آخر ما تلحقه ألف الندبة فتحة لحقته ألف الندبة من غير تغيير </a:t>
            </a:r>
            <a:r>
              <a:rPr lang="ar-JO" b="1" dirty="0" smtClean="0">
                <a:solidFill>
                  <a:srgbClr val="3E3D2D"/>
                </a:solidFill>
                <a:latin typeface="Times New Roman"/>
                <a:ea typeface="Times New Roman"/>
                <a:cs typeface="Arial"/>
              </a:rPr>
              <a:t>لها</a:t>
            </a:r>
            <a:r>
              <a:rPr lang="ar-IQ" b="1" dirty="0" smtClean="0">
                <a:solidFill>
                  <a:srgbClr val="3E3D2D"/>
                </a:solidFill>
                <a:latin typeface="Times New Roman"/>
                <a:ea typeface="Times New Roman"/>
                <a:cs typeface="Arial"/>
              </a:rPr>
              <a:t> وتلحقه </a:t>
            </a:r>
            <a:r>
              <a:rPr lang="ar-IQ" b="1" dirty="0">
                <a:solidFill>
                  <a:srgbClr val="3E3D2D"/>
                </a:solidFill>
                <a:latin typeface="Times New Roman"/>
                <a:ea typeface="Times New Roman"/>
                <a:cs typeface="Arial"/>
              </a:rPr>
              <a:t>هاء </a:t>
            </a:r>
            <a:r>
              <a:rPr lang="ar-IQ" b="1" dirty="0" smtClean="0">
                <a:solidFill>
                  <a:srgbClr val="3E3D2D"/>
                </a:solidFill>
                <a:latin typeface="Times New Roman"/>
                <a:ea typeface="Times New Roman"/>
                <a:cs typeface="Arial"/>
              </a:rPr>
              <a:t>السكت إذا </a:t>
            </a:r>
            <a:r>
              <a:rPr lang="ar-IQ" b="1" dirty="0">
                <a:solidFill>
                  <a:srgbClr val="3E3D2D"/>
                </a:solidFill>
                <a:latin typeface="Times New Roman"/>
                <a:ea typeface="Times New Roman"/>
                <a:cs typeface="Arial"/>
              </a:rPr>
              <a:t>وقف </a:t>
            </a:r>
            <a:r>
              <a:rPr lang="ar-IQ" b="1" dirty="0" smtClean="0">
                <a:solidFill>
                  <a:srgbClr val="3E3D2D"/>
                </a:solidFill>
                <a:latin typeface="Times New Roman"/>
                <a:ea typeface="Times New Roman"/>
                <a:cs typeface="Arial"/>
              </a:rPr>
              <a:t>عليه ولا تثبت </a:t>
            </a:r>
            <a:r>
              <a:rPr lang="ar-IQ" b="1" dirty="0">
                <a:solidFill>
                  <a:srgbClr val="3E3D2D"/>
                </a:solidFill>
                <a:latin typeface="Times New Roman"/>
                <a:ea typeface="Times New Roman"/>
                <a:cs typeface="Arial"/>
              </a:rPr>
              <a:t>في الوصل إلا </a:t>
            </a:r>
            <a:r>
              <a:rPr lang="ar-IQ" b="1" dirty="0" smtClean="0">
                <a:solidFill>
                  <a:srgbClr val="3E3D2D"/>
                </a:solidFill>
                <a:latin typeface="Times New Roman"/>
                <a:ea typeface="Times New Roman"/>
                <a:cs typeface="Arial"/>
              </a:rPr>
              <a:t>ضرورة.</a:t>
            </a:r>
          </a:p>
          <a:p>
            <a:pPr marL="0" lvl="0" algn="r" rtl="1">
              <a:spcBef>
                <a:spcPts val="0"/>
              </a:spcBef>
              <a:buClr>
                <a:srgbClr val="94C600"/>
              </a:buClr>
            </a:pPr>
            <a:r>
              <a:rPr lang="ar-JO" b="1" dirty="0" smtClean="0">
                <a:solidFill>
                  <a:srgbClr val="3E3D2D"/>
                </a:solidFill>
                <a:latin typeface="Times New Roman"/>
                <a:ea typeface="Times New Roman"/>
                <a:cs typeface="Arial"/>
              </a:rPr>
              <a:t>فتقول </a:t>
            </a:r>
            <a:r>
              <a:rPr lang="ar-JO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واغلام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أحمداه </a:t>
            </a:r>
            <a:r>
              <a:rPr lang="ar-JO" b="1" dirty="0">
                <a:solidFill>
                  <a:srgbClr val="3E3D2D"/>
                </a:solidFill>
                <a:latin typeface="Times New Roman"/>
                <a:ea typeface="Times New Roman"/>
                <a:cs typeface="Arial"/>
              </a:rPr>
              <a:t>وإن كان غير ذلك وجب فتحه إلا إن أوقع في </a:t>
            </a:r>
            <a:r>
              <a:rPr lang="ar-JO" b="1" dirty="0" smtClean="0">
                <a:solidFill>
                  <a:srgbClr val="3E3D2D"/>
                </a:solidFill>
                <a:latin typeface="Times New Roman"/>
                <a:ea typeface="Times New Roman"/>
                <a:cs typeface="Arial"/>
              </a:rPr>
              <a:t>لبس</a:t>
            </a:r>
            <a:r>
              <a:rPr lang="ar-IQ" b="1" dirty="0" smtClean="0">
                <a:solidFill>
                  <a:srgbClr val="3E3D2D"/>
                </a:solidFill>
                <a:latin typeface="Times New Roman"/>
                <a:ea typeface="Times New Roman"/>
                <a:cs typeface="Arial"/>
              </a:rPr>
              <a:t>.</a:t>
            </a:r>
          </a:p>
          <a:p>
            <a:pPr marL="0" lvl="0" algn="r" rtl="1">
              <a:spcBef>
                <a:spcPts val="0"/>
              </a:spcBef>
              <a:buClr>
                <a:srgbClr val="94C600"/>
              </a:buClr>
            </a:pPr>
            <a:r>
              <a:rPr lang="ar-JO" b="1" dirty="0" smtClean="0">
                <a:solidFill>
                  <a:srgbClr val="3E3D2D"/>
                </a:solidFill>
                <a:latin typeface="Times New Roman"/>
                <a:ea typeface="Times New Roman"/>
                <a:cs typeface="Arial"/>
              </a:rPr>
              <a:t>فمثال </a:t>
            </a:r>
            <a:r>
              <a:rPr lang="ar-JO" b="1" dirty="0">
                <a:solidFill>
                  <a:srgbClr val="3E3D2D"/>
                </a:solidFill>
                <a:latin typeface="Times New Roman"/>
                <a:ea typeface="Times New Roman"/>
                <a:cs typeface="Arial"/>
              </a:rPr>
              <a:t>ما لا يوقع في لبس </a:t>
            </a:r>
            <a:r>
              <a:rPr lang="ar-JO" b="1" dirty="0" smtClean="0">
                <a:solidFill>
                  <a:srgbClr val="3E3D2D"/>
                </a:solidFill>
                <a:latin typeface="Times New Roman"/>
                <a:ea typeface="Times New Roman"/>
                <a:cs typeface="Arial"/>
              </a:rPr>
              <a:t>قولك في غلام زيد </a:t>
            </a:r>
            <a:r>
              <a:rPr lang="ar-JO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واغلام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زيداه </a:t>
            </a:r>
            <a:r>
              <a:rPr lang="ar-JO" b="1" dirty="0">
                <a:solidFill>
                  <a:srgbClr val="3E3D2D"/>
                </a:solidFill>
                <a:latin typeface="Times New Roman"/>
                <a:ea typeface="Times New Roman"/>
                <a:cs typeface="Arial"/>
              </a:rPr>
              <a:t>وفي زيد </a:t>
            </a:r>
            <a:r>
              <a:rPr lang="ar-JO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وازيداه</a:t>
            </a:r>
            <a:r>
              <a:rPr lang="ar-JO" b="1" dirty="0" smtClean="0">
                <a:solidFill>
                  <a:srgbClr val="3E3D2D"/>
                </a:solidFill>
                <a:latin typeface="Times New Roman"/>
                <a:ea typeface="Times New Roman"/>
                <a:cs typeface="Arial"/>
              </a:rPr>
              <a:t>.</a:t>
            </a:r>
            <a:endParaRPr lang="ar-IQ" b="1" dirty="0" smtClean="0">
              <a:solidFill>
                <a:srgbClr val="3E3D2D"/>
              </a:solidFill>
              <a:latin typeface="Times New Roman"/>
              <a:ea typeface="Times New Roman"/>
              <a:cs typeface="Arial"/>
            </a:endParaRPr>
          </a:p>
          <a:p>
            <a:pPr marL="0" lvl="0" algn="r" rtl="1">
              <a:spcBef>
                <a:spcPts val="0"/>
              </a:spcBef>
              <a:buClr>
                <a:srgbClr val="94C600"/>
              </a:buClr>
            </a:pPr>
            <a:r>
              <a:rPr lang="ar-IQ" b="1" dirty="0">
                <a:solidFill>
                  <a:srgbClr val="3E3D2D"/>
                </a:solidFill>
                <a:latin typeface="Times New Roman"/>
                <a:ea typeface="Times New Roman"/>
                <a:cs typeface="Arial"/>
              </a:rPr>
              <a:t>ومثال ما يوقع فتحه في لبس: </a:t>
            </a:r>
            <a:r>
              <a:rPr lang="ar-IQ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واغلامهوه</a:t>
            </a:r>
            <a:r>
              <a:rPr lang="ar-IQ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ar-IQ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واغلامكيه</a:t>
            </a:r>
            <a:r>
              <a:rPr lang="ar-IQ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ar-IQ" b="1" dirty="0">
                <a:solidFill>
                  <a:srgbClr val="3E3D2D"/>
                </a:solidFill>
                <a:latin typeface="Times New Roman"/>
                <a:ea typeface="Times New Roman"/>
                <a:cs typeface="Arial"/>
              </a:rPr>
              <a:t>وأصله </a:t>
            </a:r>
            <a:r>
              <a:rPr lang="ar-IQ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واغلامك</a:t>
            </a:r>
            <a:r>
              <a:rPr lang="ar-IQ" b="1" dirty="0">
                <a:solidFill>
                  <a:srgbClr val="3E3D2D"/>
                </a:solidFill>
                <a:latin typeface="Times New Roman"/>
                <a:ea typeface="Times New Roman"/>
                <a:cs typeface="Arial"/>
              </a:rPr>
              <a:t> بكسر الكاف </a:t>
            </a:r>
            <a:r>
              <a:rPr lang="ar-IQ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واغلامه</a:t>
            </a:r>
            <a:r>
              <a:rPr lang="ar-IQ" b="1" dirty="0">
                <a:solidFill>
                  <a:srgbClr val="3E3D2D"/>
                </a:solidFill>
                <a:latin typeface="Times New Roman"/>
                <a:ea typeface="Times New Roman"/>
                <a:cs typeface="Arial"/>
              </a:rPr>
              <a:t> بضم الهاء. فيجب قلب ألف الندبة بعد الكسرة ياء وبعد الضمة </a:t>
            </a:r>
            <a:r>
              <a:rPr lang="ar-IQ" b="1" dirty="0" err="1">
                <a:solidFill>
                  <a:srgbClr val="3E3D2D"/>
                </a:solidFill>
                <a:latin typeface="Times New Roman"/>
                <a:ea typeface="Times New Roman"/>
                <a:cs typeface="Arial"/>
              </a:rPr>
              <a:t>واوا</a:t>
            </a:r>
            <a:r>
              <a:rPr lang="ar-IQ" b="1" dirty="0">
                <a:solidFill>
                  <a:srgbClr val="3E3D2D"/>
                </a:solidFill>
                <a:latin typeface="Times New Roman"/>
                <a:ea typeface="Times New Roman"/>
                <a:cs typeface="Arial"/>
              </a:rPr>
              <a:t> لأنك لو لم تفعل ذلك وحذفت الضمة والكسرة وفتحت وأتيت بألف الندبة فقلت </a:t>
            </a:r>
            <a:r>
              <a:rPr lang="ar-IQ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واغلامكاه</a:t>
            </a:r>
            <a:r>
              <a:rPr lang="ar-IQ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ar-IQ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واغلامهاه</a:t>
            </a:r>
            <a:r>
              <a:rPr lang="ar-IQ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ar-IQ" b="1" dirty="0">
                <a:solidFill>
                  <a:srgbClr val="3E3D2D"/>
                </a:solidFill>
                <a:latin typeface="Times New Roman"/>
                <a:ea typeface="Times New Roman"/>
                <a:cs typeface="Arial"/>
              </a:rPr>
              <a:t>لالتبس المندوب المضاف إلى ضمير المخاطبة بالمندوب المضاف إلى ضمير المخاطب والتبس المندوب المضاف إلى ضمير الغائبة بالمندوب المضاف إلى ضمير الغائب.</a:t>
            </a:r>
          </a:p>
          <a:p>
            <a:pPr marL="0" lvl="0" algn="r" rtl="1">
              <a:spcBef>
                <a:spcPts val="0"/>
              </a:spcBef>
              <a:buClr>
                <a:srgbClr val="94C600"/>
              </a:buClr>
            </a:pPr>
            <a:endParaRPr lang="ar-IQ" b="1" dirty="0" smtClean="0">
              <a:solidFill>
                <a:srgbClr val="3E3D2D"/>
              </a:solidFill>
              <a:latin typeface="Times New Roman"/>
              <a:ea typeface="Times New Roman"/>
              <a:cs typeface="Arial"/>
            </a:endParaRPr>
          </a:p>
          <a:p>
            <a:pPr marL="0" lvl="0" algn="r" rtl="1">
              <a:spcBef>
                <a:spcPts val="0"/>
              </a:spcBef>
              <a:buClr>
                <a:srgbClr val="94C600"/>
              </a:buClr>
            </a:pPr>
            <a:endParaRPr lang="ar-IQ" b="1" dirty="0" smtClean="0">
              <a:solidFill>
                <a:srgbClr val="3E3D2D"/>
              </a:solidFill>
              <a:latin typeface="Times New Roman"/>
              <a:ea typeface="Times New Roman"/>
              <a:cs typeface="Arial"/>
            </a:endParaRPr>
          </a:p>
          <a:p>
            <a:pPr marL="0" lvl="0" algn="r" rtl="1">
              <a:spcBef>
                <a:spcPts val="0"/>
              </a:spcBef>
              <a:buClr>
                <a:srgbClr val="94C600"/>
              </a:buClr>
            </a:pPr>
            <a:endParaRPr lang="en-US" dirty="0">
              <a:solidFill>
                <a:srgbClr val="3E3D2D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968747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1" y="1027665"/>
            <a:ext cx="7024744" cy="496336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ندب المضاف الى ياء المتكلم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1752600"/>
            <a:ext cx="7414708" cy="4080029"/>
          </a:xfrm>
        </p:spPr>
        <p:txBody>
          <a:bodyPr>
            <a:noAutofit/>
          </a:bodyPr>
          <a:lstStyle/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JO" b="1" dirty="0" smtClean="0">
                <a:latin typeface="Times New Roman"/>
                <a:ea typeface="Times New Roman"/>
                <a:cs typeface="Arial"/>
              </a:rPr>
              <a:t>إذا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ندب المضاف إلى ياء المتكلم على لغة من سكن الياء قيل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فيه</a:t>
            </a:r>
            <a:r>
              <a:rPr lang="ar-IQ" b="1" dirty="0" smtClean="0">
                <a:latin typeface="Times New Roman"/>
                <a:ea typeface="Times New Roman"/>
                <a:cs typeface="Arial"/>
              </a:rPr>
              <a:t>: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ar-JO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واعبدي</a:t>
            </a:r>
            <a:r>
              <a:rPr lang="ar-JO" b="1" dirty="0" err="1">
                <a:latin typeface="Times New Roman"/>
                <a:ea typeface="Times New Roman"/>
                <a:cs typeface="Arial"/>
              </a:rPr>
              <a:t>ا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 بفتح الياء وإلحاق ألف الندبة أو 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يا عبدا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بحذف الياء وإلحاق ألف الندبة.</a:t>
            </a:r>
            <a:endParaRPr lang="en-US" dirty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JO" b="1" dirty="0">
                <a:latin typeface="Times New Roman"/>
                <a:ea typeface="Times New Roman"/>
                <a:cs typeface="Arial"/>
              </a:rPr>
              <a:t>وإذا ندب على لغة من يحذف الياء أو يستغنى بالكسرة أو يقلب الياء ألفا والكسرة فتحة ويحذف الألف ويستغنى بالفتحة أو يقلبها ألفا ويبقيها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قيل</a:t>
            </a:r>
            <a:r>
              <a:rPr lang="ar-IQ" b="1" dirty="0" smtClean="0">
                <a:latin typeface="Times New Roman"/>
                <a:ea typeface="Times New Roman"/>
                <a:cs typeface="Arial"/>
              </a:rPr>
              <a:t>: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واعبدا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 ليس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إلا</a:t>
            </a:r>
            <a:r>
              <a:rPr lang="ar-IQ" b="1" dirty="0" smtClean="0">
                <a:latin typeface="Times New Roman"/>
                <a:ea typeface="Times New Roman"/>
                <a:cs typeface="Arial"/>
              </a:rPr>
              <a:t>.</a:t>
            </a: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JO" b="1" dirty="0" smtClean="0">
                <a:latin typeface="Times New Roman"/>
                <a:ea typeface="Times New Roman"/>
                <a:cs typeface="Arial"/>
              </a:rPr>
              <a:t>وإذا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ندب على لغة من يفتح الياء يقال </a:t>
            </a:r>
            <a:r>
              <a:rPr lang="ar-JO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واعبديا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 ليس إلا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.</a:t>
            </a:r>
            <a:endParaRPr lang="en-US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3852373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الترخيم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r" rtl="1">
              <a:spcBef>
                <a:spcPts val="0"/>
              </a:spcBef>
            </a:pPr>
            <a:r>
              <a:rPr lang="ar-IQ" b="1" dirty="0" smtClean="0">
                <a:latin typeface="Times New Roman"/>
                <a:ea typeface="Times New Roman"/>
                <a:cs typeface="Arial"/>
              </a:rPr>
              <a:t>الترخيم لغة</a:t>
            </a:r>
            <a:r>
              <a:rPr lang="ar-IQ" b="1" dirty="0">
                <a:latin typeface="Times New Roman"/>
                <a:ea typeface="Times New Roman"/>
                <a:cs typeface="Arial"/>
              </a:rPr>
              <a:t>: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 ترقيق الصوت</a:t>
            </a:r>
            <a:r>
              <a:rPr lang="ar-IQ" b="1" dirty="0" smtClean="0">
                <a:latin typeface="Times New Roman"/>
                <a:ea typeface="Times New Roman"/>
                <a:cs typeface="Arial"/>
              </a:rPr>
              <a:t>.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اصطلاح</a:t>
            </a:r>
            <a:r>
              <a:rPr lang="ar-IQ" b="1" dirty="0" smtClean="0">
                <a:latin typeface="Times New Roman"/>
                <a:ea typeface="Times New Roman"/>
                <a:cs typeface="Arial"/>
              </a:rPr>
              <a:t>ا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: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حذف أواخر الكلم في النداء نحو يا سعا والأصل يا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سعاد.</a:t>
            </a:r>
            <a:r>
              <a:rPr lang="ar-IQ" sz="1800" dirty="0">
                <a:latin typeface="Times New Roman"/>
                <a:ea typeface="Times New Roman"/>
              </a:rPr>
              <a:t> </a:t>
            </a:r>
            <a:endParaRPr lang="ar-IQ" sz="1800" dirty="0" smtClean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b="1" dirty="0" smtClean="0">
                <a:latin typeface="Times New Roman"/>
                <a:ea typeface="Times New Roman"/>
                <a:cs typeface="Arial"/>
              </a:rPr>
              <a:t>اذا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كان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المنادى مؤنثا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بالهاء جاز ترخيمه مطلقا أي سواء كان علما كفاطمة أو غير علم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كجارية</a:t>
            </a:r>
            <a:r>
              <a:rPr lang="ar-IQ" b="1" dirty="0" smtClean="0">
                <a:latin typeface="Times New Roman"/>
                <a:ea typeface="Times New Roman"/>
                <a:cs typeface="Arial"/>
              </a:rPr>
              <a:t>.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زائدا على ثلاثة أحرف كما مثل أو غير زائد على ثلاثة أحرف كشاة فتقول 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يا فاطم </a:t>
            </a:r>
            <a:r>
              <a:rPr lang="ar-JO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ويا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جاري </a:t>
            </a:r>
            <a:r>
              <a:rPr lang="ar-JO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وياشا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 ومنه قولهم </a:t>
            </a:r>
            <a:r>
              <a:rPr lang="ar-JO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ياشا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ادجني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أي </a:t>
            </a:r>
            <a:r>
              <a:rPr lang="ar-JO" b="1" dirty="0" err="1">
                <a:latin typeface="Times New Roman"/>
                <a:ea typeface="Times New Roman"/>
                <a:cs typeface="Arial"/>
              </a:rPr>
              <a:t>أقيمي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 بحذف تاء التأنيث للترخيم ولا يحذف منه بعد ذلك شيء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آخر</a:t>
            </a:r>
            <a:r>
              <a:rPr lang="ar-IQ" b="1" dirty="0" smtClean="0">
                <a:latin typeface="Times New Roman"/>
                <a:ea typeface="Times New Roman"/>
                <a:cs typeface="Arial"/>
              </a:rPr>
              <a:t>.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5759844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شروط الترخيم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828800"/>
            <a:ext cx="7391400" cy="4267200"/>
          </a:xfrm>
        </p:spPr>
        <p:txBody>
          <a:bodyPr>
            <a:normAutofit lnSpcReduction="10000"/>
          </a:bodyPr>
          <a:lstStyle/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b="1" dirty="0">
                <a:latin typeface="Times New Roman"/>
                <a:ea typeface="Times New Roman"/>
                <a:cs typeface="Arial"/>
              </a:rPr>
              <a:t>أ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ما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ليس مؤنثا بالهاء </a:t>
            </a:r>
            <a:r>
              <a:rPr lang="ar-IQ" b="1" dirty="0" smtClean="0">
                <a:latin typeface="Times New Roman"/>
                <a:ea typeface="Times New Roman"/>
                <a:cs typeface="Arial"/>
              </a:rPr>
              <a:t>ف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لا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يرخم إلى بثلاثة بشروط: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JO" b="1" dirty="0">
                <a:latin typeface="Times New Roman"/>
                <a:ea typeface="Times New Roman"/>
                <a:cs typeface="Arial"/>
              </a:rPr>
              <a:t>الأول: أن يكون رباعيا فأكثر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JO" b="1" dirty="0">
                <a:latin typeface="Times New Roman"/>
                <a:ea typeface="Times New Roman"/>
                <a:cs typeface="Arial"/>
              </a:rPr>
              <a:t>الثاني: أن يكون علما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JO" b="1" dirty="0">
                <a:latin typeface="Times New Roman"/>
                <a:ea typeface="Times New Roman"/>
                <a:cs typeface="Arial"/>
              </a:rPr>
              <a:t>الثالث: أن لا يكون مركبا تركيب إضافة ولا إسناد وذلك كعثمان وجعفر فتقول 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يا عثم </a:t>
            </a:r>
            <a:r>
              <a:rPr lang="ar-JO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ويا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ar-JO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جعف</a:t>
            </a:r>
            <a:endParaRPr lang="en-US" sz="18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JO" b="1" dirty="0">
                <a:latin typeface="Times New Roman"/>
                <a:ea typeface="Times New Roman"/>
                <a:cs typeface="Arial"/>
              </a:rPr>
              <a:t>وخرج ما كان على ثلاثة أحرف 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كزيد وعمرو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وما كان على أربعة أحرف غير علم 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كقائم وقاعد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وما ركب تركيب إضافة 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كعبد شمس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وما ركب تركيب إسناد نحو 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شاب قرناها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فلا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يرخم</a:t>
            </a:r>
            <a:r>
              <a:rPr lang="ar-IQ" b="1" dirty="0" smtClean="0">
                <a:latin typeface="Times New Roman"/>
                <a:ea typeface="Times New Roman"/>
                <a:cs typeface="Arial"/>
              </a:rPr>
              <a:t>. </a:t>
            </a:r>
            <a:r>
              <a:rPr lang="ar-IQ" b="1" dirty="0">
                <a:latin typeface="Times New Roman"/>
                <a:ea typeface="Times New Roman"/>
                <a:cs typeface="Arial"/>
              </a:rPr>
              <a:t>اجازه سيبويه قليلا بحذف وذكر هنا أنه يرخم </a:t>
            </a:r>
            <a:r>
              <a:rPr lang="ar-IQ" b="1" dirty="0" smtClean="0">
                <a:latin typeface="Times New Roman"/>
                <a:ea typeface="Times New Roman"/>
                <a:cs typeface="Arial"/>
              </a:rPr>
              <a:t>قليلا. فتقول </a:t>
            </a:r>
            <a:r>
              <a:rPr lang="ar-IQ" b="1" dirty="0">
                <a:latin typeface="Times New Roman"/>
                <a:ea typeface="Times New Roman"/>
                <a:cs typeface="Arial"/>
              </a:rPr>
              <a:t>في تأبط </a:t>
            </a:r>
            <a:r>
              <a:rPr lang="ar-IQ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شرا يا تأبط</a:t>
            </a:r>
            <a:r>
              <a:rPr lang="ar-IQ" b="1" dirty="0">
                <a:latin typeface="Times New Roman"/>
                <a:ea typeface="Times New Roman"/>
                <a:cs typeface="Arial"/>
              </a:rPr>
              <a:t>.</a:t>
            </a: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JO" b="1" dirty="0" smtClean="0">
                <a:latin typeface="Times New Roman"/>
                <a:ea typeface="Times New Roman"/>
                <a:cs typeface="Arial"/>
              </a:rPr>
              <a:t>وأما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ما ركب تركيب مزج فيرخم بحذف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عجزه</a:t>
            </a:r>
            <a:r>
              <a:rPr lang="ar-IQ" b="1" dirty="0" smtClean="0">
                <a:latin typeface="Times New Roman"/>
                <a:ea typeface="Times New Roman"/>
                <a:cs typeface="Arial"/>
              </a:rPr>
              <a:t>،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فتقول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فيمن اسمه 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معدى كرب يا معدى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.</a:t>
            </a:r>
            <a:endParaRPr lang="ar-IQ" b="1" dirty="0" smtClean="0">
              <a:latin typeface="Times New Roman"/>
              <a:ea typeface="Times New Roman"/>
              <a:cs typeface="Arial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0369410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ترخيم ما قبل آخره حرف لين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1676400"/>
            <a:ext cx="7467600" cy="4156229"/>
          </a:xfrm>
        </p:spPr>
        <p:txBody>
          <a:bodyPr>
            <a:normAutofit/>
          </a:bodyPr>
          <a:lstStyle/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JO" b="1" dirty="0" smtClean="0">
                <a:latin typeface="Times New Roman"/>
                <a:ea typeface="Times New Roman"/>
                <a:cs typeface="Arial"/>
              </a:rPr>
              <a:t>يجب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أن يحذف مع الآخر ما قبله إن كان زائدا لينا أي حرف لين ساكنا رابعا فصاعدا وذلك نحو عثمان ومنصور ومسكين فتقول 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يا عثم </a:t>
            </a:r>
            <a:r>
              <a:rPr lang="ar-JO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ويا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منص </a:t>
            </a:r>
            <a:r>
              <a:rPr lang="ar-JO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ويا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ar-JO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مسك</a:t>
            </a:r>
            <a:endParaRPr lang="ar-IQ" b="1" dirty="0" smtClean="0">
              <a:solidFill>
                <a:srgbClr val="FF0000"/>
              </a:solidFill>
              <a:latin typeface="Times New Roman"/>
              <a:ea typeface="Times New Roman"/>
              <a:cs typeface="Arial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JO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فإن كان غير زائد كمختار أو غير لين كقمطر أو غير ساكن كقنور أو غير رابع كمجيد لم يجز حذفه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فتقول</a:t>
            </a:r>
            <a:r>
              <a:rPr lang="ar-IQ" sz="1800" dirty="0" smtClean="0">
                <a:latin typeface="Times New Roman"/>
                <a:ea typeface="Times New Roman"/>
              </a:rPr>
              <a:t>: </a:t>
            </a:r>
            <a:r>
              <a:rPr lang="ar-JO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يا 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مختا </a:t>
            </a:r>
            <a:r>
              <a:rPr lang="ar-JO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ويا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قمط </a:t>
            </a:r>
            <a:r>
              <a:rPr lang="ar-JO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ويا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قنو </a:t>
            </a:r>
            <a:r>
              <a:rPr lang="ar-JO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ويا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ar-JO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مجى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.</a:t>
            </a:r>
            <a:endParaRPr lang="en-US" sz="18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JO" b="1" dirty="0">
                <a:latin typeface="Times New Roman"/>
                <a:ea typeface="Times New Roman"/>
                <a:cs typeface="Arial"/>
              </a:rPr>
              <a:t>وأما فرعون ونحوه وهو ما كان قبل واوه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أو يائه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فتحة كغرنيق ففيه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خلاف</a:t>
            </a:r>
            <a:endParaRPr lang="ar-IQ" b="1" dirty="0" smtClean="0">
              <a:latin typeface="Times New Roman"/>
              <a:ea typeface="Times New Roman"/>
              <a:cs typeface="Arial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JO" b="1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ar-IQ" b="1" dirty="0" smtClean="0">
                <a:latin typeface="Times New Roman"/>
                <a:ea typeface="Times New Roman"/>
                <a:cs typeface="Arial"/>
              </a:rPr>
              <a:t>رأي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الفراء </a:t>
            </a:r>
            <a:r>
              <a:rPr lang="ar-JO" b="1" dirty="0" err="1" smtClean="0">
                <a:latin typeface="Times New Roman"/>
                <a:ea typeface="Times New Roman"/>
                <a:cs typeface="Arial"/>
              </a:rPr>
              <a:t>والجرمى</a:t>
            </a:r>
            <a:r>
              <a:rPr lang="ar-IQ" b="1" dirty="0">
                <a:latin typeface="Times New Roman"/>
                <a:ea typeface="Times New Roman"/>
                <a:cs typeface="Arial"/>
              </a:rPr>
              <a:t>: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يعاملان معاملة مسكين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ومنصور فتقول</a:t>
            </a:r>
            <a:r>
              <a:rPr lang="ar-IQ" b="1" dirty="0" smtClean="0">
                <a:latin typeface="Times New Roman"/>
                <a:ea typeface="Times New Roman"/>
                <a:cs typeface="Arial"/>
              </a:rPr>
              <a:t>: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يا فرع </a:t>
            </a:r>
            <a:r>
              <a:rPr lang="ar-JO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ويا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ar-JO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غرن</a:t>
            </a:r>
            <a:r>
              <a:rPr lang="ar-IQ" b="1" dirty="0" smtClean="0">
                <a:latin typeface="Times New Roman"/>
                <a:ea typeface="Times New Roman"/>
                <a:cs typeface="Arial"/>
              </a:rPr>
              <a:t>.</a:t>
            </a: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JO" b="1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ومذهب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غيرهما</a:t>
            </a:r>
            <a:r>
              <a:rPr lang="ar-IQ" b="1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عدم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جواز ذلك فتقول عندهم 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يا فرعو </a:t>
            </a:r>
            <a:r>
              <a:rPr lang="ar-JO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ويا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غرني.</a:t>
            </a:r>
            <a:endParaRPr lang="en-US" sz="18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1763101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20136"/>
          </a:xfrm>
        </p:spPr>
        <p:txBody>
          <a:bodyPr>
            <a:normAutofit fontScale="90000"/>
          </a:bodyPr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لغتا الترخيم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1676400"/>
            <a:ext cx="7543800" cy="4495800"/>
          </a:xfrm>
        </p:spPr>
        <p:txBody>
          <a:bodyPr>
            <a:normAutofit lnSpcReduction="10000"/>
          </a:bodyPr>
          <a:lstStyle/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JO" b="1" dirty="0">
                <a:latin typeface="Times New Roman"/>
                <a:ea typeface="Times New Roman"/>
                <a:cs typeface="Arial"/>
              </a:rPr>
              <a:t>يجوز في المرخم لغتان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:</a:t>
            </a:r>
            <a:endParaRPr lang="ar-IQ" b="1" dirty="0" smtClean="0">
              <a:latin typeface="Times New Roman"/>
              <a:ea typeface="Times New Roman"/>
              <a:cs typeface="Arial"/>
            </a:endParaRPr>
          </a:p>
          <a:p>
            <a:pPr marL="0" algn="r" rtl="1">
              <a:spcBef>
                <a:spcPts val="0"/>
              </a:spcBef>
            </a:pPr>
            <a:r>
              <a:rPr lang="ar-JO" b="1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لغة من ينتظر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الحرف</a:t>
            </a:r>
            <a:r>
              <a:rPr lang="ar-IQ" b="1" dirty="0" smtClean="0">
                <a:latin typeface="Times New Roman"/>
                <a:ea typeface="Times New Roman"/>
                <a:cs typeface="Arial"/>
              </a:rPr>
              <a:t>، أي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أن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ينوى المحذوف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منه</a:t>
            </a:r>
            <a:r>
              <a:rPr lang="ar-IQ" b="1" dirty="0" smtClean="0">
                <a:latin typeface="Times New Roman"/>
                <a:ea typeface="Times New Roman"/>
                <a:cs typeface="Arial"/>
              </a:rPr>
              <a:t>.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ar-IQ" b="1" dirty="0" smtClean="0">
                <a:latin typeface="Times New Roman"/>
                <a:ea typeface="Times New Roman"/>
                <a:cs typeface="Arial"/>
              </a:rPr>
              <a:t>وترك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الباقي بعد الحذف على ما كان عليه من حركة أو سكون فتقول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في</a:t>
            </a:r>
            <a:r>
              <a:rPr lang="ar-IQ" b="1" dirty="0" smtClean="0">
                <a:latin typeface="Times New Roman"/>
                <a:ea typeface="Times New Roman"/>
                <a:cs typeface="Arial"/>
              </a:rPr>
              <a:t>: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جعفر يا </a:t>
            </a:r>
            <a:r>
              <a:rPr lang="ar-JO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جعف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وفي حارث يا حار وفي قمطر يا قمط</a:t>
            </a:r>
            <a:r>
              <a:rPr lang="ar-JO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.</a:t>
            </a:r>
            <a:r>
              <a:rPr lang="ar-IQ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ar-IQ" b="1" dirty="0" smtClean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( بفتح الفاء وكسر الراء وسكون الطاء).</a:t>
            </a:r>
            <a:endParaRPr lang="en-US" sz="1800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endParaRPr lang="ar-IQ" b="1" dirty="0" smtClean="0">
              <a:latin typeface="Times New Roman"/>
              <a:ea typeface="Times New Roman"/>
              <a:cs typeface="Arial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JO" b="1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لغة من لا ينتظر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الحرف</a:t>
            </a:r>
            <a:r>
              <a:rPr lang="ar-IQ" b="1" dirty="0">
                <a:latin typeface="Times New Roman"/>
                <a:ea typeface="Times New Roman"/>
                <a:cs typeface="Arial"/>
              </a:rPr>
              <a:t> </a:t>
            </a:r>
            <a:r>
              <a:rPr lang="ar-IQ" b="1" dirty="0" smtClean="0">
                <a:latin typeface="Times New Roman"/>
                <a:ea typeface="Times New Roman"/>
                <a:cs typeface="Arial"/>
              </a:rPr>
              <a:t>أي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أن لا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ينوى</a:t>
            </a:r>
            <a:r>
              <a:rPr lang="ar-IQ" b="1" dirty="0">
                <a:latin typeface="Times New Roman"/>
                <a:ea typeface="Times New Roman"/>
                <a:cs typeface="Arial"/>
              </a:rPr>
              <a:t> </a:t>
            </a:r>
            <a:r>
              <a:rPr lang="ar-IQ" b="1" dirty="0" smtClean="0">
                <a:latin typeface="Times New Roman"/>
                <a:ea typeface="Times New Roman"/>
                <a:cs typeface="Arial"/>
              </a:rPr>
              <a:t>المحذوف وحركة ما قبله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.</a:t>
            </a:r>
            <a:r>
              <a:rPr lang="ar-IQ" sz="1800" dirty="0" smtClean="0">
                <a:latin typeface="Times New Roman"/>
                <a:ea typeface="Times New Roman"/>
              </a:rPr>
              <a:t>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وإذا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رخمت </a:t>
            </a:r>
            <a:r>
              <a:rPr lang="ar-IQ" b="1" dirty="0" smtClean="0">
                <a:latin typeface="Times New Roman"/>
                <a:ea typeface="Times New Roman"/>
                <a:cs typeface="Arial"/>
              </a:rPr>
              <a:t>عليها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عاملت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الآخر بما يعامل به لو كان هو آخر الكلمة وضعا فتبنيه على الضم وتعامله معاملة الاسم التام 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فتقول</a:t>
            </a:r>
            <a:r>
              <a:rPr lang="ar-IQ" b="1" dirty="0" smtClean="0">
                <a:latin typeface="Times New Roman"/>
                <a:ea typeface="Times New Roman"/>
                <a:cs typeface="Arial"/>
              </a:rPr>
              <a:t>: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يا </a:t>
            </a:r>
            <a:r>
              <a:rPr lang="ar-JO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جعف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ar-JO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ويا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حار </a:t>
            </a:r>
            <a:r>
              <a:rPr lang="ar-JO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ويا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قمط </a:t>
            </a:r>
            <a:r>
              <a:rPr lang="ar-JO" b="1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بضم الفاء والراء </a:t>
            </a:r>
            <a:r>
              <a:rPr lang="ar-JO" b="1" dirty="0" smtClean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والطاء</a:t>
            </a:r>
            <a:r>
              <a:rPr lang="ar-IQ" b="1" dirty="0" smtClean="0">
                <a:latin typeface="Times New Roman"/>
                <a:ea typeface="Times New Roman"/>
                <a:cs typeface="Arial"/>
              </a:rPr>
              <a:t>.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 </a:t>
            </a:r>
            <a:endParaRPr lang="ar-IQ" b="1" dirty="0" smtClean="0">
              <a:latin typeface="Times New Roman"/>
              <a:ea typeface="Times New Roman"/>
              <a:cs typeface="Arial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b="1" dirty="0" smtClean="0">
                <a:latin typeface="Times New Roman"/>
                <a:ea typeface="Times New Roman"/>
                <a:cs typeface="Arial"/>
              </a:rPr>
              <a:t>لذلك كلمة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ثمود على لغة من ينتظر الحرف 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يا </a:t>
            </a:r>
            <a:r>
              <a:rPr lang="ar-JO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ثمو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بواو ساكنة وعلى لغة من لا ينتظر تقول 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يا </a:t>
            </a:r>
            <a:r>
              <a:rPr lang="ar-JO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ثمى</a:t>
            </a:r>
            <a:r>
              <a:rPr lang="ar-JO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ar-JO" b="1" dirty="0">
                <a:latin typeface="Times New Roman"/>
                <a:ea typeface="Times New Roman"/>
                <a:cs typeface="Arial"/>
              </a:rPr>
              <a:t>فتقلب الواو ياء والضمة كسرة لأنك تعامله معاملة الاسم التام ولا يوجد اسم معرب آخره واو قبلها ضمة إلا ويجب قلب الواو ياء والضمة كسرة</a:t>
            </a:r>
            <a:r>
              <a:rPr lang="ar-JO" b="1" dirty="0" smtClean="0">
                <a:latin typeface="Times New Roman"/>
                <a:ea typeface="Times New Roman"/>
                <a:cs typeface="Arial"/>
              </a:rPr>
              <a:t>.</a:t>
            </a:r>
            <a:endParaRPr lang="en-US" sz="18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6788832"/>
      </p:ext>
    </p:extLst>
  </p:cSld>
  <p:clrMapOvr>
    <a:masterClrMapping/>
  </p:clrMapOvr>
  <p:transition spd="slow">
    <p:wheel spokes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6|9.5|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736</TotalTime>
  <Words>1006</Words>
  <Application>Microsoft Office PowerPoint</Application>
  <PresentationFormat>عرض على الشاشة (3:4)‏</PresentationFormat>
  <Paragraphs>76</Paragraphs>
  <Slides>12</Slides>
  <Notes>7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أوستن</vt:lpstr>
      <vt:lpstr>محاضرة النحو  /المرحلة الرابعة كلية التربية للبنات قسم اللغة العربية    جامعة بغداد</vt:lpstr>
      <vt:lpstr>المصدر: شرح ابن عقيل على ألفية ابن مالك 3/282</vt:lpstr>
      <vt:lpstr>الندبة </vt:lpstr>
      <vt:lpstr>ألف الندبة</vt:lpstr>
      <vt:lpstr>ندب المضاف الى ياء المتكلم</vt:lpstr>
      <vt:lpstr>الترخيم</vt:lpstr>
      <vt:lpstr>شروط الترخيم </vt:lpstr>
      <vt:lpstr>ترخيم ما قبل آخره حرف لين</vt:lpstr>
      <vt:lpstr>لغتا الترخيم</vt:lpstr>
      <vt:lpstr>ترخيم المؤنث</vt:lpstr>
      <vt:lpstr>الاختصاص</vt:lpstr>
      <vt:lpstr>اتمنى لكم التوفيق والنجاح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محاضرة النحو/ المرحلة الرابعة كلية التربية للبنات/ قسم اللغة العربية/ جامعة بغداد</dc:title>
  <dc:creator>DR.Ahmed Saker 2O11</dc:creator>
  <cp:lastModifiedBy>DR.Hassan M. 2020</cp:lastModifiedBy>
  <cp:revision>48</cp:revision>
  <dcterms:created xsi:type="dcterms:W3CDTF">2020-03-24T10:21:48Z</dcterms:created>
  <dcterms:modified xsi:type="dcterms:W3CDTF">2020-12-18T20:51:23Z</dcterms:modified>
</cp:coreProperties>
</file>