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8" r:id="rId3"/>
    <p:sldId id="259" r:id="rId4"/>
    <p:sldId id="289" r:id="rId5"/>
    <p:sldId id="260" r:id="rId6"/>
    <p:sldId id="261" r:id="rId7"/>
    <p:sldId id="263" r:id="rId8"/>
    <p:sldId id="265" r:id="rId9"/>
    <p:sldId id="293" r:id="rId10"/>
    <p:sldId id="266" r:id="rId11"/>
    <p:sldId id="268" r:id="rId12"/>
    <p:sldId id="269" r:id="rId13"/>
    <p:sldId id="291" r:id="rId14"/>
    <p:sldId id="271"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20" Type="http://schemas.microsoft.com/office/2016/11/relationships/changesInfo" Target="changesInfos/changesInfo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 hassanmandeel" userId="50a843093e15e9d1" providerId="LiveId" clId="{257E24D8-31DB-D54A-8898-4139A9CC7233}"/>
    <pc:docChg chg="custSel modSld">
      <pc:chgData name="dr hassanmandeel" userId="50a843093e15e9d1" providerId="LiveId" clId="{257E24D8-31DB-D54A-8898-4139A9CC7233}" dt="2020-04-21T19:36:43.473" v="10" actId="478"/>
      <pc:docMkLst>
        <pc:docMk/>
      </pc:docMkLst>
      <pc:sldChg chg="addSp delSp modSp">
        <pc:chgData name="dr hassanmandeel" userId="50a843093e15e9d1" providerId="LiveId" clId="{257E24D8-31DB-D54A-8898-4139A9CC7233}" dt="2020-04-21T19:36:43.473" v="10" actId="478"/>
        <pc:sldMkLst>
          <pc:docMk/>
          <pc:sldMk cId="1956012633" sldId="258"/>
        </pc:sldMkLst>
        <pc:spChg chg="mod">
          <ac:chgData name="dr hassanmandeel" userId="50a843093e15e9d1" providerId="LiveId" clId="{257E24D8-31DB-D54A-8898-4139A9CC7233}" dt="2020-04-21T19:17:40.715" v="0" actId="20577"/>
          <ac:spMkLst>
            <pc:docMk/>
            <pc:sldMk cId="1956012633" sldId="258"/>
            <ac:spMk id="3" creationId="{00000000-0000-0000-0000-000000000000}"/>
          </ac:spMkLst>
        </pc:spChg>
        <pc:spChg chg="add del mod">
          <ac:chgData name="dr hassanmandeel" userId="50a843093e15e9d1" providerId="LiveId" clId="{257E24D8-31DB-D54A-8898-4139A9CC7233}" dt="2020-04-21T19:34:39.130" v="6" actId="478"/>
          <ac:spMkLst>
            <pc:docMk/>
            <pc:sldMk cId="1956012633" sldId="258"/>
            <ac:spMk id="5" creationId="{2A94FA68-B4C7-2043-B212-89FC6147E6C3}"/>
          </ac:spMkLst>
        </pc:spChg>
        <pc:spChg chg="add del">
          <ac:chgData name="dr hassanmandeel" userId="50a843093e15e9d1" providerId="LiveId" clId="{257E24D8-31DB-D54A-8898-4139A9CC7233}" dt="2020-04-21T19:35:55.979" v="8" actId="478"/>
          <ac:spMkLst>
            <pc:docMk/>
            <pc:sldMk cId="1956012633" sldId="258"/>
            <ac:spMk id="6" creationId="{BE22543B-6DAE-8242-AB96-5BEC47021FCE}"/>
          </ac:spMkLst>
        </pc:spChg>
        <pc:spChg chg="add del">
          <ac:chgData name="dr hassanmandeel" userId="50a843093e15e9d1" providerId="LiveId" clId="{257E24D8-31DB-D54A-8898-4139A9CC7233}" dt="2020-04-21T19:36:43.473" v="10" actId="478"/>
          <ac:spMkLst>
            <pc:docMk/>
            <pc:sldMk cId="1956012633" sldId="258"/>
            <ac:spMk id="8" creationId="{C3B00CBA-BBC0-EB41-B586-D8DAD461E92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t>28/08/1441</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transition spd="slow">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t>28/08/1441</a:t>
            </a:fld>
            <a:endParaRPr lang="ar-SA"/>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transition spd="slow">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t>28/08/1441</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transition spd="slow">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transition spd="slow">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28/08/1441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a:t>انقر لتحرير أنماط النص الرئيسي</a:t>
            </a:r>
          </a:p>
        </p:txBody>
      </p:sp>
    </p:spTree>
  </p:cSld>
  <p:clrMapOvr>
    <a:masterClrMapping/>
  </p:clrMapOvr>
  <p:transition spd="slow">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t>28/08/1441</a:t>
            </a:fld>
            <a:endParaRPr lang="ar-SA"/>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transition spd="slow">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28/08/1441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ransition spd="slow">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t>28/08/1441</a:t>
            </a:fld>
            <a:endParaRPr lang="ar-SA"/>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transition spd="slow">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t>28/08/1441</a:t>
            </a:fld>
            <a:endParaRPr lang="ar-SA"/>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transition spd="slow">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t>28/08/1441</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cover dir="r"/>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62372" y="1468016"/>
            <a:ext cx="6172200" cy="880864"/>
          </a:xfrm>
        </p:spPr>
        <p:txBody>
          <a:bodyPr>
            <a:normAutofit/>
          </a:bodyPr>
          <a:lstStyle/>
          <a:p>
            <a:pPr algn="r"/>
            <a:r>
              <a:rPr lang="ar-IQ" dirty="0">
                <a:solidFill>
                  <a:srgbClr val="7030A0"/>
                </a:solidFill>
              </a:rPr>
              <a:t>سمات النظرية اللغوية عند العرب</a:t>
            </a:r>
            <a:endParaRPr lang="en-US" dirty="0">
              <a:solidFill>
                <a:srgbClr val="7030A0"/>
              </a:solidFill>
            </a:endParaRPr>
          </a:p>
        </p:txBody>
      </p:sp>
      <p:sp>
        <p:nvSpPr>
          <p:cNvPr id="3" name="عنوان فرعي 2"/>
          <p:cNvSpPr>
            <a:spLocks noGrp="1"/>
          </p:cNvSpPr>
          <p:nvPr>
            <p:ph type="subTitle" idx="1"/>
          </p:nvPr>
        </p:nvSpPr>
        <p:spPr/>
        <p:txBody>
          <a:bodyPr>
            <a:normAutofit lnSpcReduction="10000"/>
          </a:bodyPr>
          <a:lstStyle/>
          <a:p>
            <a:r>
              <a:rPr lang="ar-IQ" dirty="0" err="1">
                <a:solidFill>
                  <a:srgbClr val="C00000"/>
                </a:solidFill>
              </a:rPr>
              <a:t>أ.د</a:t>
            </a:r>
            <a:r>
              <a:rPr lang="ar-IQ" dirty="0">
                <a:solidFill>
                  <a:srgbClr val="C00000"/>
                </a:solidFill>
              </a:rPr>
              <a:t>. حسن منديل حسن</a:t>
            </a:r>
          </a:p>
          <a:p>
            <a:r>
              <a:rPr lang="ar-IQ" dirty="0">
                <a:solidFill>
                  <a:srgbClr val="C00000"/>
                </a:solidFill>
              </a:rPr>
              <a:t>كلية التربية للبناة جامعة بغداد</a:t>
            </a:r>
          </a:p>
          <a:p>
            <a:r>
              <a:rPr lang="ar-IQ" dirty="0">
                <a:solidFill>
                  <a:srgbClr val="C00000"/>
                </a:solidFill>
              </a:rPr>
              <a:t>قسم اللغة العربية</a:t>
            </a:r>
          </a:p>
          <a:p>
            <a:r>
              <a:rPr lang="ar-IQ" dirty="0">
                <a:solidFill>
                  <a:srgbClr val="C00000"/>
                </a:solidFill>
              </a:rPr>
              <a:t>الدراسات العليا/ الدكتوراه - اللغة</a:t>
            </a:r>
            <a:endParaRPr lang="en-US" dirty="0">
              <a:solidFill>
                <a:srgbClr val="C00000"/>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2348880"/>
            <a:ext cx="2708920" cy="2708920"/>
          </a:xfrm>
          <a:prstGeom prst="rect">
            <a:avLst/>
          </a:prstGeom>
        </p:spPr>
      </p:pic>
    </p:spTree>
    <p:extLst>
      <p:ext uri="{BB962C8B-B14F-4D97-AF65-F5344CB8AC3E}">
        <p14:creationId xmlns:p14="http://schemas.microsoft.com/office/powerpoint/2010/main" val="312430902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80">
                                          <p:stCondLst>
                                            <p:cond delay="0"/>
                                          </p:stCondLst>
                                        </p:cTn>
                                        <p:tgtEl>
                                          <p:spTgt spid="3">
                                            <p:txEl>
                                              <p:pRg st="0" end="0"/>
                                            </p:txEl>
                                          </p:spTgt>
                                        </p:tgtEl>
                                      </p:cBhvr>
                                    </p:animEffect>
                                    <p:anim calcmode="lin" valueType="num">
                                      <p:cBhvr>
                                        <p:cTn id="12"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0" end="0"/>
                                            </p:txEl>
                                          </p:spTgt>
                                        </p:tgtEl>
                                      </p:cBhvr>
                                      <p:to x="100000" y="60000"/>
                                    </p:animScale>
                                    <p:animScale>
                                      <p:cBhvr>
                                        <p:cTn id="18" dur="166" decel="50000">
                                          <p:stCondLst>
                                            <p:cond delay="676"/>
                                          </p:stCondLst>
                                        </p:cTn>
                                        <p:tgtEl>
                                          <p:spTgt spid="3">
                                            <p:txEl>
                                              <p:pRg st="0" end="0"/>
                                            </p:txEl>
                                          </p:spTgt>
                                        </p:tgtEl>
                                      </p:cBhvr>
                                      <p:to x="100000" y="100000"/>
                                    </p:animScale>
                                    <p:animScale>
                                      <p:cBhvr>
                                        <p:cTn id="19" dur="26">
                                          <p:stCondLst>
                                            <p:cond delay="1312"/>
                                          </p:stCondLst>
                                        </p:cTn>
                                        <p:tgtEl>
                                          <p:spTgt spid="3">
                                            <p:txEl>
                                              <p:pRg st="0" end="0"/>
                                            </p:txEl>
                                          </p:spTgt>
                                        </p:tgtEl>
                                      </p:cBhvr>
                                      <p:to x="100000" y="80000"/>
                                    </p:animScale>
                                    <p:animScale>
                                      <p:cBhvr>
                                        <p:cTn id="20" dur="166" decel="50000">
                                          <p:stCondLst>
                                            <p:cond delay="1338"/>
                                          </p:stCondLst>
                                        </p:cTn>
                                        <p:tgtEl>
                                          <p:spTgt spid="3">
                                            <p:txEl>
                                              <p:pRg st="0" end="0"/>
                                            </p:txEl>
                                          </p:spTgt>
                                        </p:tgtEl>
                                      </p:cBhvr>
                                      <p:to x="100000" y="100000"/>
                                    </p:animScale>
                                    <p:animScale>
                                      <p:cBhvr>
                                        <p:cTn id="21" dur="26">
                                          <p:stCondLst>
                                            <p:cond delay="1642"/>
                                          </p:stCondLst>
                                        </p:cTn>
                                        <p:tgtEl>
                                          <p:spTgt spid="3">
                                            <p:txEl>
                                              <p:pRg st="0" end="0"/>
                                            </p:txEl>
                                          </p:spTgt>
                                        </p:tgtEl>
                                      </p:cBhvr>
                                      <p:to x="100000" y="90000"/>
                                    </p:animScale>
                                    <p:animScale>
                                      <p:cBhvr>
                                        <p:cTn id="22" dur="166" decel="50000">
                                          <p:stCondLst>
                                            <p:cond delay="1668"/>
                                          </p:stCondLst>
                                        </p:cTn>
                                        <p:tgtEl>
                                          <p:spTgt spid="3">
                                            <p:txEl>
                                              <p:pRg st="0" end="0"/>
                                            </p:txEl>
                                          </p:spTgt>
                                        </p:tgtEl>
                                      </p:cBhvr>
                                      <p:to x="100000" y="100000"/>
                                    </p:animScale>
                                    <p:animScale>
                                      <p:cBhvr>
                                        <p:cTn id="23" dur="26">
                                          <p:stCondLst>
                                            <p:cond delay="1808"/>
                                          </p:stCondLst>
                                        </p:cTn>
                                        <p:tgtEl>
                                          <p:spTgt spid="3">
                                            <p:txEl>
                                              <p:pRg st="0" end="0"/>
                                            </p:txEl>
                                          </p:spTgt>
                                        </p:tgtEl>
                                      </p:cBhvr>
                                      <p:to x="100000" y="95000"/>
                                    </p:animScale>
                                    <p:animScale>
                                      <p:cBhvr>
                                        <p:cTn id="24" dur="166" decel="50000">
                                          <p:stCondLst>
                                            <p:cond delay="1834"/>
                                          </p:stCondLst>
                                        </p:cTn>
                                        <p:tgtEl>
                                          <p:spTgt spid="3">
                                            <p:txEl>
                                              <p:pRg st="0" end="0"/>
                                            </p:txEl>
                                          </p:spTgt>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80">
                                          <p:stCondLst>
                                            <p:cond delay="0"/>
                                          </p:stCondLst>
                                        </p:cTn>
                                        <p:tgtEl>
                                          <p:spTgt spid="3">
                                            <p:txEl>
                                              <p:pRg st="1" end="1"/>
                                            </p:txEl>
                                          </p:spTgt>
                                        </p:tgtEl>
                                      </p:cBhvr>
                                    </p:animEffect>
                                    <p:anim calcmode="lin" valueType="num">
                                      <p:cBhvr>
                                        <p:cTn id="3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1" end="1"/>
                                            </p:txEl>
                                          </p:spTgt>
                                        </p:tgtEl>
                                      </p:cBhvr>
                                      <p:to x="100000" y="60000"/>
                                    </p:animScale>
                                    <p:animScale>
                                      <p:cBhvr>
                                        <p:cTn id="36" dur="166" decel="50000">
                                          <p:stCondLst>
                                            <p:cond delay="676"/>
                                          </p:stCondLst>
                                        </p:cTn>
                                        <p:tgtEl>
                                          <p:spTgt spid="3">
                                            <p:txEl>
                                              <p:pRg st="1" end="1"/>
                                            </p:txEl>
                                          </p:spTgt>
                                        </p:tgtEl>
                                      </p:cBhvr>
                                      <p:to x="100000" y="100000"/>
                                    </p:animScale>
                                    <p:animScale>
                                      <p:cBhvr>
                                        <p:cTn id="37" dur="26">
                                          <p:stCondLst>
                                            <p:cond delay="1312"/>
                                          </p:stCondLst>
                                        </p:cTn>
                                        <p:tgtEl>
                                          <p:spTgt spid="3">
                                            <p:txEl>
                                              <p:pRg st="1" end="1"/>
                                            </p:txEl>
                                          </p:spTgt>
                                        </p:tgtEl>
                                      </p:cBhvr>
                                      <p:to x="100000" y="80000"/>
                                    </p:animScale>
                                    <p:animScale>
                                      <p:cBhvr>
                                        <p:cTn id="38" dur="166" decel="50000">
                                          <p:stCondLst>
                                            <p:cond delay="1338"/>
                                          </p:stCondLst>
                                        </p:cTn>
                                        <p:tgtEl>
                                          <p:spTgt spid="3">
                                            <p:txEl>
                                              <p:pRg st="1" end="1"/>
                                            </p:txEl>
                                          </p:spTgt>
                                        </p:tgtEl>
                                      </p:cBhvr>
                                      <p:to x="100000" y="100000"/>
                                    </p:animScale>
                                    <p:animScale>
                                      <p:cBhvr>
                                        <p:cTn id="39" dur="26">
                                          <p:stCondLst>
                                            <p:cond delay="1642"/>
                                          </p:stCondLst>
                                        </p:cTn>
                                        <p:tgtEl>
                                          <p:spTgt spid="3">
                                            <p:txEl>
                                              <p:pRg st="1" end="1"/>
                                            </p:txEl>
                                          </p:spTgt>
                                        </p:tgtEl>
                                      </p:cBhvr>
                                      <p:to x="100000" y="90000"/>
                                    </p:animScale>
                                    <p:animScale>
                                      <p:cBhvr>
                                        <p:cTn id="40" dur="166" decel="50000">
                                          <p:stCondLst>
                                            <p:cond delay="1668"/>
                                          </p:stCondLst>
                                        </p:cTn>
                                        <p:tgtEl>
                                          <p:spTgt spid="3">
                                            <p:txEl>
                                              <p:pRg st="1" end="1"/>
                                            </p:txEl>
                                          </p:spTgt>
                                        </p:tgtEl>
                                      </p:cBhvr>
                                      <p:to x="100000" y="100000"/>
                                    </p:animScale>
                                    <p:animScale>
                                      <p:cBhvr>
                                        <p:cTn id="41" dur="26">
                                          <p:stCondLst>
                                            <p:cond delay="1808"/>
                                          </p:stCondLst>
                                        </p:cTn>
                                        <p:tgtEl>
                                          <p:spTgt spid="3">
                                            <p:txEl>
                                              <p:pRg st="1" end="1"/>
                                            </p:txEl>
                                          </p:spTgt>
                                        </p:tgtEl>
                                      </p:cBhvr>
                                      <p:to x="100000" y="95000"/>
                                    </p:animScale>
                                    <p:animScale>
                                      <p:cBhvr>
                                        <p:cTn id="42" dur="166" decel="50000">
                                          <p:stCondLst>
                                            <p:cond delay="1834"/>
                                          </p:stCondLst>
                                        </p:cTn>
                                        <p:tgtEl>
                                          <p:spTgt spid="3">
                                            <p:txEl>
                                              <p:pRg st="1" end="1"/>
                                            </p:txEl>
                                          </p:spTgt>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wipe(down)">
                                      <p:cBhvr>
                                        <p:cTn id="47" dur="580">
                                          <p:stCondLst>
                                            <p:cond delay="0"/>
                                          </p:stCondLst>
                                        </p:cTn>
                                        <p:tgtEl>
                                          <p:spTgt spid="3">
                                            <p:txEl>
                                              <p:pRg st="2" end="2"/>
                                            </p:txEl>
                                          </p:spTgt>
                                        </p:tgtEl>
                                      </p:cBhvr>
                                    </p:animEffect>
                                    <p:anim calcmode="lin" valueType="num">
                                      <p:cBhvr>
                                        <p:cTn id="4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3" dur="26">
                                          <p:stCondLst>
                                            <p:cond delay="650"/>
                                          </p:stCondLst>
                                        </p:cTn>
                                        <p:tgtEl>
                                          <p:spTgt spid="3">
                                            <p:txEl>
                                              <p:pRg st="2" end="2"/>
                                            </p:txEl>
                                          </p:spTgt>
                                        </p:tgtEl>
                                      </p:cBhvr>
                                      <p:to x="100000" y="60000"/>
                                    </p:animScale>
                                    <p:animScale>
                                      <p:cBhvr>
                                        <p:cTn id="54" dur="166" decel="50000">
                                          <p:stCondLst>
                                            <p:cond delay="676"/>
                                          </p:stCondLst>
                                        </p:cTn>
                                        <p:tgtEl>
                                          <p:spTgt spid="3">
                                            <p:txEl>
                                              <p:pRg st="2" end="2"/>
                                            </p:txEl>
                                          </p:spTgt>
                                        </p:tgtEl>
                                      </p:cBhvr>
                                      <p:to x="100000" y="100000"/>
                                    </p:animScale>
                                    <p:animScale>
                                      <p:cBhvr>
                                        <p:cTn id="55" dur="26">
                                          <p:stCondLst>
                                            <p:cond delay="1312"/>
                                          </p:stCondLst>
                                        </p:cTn>
                                        <p:tgtEl>
                                          <p:spTgt spid="3">
                                            <p:txEl>
                                              <p:pRg st="2" end="2"/>
                                            </p:txEl>
                                          </p:spTgt>
                                        </p:tgtEl>
                                      </p:cBhvr>
                                      <p:to x="100000" y="80000"/>
                                    </p:animScale>
                                    <p:animScale>
                                      <p:cBhvr>
                                        <p:cTn id="56" dur="166" decel="50000">
                                          <p:stCondLst>
                                            <p:cond delay="1338"/>
                                          </p:stCondLst>
                                        </p:cTn>
                                        <p:tgtEl>
                                          <p:spTgt spid="3">
                                            <p:txEl>
                                              <p:pRg st="2" end="2"/>
                                            </p:txEl>
                                          </p:spTgt>
                                        </p:tgtEl>
                                      </p:cBhvr>
                                      <p:to x="100000" y="100000"/>
                                    </p:animScale>
                                    <p:animScale>
                                      <p:cBhvr>
                                        <p:cTn id="57" dur="26">
                                          <p:stCondLst>
                                            <p:cond delay="1642"/>
                                          </p:stCondLst>
                                        </p:cTn>
                                        <p:tgtEl>
                                          <p:spTgt spid="3">
                                            <p:txEl>
                                              <p:pRg st="2" end="2"/>
                                            </p:txEl>
                                          </p:spTgt>
                                        </p:tgtEl>
                                      </p:cBhvr>
                                      <p:to x="100000" y="90000"/>
                                    </p:animScale>
                                    <p:animScale>
                                      <p:cBhvr>
                                        <p:cTn id="58" dur="166" decel="50000">
                                          <p:stCondLst>
                                            <p:cond delay="1668"/>
                                          </p:stCondLst>
                                        </p:cTn>
                                        <p:tgtEl>
                                          <p:spTgt spid="3">
                                            <p:txEl>
                                              <p:pRg st="2" end="2"/>
                                            </p:txEl>
                                          </p:spTgt>
                                        </p:tgtEl>
                                      </p:cBhvr>
                                      <p:to x="100000" y="100000"/>
                                    </p:animScale>
                                    <p:animScale>
                                      <p:cBhvr>
                                        <p:cTn id="59" dur="26">
                                          <p:stCondLst>
                                            <p:cond delay="1808"/>
                                          </p:stCondLst>
                                        </p:cTn>
                                        <p:tgtEl>
                                          <p:spTgt spid="3">
                                            <p:txEl>
                                              <p:pRg st="2" end="2"/>
                                            </p:txEl>
                                          </p:spTgt>
                                        </p:tgtEl>
                                      </p:cBhvr>
                                      <p:to x="100000" y="95000"/>
                                    </p:animScale>
                                    <p:animScale>
                                      <p:cBhvr>
                                        <p:cTn id="60" dur="166" decel="50000">
                                          <p:stCondLst>
                                            <p:cond delay="1834"/>
                                          </p:stCondLst>
                                        </p:cTn>
                                        <p:tgtEl>
                                          <p:spTgt spid="3">
                                            <p:txEl>
                                              <p:pRg st="2" end="2"/>
                                            </p:txEl>
                                          </p:spTgt>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26" presetClass="entr" presetSubtype="0" fill="hold" grpId="0" nodeType="clickEffect">
                                  <p:stCondLst>
                                    <p:cond delay="0"/>
                                  </p:stCondLst>
                                  <p:childTnLst>
                                    <p:set>
                                      <p:cBhvr>
                                        <p:cTn id="64" dur="1" fill="hold">
                                          <p:stCondLst>
                                            <p:cond delay="0"/>
                                          </p:stCondLst>
                                        </p:cTn>
                                        <p:tgtEl>
                                          <p:spTgt spid="3">
                                            <p:txEl>
                                              <p:pRg st="3" end="3"/>
                                            </p:txEl>
                                          </p:spTgt>
                                        </p:tgtEl>
                                        <p:attrNameLst>
                                          <p:attrName>style.visibility</p:attrName>
                                        </p:attrNameLst>
                                      </p:cBhvr>
                                      <p:to>
                                        <p:strVal val="visible"/>
                                      </p:to>
                                    </p:set>
                                    <p:animEffect transition="in" filter="wipe(down)">
                                      <p:cBhvr>
                                        <p:cTn id="65" dur="580">
                                          <p:stCondLst>
                                            <p:cond delay="0"/>
                                          </p:stCondLst>
                                        </p:cTn>
                                        <p:tgtEl>
                                          <p:spTgt spid="3">
                                            <p:txEl>
                                              <p:pRg st="3" end="3"/>
                                            </p:txEl>
                                          </p:spTgt>
                                        </p:tgtEl>
                                      </p:cBhvr>
                                    </p:animEffect>
                                    <p:anim calcmode="lin" valueType="num">
                                      <p:cBhvr>
                                        <p:cTn id="6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1" dur="26">
                                          <p:stCondLst>
                                            <p:cond delay="650"/>
                                          </p:stCondLst>
                                        </p:cTn>
                                        <p:tgtEl>
                                          <p:spTgt spid="3">
                                            <p:txEl>
                                              <p:pRg st="3" end="3"/>
                                            </p:txEl>
                                          </p:spTgt>
                                        </p:tgtEl>
                                      </p:cBhvr>
                                      <p:to x="100000" y="60000"/>
                                    </p:animScale>
                                    <p:animScale>
                                      <p:cBhvr>
                                        <p:cTn id="72" dur="166" decel="50000">
                                          <p:stCondLst>
                                            <p:cond delay="676"/>
                                          </p:stCondLst>
                                        </p:cTn>
                                        <p:tgtEl>
                                          <p:spTgt spid="3">
                                            <p:txEl>
                                              <p:pRg st="3" end="3"/>
                                            </p:txEl>
                                          </p:spTgt>
                                        </p:tgtEl>
                                      </p:cBhvr>
                                      <p:to x="100000" y="100000"/>
                                    </p:animScale>
                                    <p:animScale>
                                      <p:cBhvr>
                                        <p:cTn id="73" dur="26">
                                          <p:stCondLst>
                                            <p:cond delay="1312"/>
                                          </p:stCondLst>
                                        </p:cTn>
                                        <p:tgtEl>
                                          <p:spTgt spid="3">
                                            <p:txEl>
                                              <p:pRg st="3" end="3"/>
                                            </p:txEl>
                                          </p:spTgt>
                                        </p:tgtEl>
                                      </p:cBhvr>
                                      <p:to x="100000" y="80000"/>
                                    </p:animScale>
                                    <p:animScale>
                                      <p:cBhvr>
                                        <p:cTn id="74" dur="166" decel="50000">
                                          <p:stCondLst>
                                            <p:cond delay="1338"/>
                                          </p:stCondLst>
                                        </p:cTn>
                                        <p:tgtEl>
                                          <p:spTgt spid="3">
                                            <p:txEl>
                                              <p:pRg st="3" end="3"/>
                                            </p:txEl>
                                          </p:spTgt>
                                        </p:tgtEl>
                                      </p:cBhvr>
                                      <p:to x="100000" y="100000"/>
                                    </p:animScale>
                                    <p:animScale>
                                      <p:cBhvr>
                                        <p:cTn id="75" dur="26">
                                          <p:stCondLst>
                                            <p:cond delay="1642"/>
                                          </p:stCondLst>
                                        </p:cTn>
                                        <p:tgtEl>
                                          <p:spTgt spid="3">
                                            <p:txEl>
                                              <p:pRg st="3" end="3"/>
                                            </p:txEl>
                                          </p:spTgt>
                                        </p:tgtEl>
                                      </p:cBhvr>
                                      <p:to x="100000" y="90000"/>
                                    </p:animScale>
                                    <p:animScale>
                                      <p:cBhvr>
                                        <p:cTn id="76" dur="166" decel="50000">
                                          <p:stCondLst>
                                            <p:cond delay="1668"/>
                                          </p:stCondLst>
                                        </p:cTn>
                                        <p:tgtEl>
                                          <p:spTgt spid="3">
                                            <p:txEl>
                                              <p:pRg st="3" end="3"/>
                                            </p:txEl>
                                          </p:spTgt>
                                        </p:tgtEl>
                                      </p:cBhvr>
                                      <p:to x="100000" y="100000"/>
                                    </p:animScale>
                                    <p:animScale>
                                      <p:cBhvr>
                                        <p:cTn id="77" dur="26">
                                          <p:stCondLst>
                                            <p:cond delay="1808"/>
                                          </p:stCondLst>
                                        </p:cTn>
                                        <p:tgtEl>
                                          <p:spTgt spid="3">
                                            <p:txEl>
                                              <p:pRg st="3" end="3"/>
                                            </p:txEl>
                                          </p:spTgt>
                                        </p:tgtEl>
                                      </p:cBhvr>
                                      <p:to x="100000" y="95000"/>
                                    </p:animScale>
                                    <p:animScale>
                                      <p:cBhvr>
                                        <p:cTn id="78" dur="166" decel="50000">
                                          <p:stCondLst>
                                            <p:cond delay="1834"/>
                                          </p:stCondLst>
                                        </p:cTn>
                                        <p:tgtEl>
                                          <p:spTgt spid="3">
                                            <p:txEl>
                                              <p:pRg st="3" end="3"/>
                                            </p:txEl>
                                          </p:spTgt>
                                        </p:tgtEl>
                                      </p:cBhvr>
                                      <p:to x="100000" y="100000"/>
                                    </p:animScale>
                                  </p:childTnLst>
                                </p:cTn>
                              </p:par>
                            </p:childTnLst>
                          </p:cTn>
                        </p:par>
                      </p:childTnLst>
                    </p:cTn>
                  </p:par>
                  <p:par>
                    <p:cTn id="79" fill="hold">
                      <p:stCondLst>
                        <p:cond delay="indefinite"/>
                      </p:stCondLst>
                      <p:childTnLst>
                        <p:par>
                          <p:cTn id="80" fill="hold">
                            <p:stCondLst>
                              <p:cond delay="0"/>
                            </p:stCondLst>
                            <p:childTnLst>
                              <p:par>
                                <p:cTn id="81" presetID="6" presetClass="emph" presetSubtype="0" fill="hold" nodeType="clickEffect">
                                  <p:stCondLst>
                                    <p:cond delay="0"/>
                                  </p:stCondLst>
                                  <p:childTnLst>
                                    <p:animScale>
                                      <p:cBhvr>
                                        <p:cTn id="82"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562074"/>
          </a:xfrm>
        </p:spPr>
        <p:txBody>
          <a:bodyPr>
            <a:normAutofit fontScale="90000"/>
          </a:bodyPr>
          <a:lstStyle/>
          <a:p>
            <a:pPr lvl="0" algn="ctr"/>
            <a:r>
              <a:rPr lang="ar-EG" sz="3600" b="1" dirty="0">
                <a:solidFill>
                  <a:srgbClr val="FF0000"/>
                </a:solidFill>
                <a:ea typeface="Calibri"/>
              </a:rPr>
              <a:t>النزعة التحليلية</a:t>
            </a:r>
            <a:r>
              <a:rPr lang="ar-IQ" sz="3600" b="1" dirty="0">
                <a:solidFill>
                  <a:srgbClr val="FF0000"/>
                </a:solidFill>
                <a:ea typeface="Calibri"/>
              </a:rPr>
              <a:t>:</a:t>
            </a:r>
            <a:endParaRPr lang="en-US" sz="3600" b="1" dirty="0">
              <a:solidFill>
                <a:srgbClr val="FF0000"/>
              </a:solidFill>
            </a:endParaRPr>
          </a:p>
        </p:txBody>
      </p:sp>
      <p:sp>
        <p:nvSpPr>
          <p:cNvPr id="3" name="عنصر نائب للمحتوى 2"/>
          <p:cNvSpPr>
            <a:spLocks noGrp="1"/>
          </p:cNvSpPr>
          <p:nvPr>
            <p:ph sz="quarter" idx="1"/>
          </p:nvPr>
        </p:nvSpPr>
        <p:spPr>
          <a:xfrm>
            <a:off x="457200" y="908720"/>
            <a:ext cx="8229600" cy="6120680"/>
          </a:xfrm>
        </p:spPr>
        <p:txBody>
          <a:bodyPr>
            <a:noAutofit/>
          </a:bodyPr>
          <a:lstStyle/>
          <a:p>
            <a:pPr marL="0" indent="363220" algn="just" rtl="1">
              <a:lnSpc>
                <a:spcPct val="115000"/>
              </a:lnSpc>
              <a:spcBef>
                <a:spcPts val="0"/>
              </a:spcBef>
              <a:spcAft>
                <a:spcPts val="1000"/>
              </a:spcAft>
            </a:pPr>
            <a:r>
              <a:rPr lang="ar-EG" sz="2000" dirty="0">
                <a:latin typeface="Arial" pitchFamily="34" charset="0"/>
                <a:ea typeface="Calibri"/>
                <a:cs typeface="Arial" pitchFamily="34" charset="0"/>
              </a:rPr>
              <a:t>قدم التراث اللغوي نموذجا م</a:t>
            </a:r>
            <a:r>
              <a:rPr lang="ar-IQ" sz="2000" dirty="0">
                <a:latin typeface="Arial" pitchFamily="34" charset="0"/>
                <a:ea typeface="Calibri"/>
                <a:cs typeface="Arial" pitchFamily="34" charset="0"/>
              </a:rPr>
              <a:t>ت</a:t>
            </a:r>
            <a:r>
              <a:rPr lang="ar-EG" sz="2000" dirty="0">
                <a:latin typeface="Arial" pitchFamily="34" charset="0"/>
                <a:ea typeface="Calibri"/>
                <a:cs typeface="Arial" pitchFamily="34" charset="0"/>
              </a:rPr>
              <a:t>قدما جدا للتحليل اللغوي بتصنيف المادة اللغوية، </a:t>
            </a:r>
            <a:r>
              <a:rPr lang="ar-EG" sz="2000" dirty="0" err="1">
                <a:latin typeface="Arial" pitchFamily="34" charset="0"/>
                <a:ea typeface="Calibri"/>
                <a:cs typeface="Arial" pitchFamily="34" charset="0"/>
              </a:rPr>
              <a:t>التى</a:t>
            </a:r>
            <a:r>
              <a:rPr lang="ar-EG" sz="2000" dirty="0">
                <a:latin typeface="Arial" pitchFamily="34" charset="0"/>
                <a:ea typeface="Calibri"/>
                <a:cs typeface="Arial" pitchFamily="34" charset="0"/>
              </a:rPr>
              <a:t> تمثل اللغة المشتركة</a:t>
            </a:r>
            <a:r>
              <a:rPr lang="ar-IQ" sz="2000" dirty="0">
                <a:latin typeface="Arial" pitchFamily="34" charset="0"/>
                <a:ea typeface="Calibri"/>
                <a:cs typeface="Arial" pitchFamily="34" charset="0"/>
              </a:rPr>
              <a:t>.</a:t>
            </a:r>
            <a:r>
              <a:rPr lang="ar-EG" sz="2000" dirty="0">
                <a:latin typeface="Arial" pitchFamily="34" charset="0"/>
                <a:ea typeface="Calibri"/>
                <a:cs typeface="Arial" pitchFamily="34" charset="0"/>
              </a:rPr>
              <a:t> </a:t>
            </a:r>
            <a:r>
              <a:rPr lang="ar-IQ" sz="2000" dirty="0">
                <a:latin typeface="Arial" pitchFamily="34" charset="0"/>
                <a:ea typeface="Calibri"/>
                <a:cs typeface="Arial" pitchFamily="34" charset="0"/>
              </a:rPr>
              <a:t>ثم تحليلها </a:t>
            </a:r>
            <a:r>
              <a:rPr lang="ar-EG" sz="2000" dirty="0" err="1">
                <a:latin typeface="Arial" pitchFamily="34" charset="0"/>
                <a:ea typeface="Calibri"/>
                <a:cs typeface="Arial" pitchFamily="34" charset="0"/>
              </a:rPr>
              <a:t>لإستنباط</a:t>
            </a:r>
            <a:r>
              <a:rPr lang="ar-EG" sz="2000" dirty="0">
                <a:latin typeface="Arial" pitchFamily="34" charset="0"/>
                <a:ea typeface="Calibri"/>
                <a:cs typeface="Arial" pitchFamily="34" charset="0"/>
              </a:rPr>
              <a:t> ما فيها من أنظمة لغوية. </a:t>
            </a:r>
            <a:r>
              <a:rPr lang="ar-IQ" sz="2000" dirty="0">
                <a:latin typeface="Arial" pitchFamily="34" charset="0"/>
                <a:ea typeface="Calibri"/>
                <a:cs typeface="Arial" pitchFamily="34" charset="0"/>
              </a:rPr>
              <a:t>و</a:t>
            </a:r>
            <a:r>
              <a:rPr lang="ar-EG" sz="2000" dirty="0">
                <a:latin typeface="Arial" pitchFamily="34" charset="0"/>
                <a:ea typeface="Calibri"/>
                <a:cs typeface="Arial" pitchFamily="34" charset="0"/>
              </a:rPr>
              <a:t>قدم أصنافا مختلفة للغة المشتركة القياسية، وهذا تأكيد على عدم انفصال إجراءات الدرس اللغوي بعضها عن بعض.</a:t>
            </a:r>
            <a:r>
              <a:rPr lang="ar-IQ" sz="2000" dirty="0">
                <a:latin typeface="Arial" pitchFamily="34" charset="0"/>
                <a:ea typeface="Calibri"/>
                <a:cs typeface="Arial" pitchFamily="34" charset="0"/>
              </a:rPr>
              <a:t> و</a:t>
            </a:r>
            <a:r>
              <a:rPr lang="ar-EG" sz="2000" dirty="0">
                <a:latin typeface="Arial" pitchFamily="34" charset="0"/>
                <a:ea typeface="Calibri"/>
                <a:cs typeface="Arial" pitchFamily="34" charset="0"/>
              </a:rPr>
              <a:t>صنفوا المادة اللغوية </a:t>
            </a:r>
            <a:r>
              <a:rPr lang="ar-IQ" sz="2000" dirty="0">
                <a:latin typeface="Arial" pitchFamily="34" charset="0"/>
                <a:ea typeface="Calibri"/>
                <a:cs typeface="Arial" pitchFamily="34" charset="0"/>
              </a:rPr>
              <a:t>بحسب </a:t>
            </a:r>
            <a:r>
              <a:rPr lang="ar-EG" sz="2000" dirty="0">
                <a:latin typeface="Arial" pitchFamily="34" charset="0"/>
                <a:ea typeface="Calibri"/>
                <a:cs typeface="Arial" pitchFamily="34" charset="0"/>
              </a:rPr>
              <a:t>نظام معين </a:t>
            </a:r>
            <a:r>
              <a:rPr lang="ar-IQ" sz="2000" dirty="0">
                <a:latin typeface="Arial" pitchFamily="34" charset="0"/>
                <a:ea typeface="Calibri"/>
                <a:cs typeface="Arial" pitchFamily="34" charset="0"/>
              </a:rPr>
              <a:t>الى </a:t>
            </a:r>
            <a:r>
              <a:rPr lang="ar-EG" sz="2000" dirty="0">
                <a:latin typeface="Arial" pitchFamily="34" charset="0"/>
                <a:ea typeface="Calibri"/>
                <a:cs typeface="Arial" pitchFamily="34" charset="0"/>
              </a:rPr>
              <a:t>: السماعي: نظام غير منتج.</a:t>
            </a:r>
            <a:r>
              <a:rPr lang="ar-IQ" sz="2000" dirty="0">
                <a:latin typeface="Arial" pitchFamily="34" charset="0"/>
                <a:cs typeface="Arial" pitchFamily="34" charset="0"/>
              </a:rPr>
              <a:t> و</a:t>
            </a:r>
            <a:r>
              <a:rPr lang="ar-EG" sz="2000" dirty="0">
                <a:latin typeface="Arial" pitchFamily="34" charset="0"/>
                <a:ea typeface="Calibri"/>
                <a:cs typeface="Arial" pitchFamily="34" charset="0"/>
              </a:rPr>
              <a:t>القياسي: نظام لغوي م</a:t>
            </a:r>
            <a:r>
              <a:rPr lang="ar-IQ" sz="2000" dirty="0">
                <a:latin typeface="Arial" pitchFamily="34" charset="0"/>
                <a:ea typeface="Calibri"/>
                <a:cs typeface="Arial" pitchFamily="34" charset="0"/>
              </a:rPr>
              <a:t>نتج</a:t>
            </a:r>
            <a:r>
              <a:rPr lang="ar-EG" sz="2000" dirty="0">
                <a:latin typeface="Arial" pitchFamily="34" charset="0"/>
                <a:ea typeface="Calibri"/>
                <a:cs typeface="Arial" pitchFamily="34" charset="0"/>
              </a:rPr>
              <a:t>.</a:t>
            </a:r>
            <a:endParaRPr lang="ar-IQ" sz="2000" dirty="0">
              <a:latin typeface="Arial" pitchFamily="34" charset="0"/>
              <a:ea typeface="Calibri"/>
              <a:cs typeface="Arial" pitchFamily="34" charset="0"/>
            </a:endParaRPr>
          </a:p>
          <a:p>
            <a:pPr marL="0" marR="0" algn="just" rtl="1">
              <a:lnSpc>
                <a:spcPct val="115000"/>
              </a:lnSpc>
              <a:spcBef>
                <a:spcPts val="0"/>
              </a:spcBef>
              <a:spcAft>
                <a:spcPts val="1000"/>
              </a:spcAft>
            </a:pPr>
            <a:r>
              <a:rPr lang="ar-EG" sz="2000" dirty="0">
                <a:latin typeface="Arial" pitchFamily="34" charset="0"/>
                <a:ea typeface="Calibri"/>
                <a:cs typeface="Arial" pitchFamily="34" charset="0"/>
              </a:rPr>
              <a:t>التصنيف والتحليل</a:t>
            </a:r>
            <a:r>
              <a:rPr lang="ar-IQ" sz="2000" dirty="0">
                <a:latin typeface="Arial" pitchFamily="34" charset="0"/>
                <a:ea typeface="Calibri"/>
                <a:cs typeface="Arial" pitchFamily="34" charset="0"/>
              </a:rPr>
              <a:t> </a:t>
            </a:r>
            <a:r>
              <a:rPr lang="ar-EG" sz="2000" dirty="0">
                <a:latin typeface="Arial" pitchFamily="34" charset="0"/>
                <a:ea typeface="Calibri"/>
                <a:cs typeface="Arial" pitchFamily="34" charset="0"/>
              </a:rPr>
              <a:t>شكلا النظرية </a:t>
            </a:r>
            <a:r>
              <a:rPr lang="ar-EG" sz="2000" dirty="0" err="1">
                <a:latin typeface="Arial" pitchFamily="34" charset="0"/>
                <a:ea typeface="Calibri"/>
                <a:cs typeface="Arial" pitchFamily="34" charset="0"/>
              </a:rPr>
              <a:t>فى</a:t>
            </a:r>
            <a:r>
              <a:rPr lang="ar-EG" sz="2000" dirty="0">
                <a:latin typeface="Arial" pitchFamily="34" charset="0"/>
                <a:ea typeface="Calibri"/>
                <a:cs typeface="Arial" pitchFamily="34" charset="0"/>
              </a:rPr>
              <a:t> التراث العربي، ودارت فيها مختلف النظريات أو الفروض التي قدمها اللغويون</a:t>
            </a:r>
            <a:r>
              <a:rPr lang="ar-IQ" sz="2000" dirty="0">
                <a:latin typeface="Arial" pitchFamily="34" charset="0"/>
                <a:ea typeface="Calibri"/>
                <a:cs typeface="Arial" pitchFamily="34" charset="0"/>
              </a:rPr>
              <a:t>.</a:t>
            </a:r>
          </a:p>
          <a:p>
            <a:pPr marL="0" marR="0" algn="just" rtl="1">
              <a:lnSpc>
                <a:spcPct val="115000"/>
              </a:lnSpc>
              <a:spcBef>
                <a:spcPts val="0"/>
              </a:spcBef>
              <a:spcAft>
                <a:spcPts val="1000"/>
              </a:spcAft>
            </a:pPr>
            <a:r>
              <a:rPr lang="ar-EG" sz="2000" dirty="0">
                <a:latin typeface="Arial" pitchFamily="34" charset="0"/>
                <a:ea typeface="Calibri"/>
                <a:cs typeface="Arial" pitchFamily="34" charset="0"/>
              </a:rPr>
              <a:t>ويمكن تقديم البنية العامة للنظرية اللغوية </a:t>
            </a:r>
            <a:r>
              <a:rPr lang="ar-EG" sz="2000" dirty="0" err="1">
                <a:latin typeface="Arial" pitchFamily="34" charset="0"/>
                <a:ea typeface="Calibri"/>
                <a:cs typeface="Arial" pitchFamily="34" charset="0"/>
              </a:rPr>
              <a:t>فى</a:t>
            </a:r>
            <a:r>
              <a:rPr lang="ar-EG" sz="2000" dirty="0">
                <a:latin typeface="Arial" pitchFamily="34" charset="0"/>
                <a:ea typeface="Calibri"/>
                <a:cs typeface="Arial" pitchFamily="34" charset="0"/>
              </a:rPr>
              <a:t> التراث العربي من خلال مُخَطَّط</a:t>
            </a:r>
            <a:r>
              <a:rPr lang="ar-IQ" sz="2000" dirty="0">
                <a:latin typeface="Arial" pitchFamily="34" charset="0"/>
                <a:ea typeface="Calibri"/>
                <a:cs typeface="Arial" pitchFamily="34" charset="0"/>
              </a:rPr>
              <a:t>ات على شكل دوائر متداخلة</a:t>
            </a:r>
            <a:r>
              <a:rPr lang="ar-EG" sz="2000" dirty="0">
                <a:latin typeface="Arial" pitchFamily="34" charset="0"/>
                <a:ea typeface="Calibri"/>
                <a:cs typeface="Arial" pitchFamily="34" charset="0"/>
              </a:rPr>
              <a:t>.</a:t>
            </a:r>
            <a:r>
              <a:rPr lang="ar-IQ" sz="2000" dirty="0">
                <a:latin typeface="Arial" pitchFamily="34" charset="0"/>
                <a:ea typeface="Calibri"/>
                <a:cs typeface="Arial" pitchFamily="34" charset="0"/>
              </a:rPr>
              <a:t> </a:t>
            </a:r>
          </a:p>
          <a:p>
            <a:pPr marL="342900" marR="0" lvl="0" indent="-342900" algn="just" rtl="1">
              <a:lnSpc>
                <a:spcPct val="115000"/>
              </a:lnSpc>
              <a:spcBef>
                <a:spcPts val="0"/>
              </a:spcBef>
              <a:spcAft>
                <a:spcPts val="1000"/>
              </a:spcAft>
              <a:buFont typeface="Traditional Arabic"/>
              <a:buChar char="-"/>
            </a:pPr>
            <a:r>
              <a:rPr lang="ar-IQ" sz="2800" b="1" u="sng" dirty="0">
                <a:solidFill>
                  <a:srgbClr val="FF0000"/>
                </a:solidFill>
                <a:latin typeface="Arial" pitchFamily="34" charset="0"/>
                <a:cs typeface="Arial" pitchFamily="34" charset="0"/>
              </a:rPr>
              <a:t>النزعة الروحية:</a:t>
            </a:r>
          </a:p>
          <a:p>
            <a:pPr marL="342900" lvl="0" indent="-342900" algn="r" rtl="1">
              <a:spcBef>
                <a:spcPts val="0"/>
              </a:spcBef>
              <a:buClr>
                <a:srgbClr val="FE8637"/>
              </a:buClr>
              <a:buFont typeface="Traditional Arabic"/>
              <a:buChar char="-"/>
            </a:pPr>
            <a:r>
              <a:rPr lang="ar-SA" sz="2000" b="1" dirty="0">
                <a:solidFill>
                  <a:prstClr val="black"/>
                </a:solidFill>
                <a:latin typeface="Times New Roman"/>
                <a:ea typeface="Calibri"/>
                <a:cs typeface="Simplified Arabic"/>
              </a:rPr>
              <a:t>تأثرها بالنزعة الروحية والنظرة القدسية للغة العربية: إذ </a:t>
            </a:r>
            <a:r>
              <a:rPr lang="ar-IQ" sz="2000" dirty="0">
                <a:solidFill>
                  <a:prstClr val="black"/>
                </a:solidFill>
                <a:latin typeface="Times New Roman"/>
                <a:ea typeface="Calibri"/>
                <a:cs typeface="Simplified Arabic"/>
              </a:rPr>
              <a:t>نشأت علوم اللغة العربية في ظل الأصول الإسلامية الروحية. وسنفرد لذلك مبحثا  ان شاء الله...</a:t>
            </a:r>
          </a:p>
          <a:p>
            <a:pPr marL="342900" marR="0" lvl="0" indent="-342900" algn="just" rtl="1">
              <a:lnSpc>
                <a:spcPct val="115000"/>
              </a:lnSpc>
              <a:spcBef>
                <a:spcPts val="0"/>
              </a:spcBef>
              <a:spcAft>
                <a:spcPts val="1000"/>
              </a:spcAft>
              <a:buFont typeface="+mj-lt"/>
              <a:buAutoNum type="arabicParenR"/>
            </a:pPr>
            <a:endParaRPr lang="ar-IQ" sz="1400" dirty="0">
              <a:latin typeface="Arial" pitchFamily="34" charset="0"/>
              <a:cs typeface="Arial" pitchFamily="34" charset="0"/>
            </a:endParaRPr>
          </a:p>
          <a:p>
            <a:pPr marL="342900" marR="0" lvl="0" indent="-342900" algn="just" rtl="1">
              <a:lnSpc>
                <a:spcPct val="115000"/>
              </a:lnSpc>
              <a:spcBef>
                <a:spcPts val="0"/>
              </a:spcBef>
              <a:spcAft>
                <a:spcPts val="1000"/>
              </a:spcAft>
              <a:buFont typeface="+mj-lt"/>
              <a:buAutoNum type="arabicParenR"/>
            </a:pPr>
            <a:endParaRPr lang="en-US" sz="1400" dirty="0">
              <a:latin typeface="Arial" pitchFamily="34" charset="0"/>
              <a:cs typeface="Arial" pitchFamily="34" charset="0"/>
            </a:endParaRPr>
          </a:p>
        </p:txBody>
      </p:sp>
    </p:spTree>
    <p:extLst>
      <p:ext uri="{BB962C8B-B14F-4D97-AF65-F5344CB8AC3E}">
        <p14:creationId xmlns:p14="http://schemas.microsoft.com/office/powerpoint/2010/main" val="881570761"/>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1000"/>
                                        <p:tgtEl>
                                          <p:spTgt spid="2"/>
                                        </p:tgtEl>
                                      </p:cBhvr>
                                    </p:animEffect>
                                    <p:anim calcmode="lin" valueType="num">
                                      <p:cBhvr>
                                        <p:cTn id="43" dur="1000" fill="hold"/>
                                        <p:tgtEl>
                                          <p:spTgt spid="2"/>
                                        </p:tgtEl>
                                        <p:attrNameLst>
                                          <p:attrName>ppt_x</p:attrName>
                                        </p:attrNameLst>
                                      </p:cBhvr>
                                      <p:tavLst>
                                        <p:tav tm="0">
                                          <p:val>
                                            <p:strVal val="#ppt_x"/>
                                          </p:val>
                                        </p:tav>
                                        <p:tav tm="100000">
                                          <p:val>
                                            <p:strVal val="#ppt_x"/>
                                          </p:val>
                                        </p:tav>
                                      </p:tavLst>
                                    </p:anim>
                                    <p:anim calcmode="lin" valueType="num">
                                      <p:cBhvr>
                                        <p:cTn id="4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490066"/>
          </a:xfrm>
        </p:spPr>
        <p:txBody>
          <a:bodyPr>
            <a:normAutofit fontScale="90000"/>
          </a:bodyPr>
          <a:lstStyle/>
          <a:p>
            <a:pPr algn="r"/>
            <a:r>
              <a:rPr lang="ar-IQ" dirty="0">
                <a:solidFill>
                  <a:srgbClr val="FF0000"/>
                </a:solidFill>
              </a:rPr>
              <a:t>مخطط لبناء النظرية اللغوية العامة في التراث العربي</a:t>
            </a:r>
            <a:endParaRPr lang="en-US" dirty="0">
              <a:solidFill>
                <a:srgbClr val="FF0000"/>
              </a:solidFill>
            </a:endParaRPr>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395536" y="908720"/>
            <a:ext cx="7776864"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8624072"/>
      </p:ext>
    </p:extLst>
  </p:cSld>
  <p:clrMapOvr>
    <a:masterClrMapping/>
  </p:clrMapOvr>
  <p:transition spd="slow">
    <p:cover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418058"/>
          </a:xfrm>
        </p:spPr>
        <p:txBody>
          <a:bodyPr>
            <a:normAutofit fontScale="90000"/>
          </a:bodyPr>
          <a:lstStyle/>
          <a:p>
            <a:r>
              <a:rPr lang="ar-IQ" dirty="0"/>
              <a:t>مخطط رقم </a:t>
            </a:r>
            <a:r>
              <a:rPr lang="ar-IQ" dirty="0">
                <a:solidFill>
                  <a:srgbClr val="FF0000"/>
                </a:solidFill>
              </a:rPr>
              <a:t>3 </a:t>
            </a:r>
            <a:endParaRPr lang="en-US" dirty="0">
              <a:solidFill>
                <a:srgbClr val="FF0000"/>
              </a:solidFill>
            </a:endParaRPr>
          </a:p>
        </p:txBody>
      </p:sp>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395536" y="620689"/>
            <a:ext cx="7776864" cy="5844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9956136"/>
      </p:ext>
    </p:extLst>
  </p:cSld>
  <p:clrMapOvr>
    <a:masterClrMapping/>
  </p:clrMapOvr>
  <p:transition spd="slow">
    <p:cover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490066"/>
          </a:xfrm>
        </p:spPr>
        <p:txBody>
          <a:bodyPr>
            <a:normAutofit fontScale="90000"/>
          </a:bodyPr>
          <a:lstStyle/>
          <a:p>
            <a:pPr algn="ctr"/>
            <a:r>
              <a:rPr lang="ar-SA" sz="3200" b="1" dirty="0">
                <a:solidFill>
                  <a:srgbClr val="FF0000"/>
                </a:solidFill>
                <a:latin typeface="Times New Roman"/>
                <a:ea typeface="Times New Roman"/>
                <a:cs typeface="Simplified Arabic"/>
              </a:rPr>
              <a:t>تحقق النظرية العربية وشروطها</a:t>
            </a:r>
            <a:endParaRPr lang="en-US" dirty="0">
              <a:solidFill>
                <a:srgbClr val="FF0000"/>
              </a:solidFill>
            </a:endParaRPr>
          </a:p>
        </p:txBody>
      </p:sp>
      <p:sp>
        <p:nvSpPr>
          <p:cNvPr id="3" name="عنصر نائب للمحتوى 2"/>
          <p:cNvSpPr>
            <a:spLocks noGrp="1"/>
          </p:cNvSpPr>
          <p:nvPr>
            <p:ph sz="quarter" idx="1"/>
          </p:nvPr>
        </p:nvSpPr>
        <p:spPr>
          <a:xfrm>
            <a:off x="457200" y="908720"/>
            <a:ext cx="7931224" cy="5565232"/>
          </a:xfrm>
        </p:spPr>
        <p:txBody>
          <a:bodyPr/>
          <a:lstStyle/>
          <a:p>
            <a:pPr marL="0" lvl="0" algn="r" rtl="1">
              <a:spcBef>
                <a:spcPts val="0"/>
              </a:spcBef>
              <a:buClr>
                <a:srgbClr val="FE8637"/>
              </a:buClr>
            </a:pPr>
            <a:endParaRPr lang="ar-IQ" sz="1800" dirty="0">
              <a:solidFill>
                <a:prstClr val="black"/>
              </a:solidFill>
              <a:latin typeface="Times New Roman"/>
              <a:ea typeface="Times New Roman"/>
              <a:cs typeface="Simplified Arabic"/>
            </a:endParaRPr>
          </a:p>
          <a:p>
            <a:pPr marL="0" marR="0" algn="r" rtl="1">
              <a:spcBef>
                <a:spcPts val="0"/>
              </a:spcBef>
              <a:spcAft>
                <a:spcPts val="0"/>
              </a:spcAft>
            </a:pPr>
            <a:r>
              <a:rPr lang="ar-IQ" sz="2000" dirty="0">
                <a:latin typeface="Times New Roman"/>
                <a:ea typeface="Times New Roman"/>
                <a:cs typeface="Simplified Arabic"/>
              </a:rPr>
              <a:t>تحقق الاجراءات: إ</a:t>
            </a:r>
            <a:r>
              <a:rPr lang="ar-SA" sz="2000" dirty="0">
                <a:latin typeface="Times New Roman"/>
                <a:ea typeface="Times New Roman"/>
                <a:cs typeface="Simplified Arabic"/>
              </a:rPr>
              <a:t>نّ الاستقراء والتقعيد أهم طرق الوصف، وما يلحقها من تقسيم أو تصنيف وما يسبقها من النزعة الفلسفية في النحو العربي كلها تعد من أهم الإجراءات في النظرية اللغوية عند العرب.</a:t>
            </a:r>
            <a:endParaRPr lang="ar-IQ" sz="2000" dirty="0">
              <a:latin typeface="Times New Roman"/>
              <a:ea typeface="Times New Roman"/>
              <a:cs typeface="Simplified Arabic"/>
            </a:endParaRPr>
          </a:p>
          <a:p>
            <a:pPr marL="0" marR="0" algn="r" rtl="1">
              <a:spcBef>
                <a:spcPts val="0"/>
              </a:spcBef>
              <a:spcAft>
                <a:spcPts val="0"/>
              </a:spcAft>
            </a:pPr>
            <a:r>
              <a:rPr lang="ar-SA" sz="2000" dirty="0">
                <a:solidFill>
                  <a:prstClr val="black"/>
                </a:solidFill>
                <a:latin typeface="Times New Roman"/>
                <a:ea typeface="Times New Roman"/>
                <a:cs typeface="Simplified Arabic"/>
              </a:rPr>
              <a:t>موافقة النظام من خلال إمكان تفسير أفراد الظاهرة </a:t>
            </a:r>
            <a:r>
              <a:rPr lang="ar-IQ" sz="2000" dirty="0">
                <a:solidFill>
                  <a:prstClr val="black"/>
                </a:solidFill>
                <a:latin typeface="Times New Roman"/>
                <a:ea typeface="Times New Roman"/>
                <a:cs typeface="Simplified Arabic"/>
              </a:rPr>
              <a:t>على </a:t>
            </a:r>
            <a:r>
              <a:rPr lang="ar-SA" sz="2000" dirty="0">
                <a:solidFill>
                  <a:prstClr val="black"/>
                </a:solidFill>
                <a:latin typeface="Times New Roman"/>
                <a:ea typeface="Times New Roman"/>
                <a:cs typeface="Simplified Arabic"/>
              </a:rPr>
              <a:t>وفق الفرض المقترح، أي إذا انطبق الفرض على جميع الأفراد كان فرضاً صحيحاً مقابلاً للنظام."</a:t>
            </a:r>
            <a:r>
              <a:rPr lang="en-US" sz="2000" dirty="0">
                <a:solidFill>
                  <a:prstClr val="black"/>
                </a:solidFill>
                <a:latin typeface="Simplified Arabic"/>
                <a:ea typeface="Times New Roman"/>
              </a:rPr>
              <a:t>  </a:t>
            </a:r>
            <a:endParaRPr lang="en-US" sz="2000" dirty="0">
              <a:solidFill>
                <a:prstClr val="black"/>
              </a:solidFill>
              <a:latin typeface="Times New Roman"/>
              <a:ea typeface="Times New Roman"/>
            </a:endParaRPr>
          </a:p>
          <a:p>
            <a:pPr marL="0" lvl="0" algn="r" rtl="1">
              <a:spcBef>
                <a:spcPts val="0"/>
              </a:spcBef>
              <a:buClr>
                <a:srgbClr val="FE8637"/>
              </a:buClr>
            </a:pPr>
            <a:r>
              <a:rPr lang="ar-IQ" sz="2000" dirty="0">
                <a:solidFill>
                  <a:prstClr val="black"/>
                </a:solidFill>
                <a:latin typeface="Times New Roman"/>
                <a:ea typeface="Times New Roman"/>
                <a:cs typeface="Simplified Arabic"/>
              </a:rPr>
              <a:t>الفروض: </a:t>
            </a:r>
            <a:r>
              <a:rPr lang="ar-SA" sz="2000" dirty="0">
                <a:solidFill>
                  <a:prstClr val="black"/>
                </a:solidFill>
                <a:latin typeface="Times New Roman"/>
                <a:ea typeface="Times New Roman"/>
                <a:cs typeface="Simplified Arabic"/>
              </a:rPr>
              <a:t>من سمات النظرية العلمية لتراثنا اللغوي: الفروض. ولا سيما في النحو العربي، اذ لم يخلو من عدة فروض أهمها فرض وجود العامل ان لم يجدوه يقدرونه تقديرا... وسوف نفصل القول بنظرية العامل ان شاء الله.</a:t>
            </a:r>
            <a:endParaRPr lang="en-US" sz="2000" dirty="0">
              <a:solidFill>
                <a:prstClr val="black"/>
              </a:solidFill>
              <a:latin typeface="Times New Roman"/>
              <a:ea typeface="Times New Roman"/>
            </a:endParaRPr>
          </a:p>
          <a:p>
            <a:pPr marL="0" lvl="0" algn="r" rtl="1">
              <a:spcBef>
                <a:spcPts val="0"/>
              </a:spcBef>
              <a:buClr>
                <a:srgbClr val="FE8637"/>
              </a:buClr>
            </a:pPr>
            <a:endParaRPr lang="en-US" sz="2000" dirty="0">
              <a:solidFill>
                <a:prstClr val="black"/>
              </a:solidFill>
              <a:latin typeface="Times New Roman"/>
              <a:ea typeface="Times New Roman"/>
            </a:endParaRPr>
          </a:p>
        </p:txBody>
      </p:sp>
    </p:spTree>
    <p:extLst>
      <p:ext uri="{BB962C8B-B14F-4D97-AF65-F5344CB8AC3E}">
        <p14:creationId xmlns:p14="http://schemas.microsoft.com/office/powerpoint/2010/main" val="23191477"/>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562074"/>
          </a:xfrm>
        </p:spPr>
        <p:txBody>
          <a:bodyPr>
            <a:normAutofit fontScale="90000"/>
          </a:bodyPr>
          <a:lstStyle/>
          <a:p>
            <a:pPr algn="ctr"/>
            <a:r>
              <a:rPr lang="ar-SA" sz="3200" b="1" dirty="0">
                <a:solidFill>
                  <a:srgbClr val="FF0000"/>
                </a:solidFill>
                <a:latin typeface="Times New Roman"/>
                <a:ea typeface="Times New Roman"/>
                <a:cs typeface="Simplified Arabic"/>
              </a:rPr>
              <a:t>ومن شروط النظرية </a:t>
            </a:r>
            <a:r>
              <a:rPr lang="ar-IQ" sz="3200" b="1" dirty="0">
                <a:solidFill>
                  <a:srgbClr val="FF0000"/>
                </a:solidFill>
                <a:latin typeface="Times New Roman"/>
                <a:ea typeface="Times New Roman"/>
                <a:cs typeface="Simplified Arabic"/>
              </a:rPr>
              <a:t>المتحققة </a:t>
            </a:r>
            <a:r>
              <a:rPr lang="ar-SA" sz="3200" b="1" dirty="0">
                <a:solidFill>
                  <a:srgbClr val="FF0000"/>
                </a:solidFill>
                <a:latin typeface="Times New Roman"/>
                <a:ea typeface="Times New Roman"/>
                <a:cs typeface="Simplified Arabic"/>
              </a:rPr>
              <a:t>عن</a:t>
            </a:r>
            <a:r>
              <a:rPr lang="ar-IQ" sz="3200" b="1" dirty="0">
                <a:solidFill>
                  <a:srgbClr val="FF0000"/>
                </a:solidFill>
                <a:latin typeface="Times New Roman"/>
                <a:ea typeface="Times New Roman"/>
                <a:cs typeface="Simplified Arabic"/>
              </a:rPr>
              <a:t>د</a:t>
            </a:r>
            <a:r>
              <a:rPr lang="ar-SA" sz="3200" b="1" dirty="0">
                <a:solidFill>
                  <a:srgbClr val="FF0000"/>
                </a:solidFill>
                <a:latin typeface="Times New Roman"/>
                <a:ea typeface="Times New Roman"/>
                <a:cs typeface="Simplified Arabic"/>
              </a:rPr>
              <a:t> العرب</a:t>
            </a:r>
            <a:endParaRPr lang="en-US" sz="3200" dirty="0">
              <a:solidFill>
                <a:srgbClr val="FF0000"/>
              </a:solidFill>
            </a:endParaRPr>
          </a:p>
        </p:txBody>
      </p:sp>
      <p:sp>
        <p:nvSpPr>
          <p:cNvPr id="3" name="عنصر نائب للمحتوى 2"/>
          <p:cNvSpPr>
            <a:spLocks noGrp="1"/>
          </p:cNvSpPr>
          <p:nvPr>
            <p:ph sz="quarter" idx="1"/>
          </p:nvPr>
        </p:nvSpPr>
        <p:spPr>
          <a:xfrm>
            <a:off x="457200" y="1340768"/>
            <a:ext cx="7643192" cy="4824536"/>
          </a:xfrm>
        </p:spPr>
        <p:txBody>
          <a:bodyPr>
            <a:normAutofit/>
          </a:bodyPr>
          <a:lstStyle/>
          <a:p>
            <a:pPr marL="0" marR="0" algn="r" rtl="1">
              <a:spcBef>
                <a:spcPts val="0"/>
              </a:spcBef>
              <a:spcAft>
                <a:spcPts val="0"/>
              </a:spcAft>
            </a:pPr>
            <a:r>
              <a:rPr lang="ar-SA" sz="2800" dirty="0">
                <a:latin typeface="Times New Roman"/>
                <a:ea typeface="Times New Roman"/>
                <a:cs typeface="Simplified Arabic"/>
              </a:rPr>
              <a:t>إنّ الاستقراء والتعقيد هما طريقان من طرق الوصف المعتمدة في الدراسات اللغوية، </a:t>
            </a:r>
            <a:r>
              <a:rPr lang="ar-IQ" sz="2800" dirty="0">
                <a:latin typeface="Times New Roman"/>
                <a:ea typeface="Times New Roman"/>
                <a:cs typeface="Simplified Arabic"/>
              </a:rPr>
              <a:t>توسطهما </a:t>
            </a:r>
            <a:r>
              <a:rPr lang="ar-SA" sz="2800" dirty="0">
                <a:latin typeface="Times New Roman"/>
                <a:ea typeface="Times New Roman"/>
                <a:cs typeface="Simplified Arabic"/>
              </a:rPr>
              <a:t>التقسيم، ثم التجريد </a:t>
            </a:r>
            <a:r>
              <a:rPr lang="ar-IQ" sz="2800" dirty="0">
                <a:latin typeface="Times New Roman"/>
                <a:ea typeface="Times New Roman"/>
                <a:cs typeface="Simplified Arabic"/>
              </a:rPr>
              <a:t>أي تسمية الأقسام</a:t>
            </a:r>
          </a:p>
          <a:p>
            <a:pPr marL="0" marR="0" algn="r" rtl="1">
              <a:spcBef>
                <a:spcPts val="0"/>
              </a:spcBef>
              <a:spcAft>
                <a:spcPts val="0"/>
              </a:spcAft>
            </a:pPr>
            <a:r>
              <a:rPr lang="ar-SA" sz="2800" dirty="0">
                <a:latin typeface="Times New Roman"/>
                <a:ea typeface="Times New Roman"/>
                <a:cs typeface="Simplified Arabic"/>
              </a:rPr>
              <a:t>توافر ب</a:t>
            </a:r>
            <a:r>
              <a:rPr lang="ar-IQ" sz="2800" dirty="0">
                <a:latin typeface="Times New Roman"/>
                <a:ea typeface="Times New Roman"/>
                <a:cs typeface="Simplified Arabic"/>
              </a:rPr>
              <a:t>النظرية</a:t>
            </a:r>
            <a:r>
              <a:rPr lang="ar-SA" sz="2800" dirty="0">
                <a:latin typeface="Times New Roman"/>
                <a:ea typeface="Times New Roman"/>
                <a:cs typeface="Simplified Arabic"/>
              </a:rPr>
              <a:t> الاصطلاحات العلمية الدقيقة والمفاهيم الكلية والأسس العامة لملامح الدرس اللغوي والمنهج القويم و..</a:t>
            </a:r>
            <a:endParaRPr lang="ar-IQ" sz="2800" dirty="0">
              <a:latin typeface="Times New Roman"/>
              <a:ea typeface="Times New Roman"/>
              <a:cs typeface="Simplified Arabic"/>
            </a:endParaRPr>
          </a:p>
          <a:p>
            <a:pPr marL="0" marR="0" algn="r" rtl="1">
              <a:spcBef>
                <a:spcPts val="0"/>
              </a:spcBef>
              <a:spcAft>
                <a:spcPts val="0"/>
              </a:spcAft>
            </a:pPr>
            <a:r>
              <a:rPr lang="ar-SA" sz="2800" dirty="0">
                <a:latin typeface="Times New Roman"/>
                <a:ea typeface="Times New Roman"/>
                <a:cs typeface="Simplified Arabic"/>
              </a:rPr>
              <a:t> فالنظريات الحديثة تعنى بالمصطلحات المناسبة الجديدة...</a:t>
            </a:r>
            <a:r>
              <a:rPr lang="ar-IQ" sz="2800" dirty="0">
                <a:latin typeface="Times New Roman"/>
                <a:ea typeface="Times New Roman"/>
                <a:cs typeface="Simplified Arabic"/>
              </a:rPr>
              <a:t> </a:t>
            </a:r>
          </a:p>
          <a:p>
            <a:pPr marL="0" lvl="0" algn="r" rtl="1">
              <a:spcBef>
                <a:spcPts val="0"/>
              </a:spcBef>
              <a:buClr>
                <a:srgbClr val="FE8637"/>
              </a:buClr>
            </a:pPr>
            <a:r>
              <a:rPr lang="ar-SA" dirty="0">
                <a:solidFill>
                  <a:prstClr val="black"/>
                </a:solidFill>
                <a:latin typeface="Times New Roman"/>
                <a:ea typeface="Times New Roman"/>
                <a:cs typeface="Simplified Arabic"/>
              </a:rPr>
              <a:t>وفي البلاغة في تحديد العدول افترضوا الأصول النحوية هي الأساس المعتمد لدراساتهم البلاغية... </a:t>
            </a:r>
            <a:endParaRPr lang="ar-IQ" dirty="0">
              <a:solidFill>
                <a:prstClr val="black"/>
              </a:solidFill>
              <a:latin typeface="Times New Roman"/>
              <a:ea typeface="Times New Roman"/>
              <a:cs typeface="Simplified Arabic"/>
            </a:endParaRPr>
          </a:p>
          <a:p>
            <a:pPr marL="0" lvl="0" algn="r" rtl="1">
              <a:spcBef>
                <a:spcPts val="0"/>
              </a:spcBef>
              <a:buClr>
                <a:srgbClr val="FE8637"/>
              </a:buClr>
            </a:pPr>
            <a:r>
              <a:rPr lang="ar-SA" dirty="0">
                <a:solidFill>
                  <a:prstClr val="black"/>
                </a:solidFill>
                <a:latin typeface="Times New Roman"/>
                <a:ea typeface="Times New Roman"/>
                <a:cs typeface="Simplified Arabic"/>
              </a:rPr>
              <a:t>وغير ذلك مما يعد </a:t>
            </a:r>
            <a:r>
              <a:rPr lang="ar-IQ" dirty="0">
                <a:solidFill>
                  <a:prstClr val="black"/>
                </a:solidFill>
                <a:latin typeface="Times New Roman"/>
                <a:ea typeface="Times New Roman"/>
                <a:cs typeface="Simplified Arabic"/>
              </a:rPr>
              <a:t>فرضا</a:t>
            </a:r>
            <a:r>
              <a:rPr lang="ar-SA" dirty="0">
                <a:solidFill>
                  <a:prstClr val="black"/>
                </a:solidFill>
                <a:latin typeface="Times New Roman"/>
                <a:ea typeface="Times New Roman"/>
                <a:cs typeface="Simplified Arabic"/>
              </a:rPr>
              <a:t> للنظرية العلمية واثبات وجود نظرية لغوية عامة عند العرب فضلا عن النظريات الفرعية كنظرية العامل ونظرية المعنى وغيرها. </a:t>
            </a:r>
            <a:r>
              <a:rPr lang="ar-IQ" dirty="0">
                <a:solidFill>
                  <a:prstClr val="black"/>
                </a:solidFill>
                <a:latin typeface="Times New Roman"/>
                <a:ea typeface="Times New Roman"/>
                <a:cs typeface="Simplified Arabic"/>
              </a:rPr>
              <a:t>كما سنرى ان شاء الله...</a:t>
            </a:r>
            <a:endParaRPr lang="en-US" dirty="0">
              <a:effectLst/>
              <a:latin typeface="Times New Roman"/>
              <a:ea typeface="Times New Roman"/>
            </a:endParaRPr>
          </a:p>
        </p:txBody>
      </p:sp>
    </p:spTree>
    <p:extLst>
      <p:ext uri="{BB962C8B-B14F-4D97-AF65-F5344CB8AC3E}">
        <p14:creationId xmlns:p14="http://schemas.microsoft.com/office/powerpoint/2010/main" val="1056699950"/>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490066"/>
          </a:xfrm>
        </p:spPr>
        <p:txBody>
          <a:bodyPr>
            <a:normAutofit fontScale="90000"/>
          </a:bodyPr>
          <a:lstStyle/>
          <a:p>
            <a:pPr algn="r"/>
            <a:r>
              <a:rPr lang="ar-IQ" sz="2800" b="1" dirty="0">
                <a:solidFill>
                  <a:srgbClr val="FF0000"/>
                </a:solidFill>
              </a:rPr>
              <a:t>مقدمة</a:t>
            </a:r>
            <a:r>
              <a:rPr lang="ar-IQ" sz="2800" b="1" dirty="0"/>
              <a:t>...</a:t>
            </a:r>
            <a:endParaRPr lang="en-US" sz="2800" b="1" dirty="0"/>
          </a:p>
        </p:txBody>
      </p:sp>
      <p:sp>
        <p:nvSpPr>
          <p:cNvPr id="3" name="عنصر نائب للمحتوى 2"/>
          <p:cNvSpPr>
            <a:spLocks noGrp="1"/>
          </p:cNvSpPr>
          <p:nvPr>
            <p:ph sz="quarter" idx="1"/>
          </p:nvPr>
        </p:nvSpPr>
        <p:spPr>
          <a:xfrm>
            <a:off x="457200" y="980728"/>
            <a:ext cx="7467600" cy="5040560"/>
          </a:xfrm>
        </p:spPr>
        <p:txBody>
          <a:bodyPr>
            <a:normAutofit/>
          </a:bodyPr>
          <a:lstStyle/>
          <a:p>
            <a:pPr marL="0" indent="363220" algn="r" rtl="1">
              <a:lnSpc>
                <a:spcPct val="115000"/>
              </a:lnSpc>
              <a:spcBef>
                <a:spcPts val="0"/>
              </a:spcBef>
              <a:spcAft>
                <a:spcPts val="1000"/>
              </a:spcAft>
            </a:pPr>
            <a:r>
              <a:rPr lang="ar-IQ" sz="2800" dirty="0">
                <a:ea typeface="Calibri"/>
                <a:cs typeface="Traditional Arabic"/>
              </a:rPr>
              <a:t>إن من أبرز ما يميز عصرنا الحاضر عن سائر العصور العناية بالنظريات العلمية الحديثة... لذك اتجهنا بالبحث عن نظرية لغوية عند العرب، وعن </a:t>
            </a:r>
            <a:r>
              <a:rPr lang="ar-IQ" dirty="0"/>
              <a:t>سمات النظرية اللغوية في التراث العربي</a:t>
            </a:r>
            <a:r>
              <a:rPr lang="en-US" dirty="0"/>
              <a:t> </a:t>
            </a:r>
            <a:r>
              <a:rPr lang="ar-IQ" dirty="0"/>
              <a:t>،في ضوء سمات النظريات العلمية الحديثة</a:t>
            </a:r>
            <a:endParaRPr lang="ar-IQ" sz="2800" dirty="0">
              <a:ea typeface="Calibri"/>
              <a:cs typeface="Traditional Arabic"/>
            </a:endParaRPr>
          </a:p>
          <a:p>
            <a:pPr marL="0" lvl="0" indent="363220" algn="just" rtl="1">
              <a:lnSpc>
                <a:spcPct val="115000"/>
              </a:lnSpc>
              <a:spcBef>
                <a:spcPts val="0"/>
              </a:spcBef>
              <a:spcAft>
                <a:spcPts val="1000"/>
              </a:spcAft>
            </a:pPr>
            <a:r>
              <a:rPr lang="ar-IQ" sz="2800" dirty="0">
                <a:ea typeface="Calibri"/>
                <a:cs typeface="Traditional Arabic"/>
              </a:rPr>
              <a:t>نجد للعرب نظريات لغوية منها العامة ومنها الخاصة:</a:t>
            </a:r>
          </a:p>
          <a:p>
            <a:pPr marL="0" lvl="0" indent="363220" algn="just" rtl="1">
              <a:lnSpc>
                <a:spcPct val="115000"/>
              </a:lnSpc>
              <a:spcBef>
                <a:spcPts val="0"/>
              </a:spcBef>
              <a:spcAft>
                <a:spcPts val="1000"/>
              </a:spcAft>
            </a:pPr>
            <a:r>
              <a:rPr lang="ar-EG" sz="2600" dirty="0">
                <a:ea typeface="Calibri"/>
                <a:cs typeface="Traditional Arabic"/>
              </a:rPr>
              <a:t>النظرية اللغوية العامة</a:t>
            </a:r>
            <a:r>
              <a:rPr lang="ar-IQ" sz="2600" dirty="0"/>
              <a:t>: وهي</a:t>
            </a:r>
            <a:r>
              <a:rPr lang="ar-EG" sz="2600" dirty="0">
                <a:latin typeface="Times New Roman"/>
                <a:ea typeface="Calibri"/>
                <a:cs typeface="Traditional Arabic"/>
              </a:rPr>
              <a:t> التي ترد </a:t>
            </a:r>
            <a:r>
              <a:rPr lang="ar-EG" sz="2600" dirty="0" err="1">
                <a:latin typeface="Times New Roman"/>
                <a:ea typeface="Calibri"/>
                <a:cs typeface="Traditional Arabic"/>
              </a:rPr>
              <a:t>فى</a:t>
            </a:r>
            <a:r>
              <a:rPr lang="ar-EG" sz="2600" dirty="0">
                <a:latin typeface="Times New Roman"/>
                <a:ea typeface="Calibri"/>
                <a:cs typeface="Traditional Arabic"/>
              </a:rPr>
              <a:t> مختلف فروع الدرس اللغوي، </a:t>
            </a:r>
            <a:r>
              <a:rPr lang="ar-EG" sz="2600" dirty="0" err="1">
                <a:latin typeface="Times New Roman"/>
                <a:ea typeface="Calibri"/>
                <a:cs typeface="Traditional Arabic"/>
              </a:rPr>
              <a:t>والتى</a:t>
            </a:r>
            <a:r>
              <a:rPr lang="ar-EG" sz="2600" dirty="0">
                <a:latin typeface="Times New Roman"/>
                <a:ea typeface="Calibri"/>
                <a:cs typeface="Traditional Arabic"/>
              </a:rPr>
              <a:t> لا يستقل منها درس لغوي واحد.</a:t>
            </a:r>
            <a:r>
              <a:rPr lang="ar-EG" sz="2800" dirty="0">
                <a:ea typeface="Calibri"/>
                <a:cs typeface="Traditional Arabic"/>
              </a:rPr>
              <a:t> </a:t>
            </a:r>
            <a:endParaRPr lang="ar-IQ" sz="2800" dirty="0">
              <a:ea typeface="Calibri"/>
              <a:cs typeface="Traditional Arabic"/>
            </a:endParaRPr>
          </a:p>
          <a:p>
            <a:pPr marL="0" lvl="0" indent="363220" algn="just" rtl="1">
              <a:lnSpc>
                <a:spcPct val="115000"/>
              </a:lnSpc>
              <a:spcBef>
                <a:spcPts val="0"/>
              </a:spcBef>
              <a:spcAft>
                <a:spcPts val="1000"/>
              </a:spcAft>
            </a:pPr>
            <a:r>
              <a:rPr lang="ar-EG" sz="2800" dirty="0">
                <a:ea typeface="Calibri"/>
                <a:cs typeface="Traditional Arabic"/>
              </a:rPr>
              <a:t>النظرية اللغوية الخاصة</a:t>
            </a:r>
            <a:r>
              <a:rPr lang="ar-IQ" sz="2800" dirty="0"/>
              <a:t>: وهي</a:t>
            </a:r>
            <a:r>
              <a:rPr lang="ar-EG" sz="2800" dirty="0">
                <a:latin typeface="Times New Roman"/>
                <a:ea typeface="Calibri"/>
                <a:cs typeface="Traditional Arabic"/>
              </a:rPr>
              <a:t> </a:t>
            </a:r>
            <a:r>
              <a:rPr lang="ar-IQ" sz="2800" dirty="0">
                <a:latin typeface="Times New Roman"/>
                <a:ea typeface="Calibri"/>
                <a:cs typeface="Traditional Arabic"/>
              </a:rPr>
              <a:t>الخاصة بأحد </a:t>
            </a:r>
            <a:r>
              <a:rPr lang="ar-EG" sz="2800" dirty="0">
                <a:latin typeface="Times New Roman"/>
                <a:ea typeface="Calibri"/>
                <a:cs typeface="Traditional Arabic"/>
              </a:rPr>
              <a:t>فروع الدرس اللغوي،</a:t>
            </a:r>
            <a:r>
              <a:rPr lang="ar-IQ" sz="2800" dirty="0">
                <a:latin typeface="Times New Roman"/>
                <a:ea typeface="Calibri"/>
                <a:cs typeface="Traditional Arabic"/>
              </a:rPr>
              <a:t> </a:t>
            </a:r>
            <a:r>
              <a:rPr lang="ar-EG" sz="2800" dirty="0">
                <a:latin typeface="Times New Roman"/>
                <a:ea typeface="Calibri"/>
                <a:cs typeface="Traditional Arabic"/>
              </a:rPr>
              <a:t>كالنظريات الصوتية والصرفية والنحوية </a:t>
            </a:r>
            <a:r>
              <a:rPr lang="ar-EG" sz="2800">
                <a:latin typeface="Times New Roman"/>
                <a:ea typeface="Calibri"/>
                <a:cs typeface="Traditional Arabic"/>
              </a:rPr>
              <a:t>وغيرها.</a:t>
            </a:r>
            <a:r>
              <a:rPr lang="en-US" sz="2800">
                <a:latin typeface="Times New Roman"/>
                <a:ea typeface="Calibri"/>
                <a:cs typeface="Traditional Arabic"/>
              </a:rPr>
              <a:t>.</a:t>
            </a:r>
            <a:endParaRPr lang="en-US" sz="2600" dirty="0">
              <a:latin typeface="Times New Roman"/>
              <a:ea typeface="Times New Roman"/>
            </a:endParaRPr>
          </a:p>
        </p:txBody>
      </p:sp>
    </p:spTree>
    <p:extLst>
      <p:ext uri="{BB962C8B-B14F-4D97-AF65-F5344CB8AC3E}">
        <p14:creationId xmlns:p14="http://schemas.microsoft.com/office/powerpoint/2010/main" val="1956012633"/>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3)">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4704"/>
            <a:ext cx="8229600" cy="792088"/>
          </a:xfrm>
        </p:spPr>
        <p:txBody>
          <a:bodyPr>
            <a:normAutofit fontScale="90000"/>
          </a:bodyPr>
          <a:lstStyle/>
          <a:p>
            <a:r>
              <a:rPr lang="ar-EG" sz="5400" dirty="0">
                <a:latin typeface="Times New Roman"/>
                <a:ea typeface="Calibri"/>
              </a:rPr>
              <a:t>تنقسم النظريات الخاصة الى فرعين هما:</a:t>
            </a:r>
            <a:br>
              <a:rPr lang="en-US" sz="4000" dirty="0">
                <a:latin typeface="Times New Roman"/>
                <a:ea typeface="Times New Roman"/>
              </a:rPr>
            </a:br>
            <a:endParaRPr lang="en-US" dirty="0"/>
          </a:p>
        </p:txBody>
      </p:sp>
      <p:sp>
        <p:nvSpPr>
          <p:cNvPr id="3" name="عنصر نائب للمحتوى 2"/>
          <p:cNvSpPr>
            <a:spLocks noGrp="1"/>
          </p:cNvSpPr>
          <p:nvPr>
            <p:ph sz="quarter" idx="1"/>
          </p:nvPr>
        </p:nvSpPr>
        <p:spPr>
          <a:xfrm>
            <a:off x="457200" y="1196752"/>
            <a:ext cx="8229600" cy="5127848"/>
          </a:xfrm>
        </p:spPr>
        <p:txBody>
          <a:bodyPr>
            <a:normAutofit lnSpcReduction="10000"/>
          </a:bodyPr>
          <a:lstStyle/>
          <a:p>
            <a:pPr marL="342900" marR="0" lvl="0" indent="-342900" algn="just" rtl="1">
              <a:lnSpc>
                <a:spcPct val="115000"/>
              </a:lnSpc>
              <a:spcBef>
                <a:spcPts val="0"/>
              </a:spcBef>
              <a:spcAft>
                <a:spcPts val="1000"/>
              </a:spcAft>
              <a:buFont typeface="+mj-lt"/>
              <a:buAutoNum type="arabicPeriod"/>
            </a:pPr>
            <a:r>
              <a:rPr lang="ar-EG" sz="2800" dirty="0">
                <a:latin typeface="Traditional Arabic"/>
                <a:ea typeface="Calibri"/>
                <a:cs typeface="Traditional Arabic"/>
              </a:rPr>
              <a:t>النظريات الأساسية: ويقصد بها تلك النظرية التي تعالج فرعا من فروع الدرس </a:t>
            </a:r>
            <a:r>
              <a:rPr lang="ar-EG" sz="2800" dirty="0" err="1">
                <a:latin typeface="Traditional Arabic"/>
                <a:ea typeface="Calibri"/>
                <a:cs typeface="Traditional Arabic"/>
              </a:rPr>
              <a:t>اللغوى</a:t>
            </a:r>
            <a:r>
              <a:rPr lang="ar-EG" sz="2800" dirty="0">
                <a:latin typeface="Traditional Arabic"/>
                <a:ea typeface="Calibri"/>
                <a:cs typeface="Traditional Arabic"/>
              </a:rPr>
              <a:t> بشكل أساسي التي تخضع لها معظم قواعد فرع الدرس اللغوي الذى تخصه.</a:t>
            </a:r>
            <a:endParaRPr lang="en-US" dirty="0">
              <a:latin typeface="Traditional Arabic"/>
              <a:ea typeface="Calibri"/>
              <a:cs typeface="Traditional Arabic"/>
            </a:endParaRPr>
          </a:p>
          <a:p>
            <a:pPr marL="342900" marR="0" lvl="0" indent="-342900" algn="just" rtl="1">
              <a:lnSpc>
                <a:spcPct val="115000"/>
              </a:lnSpc>
              <a:spcBef>
                <a:spcPts val="0"/>
              </a:spcBef>
              <a:spcAft>
                <a:spcPts val="1000"/>
              </a:spcAft>
              <a:buFont typeface="+mj-lt"/>
              <a:buAutoNum type="arabicPeriod"/>
            </a:pPr>
            <a:r>
              <a:rPr lang="ar-EG" sz="2800" dirty="0">
                <a:latin typeface="Traditional Arabic"/>
                <a:ea typeface="Calibri"/>
                <a:cs typeface="Traditional Arabic"/>
              </a:rPr>
              <a:t> النظريات غير الأساسية: ويقصد بها تلك النظرية الأخرى التي ترد تكميلا للنظريات الأساسية، أو بديلا منها. </a:t>
            </a:r>
            <a:endParaRPr lang="ar-IQ" sz="2800" dirty="0">
              <a:latin typeface="Traditional Arabic"/>
              <a:ea typeface="Calibri"/>
              <a:cs typeface="Traditional Arabic"/>
            </a:endParaRPr>
          </a:p>
          <a:p>
            <a:pPr marR="0" lvl="0" algn="just" rtl="1">
              <a:lnSpc>
                <a:spcPct val="115000"/>
              </a:lnSpc>
              <a:spcBef>
                <a:spcPts val="0"/>
              </a:spcBef>
              <a:spcAft>
                <a:spcPts val="1000"/>
              </a:spcAft>
              <a:buFontTx/>
              <a:buChar char="-"/>
            </a:pPr>
            <a:r>
              <a:rPr lang="ar-IQ" sz="2800" dirty="0">
                <a:ea typeface="Calibri"/>
                <a:cs typeface="Traditional Arabic"/>
              </a:rPr>
              <a:t>و</a:t>
            </a:r>
            <a:r>
              <a:rPr lang="ar-EG" sz="2800" dirty="0">
                <a:ea typeface="Calibri"/>
                <a:cs typeface="Traditional Arabic"/>
              </a:rPr>
              <a:t>تشترك</a:t>
            </a:r>
            <a:r>
              <a:rPr lang="ar-IQ" sz="2800" dirty="0">
                <a:ea typeface="Calibri"/>
                <a:cs typeface="Traditional Arabic"/>
              </a:rPr>
              <a:t> هذه </a:t>
            </a:r>
            <a:r>
              <a:rPr lang="ar-EG" sz="2800" dirty="0">
                <a:ea typeface="Calibri"/>
                <a:cs typeface="Traditional Arabic"/>
              </a:rPr>
              <a:t>النظريات</a:t>
            </a:r>
            <a:r>
              <a:rPr lang="ar-IQ" sz="2800" dirty="0">
                <a:ea typeface="Calibri"/>
                <a:cs typeface="Traditional Arabic"/>
              </a:rPr>
              <a:t> في: تصنيف</a:t>
            </a:r>
            <a:r>
              <a:rPr lang="ar-EG" sz="2800" dirty="0">
                <a:ea typeface="Calibri"/>
                <a:cs typeface="Traditional Arabic"/>
              </a:rPr>
              <a:t> المادة اللغوية المسموعة، تحت مفاهيم </a:t>
            </a:r>
            <a:r>
              <a:rPr lang="ar-IQ" sz="2800" dirty="0">
                <a:ea typeface="Calibri"/>
                <a:cs typeface="Traditional Arabic"/>
              </a:rPr>
              <a:t>منها </a:t>
            </a:r>
            <a:r>
              <a:rPr lang="ar-EG" sz="2800" dirty="0">
                <a:ea typeface="Calibri"/>
                <a:cs typeface="Traditional Arabic"/>
              </a:rPr>
              <a:t>ما يُعرف باللحن والتحريف والوهم ... </a:t>
            </a:r>
            <a:r>
              <a:rPr lang="ar-IQ" sz="2800" dirty="0">
                <a:ea typeface="Calibri"/>
                <a:cs typeface="Traditional Arabic"/>
              </a:rPr>
              <a:t>أو </a:t>
            </a:r>
            <a:r>
              <a:rPr lang="ar-EG" sz="2800" dirty="0">
                <a:ea typeface="Calibri"/>
                <a:cs typeface="Traditional Arabic"/>
              </a:rPr>
              <a:t>إخراج بعض المسموع المقبول من دائرة العربية المشتركة وقصره على العربية المقبولة الخاصة، خاص بقبيلة (لهجات) </a:t>
            </a:r>
            <a:r>
              <a:rPr lang="ar-IQ" sz="2800" dirty="0">
                <a:ea typeface="Calibri"/>
                <a:cs typeface="Traditional Arabic"/>
              </a:rPr>
              <a:t>أو</a:t>
            </a:r>
            <a:r>
              <a:rPr lang="ar-EG" sz="2800" dirty="0">
                <a:ea typeface="Calibri"/>
                <a:cs typeface="Traditional Arabic"/>
              </a:rPr>
              <a:t>خاص بلغة الشعر (ضرورة). وأخيرا يتم القول بالشذوذ أو السماعية لِمَا لم </a:t>
            </a:r>
            <a:r>
              <a:rPr lang="ar-EG" sz="2800" dirty="0" err="1">
                <a:ea typeface="Calibri"/>
                <a:cs typeface="Traditional Arabic"/>
              </a:rPr>
              <a:t>يستنبطوا</a:t>
            </a:r>
            <a:r>
              <a:rPr lang="ar-EG" sz="2800" dirty="0">
                <a:ea typeface="Calibri"/>
                <a:cs typeface="Traditional Arabic"/>
              </a:rPr>
              <a:t> له قاعدة مطردة. </a:t>
            </a:r>
            <a:endParaRPr lang="en-US" sz="2800" dirty="0">
              <a:ea typeface="Calibri"/>
              <a:cs typeface="Traditional Arabic"/>
            </a:endParaRPr>
          </a:p>
          <a:p>
            <a:pPr marR="0" lvl="0" algn="just" rtl="1">
              <a:lnSpc>
                <a:spcPct val="115000"/>
              </a:lnSpc>
              <a:spcBef>
                <a:spcPts val="0"/>
              </a:spcBef>
              <a:spcAft>
                <a:spcPts val="1000"/>
              </a:spcAft>
              <a:buFontTx/>
              <a:buChar char="-"/>
            </a:pPr>
            <a:r>
              <a:rPr lang="ar-IQ" sz="2800" dirty="0">
                <a:ea typeface="Calibri"/>
                <a:cs typeface="Traditional Arabic"/>
              </a:rPr>
              <a:t>و</a:t>
            </a:r>
            <a:r>
              <a:rPr lang="ar-EG" sz="2800" dirty="0">
                <a:ea typeface="Calibri"/>
                <a:cs typeface="Traditional Arabic"/>
              </a:rPr>
              <a:t>لا تقتصر </a:t>
            </a:r>
            <a:r>
              <a:rPr lang="ar-IQ" sz="2800" dirty="0">
                <a:ea typeface="Calibri"/>
                <a:cs typeface="Traditional Arabic"/>
              </a:rPr>
              <a:t>هذا التصنيف </a:t>
            </a:r>
            <a:r>
              <a:rPr lang="ar-EG" sz="2800" dirty="0">
                <a:ea typeface="Calibri"/>
                <a:cs typeface="Traditional Arabic"/>
              </a:rPr>
              <a:t>على الدرس النحوي، إذ تردد أيضا </a:t>
            </a:r>
            <a:r>
              <a:rPr lang="ar-EG" sz="2800" dirty="0" err="1">
                <a:ea typeface="Calibri"/>
                <a:cs typeface="Traditional Arabic"/>
              </a:rPr>
              <a:t>فى</a:t>
            </a:r>
            <a:r>
              <a:rPr lang="ar-EG" sz="2800" dirty="0">
                <a:ea typeface="Calibri"/>
                <a:cs typeface="Traditional Arabic"/>
              </a:rPr>
              <a:t> الدرس اللغوي صوتيا وصرفيا ومعجميا ودلاليا.</a:t>
            </a:r>
            <a:endParaRPr lang="en-US" dirty="0"/>
          </a:p>
        </p:txBody>
      </p:sp>
    </p:spTree>
    <p:extLst>
      <p:ext uri="{BB962C8B-B14F-4D97-AF65-F5344CB8AC3E}">
        <p14:creationId xmlns:p14="http://schemas.microsoft.com/office/powerpoint/2010/main" val="1364735676"/>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2"/>
                                        </p:tgtEl>
                                        <p:attrNameLst>
                                          <p:attrName>ppt_w</p:attrName>
                                        </p:attrNameLst>
                                      </p:cBhvr>
                                      <p:tavLst>
                                        <p:tav tm="0">
                                          <p:val>
                                            <p:strVal val="ppt_w"/>
                                          </p:val>
                                        </p:tav>
                                        <p:tav tm="100000">
                                          <p:val>
                                            <p:fltVal val="0"/>
                                          </p:val>
                                        </p:tav>
                                      </p:tavLst>
                                    </p:anim>
                                    <p:anim calcmode="lin" valueType="num">
                                      <p:cBhvr>
                                        <p:cTn id="7" dur="500"/>
                                        <p:tgtEl>
                                          <p:spTgt spid="2"/>
                                        </p:tgtEl>
                                        <p:attrNameLst>
                                          <p:attrName>ppt_h</p:attrName>
                                        </p:attrNameLst>
                                      </p:cBhvr>
                                      <p:tavLst>
                                        <p:tav tm="0">
                                          <p:val>
                                            <p:strVal val="ppt_h"/>
                                          </p:val>
                                        </p:tav>
                                        <p:tav tm="100000">
                                          <p:val>
                                            <p:fltVal val="0"/>
                                          </p:val>
                                        </p:tav>
                                      </p:tavLst>
                                    </p:anim>
                                    <p:animEffect transition="out" filter="fade">
                                      <p:cBhvr>
                                        <p:cTn id="8" dur="500"/>
                                        <p:tgtEl>
                                          <p:spTgt spid="2"/>
                                        </p:tgtEl>
                                      </p:cBhvr>
                                    </p:animEffect>
                                    <p:set>
                                      <p:cBhvr>
                                        <p:cTn id="9" dur="1" fill="hold">
                                          <p:stCondLst>
                                            <p:cond delay="4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75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75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75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75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634082"/>
          </a:xfrm>
        </p:spPr>
        <p:txBody>
          <a:bodyPr/>
          <a:lstStyle/>
          <a:p>
            <a:pPr algn="r"/>
            <a:r>
              <a:rPr lang="ar-IQ" dirty="0"/>
              <a:t>مخطط لبناء نظريات التصنيف اللغوي  </a:t>
            </a:r>
            <a:r>
              <a:rPr lang="ar-IQ" dirty="0">
                <a:solidFill>
                  <a:srgbClr val="FF0000"/>
                </a:solidFill>
              </a:rPr>
              <a:t>1</a:t>
            </a:r>
            <a:endParaRPr lang="en-US" dirty="0">
              <a:solidFill>
                <a:srgbClr val="FF0000"/>
              </a:solidFill>
            </a:endParaRPr>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539553" y="980727"/>
            <a:ext cx="7992888" cy="5230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مستطيل 2"/>
          <p:cNvSpPr/>
          <p:nvPr/>
        </p:nvSpPr>
        <p:spPr>
          <a:xfrm>
            <a:off x="395536" y="6211669"/>
            <a:ext cx="7920880" cy="369332"/>
          </a:xfrm>
          <a:prstGeom prst="rect">
            <a:avLst/>
          </a:prstGeom>
        </p:spPr>
        <p:txBody>
          <a:bodyPr wrap="square">
            <a:spAutoFit/>
          </a:bodyPr>
          <a:lstStyle/>
          <a:p>
            <a:r>
              <a:rPr lang="ar-IQ" dirty="0"/>
              <a:t>المصدر: محمد عبد العزيز الدايم. النظريات اللغوية </a:t>
            </a:r>
            <a:r>
              <a:rPr lang="ar-IQ" dirty="0" err="1"/>
              <a:t>فى</a:t>
            </a:r>
            <a:r>
              <a:rPr lang="ar-IQ" dirty="0"/>
              <a:t> التراث الغربي, القاهرة, دار السلام, ط1،</a:t>
            </a:r>
          </a:p>
        </p:txBody>
      </p:sp>
    </p:spTree>
    <p:extLst>
      <p:ext uri="{BB962C8B-B14F-4D97-AF65-F5344CB8AC3E}">
        <p14:creationId xmlns:p14="http://schemas.microsoft.com/office/powerpoint/2010/main" val="992237420"/>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heel(1)">
                                      <p:cBhvr>
                                        <p:cTn id="19"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850106"/>
          </a:xfrm>
        </p:spPr>
        <p:txBody>
          <a:bodyPr>
            <a:normAutofit fontScale="90000"/>
          </a:bodyPr>
          <a:lstStyle/>
          <a:p>
            <a:pPr lvl="0"/>
            <a:r>
              <a:rPr lang="ar-IQ" sz="2800" dirty="0">
                <a:ea typeface="Calibri"/>
              </a:rPr>
              <a:t>خصائص</a:t>
            </a:r>
            <a:r>
              <a:rPr lang="ar-EG" sz="2800" dirty="0">
                <a:ea typeface="Calibri"/>
              </a:rPr>
              <a:t> النظرية اللغوية العامة </a:t>
            </a:r>
            <a:r>
              <a:rPr lang="ar-EG" sz="2800" dirty="0" err="1">
                <a:ea typeface="Calibri"/>
              </a:rPr>
              <a:t>فى</a:t>
            </a:r>
            <a:r>
              <a:rPr lang="ar-EG" sz="2800" dirty="0">
                <a:ea typeface="Calibri"/>
              </a:rPr>
              <a:t> التراث العربي</a:t>
            </a:r>
            <a:br>
              <a:rPr lang="en-US" sz="2800" dirty="0"/>
            </a:br>
            <a:endParaRPr lang="en-US" sz="2800" dirty="0"/>
          </a:p>
        </p:txBody>
      </p:sp>
      <p:sp>
        <p:nvSpPr>
          <p:cNvPr id="3" name="عنصر نائب للمحتوى 2"/>
          <p:cNvSpPr>
            <a:spLocks noGrp="1"/>
          </p:cNvSpPr>
          <p:nvPr>
            <p:ph sz="quarter" idx="1"/>
          </p:nvPr>
        </p:nvSpPr>
        <p:spPr>
          <a:xfrm>
            <a:off x="457200" y="1268760"/>
            <a:ext cx="7467600" cy="5205192"/>
          </a:xfrm>
        </p:spPr>
        <p:txBody>
          <a:bodyPr>
            <a:normAutofit/>
          </a:bodyPr>
          <a:lstStyle/>
          <a:p>
            <a:pPr marL="0" marR="0" indent="363220" algn="just" rtl="1">
              <a:lnSpc>
                <a:spcPct val="115000"/>
              </a:lnSpc>
              <a:spcBef>
                <a:spcPts val="0"/>
              </a:spcBef>
              <a:spcAft>
                <a:spcPts val="1000"/>
              </a:spcAft>
            </a:pPr>
            <a:r>
              <a:rPr lang="ar-EG" sz="2800" dirty="0">
                <a:latin typeface="Arial" pitchFamily="34" charset="0"/>
                <a:ea typeface="Calibri"/>
                <a:cs typeface="Arial" pitchFamily="34" charset="0"/>
              </a:rPr>
              <a:t>هي</a:t>
            </a:r>
            <a:r>
              <a:rPr lang="ar-IQ" sz="2800" dirty="0">
                <a:latin typeface="Arial" pitchFamily="34" charset="0"/>
                <a:ea typeface="Calibri"/>
                <a:cs typeface="Arial" pitchFamily="34" charset="0"/>
              </a:rPr>
              <a:t>: </a:t>
            </a:r>
            <a:r>
              <a:rPr lang="ar-EG" sz="2800" dirty="0">
                <a:latin typeface="Arial" pitchFamily="34" charset="0"/>
                <a:ea typeface="Calibri"/>
                <a:cs typeface="Arial" pitchFamily="34" charset="0"/>
              </a:rPr>
              <a:t>النزعة الفلسفية والمعيارية والمقارنة </a:t>
            </a:r>
            <a:r>
              <a:rPr lang="ar-EG" sz="2800" dirty="0" err="1">
                <a:latin typeface="Arial" pitchFamily="34" charset="0"/>
                <a:ea typeface="Calibri"/>
                <a:cs typeface="Arial" pitchFamily="34" charset="0"/>
              </a:rPr>
              <a:t>والتصنفية</a:t>
            </a:r>
            <a:r>
              <a:rPr lang="ar-EG" sz="2800" dirty="0">
                <a:latin typeface="Arial" pitchFamily="34" charset="0"/>
                <a:ea typeface="Calibri"/>
                <a:cs typeface="Arial" pitchFamily="34" charset="0"/>
              </a:rPr>
              <a:t> والتحليلية</a:t>
            </a:r>
            <a:endParaRPr lang="en-US" sz="1800" dirty="0">
              <a:latin typeface="Arial" pitchFamily="34" charset="0"/>
              <a:ea typeface="Times New Roman"/>
              <a:cs typeface="Arial" pitchFamily="34" charset="0"/>
            </a:endParaRPr>
          </a:p>
          <a:p>
            <a:pPr marL="0" marR="0" indent="363220" algn="just" rtl="1">
              <a:lnSpc>
                <a:spcPct val="115000"/>
              </a:lnSpc>
              <a:spcBef>
                <a:spcPts val="0"/>
              </a:spcBef>
              <a:spcAft>
                <a:spcPts val="1000"/>
              </a:spcAft>
            </a:pPr>
            <a:r>
              <a:rPr lang="ar-IQ" dirty="0">
                <a:latin typeface="Arial" pitchFamily="34" charset="0"/>
                <a:ea typeface="Calibri"/>
                <a:cs typeface="Arial" pitchFamily="34" charset="0"/>
              </a:rPr>
              <a:t>1- </a:t>
            </a:r>
            <a:r>
              <a:rPr lang="ar-IQ" b="1" u="sng" dirty="0">
                <a:latin typeface="Arial" pitchFamily="34" charset="0"/>
                <a:ea typeface="Calibri"/>
                <a:cs typeface="Arial" pitchFamily="34" charset="0"/>
              </a:rPr>
              <a:t>النزعة  الفلسفية:</a:t>
            </a:r>
          </a:p>
          <a:p>
            <a:pPr marL="0" marR="0" indent="363220" algn="just" rtl="1">
              <a:lnSpc>
                <a:spcPct val="115000"/>
              </a:lnSpc>
              <a:spcBef>
                <a:spcPts val="0"/>
              </a:spcBef>
              <a:spcAft>
                <a:spcPts val="1000"/>
              </a:spcAft>
            </a:pPr>
            <a:r>
              <a:rPr lang="ar-EG" dirty="0">
                <a:latin typeface="Arial" pitchFamily="34" charset="0"/>
                <a:ea typeface="Calibri"/>
                <a:cs typeface="Arial" pitchFamily="34" charset="0"/>
              </a:rPr>
              <a:t>اتهم به درسنا اللغوي من ميل الى الفلسفة والمنطق بدراسة اللغة. </a:t>
            </a:r>
            <a:endParaRPr lang="ar-IQ" dirty="0">
              <a:latin typeface="Arial" pitchFamily="34" charset="0"/>
              <a:ea typeface="Calibri"/>
              <a:cs typeface="Arial" pitchFamily="34" charset="0"/>
            </a:endParaRPr>
          </a:p>
          <a:p>
            <a:pPr marL="0" marR="0" indent="363220" algn="just" rtl="1">
              <a:lnSpc>
                <a:spcPct val="115000"/>
              </a:lnSpc>
              <a:spcBef>
                <a:spcPts val="0"/>
              </a:spcBef>
              <a:spcAft>
                <a:spcPts val="1000"/>
              </a:spcAft>
            </a:pPr>
            <a:r>
              <a:rPr lang="ar-EG" dirty="0">
                <a:latin typeface="Arial" pitchFamily="34" charset="0"/>
                <a:ea typeface="Calibri"/>
                <a:cs typeface="Arial" pitchFamily="34" charset="0"/>
              </a:rPr>
              <a:t>و</a:t>
            </a:r>
            <a:r>
              <a:rPr lang="ar-IQ" dirty="0">
                <a:latin typeface="Arial" pitchFamily="34" charset="0"/>
                <a:ea typeface="Calibri"/>
                <a:cs typeface="Arial" pitchFamily="34" charset="0"/>
              </a:rPr>
              <a:t>الحق أنها </a:t>
            </a:r>
            <a:r>
              <a:rPr lang="ar-EG" dirty="0">
                <a:latin typeface="Arial" pitchFamily="34" charset="0"/>
                <a:ea typeface="Calibri"/>
                <a:cs typeface="Arial" pitchFamily="34" charset="0"/>
              </a:rPr>
              <a:t>ضرورة علمية محضة وذلك بناء على كون النظرية </a:t>
            </a:r>
            <a:r>
              <a:rPr lang="ar-IQ" dirty="0">
                <a:latin typeface="Arial" pitchFamily="34" charset="0"/>
                <a:ea typeface="Calibri"/>
                <a:cs typeface="Arial" pitchFamily="34" charset="0"/>
              </a:rPr>
              <a:t>هي</a:t>
            </a:r>
            <a:r>
              <a:rPr lang="ar-EG" dirty="0">
                <a:latin typeface="Arial" pitchFamily="34" charset="0"/>
                <a:ea typeface="Calibri"/>
                <a:cs typeface="Arial" pitchFamily="34" charset="0"/>
              </a:rPr>
              <a:t> الفروض </a:t>
            </a:r>
            <a:r>
              <a:rPr lang="ar-EG" dirty="0" err="1">
                <a:latin typeface="Arial" pitchFamily="34" charset="0"/>
                <a:ea typeface="Calibri"/>
                <a:cs typeface="Arial" pitchFamily="34" charset="0"/>
              </a:rPr>
              <a:t>التى</a:t>
            </a:r>
            <a:r>
              <a:rPr lang="ar-EG" dirty="0">
                <a:latin typeface="Arial" pitchFamily="34" charset="0"/>
                <a:ea typeface="Calibri"/>
                <a:cs typeface="Arial" pitchFamily="34" charset="0"/>
              </a:rPr>
              <a:t> يقدمها العلماء لوصف النظام الذي يدرسونه. </a:t>
            </a:r>
            <a:r>
              <a:rPr lang="ar-IQ" dirty="0">
                <a:latin typeface="Arial" pitchFamily="34" charset="0"/>
                <a:ea typeface="Calibri"/>
                <a:cs typeface="Arial" pitchFamily="34" charset="0"/>
              </a:rPr>
              <a:t>و</a:t>
            </a:r>
            <a:r>
              <a:rPr lang="ar-EG" dirty="0">
                <a:latin typeface="Arial" pitchFamily="34" charset="0"/>
                <a:ea typeface="Calibri"/>
                <a:cs typeface="Arial" pitchFamily="34" charset="0"/>
              </a:rPr>
              <a:t>إن خلو العلوم من </a:t>
            </a:r>
            <a:r>
              <a:rPr lang="ar-EG" dirty="0" err="1">
                <a:latin typeface="Arial" pitchFamily="34" charset="0"/>
                <a:ea typeface="Calibri"/>
                <a:cs typeface="Arial" pitchFamily="34" charset="0"/>
              </a:rPr>
              <a:t>الإفتراض</a:t>
            </a:r>
            <a:r>
              <a:rPr lang="ar-EG" dirty="0">
                <a:latin typeface="Arial" pitchFamily="34" charset="0"/>
                <a:ea typeface="Calibri"/>
                <a:cs typeface="Arial" pitchFamily="34" charset="0"/>
              </a:rPr>
              <a:t> تصبح مجرد معارف سطحية، تقتصر على الظاهر دون استكناه لما وراءه من أنظمة وقوانين.</a:t>
            </a:r>
            <a:endParaRPr lang="en-US" sz="1600" dirty="0">
              <a:latin typeface="Arial" pitchFamily="34" charset="0"/>
              <a:ea typeface="Times New Roman"/>
              <a:cs typeface="Arial" pitchFamily="34" charset="0"/>
            </a:endParaRPr>
          </a:p>
          <a:p>
            <a:pPr marL="0" indent="0">
              <a:buNone/>
            </a:pPr>
            <a:endParaRPr lang="en-US" dirty="0"/>
          </a:p>
        </p:txBody>
      </p:sp>
    </p:spTree>
    <p:extLst>
      <p:ext uri="{BB962C8B-B14F-4D97-AF65-F5344CB8AC3E}">
        <p14:creationId xmlns:p14="http://schemas.microsoft.com/office/powerpoint/2010/main" val="3288247457"/>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7467600" cy="864096"/>
          </a:xfrm>
        </p:spPr>
        <p:txBody>
          <a:bodyPr>
            <a:normAutofit fontScale="90000"/>
          </a:bodyPr>
          <a:lstStyle/>
          <a:p>
            <a:pPr lvl="0" algn="r"/>
            <a:r>
              <a:rPr lang="ar-IQ" sz="5400" dirty="0">
                <a:solidFill>
                  <a:srgbClr val="FF0000"/>
                </a:solidFill>
                <a:ea typeface="Calibri"/>
              </a:rPr>
              <a:t>2-</a:t>
            </a:r>
            <a:r>
              <a:rPr lang="ar-EG" sz="5400" dirty="0">
                <a:solidFill>
                  <a:srgbClr val="FF0000"/>
                </a:solidFill>
                <a:ea typeface="Calibri"/>
              </a:rPr>
              <a:t>النزعة المعيارية</a:t>
            </a:r>
            <a:endParaRPr lang="en-US" dirty="0">
              <a:solidFill>
                <a:srgbClr val="FF0000"/>
              </a:solidFill>
            </a:endParaRPr>
          </a:p>
        </p:txBody>
      </p:sp>
      <p:sp>
        <p:nvSpPr>
          <p:cNvPr id="3" name="عنصر نائب للمحتوى 2"/>
          <p:cNvSpPr>
            <a:spLocks noGrp="1"/>
          </p:cNvSpPr>
          <p:nvPr>
            <p:ph sz="quarter" idx="1"/>
          </p:nvPr>
        </p:nvSpPr>
        <p:spPr>
          <a:xfrm>
            <a:off x="457200" y="1052736"/>
            <a:ext cx="7467600" cy="5421216"/>
          </a:xfrm>
        </p:spPr>
        <p:txBody>
          <a:bodyPr>
            <a:normAutofit/>
          </a:bodyPr>
          <a:lstStyle/>
          <a:p>
            <a:pPr marL="0" indent="363220" algn="just" rtl="1">
              <a:lnSpc>
                <a:spcPct val="115000"/>
              </a:lnSpc>
              <a:spcBef>
                <a:spcPts val="0"/>
              </a:spcBef>
              <a:spcAft>
                <a:spcPts val="1000"/>
              </a:spcAft>
            </a:pPr>
            <a:r>
              <a:rPr lang="ar-SA" sz="2800" dirty="0">
                <a:latin typeface="Times New Roman"/>
                <a:ea typeface="Calibri"/>
                <a:cs typeface="Traditional Arabic"/>
              </a:rPr>
              <a:t>يتصف التراث اللغوي العربي بقيامه على المعيارية، وهي التي تُعني بالصحة اللغوية أو معيار الصواب والخطأ، بهدف تقديم قواعد تعصم اللسان أو القلم من الخطأ واللحن, </a:t>
            </a:r>
            <a:r>
              <a:rPr lang="ar-IQ" sz="2800" dirty="0">
                <a:latin typeface="Times New Roman"/>
                <a:ea typeface="Calibri"/>
                <a:cs typeface="Traditional Arabic"/>
              </a:rPr>
              <a:t>وتلزمنا </a:t>
            </a:r>
            <a:r>
              <a:rPr lang="ar-SA" sz="2800" dirty="0">
                <a:latin typeface="Times New Roman"/>
                <a:ea typeface="Calibri"/>
                <a:cs typeface="Traditional Arabic"/>
              </a:rPr>
              <a:t>بمستوى لغوي محدد يمتنع الخروج</a:t>
            </a:r>
            <a:r>
              <a:rPr lang="ar-IQ" sz="2800" dirty="0">
                <a:latin typeface="Times New Roman"/>
                <a:ea typeface="Calibri"/>
                <a:cs typeface="Traditional Arabic"/>
              </a:rPr>
              <a:t> </a:t>
            </a:r>
            <a:r>
              <a:rPr lang="ar-SA" sz="2800" dirty="0">
                <a:latin typeface="Times New Roman"/>
                <a:ea typeface="Calibri"/>
                <a:cs typeface="Traditional Arabic"/>
              </a:rPr>
              <a:t>عن</a:t>
            </a:r>
            <a:r>
              <a:rPr lang="ar-IQ" sz="2800" dirty="0">
                <a:latin typeface="Times New Roman"/>
                <a:ea typeface="Calibri"/>
                <a:cs typeface="Traditional Arabic"/>
              </a:rPr>
              <a:t>ه.</a:t>
            </a:r>
          </a:p>
          <a:p>
            <a:pPr marL="0" indent="363220" algn="just" rtl="1">
              <a:lnSpc>
                <a:spcPct val="115000"/>
              </a:lnSpc>
              <a:spcBef>
                <a:spcPts val="0"/>
              </a:spcBef>
              <a:spcAft>
                <a:spcPts val="1000"/>
              </a:spcAft>
            </a:pPr>
            <a:r>
              <a:rPr lang="ar-IQ" sz="2000" dirty="0">
                <a:latin typeface="Arial" pitchFamily="34" charset="0"/>
                <a:ea typeface="Calibri"/>
                <a:cs typeface="Arial" pitchFamily="34" charset="0"/>
              </a:rPr>
              <a:t>والحق </a:t>
            </a:r>
            <a:r>
              <a:rPr lang="ar-EG" sz="2000" dirty="0">
                <a:latin typeface="Arial" pitchFamily="34" charset="0"/>
                <a:ea typeface="Calibri"/>
                <a:cs typeface="Arial" pitchFamily="34" charset="0"/>
              </a:rPr>
              <a:t>لا ترد المعايير </a:t>
            </a:r>
            <a:r>
              <a:rPr lang="ar-IQ" sz="2000" dirty="0">
                <a:latin typeface="Arial" pitchFamily="34" charset="0"/>
                <a:ea typeface="Calibri"/>
                <a:cs typeface="Arial" pitchFamily="34" charset="0"/>
              </a:rPr>
              <a:t> </a:t>
            </a:r>
            <a:r>
              <a:rPr lang="ar-EG" sz="2000" dirty="0">
                <a:latin typeface="Arial" pitchFamily="34" charset="0"/>
                <a:ea typeface="Calibri"/>
                <a:cs typeface="Arial" pitchFamily="34" charset="0"/>
              </a:rPr>
              <a:t>والقواعد العامة </a:t>
            </a:r>
            <a:r>
              <a:rPr lang="ar-EG" sz="2000" dirty="0" err="1">
                <a:latin typeface="Arial" pitchFamily="34" charset="0"/>
                <a:ea typeface="Calibri"/>
                <a:cs typeface="Arial" pitchFamily="34" charset="0"/>
              </a:rPr>
              <a:t>فى</a:t>
            </a:r>
            <a:r>
              <a:rPr lang="ar-EG" sz="2000" dirty="0">
                <a:latin typeface="Arial" pitchFamily="34" charset="0"/>
                <a:ea typeface="Calibri"/>
                <a:cs typeface="Arial" pitchFamily="34" charset="0"/>
              </a:rPr>
              <a:t> دراسة اللغة إلا بعد وصف دقيق منظم لها، وأية معايير لا تنبني على وصف صحيح تكون خط</a:t>
            </a:r>
            <a:r>
              <a:rPr lang="ar-IQ" sz="2000" dirty="0">
                <a:latin typeface="Arial" pitchFamily="34" charset="0"/>
                <a:ea typeface="Calibri"/>
                <a:cs typeface="Arial" pitchFamily="34" charset="0"/>
              </a:rPr>
              <a:t>أ</a:t>
            </a:r>
            <a:r>
              <a:rPr lang="ar-EG" sz="2000" dirty="0">
                <a:latin typeface="Arial" pitchFamily="34" charset="0"/>
                <a:ea typeface="Calibri"/>
                <a:cs typeface="Arial" pitchFamily="34" charset="0"/>
              </a:rPr>
              <a:t>، كما أن الوصف الذي لا ينتهى بمعايير يبقى الظاهرة بلا دراسة حقيقية، إذ ستخلو الدراسة من الكليات أو القواعد العامة والتفصيلية.</a:t>
            </a:r>
            <a:endParaRPr lang="en-US" sz="2000" dirty="0">
              <a:latin typeface="Arial" pitchFamily="34" charset="0"/>
              <a:ea typeface="Times New Roman"/>
              <a:cs typeface="Arial" pitchFamily="34" charset="0"/>
            </a:endParaRPr>
          </a:p>
          <a:p>
            <a:pPr marL="0" marR="0" indent="363220" algn="just" rtl="1">
              <a:lnSpc>
                <a:spcPct val="115000"/>
              </a:lnSpc>
              <a:spcBef>
                <a:spcPts val="0"/>
              </a:spcBef>
              <a:spcAft>
                <a:spcPts val="1000"/>
              </a:spcAft>
            </a:pPr>
            <a:r>
              <a:rPr lang="ar-IQ" sz="1800" dirty="0">
                <a:latin typeface="Times New Roman"/>
                <a:ea typeface="Times New Roman"/>
              </a:rPr>
              <a:t>وقد رفض بعض المستشرقين  وصف التراث اللغوي بالمعيارية </a:t>
            </a:r>
            <a:endParaRPr lang="en-US" sz="1800" dirty="0">
              <a:effectLst/>
              <a:latin typeface="Times New Roman"/>
              <a:ea typeface="Times New Roman"/>
            </a:endParaRPr>
          </a:p>
        </p:txBody>
      </p:sp>
    </p:spTree>
    <p:extLst>
      <p:ext uri="{BB962C8B-B14F-4D97-AF65-F5344CB8AC3E}">
        <p14:creationId xmlns:p14="http://schemas.microsoft.com/office/powerpoint/2010/main" val="38274764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1"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76672"/>
            <a:ext cx="8229600" cy="648072"/>
          </a:xfrm>
        </p:spPr>
        <p:txBody>
          <a:bodyPr>
            <a:normAutofit/>
          </a:bodyPr>
          <a:lstStyle/>
          <a:p>
            <a:pPr lvl="0" algn="r"/>
            <a:r>
              <a:rPr lang="ar-EG" sz="2800" dirty="0">
                <a:solidFill>
                  <a:srgbClr val="FF0000"/>
                </a:solidFill>
                <a:ea typeface="Calibri"/>
              </a:rPr>
              <a:t>نزعة المقارنة (بين اللغة المشتركة واللهجات)</a:t>
            </a:r>
            <a:r>
              <a:rPr lang="ar-IQ" sz="2800" dirty="0">
                <a:solidFill>
                  <a:srgbClr val="FF0000"/>
                </a:solidFill>
                <a:ea typeface="Calibri"/>
              </a:rPr>
              <a:t> وتصنيف الشواهد</a:t>
            </a:r>
            <a:endParaRPr lang="en-US" sz="2800" dirty="0">
              <a:solidFill>
                <a:srgbClr val="FF0000"/>
              </a:solidFill>
            </a:endParaRPr>
          </a:p>
        </p:txBody>
      </p:sp>
      <p:sp>
        <p:nvSpPr>
          <p:cNvPr id="3" name="عنصر نائب للمحتوى 2"/>
          <p:cNvSpPr>
            <a:spLocks noGrp="1"/>
          </p:cNvSpPr>
          <p:nvPr>
            <p:ph sz="quarter" idx="1"/>
          </p:nvPr>
        </p:nvSpPr>
        <p:spPr>
          <a:xfrm>
            <a:off x="457200" y="1268760"/>
            <a:ext cx="8075240" cy="5205192"/>
          </a:xfrm>
        </p:spPr>
        <p:txBody>
          <a:bodyPr>
            <a:normAutofit/>
          </a:bodyPr>
          <a:lstStyle/>
          <a:p>
            <a:pPr marL="0" marR="0" indent="363220" algn="just" rtl="1">
              <a:lnSpc>
                <a:spcPct val="115000"/>
              </a:lnSpc>
              <a:spcBef>
                <a:spcPts val="0"/>
              </a:spcBef>
              <a:spcAft>
                <a:spcPts val="1000"/>
              </a:spcAft>
            </a:pPr>
            <a:r>
              <a:rPr lang="ar-IQ" sz="2000" dirty="0">
                <a:latin typeface="Arial" pitchFamily="34" charset="0"/>
                <a:ea typeface="Calibri"/>
                <a:cs typeface="Arial" pitchFamily="34" charset="0"/>
              </a:rPr>
              <a:t>خلط</a:t>
            </a:r>
            <a:r>
              <a:rPr lang="ar-EG" sz="2000" dirty="0">
                <a:latin typeface="Arial" pitchFamily="34" charset="0"/>
                <a:ea typeface="Calibri"/>
                <a:cs typeface="Arial" pitchFamily="34" charset="0"/>
              </a:rPr>
              <a:t> اللغويون العرب </a:t>
            </a:r>
            <a:r>
              <a:rPr lang="ar-IQ" sz="2000" dirty="0">
                <a:latin typeface="Arial" pitchFamily="34" charset="0"/>
                <a:ea typeface="Calibri"/>
                <a:cs typeface="Arial" pitchFamily="34" charset="0"/>
              </a:rPr>
              <a:t>بين </a:t>
            </a:r>
            <a:r>
              <a:rPr lang="ar-EG" sz="2000" dirty="0">
                <a:latin typeface="Arial" pitchFamily="34" charset="0"/>
                <a:ea typeface="Calibri"/>
                <a:cs typeface="Arial" pitchFamily="34" charset="0"/>
              </a:rPr>
              <a:t>اللغة المشتركة </a:t>
            </a:r>
            <a:r>
              <a:rPr lang="ar-IQ" sz="2000" dirty="0" err="1">
                <a:latin typeface="Arial" pitchFamily="34" charset="0"/>
                <a:ea typeface="Calibri"/>
                <a:cs typeface="Arial" pitchFamily="34" charset="0"/>
              </a:rPr>
              <a:t>وا</a:t>
            </a:r>
            <a:r>
              <a:rPr lang="ar-EG" sz="2000" dirty="0">
                <a:latin typeface="Arial" pitchFamily="34" charset="0"/>
                <a:ea typeface="Calibri"/>
                <a:cs typeface="Arial" pitchFamily="34" charset="0"/>
              </a:rPr>
              <a:t>للهجات</a:t>
            </a:r>
            <a:r>
              <a:rPr lang="ar-IQ" sz="2000" dirty="0">
                <a:latin typeface="Arial" pitchFamily="34" charset="0"/>
                <a:ea typeface="Calibri"/>
                <a:cs typeface="Arial" pitchFamily="34" charset="0"/>
              </a:rPr>
              <a:t> والضرورة في الشاهد وصنفوه</a:t>
            </a:r>
            <a:r>
              <a:rPr lang="ar-IQ" sz="2000" dirty="0">
                <a:solidFill>
                  <a:srgbClr val="FF0000"/>
                </a:solidFill>
                <a:latin typeface="Arial" pitchFamily="34" charset="0"/>
                <a:cs typeface="Arial" pitchFamily="34" charset="0"/>
              </a:rPr>
              <a:t> </a:t>
            </a:r>
            <a:r>
              <a:rPr lang="ar-EG" sz="2000" dirty="0">
                <a:solidFill>
                  <a:srgbClr val="FF0000"/>
                </a:solidFill>
                <a:latin typeface="Arial" pitchFamily="34" charset="0"/>
                <a:cs typeface="Arial" pitchFamily="34" charset="0"/>
              </a:rPr>
              <a:t>إلى :</a:t>
            </a:r>
            <a:endParaRPr lang="en-US" sz="2000" dirty="0">
              <a:solidFill>
                <a:srgbClr val="FF0000"/>
              </a:solidFill>
              <a:latin typeface="Arial" pitchFamily="34" charset="0"/>
              <a:cs typeface="Arial" pitchFamily="34" charset="0"/>
            </a:endParaRPr>
          </a:p>
          <a:p>
            <a:pPr marL="342900" marR="0" lvl="0" indent="-342900" algn="just" rtl="1">
              <a:lnSpc>
                <a:spcPct val="115000"/>
              </a:lnSpc>
              <a:spcBef>
                <a:spcPts val="0"/>
              </a:spcBef>
              <a:spcAft>
                <a:spcPts val="1000"/>
              </a:spcAft>
              <a:buFont typeface="Traditional Arabic"/>
              <a:buChar char="-"/>
            </a:pPr>
            <a:r>
              <a:rPr lang="ar-EG" sz="2000" dirty="0">
                <a:latin typeface="Arial" pitchFamily="34" charset="0"/>
                <a:cs typeface="Arial" pitchFamily="34" charset="0"/>
              </a:rPr>
              <a:t>قياسي: وهو ما استنبط النحاة له نظاما ووضعوا له قاعدة عامة منتجة، أي يمكن القياس عليها.</a:t>
            </a:r>
            <a:endParaRPr lang="en-US" sz="2000" dirty="0">
              <a:latin typeface="Arial" pitchFamily="34" charset="0"/>
              <a:cs typeface="Arial" pitchFamily="34" charset="0"/>
            </a:endParaRPr>
          </a:p>
          <a:p>
            <a:pPr marL="342900" marR="0" lvl="0" indent="-342900" algn="just" rtl="1">
              <a:lnSpc>
                <a:spcPct val="115000"/>
              </a:lnSpc>
              <a:spcBef>
                <a:spcPts val="0"/>
              </a:spcBef>
              <a:spcAft>
                <a:spcPts val="1000"/>
              </a:spcAft>
              <a:buFont typeface="Traditional Arabic"/>
              <a:buChar char="-"/>
            </a:pPr>
            <a:r>
              <a:rPr lang="ar-EG" sz="2000" dirty="0">
                <a:latin typeface="Arial" pitchFamily="34" charset="0"/>
                <a:cs typeface="Arial" pitchFamily="34" charset="0"/>
              </a:rPr>
              <a:t>سماعي: وهو ما استنبط النحاة له نظاما ووضعوا له قاعدة غير منتجة، أي لا يمكن القياس عليها. </a:t>
            </a:r>
            <a:endParaRPr lang="ar-IQ" sz="2000" dirty="0">
              <a:latin typeface="Arial" pitchFamily="34" charset="0"/>
              <a:cs typeface="Arial" pitchFamily="34" charset="0"/>
            </a:endParaRPr>
          </a:p>
          <a:p>
            <a:pPr marL="342900" marR="0" lvl="0" indent="-342900" algn="just" rtl="1">
              <a:lnSpc>
                <a:spcPct val="115000"/>
              </a:lnSpc>
              <a:spcBef>
                <a:spcPts val="0"/>
              </a:spcBef>
              <a:spcAft>
                <a:spcPts val="1000"/>
              </a:spcAft>
              <a:buFont typeface="Traditional Arabic"/>
              <a:buChar char="-"/>
            </a:pPr>
            <a:r>
              <a:rPr lang="ar-EG" sz="2000" dirty="0">
                <a:latin typeface="Arial" pitchFamily="34" charset="0"/>
                <a:cs typeface="Arial" pitchFamily="34" charset="0"/>
              </a:rPr>
              <a:t>وشاذ : ما لم يقدر النحاة على استنباط نظام له، أو وضع قاعدة سواء أكانت منتجة أو غير منتجة.</a:t>
            </a:r>
            <a:endParaRPr lang="en-US" sz="2000" dirty="0">
              <a:latin typeface="Arial" pitchFamily="34" charset="0"/>
              <a:cs typeface="Arial" pitchFamily="34" charset="0"/>
            </a:endParaRPr>
          </a:p>
          <a:p>
            <a:pPr marL="342900" marR="0" lvl="0" indent="-342900" algn="just" rtl="1">
              <a:lnSpc>
                <a:spcPct val="115000"/>
              </a:lnSpc>
              <a:spcBef>
                <a:spcPts val="0"/>
              </a:spcBef>
              <a:spcAft>
                <a:spcPts val="1000"/>
              </a:spcAft>
              <a:buFont typeface="Traditional Arabic"/>
              <a:buChar char="-"/>
            </a:pPr>
            <a:r>
              <a:rPr lang="ar-EG" sz="2000" dirty="0">
                <a:latin typeface="Arial" pitchFamily="34" charset="0"/>
                <a:cs typeface="Arial" pitchFamily="34" charset="0"/>
              </a:rPr>
              <a:t>ضعيف: وهو ما كان به نظام يمكن أن يقاس عليه على نحو ضعيف. </a:t>
            </a:r>
            <a:endParaRPr lang="ar-IQ" sz="2000" dirty="0">
              <a:latin typeface="Arial" pitchFamily="34" charset="0"/>
              <a:cs typeface="Arial" pitchFamily="34" charset="0"/>
            </a:endParaRPr>
          </a:p>
          <a:p>
            <a:pPr marL="0" lvl="0" indent="363220" algn="just" rtl="1">
              <a:lnSpc>
                <a:spcPct val="115000"/>
              </a:lnSpc>
              <a:spcBef>
                <a:spcPts val="0"/>
              </a:spcBef>
              <a:spcAft>
                <a:spcPts val="1000"/>
              </a:spcAft>
              <a:buClr>
                <a:srgbClr val="FE8637"/>
              </a:buClr>
            </a:pPr>
            <a:r>
              <a:rPr lang="ar-IQ" sz="1600" dirty="0">
                <a:solidFill>
                  <a:prstClr val="black"/>
                </a:solidFill>
              </a:rPr>
              <a:t>وهذا التصنيف يشمل جميع </a:t>
            </a:r>
            <a:r>
              <a:rPr lang="ar-EG" sz="1600" dirty="0">
                <a:solidFill>
                  <a:prstClr val="black"/>
                </a:solidFill>
              </a:rPr>
              <a:t>الشواهد الصرفية والنحوية </a:t>
            </a:r>
            <a:r>
              <a:rPr lang="ar-IQ" sz="1600" dirty="0">
                <a:solidFill>
                  <a:prstClr val="black"/>
                </a:solidFill>
              </a:rPr>
              <a:t>و</a:t>
            </a:r>
            <a:r>
              <a:rPr lang="ar-EG" sz="1600" dirty="0">
                <a:solidFill>
                  <a:prstClr val="black"/>
                </a:solidFill>
              </a:rPr>
              <a:t>الصوتية </a:t>
            </a:r>
            <a:r>
              <a:rPr lang="ar-IQ" sz="1600" dirty="0">
                <a:solidFill>
                  <a:prstClr val="black"/>
                </a:solidFill>
              </a:rPr>
              <a:t>...</a:t>
            </a:r>
          </a:p>
          <a:p>
            <a:pPr marL="0" lvl="0" indent="363220" algn="just" rtl="1">
              <a:lnSpc>
                <a:spcPct val="115000"/>
              </a:lnSpc>
              <a:spcBef>
                <a:spcPts val="0"/>
              </a:spcBef>
              <a:spcAft>
                <a:spcPts val="1000"/>
              </a:spcAft>
              <a:buClr>
                <a:srgbClr val="FE8637"/>
              </a:buClr>
            </a:pPr>
            <a:endParaRPr lang="ar-IQ" sz="1600" dirty="0">
              <a:solidFill>
                <a:prstClr val="black"/>
              </a:solidFill>
            </a:endParaRPr>
          </a:p>
          <a:p>
            <a:pPr marL="342900" marR="0" lvl="0" indent="-342900" algn="just" rtl="1">
              <a:lnSpc>
                <a:spcPct val="115000"/>
              </a:lnSpc>
              <a:spcBef>
                <a:spcPts val="0"/>
              </a:spcBef>
              <a:spcAft>
                <a:spcPts val="1000"/>
              </a:spcAft>
              <a:buFont typeface="Traditional Arabic"/>
              <a:buChar char="-"/>
            </a:pPr>
            <a:endParaRPr lang="en-US" sz="2000" dirty="0">
              <a:latin typeface="Arial" pitchFamily="34" charset="0"/>
              <a:cs typeface="Arial" pitchFamily="34" charset="0"/>
            </a:endParaRPr>
          </a:p>
          <a:p>
            <a:pPr marL="0" marR="0" indent="363220" algn="just" rtl="1">
              <a:lnSpc>
                <a:spcPct val="115000"/>
              </a:lnSpc>
              <a:spcBef>
                <a:spcPts val="0"/>
              </a:spcBef>
              <a:spcAft>
                <a:spcPts val="1000"/>
              </a:spcAft>
            </a:pPr>
            <a:endParaRPr lang="ar-IQ" sz="1800" dirty="0">
              <a:latin typeface="Times New Roman"/>
              <a:ea typeface="Times New Roman"/>
            </a:endParaRPr>
          </a:p>
        </p:txBody>
      </p:sp>
    </p:spTree>
    <p:extLst>
      <p:ext uri="{BB962C8B-B14F-4D97-AF65-F5344CB8AC3E}">
        <p14:creationId xmlns:p14="http://schemas.microsoft.com/office/powerpoint/2010/main" val="2080320666"/>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7427168" cy="936104"/>
          </a:xfrm>
        </p:spPr>
        <p:txBody>
          <a:bodyPr>
            <a:normAutofit/>
          </a:bodyPr>
          <a:lstStyle/>
          <a:p>
            <a:pPr algn="ctr"/>
            <a:r>
              <a:rPr lang="ar-EG" sz="5400" b="1" dirty="0">
                <a:solidFill>
                  <a:srgbClr val="FF0000"/>
                </a:solidFill>
                <a:latin typeface="Times New Roman"/>
                <a:ea typeface="Calibri"/>
              </a:rPr>
              <a:t>معايير التصنيف</a:t>
            </a:r>
            <a:endParaRPr lang="en-US" dirty="0">
              <a:solidFill>
                <a:srgbClr val="FF0000"/>
              </a:solidFill>
            </a:endParaRPr>
          </a:p>
        </p:txBody>
      </p:sp>
      <p:sp>
        <p:nvSpPr>
          <p:cNvPr id="3" name="عنصر نائب للمحتوى 2"/>
          <p:cNvSpPr>
            <a:spLocks noGrp="1"/>
          </p:cNvSpPr>
          <p:nvPr>
            <p:ph sz="quarter" idx="1"/>
          </p:nvPr>
        </p:nvSpPr>
        <p:spPr>
          <a:xfrm>
            <a:off x="107504" y="1124744"/>
            <a:ext cx="8352928" cy="4680520"/>
          </a:xfrm>
          <a:ln>
            <a:solidFill>
              <a:schemeClr val="accent1"/>
            </a:solidFill>
          </a:ln>
        </p:spPr>
        <p:txBody>
          <a:bodyPr>
            <a:noAutofit/>
          </a:bodyPr>
          <a:lstStyle/>
          <a:p>
            <a:pPr marL="342900" marR="0" lvl="0" indent="-342900" algn="r" rtl="1">
              <a:lnSpc>
                <a:spcPct val="115000"/>
              </a:lnSpc>
              <a:spcBef>
                <a:spcPts val="0"/>
              </a:spcBef>
              <a:spcAft>
                <a:spcPts val="1000"/>
              </a:spcAft>
              <a:buFont typeface="+mj-cs"/>
              <a:buAutoNum type="arabic1Minus"/>
            </a:pPr>
            <a:r>
              <a:rPr lang="ar-EG" sz="2800" dirty="0">
                <a:latin typeface="Arial" pitchFamily="34" charset="0"/>
                <a:cs typeface="Arial" pitchFamily="34" charset="0"/>
              </a:rPr>
              <a:t>معيار اللغة التي يمثلها الشاهد : المرويات تنقسم إلى:</a:t>
            </a:r>
            <a:endParaRPr lang="en-US" sz="2800" dirty="0">
              <a:latin typeface="Arial" pitchFamily="34" charset="0"/>
              <a:cs typeface="Arial" pitchFamily="34" charset="0"/>
            </a:endParaRPr>
          </a:p>
          <a:p>
            <a:pPr marL="342900" marR="0" lvl="0" indent="-342900" algn="r" rtl="1">
              <a:lnSpc>
                <a:spcPct val="115000"/>
              </a:lnSpc>
              <a:spcBef>
                <a:spcPts val="0"/>
              </a:spcBef>
              <a:spcAft>
                <a:spcPts val="1000"/>
              </a:spcAft>
              <a:buFont typeface="Traditional Arabic"/>
              <a:buChar char="-"/>
            </a:pPr>
            <a:r>
              <a:rPr lang="ar-EG" sz="2800" dirty="0">
                <a:latin typeface="Arial" pitchFamily="34" charset="0"/>
                <a:cs typeface="Arial" pitchFamily="34" charset="0"/>
              </a:rPr>
              <a:t>اللغة المردودة: وهي ما لا يمثل العربية ولا يندرج فيها يقينا، أو هي ما وضع خارج دائرة العربية، ويشمل الشواهد </a:t>
            </a:r>
            <a:r>
              <a:rPr lang="ar-EG" sz="2800" dirty="0" err="1">
                <a:latin typeface="Arial" pitchFamily="34" charset="0"/>
                <a:cs typeface="Arial" pitchFamily="34" charset="0"/>
              </a:rPr>
              <a:t>التى</a:t>
            </a:r>
            <a:r>
              <a:rPr lang="ar-EG" sz="2800" dirty="0">
                <a:latin typeface="Arial" pitchFamily="34" charset="0"/>
                <a:cs typeface="Arial" pitchFamily="34" charset="0"/>
              </a:rPr>
              <a:t> وصفت باللحن أو الغ</a:t>
            </a:r>
            <a:r>
              <a:rPr lang="ar-IQ" sz="2800" dirty="0">
                <a:latin typeface="Arial" pitchFamily="34" charset="0"/>
                <a:cs typeface="Arial" pitchFamily="34" charset="0"/>
              </a:rPr>
              <a:t>لط</a:t>
            </a:r>
            <a:r>
              <a:rPr lang="ar-EG" sz="2800" dirty="0">
                <a:latin typeface="Arial" pitchFamily="34" charset="0"/>
                <a:cs typeface="Arial" pitchFamily="34" charset="0"/>
              </a:rPr>
              <a:t> أو ألوهم أو </a:t>
            </a:r>
            <a:r>
              <a:rPr lang="ar-EG" sz="2800" dirty="0" err="1">
                <a:latin typeface="Arial" pitchFamily="34" charset="0"/>
                <a:cs typeface="Arial" pitchFamily="34" charset="0"/>
              </a:rPr>
              <a:t>أو</a:t>
            </a:r>
            <a:r>
              <a:rPr lang="ar-EG" sz="2800" dirty="0">
                <a:latin typeface="Arial" pitchFamily="34" charset="0"/>
                <a:cs typeface="Arial" pitchFamily="34" charset="0"/>
              </a:rPr>
              <a:t> التحريف وغيرها</a:t>
            </a:r>
            <a:endParaRPr lang="en-US" sz="2800" dirty="0">
              <a:latin typeface="Arial" pitchFamily="34" charset="0"/>
              <a:cs typeface="Arial" pitchFamily="34" charset="0"/>
            </a:endParaRPr>
          </a:p>
          <a:p>
            <a:pPr marL="342900" marR="0" lvl="0" indent="-342900" algn="r" rtl="1">
              <a:lnSpc>
                <a:spcPct val="115000"/>
              </a:lnSpc>
              <a:spcBef>
                <a:spcPts val="0"/>
              </a:spcBef>
              <a:spcAft>
                <a:spcPts val="1000"/>
              </a:spcAft>
              <a:buFont typeface="Traditional Arabic"/>
              <a:buChar char="-"/>
            </a:pPr>
            <a:r>
              <a:rPr lang="ar-EG" sz="2800" dirty="0">
                <a:latin typeface="Arial" pitchFamily="34" charset="0"/>
                <a:cs typeface="Arial" pitchFamily="34" charset="0"/>
              </a:rPr>
              <a:t>اللغة الخاصة: (الضرورة) </a:t>
            </a:r>
            <a:r>
              <a:rPr lang="ar-IQ" sz="2800" dirty="0">
                <a:latin typeface="Arial" pitchFamily="34" charset="0"/>
                <a:cs typeface="Arial" pitchFamily="34" charset="0"/>
              </a:rPr>
              <a:t>و</a:t>
            </a:r>
            <a:r>
              <a:rPr lang="ar-EG" sz="2800" dirty="0">
                <a:latin typeface="Arial" pitchFamily="34" charset="0"/>
                <a:cs typeface="Arial" pitchFamily="34" charset="0"/>
              </a:rPr>
              <a:t>(اللهجات) </a:t>
            </a:r>
            <a:r>
              <a:rPr lang="ar-IQ" sz="2800" dirty="0">
                <a:latin typeface="Arial" pitchFamily="34" charset="0"/>
                <a:cs typeface="Arial" pitchFamily="34" charset="0"/>
              </a:rPr>
              <a:t>ما </a:t>
            </a:r>
            <a:r>
              <a:rPr lang="ar-EG" sz="2800" dirty="0">
                <a:latin typeface="Arial" pitchFamily="34" charset="0"/>
                <a:cs typeface="Arial" pitchFamily="34" charset="0"/>
              </a:rPr>
              <a:t>لا يرد </a:t>
            </a:r>
            <a:r>
              <a:rPr lang="ar-EG" sz="2800" dirty="0" err="1">
                <a:latin typeface="Arial" pitchFamily="34" charset="0"/>
                <a:cs typeface="Arial" pitchFamily="34" charset="0"/>
              </a:rPr>
              <a:t>فى</a:t>
            </a:r>
            <a:r>
              <a:rPr lang="ar-EG" sz="2800" dirty="0">
                <a:latin typeface="Arial" pitchFamily="34" charset="0"/>
                <a:cs typeface="Arial" pitchFamily="34" charset="0"/>
              </a:rPr>
              <a:t> اللغة المشتركة.</a:t>
            </a:r>
            <a:endParaRPr lang="en-US" sz="2800" dirty="0">
              <a:latin typeface="Arial" pitchFamily="34" charset="0"/>
              <a:cs typeface="Arial" pitchFamily="34" charset="0"/>
            </a:endParaRPr>
          </a:p>
          <a:p>
            <a:pPr marL="342900" marR="0" lvl="0" indent="-342900" algn="r" rtl="1">
              <a:lnSpc>
                <a:spcPct val="115000"/>
              </a:lnSpc>
              <a:spcBef>
                <a:spcPts val="0"/>
              </a:spcBef>
              <a:spcAft>
                <a:spcPts val="1000"/>
              </a:spcAft>
              <a:buFont typeface="Traditional Arabic"/>
              <a:buChar char="-"/>
            </a:pPr>
            <a:r>
              <a:rPr lang="ar-EG" sz="2800" dirty="0">
                <a:latin typeface="Arial" pitchFamily="34" charset="0"/>
                <a:cs typeface="Arial" pitchFamily="34" charset="0"/>
              </a:rPr>
              <a:t>العربية المشتركة: وهو ما ثبتت عربيته، وتحقق كونه من اللغة المشتركة</a:t>
            </a:r>
            <a:r>
              <a:rPr lang="ar-IQ" sz="2800" dirty="0">
                <a:latin typeface="Arial" pitchFamily="34" charset="0"/>
                <a:cs typeface="Arial" pitchFamily="34" charset="0"/>
              </a:rPr>
              <a:t>.</a:t>
            </a:r>
            <a:endParaRPr lang="en-US" sz="2800" dirty="0">
              <a:latin typeface="Arial" pitchFamily="34" charset="0"/>
              <a:cs typeface="Arial" pitchFamily="34" charset="0"/>
            </a:endParaRPr>
          </a:p>
          <a:p>
            <a:pPr marL="342900" marR="0" lvl="0" indent="-342900" algn="r" rtl="1">
              <a:lnSpc>
                <a:spcPct val="115000"/>
              </a:lnSpc>
              <a:spcBef>
                <a:spcPts val="0"/>
              </a:spcBef>
              <a:spcAft>
                <a:spcPts val="1000"/>
              </a:spcAft>
              <a:buFont typeface="+mj-cs"/>
              <a:buAutoNum type="arabic1Minus"/>
            </a:pPr>
            <a:r>
              <a:rPr lang="ar-EG" sz="2800" dirty="0">
                <a:latin typeface="Arial" pitchFamily="34" charset="0"/>
                <a:cs typeface="Arial" pitchFamily="34" charset="0"/>
              </a:rPr>
              <a:t>معيار نسبة </a:t>
            </a:r>
            <a:r>
              <a:rPr lang="ar-IQ" sz="2800" dirty="0">
                <a:latin typeface="Arial" pitchFamily="34" charset="0"/>
                <a:cs typeface="Arial" pitchFamily="34" charset="0"/>
              </a:rPr>
              <a:t>ورود </a:t>
            </a:r>
            <a:r>
              <a:rPr lang="ar-EG" sz="2800" dirty="0">
                <a:latin typeface="Arial" pitchFamily="34" charset="0"/>
                <a:cs typeface="Arial" pitchFamily="34" charset="0"/>
              </a:rPr>
              <a:t>الشاهد </a:t>
            </a:r>
            <a:r>
              <a:rPr lang="ar-EG" sz="2800" dirty="0" err="1">
                <a:latin typeface="Arial" pitchFamily="34" charset="0"/>
                <a:cs typeface="Arial" pitchFamily="34" charset="0"/>
              </a:rPr>
              <a:t>با</a:t>
            </a:r>
            <a:r>
              <a:rPr lang="ar-IQ" sz="2800" dirty="0">
                <a:latin typeface="Arial" pitchFamily="34" charset="0"/>
                <a:cs typeface="Arial" pitchFamily="34" charset="0"/>
              </a:rPr>
              <a:t>ل</a:t>
            </a:r>
            <a:r>
              <a:rPr lang="ar-EG" sz="2800" dirty="0">
                <a:latin typeface="Arial" pitchFamily="34" charset="0"/>
                <a:cs typeface="Arial" pitchFamily="34" charset="0"/>
              </a:rPr>
              <a:t>مادة المروية: وصف اللغويون الشواهد بالاطراد والغلبة والشيوع والكثرة والقلة والندرة</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2910987100"/>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1000"/>
                                        <p:tgtEl>
                                          <p:spTgt spid="3">
                                            <p:bg/>
                                          </p:spTgt>
                                        </p:tgtEl>
                                      </p:cBhvr>
                                    </p:animEffect>
                                    <p:anim calcmode="lin" valueType="num">
                                      <p:cBhvr>
                                        <p:cTn id="12" dur="1000" fill="hold"/>
                                        <p:tgtEl>
                                          <p:spTgt spid="3">
                                            <p:bg/>
                                          </p:spTgt>
                                        </p:tgtEl>
                                        <p:attrNameLst>
                                          <p:attrName>ppt_x</p:attrName>
                                        </p:attrNameLst>
                                      </p:cBhvr>
                                      <p:tavLst>
                                        <p:tav tm="0">
                                          <p:val>
                                            <p:strVal val="#ppt_x"/>
                                          </p:val>
                                        </p:tav>
                                        <p:tav tm="100000">
                                          <p:val>
                                            <p:strVal val="#ppt_x"/>
                                          </p:val>
                                        </p:tav>
                                      </p:tavLst>
                                    </p:anim>
                                    <p:anim calcmode="lin" valueType="num">
                                      <p:cBhvr>
                                        <p:cTn id="13"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1" nodeType="clickEffect">
                                  <p:stCondLst>
                                    <p:cond delay="0"/>
                                  </p:stCondLst>
                                  <p:iterate type="lt">
                                    <p:tmPct val="0"/>
                                  </p:iterate>
                                  <p:childTnLst>
                                    <p:set>
                                      <p:cBhvr>
                                        <p:cTn id="44" dur="1" fill="hold">
                                          <p:stCondLst>
                                            <p:cond delay="0"/>
                                          </p:stCondLst>
                                        </p:cTn>
                                        <p:tgtEl>
                                          <p:spTgt spid="2"/>
                                        </p:tgtEl>
                                        <p:attrNameLst>
                                          <p:attrName>style.visibility</p:attrName>
                                        </p:attrNameLst>
                                      </p:cBhvr>
                                      <p:to>
                                        <p:strVal val="visible"/>
                                      </p:to>
                                    </p:set>
                                    <p:anim calcmode="lin" valueType="num">
                                      <p:cBhvr>
                                        <p:cTn id="45" dur="500" fill="hold"/>
                                        <p:tgtEl>
                                          <p:spTgt spid="2"/>
                                        </p:tgtEl>
                                        <p:attrNameLst>
                                          <p:attrName>ppt_w</p:attrName>
                                        </p:attrNameLst>
                                      </p:cBhvr>
                                      <p:tavLst>
                                        <p:tav tm="0">
                                          <p:val>
                                            <p:fltVal val="0"/>
                                          </p:val>
                                        </p:tav>
                                        <p:tav tm="100000">
                                          <p:val>
                                            <p:strVal val="#ppt_w"/>
                                          </p:val>
                                        </p:tav>
                                      </p:tavLst>
                                    </p:anim>
                                    <p:anim calcmode="lin" valueType="num">
                                      <p:cBhvr>
                                        <p:cTn id="46" dur="500" fill="hold"/>
                                        <p:tgtEl>
                                          <p:spTgt spid="2"/>
                                        </p:tgtEl>
                                        <p:attrNameLst>
                                          <p:attrName>ppt_h</p:attrName>
                                        </p:attrNameLst>
                                      </p:cBhvr>
                                      <p:tavLst>
                                        <p:tav tm="0">
                                          <p:val>
                                            <p:fltVal val="0"/>
                                          </p:val>
                                        </p:tav>
                                        <p:tav tm="100000">
                                          <p:val>
                                            <p:strVal val="#ppt_h"/>
                                          </p:val>
                                        </p:tav>
                                      </p:tavLst>
                                    </p:anim>
                                    <p:animEffect transition="in" filter="fade">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706090"/>
          </a:xfrm>
        </p:spPr>
        <p:txBody>
          <a:bodyPr/>
          <a:lstStyle/>
          <a:p>
            <a:pPr algn="r"/>
            <a:r>
              <a:rPr lang="ar-IQ" dirty="0">
                <a:solidFill>
                  <a:srgbClr val="FF0000"/>
                </a:solidFill>
                <a:effectLst>
                  <a:outerShdw blurRad="38100" dist="38100" dir="2700000" algn="tl">
                    <a:srgbClr val="000000">
                      <a:alpha val="43137"/>
                    </a:srgbClr>
                  </a:outerShdw>
                </a:effectLst>
              </a:rPr>
              <a:t>تصنيف الشواهد</a:t>
            </a:r>
            <a:endParaRPr lang="en-US" dirty="0">
              <a:solidFill>
                <a:srgbClr val="FF0000"/>
              </a:solidFill>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lstStyle/>
          <a:p>
            <a:pPr marL="0" lvl="0" indent="363220" algn="just" rtl="1">
              <a:lnSpc>
                <a:spcPct val="115000"/>
              </a:lnSpc>
              <a:spcBef>
                <a:spcPts val="0"/>
              </a:spcBef>
              <a:spcAft>
                <a:spcPts val="1000"/>
              </a:spcAft>
              <a:buClr>
                <a:srgbClr val="FE8637"/>
              </a:buClr>
            </a:pPr>
            <a:r>
              <a:rPr lang="ar-EG" dirty="0">
                <a:solidFill>
                  <a:prstClr val="black"/>
                </a:solidFill>
              </a:rPr>
              <a:t>وتصنيف الشواهد </a:t>
            </a:r>
            <a:r>
              <a:rPr lang="ar-EG" dirty="0" err="1">
                <a:solidFill>
                  <a:prstClr val="black"/>
                </a:solidFill>
              </a:rPr>
              <a:t>فى</a:t>
            </a:r>
            <a:r>
              <a:rPr lang="ar-EG" dirty="0">
                <a:solidFill>
                  <a:prstClr val="black"/>
                </a:solidFill>
              </a:rPr>
              <a:t> التراث العربي يعد تصنيفا فريدا. </a:t>
            </a:r>
            <a:endParaRPr lang="ar-IQ" dirty="0">
              <a:solidFill>
                <a:prstClr val="black"/>
              </a:solidFill>
            </a:endParaRPr>
          </a:p>
          <a:p>
            <a:pPr marL="0" lvl="0" indent="363220" algn="just" rtl="1">
              <a:lnSpc>
                <a:spcPct val="115000"/>
              </a:lnSpc>
              <a:spcBef>
                <a:spcPts val="0"/>
              </a:spcBef>
              <a:spcAft>
                <a:spcPts val="1000"/>
              </a:spcAft>
              <a:buClr>
                <a:srgbClr val="FE8637"/>
              </a:buClr>
            </a:pPr>
            <a:r>
              <a:rPr lang="ar-EG" dirty="0">
                <a:solidFill>
                  <a:prstClr val="black"/>
                </a:solidFill>
              </a:rPr>
              <a:t>ورود مصطلحات ومفاهيم كثيرة لأصناف الشواهد اللغوية </a:t>
            </a:r>
            <a:r>
              <a:rPr lang="ar-EG" dirty="0" err="1">
                <a:solidFill>
                  <a:prstClr val="black"/>
                </a:solidFill>
              </a:rPr>
              <a:t>فى</a:t>
            </a:r>
            <a:r>
              <a:rPr lang="ar-EG" dirty="0">
                <a:solidFill>
                  <a:prstClr val="black"/>
                </a:solidFill>
              </a:rPr>
              <a:t> التراث العربي بحاجة إلى تحديد </a:t>
            </a:r>
            <a:r>
              <a:rPr lang="ar-IQ" dirty="0">
                <a:solidFill>
                  <a:prstClr val="black"/>
                </a:solidFill>
              </a:rPr>
              <a:t>مثل</a:t>
            </a:r>
            <a:r>
              <a:rPr lang="ar-EG" dirty="0">
                <a:solidFill>
                  <a:prstClr val="black"/>
                </a:solidFill>
              </a:rPr>
              <a:t>( القياس– المطرد– الغالب- الشائع- النادر- الشاذ- السماع ..) </a:t>
            </a:r>
            <a:r>
              <a:rPr lang="ar-IQ" dirty="0">
                <a:solidFill>
                  <a:prstClr val="black"/>
                </a:solidFill>
              </a:rPr>
              <a:t>من غير تحديد معيار..</a:t>
            </a:r>
            <a:endParaRPr lang="en-US" dirty="0">
              <a:solidFill>
                <a:prstClr val="black"/>
              </a:solidFill>
            </a:endParaRPr>
          </a:p>
          <a:p>
            <a:pPr marL="0" lvl="0" indent="363220" algn="just" rtl="1">
              <a:lnSpc>
                <a:spcPct val="115000"/>
              </a:lnSpc>
              <a:spcBef>
                <a:spcPts val="0"/>
              </a:spcBef>
              <a:spcAft>
                <a:spcPts val="1000"/>
              </a:spcAft>
              <a:buClr>
                <a:srgbClr val="FE8637"/>
              </a:buClr>
            </a:pPr>
            <a:r>
              <a:rPr lang="ar-IQ" dirty="0">
                <a:solidFill>
                  <a:prstClr val="black"/>
                </a:solidFill>
              </a:rPr>
              <a:t>وهذا </a:t>
            </a:r>
            <a:r>
              <a:rPr lang="ar-SA" dirty="0">
                <a:solidFill>
                  <a:prstClr val="black"/>
                </a:solidFill>
              </a:rPr>
              <a:t>التصنيف هو الخطوة التالية للاستقراء الذي يعنى بتقسيم المادة اللغوية وجمع ما يتوافق منها في الشكل أو في الوظيفة، وهذه الأخيرة تم إثباتها في المنهج الوصفي وخطواته ويتجلى ذلك بوضوح في الدراسات النحوية والتركيبية عند العرب بعد مرحلة جمع المفرد ات</a:t>
            </a:r>
            <a:r>
              <a:rPr lang="ar-IQ" dirty="0">
                <a:solidFill>
                  <a:prstClr val="black"/>
                </a:solidFill>
              </a:rPr>
              <a:t> </a:t>
            </a:r>
            <a:r>
              <a:rPr lang="ar-SA" dirty="0">
                <a:solidFill>
                  <a:prstClr val="black"/>
                </a:solidFill>
              </a:rPr>
              <a:t>و تدوينها.</a:t>
            </a:r>
            <a:endParaRPr lang="en-US" dirty="0">
              <a:solidFill>
                <a:prstClr val="black"/>
              </a:solidFill>
            </a:endParaRPr>
          </a:p>
        </p:txBody>
      </p:sp>
    </p:spTree>
    <p:extLst>
      <p:ext uri="{BB962C8B-B14F-4D97-AF65-F5344CB8AC3E}">
        <p14:creationId xmlns:p14="http://schemas.microsoft.com/office/powerpoint/2010/main" val="142403105"/>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555</TotalTime>
  <Words>1090</Words>
  <Application>Microsoft Office PowerPoint</Application>
  <PresentationFormat>عرض على الشاشة (4:3)</PresentationFormat>
  <Paragraphs>63</Paragraphs>
  <Slides>14</Slides>
  <Notes>0</Notes>
  <HiddenSlides>1</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مشربية</vt:lpstr>
      <vt:lpstr>سمات النظرية اللغوية عند العرب</vt:lpstr>
      <vt:lpstr>مقدمة...</vt:lpstr>
      <vt:lpstr>تنقسم النظريات الخاصة الى فرعين هما: </vt:lpstr>
      <vt:lpstr>مخطط لبناء نظريات التصنيف اللغوي  1</vt:lpstr>
      <vt:lpstr>خصائص النظرية اللغوية العامة فى التراث العربي </vt:lpstr>
      <vt:lpstr>2-النزعة المعيارية</vt:lpstr>
      <vt:lpstr>نزعة المقارنة (بين اللغة المشتركة واللهجات) وتصنيف الشواهد</vt:lpstr>
      <vt:lpstr>معايير التصنيف</vt:lpstr>
      <vt:lpstr>تصنيف الشواهد</vt:lpstr>
      <vt:lpstr>النزعة التحليلية:</vt:lpstr>
      <vt:lpstr>مخطط لبناء النظرية اللغوية العامة في التراث العربي</vt:lpstr>
      <vt:lpstr>مخطط رقم 3 </vt:lpstr>
      <vt:lpstr>تحقق النظرية العربية وشروطها</vt:lpstr>
      <vt:lpstr>ومن شروط النظرية المتحققة عند العرب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سمات النظرية اللغوية عند العرب</dc:title>
  <dc:creator>Eng-Yahya</dc:creator>
  <cp:lastModifiedBy>dr hassanmandeel</cp:lastModifiedBy>
  <cp:revision>43</cp:revision>
  <dcterms:created xsi:type="dcterms:W3CDTF">2020-04-19T07:07:20Z</dcterms:created>
  <dcterms:modified xsi:type="dcterms:W3CDTF">2020-04-21T19:36:53Z</dcterms:modified>
</cp:coreProperties>
</file>