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Lst>
  <p:sldIdLst>
    <p:sldId id="256" r:id="rId2"/>
    <p:sldId id="260" r:id="rId3"/>
    <p:sldId id="290" r:id="rId4"/>
    <p:sldId id="262" r:id="rId5"/>
    <p:sldId id="288" r:id="rId6"/>
    <p:sldId id="291" r:id="rId7"/>
    <p:sldId id="268" r:id="rId8"/>
    <p:sldId id="269" r:id="rId9"/>
    <p:sldId id="271" r:id="rId10"/>
    <p:sldId id="272" r:id="rId11"/>
    <p:sldId id="293" r:id="rId12"/>
    <p:sldId id="273" r:id="rId13"/>
    <p:sldId id="294" r:id="rId14"/>
    <p:sldId id="274" r:id="rId15"/>
    <p:sldId id="275" r:id="rId16"/>
    <p:sldId id="276" r:id="rId17"/>
    <p:sldId id="289" r:id="rId18"/>
    <p:sldId id="277" r:id="rId19"/>
    <p:sldId id="292"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R.Ahmed Saker 2O11" initials="DS2"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1452" y="-1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4-20T14:51:08.185" idx="1">
    <p:pos x="5750" y="10"/>
    <p:text>بسم الله الرحمن الرحيم
</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30/05/1442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30/05/1442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30/05/1442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30/05/1442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30/05/1442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t>30/05/1442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30/05/1442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30/05/1442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30/05/1442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30/05/1442</a:t>
            </a:fld>
            <a:endParaRPr lang="ar-SA"/>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ar-SA"/>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B34F065-1154-456A-91E3-76DE8E75E17B}" type="slidenum">
              <a:rPr lang="ar-SA" smtClean="0"/>
              <a:t>‹#›</a:t>
            </a:fld>
            <a:endParaRPr lang="ar-SA"/>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ar-SA" smtClean="0"/>
              <a:t>انقر فوق الأيقونة لإضافة صورة</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30/05/1442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B8ABB09-4A1D-463E-8065-109CC2B7EFAA}" type="datetimeFigureOut">
              <a:rPr lang="ar-SA" smtClean="0"/>
              <a:t>30/05/1442</a:t>
            </a:fld>
            <a:endParaRPr lang="ar-SA"/>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ar-SA"/>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spd="slow">
    <p:push dir="u"/>
  </p:transition>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1520" y="188639"/>
            <a:ext cx="7772400" cy="2655137"/>
          </a:xfrm>
        </p:spPr>
        <p:txBody>
          <a:bodyPr/>
          <a:lstStyle/>
          <a:p>
            <a:pPr algn="ctr"/>
            <a:r>
              <a:rPr lang="ar-IQ" sz="4800" b="1" dirty="0" smtClean="0">
                <a:solidFill>
                  <a:srgbClr val="FF0000"/>
                </a:solidFill>
                <a:latin typeface="Andalus" pitchFamily="18" charset="-78"/>
                <a:cs typeface="Andalus" pitchFamily="18" charset="-78"/>
              </a:rPr>
              <a:t>النظرية </a:t>
            </a:r>
            <a:r>
              <a:rPr lang="ar-IQ" sz="4800" b="1" dirty="0" smtClean="0">
                <a:solidFill>
                  <a:srgbClr val="FF0000"/>
                </a:solidFill>
                <a:latin typeface="Andalus" pitchFamily="18" charset="-78"/>
                <a:cs typeface="Andalus" pitchFamily="18" charset="-78"/>
              </a:rPr>
              <a:t>اللغوية عند العرب</a:t>
            </a:r>
            <a:r>
              <a:rPr lang="ar-IQ" sz="4800" b="1" dirty="0" smtClean="0">
                <a:latin typeface="Andalus" pitchFamily="18" charset="-78"/>
                <a:cs typeface="Andalus" pitchFamily="18" charset="-78"/>
              </a:rPr>
              <a:t/>
            </a:r>
            <a:br>
              <a:rPr lang="ar-IQ" sz="4800" b="1" dirty="0" smtClean="0">
                <a:latin typeface="Andalus" pitchFamily="18" charset="-78"/>
                <a:cs typeface="Andalus" pitchFamily="18" charset="-78"/>
              </a:rPr>
            </a:br>
            <a:r>
              <a:rPr lang="ar-IQ" sz="4800" b="1" dirty="0" smtClean="0">
                <a:solidFill>
                  <a:srgbClr val="FFC000"/>
                </a:solidFill>
                <a:latin typeface="Arabic Typesetting" panose="03020402040406030203" pitchFamily="66" charset="-78"/>
                <a:cs typeface="Arabic Typesetting" panose="03020402040406030203" pitchFamily="66" charset="-78"/>
              </a:rPr>
              <a:t>محاضرة 1</a:t>
            </a:r>
            <a:r>
              <a:rPr lang="ar-IQ" sz="4800" b="1" dirty="0" smtClean="0">
                <a:latin typeface="Andalus" pitchFamily="18" charset="-78"/>
                <a:cs typeface="Andalus" pitchFamily="18" charset="-78"/>
              </a:rPr>
              <a:t/>
            </a:r>
            <a:br>
              <a:rPr lang="ar-IQ" sz="4800" b="1" dirty="0" smtClean="0">
                <a:latin typeface="Andalus" pitchFamily="18" charset="-78"/>
                <a:cs typeface="Andalus" pitchFamily="18" charset="-78"/>
              </a:rPr>
            </a:br>
            <a:r>
              <a:rPr lang="ar-IQ" sz="2400" b="1" dirty="0" smtClean="0">
                <a:solidFill>
                  <a:srgbClr val="0070C0"/>
                </a:solidFill>
              </a:rPr>
              <a:t>الدكتوراه </a:t>
            </a:r>
            <a:r>
              <a:rPr lang="ar-IQ" sz="2400" b="1" dirty="0" smtClean="0">
                <a:solidFill>
                  <a:srgbClr val="0070C0"/>
                </a:solidFill>
              </a:rPr>
              <a:t>/ اللغة </a:t>
            </a:r>
            <a:r>
              <a:rPr lang="ar-IQ" sz="2400" b="1" dirty="0" smtClean="0">
                <a:solidFill>
                  <a:srgbClr val="0070C0"/>
                </a:solidFill>
                <a:latin typeface="Arial" pitchFamily="34" charset="0"/>
                <a:cs typeface="Arial" pitchFamily="34" charset="0"/>
              </a:rPr>
              <a:t/>
            </a:r>
            <a:br>
              <a:rPr lang="ar-IQ" sz="2400" b="1" dirty="0" smtClean="0">
                <a:solidFill>
                  <a:srgbClr val="0070C0"/>
                </a:solidFill>
                <a:latin typeface="Arial" pitchFamily="34" charset="0"/>
                <a:cs typeface="Arial" pitchFamily="34" charset="0"/>
              </a:rPr>
            </a:br>
            <a:r>
              <a:rPr lang="ar-IQ" sz="2400" b="1" dirty="0" smtClean="0">
                <a:solidFill>
                  <a:srgbClr val="0070C0"/>
                </a:solidFill>
                <a:latin typeface="Arial" pitchFamily="34" charset="0"/>
                <a:cs typeface="Arial" pitchFamily="34" charset="0"/>
              </a:rPr>
              <a:t>كلية التربية للبنات جامعة بغداد</a:t>
            </a:r>
            <a:endParaRPr lang="en-US" sz="2400" b="1" dirty="0">
              <a:solidFill>
                <a:srgbClr val="0070C0"/>
              </a:solidFill>
              <a:latin typeface="Arial" pitchFamily="34" charset="0"/>
              <a:cs typeface="Arial" pitchFamily="34" charset="0"/>
            </a:endParaRPr>
          </a:p>
        </p:txBody>
      </p:sp>
      <p:sp>
        <p:nvSpPr>
          <p:cNvPr id="3" name="عنوان فرعي 2"/>
          <p:cNvSpPr>
            <a:spLocks noGrp="1"/>
          </p:cNvSpPr>
          <p:nvPr>
            <p:ph type="subTitle" idx="1"/>
          </p:nvPr>
        </p:nvSpPr>
        <p:spPr>
          <a:xfrm>
            <a:off x="4982281" y="4653136"/>
            <a:ext cx="4176464" cy="720080"/>
          </a:xfrm>
          <a:solidFill>
            <a:schemeClr val="accent2">
              <a:lumMod val="20000"/>
              <a:lumOff val="80000"/>
            </a:schemeClr>
          </a:solidFill>
        </p:spPr>
        <p:txBody>
          <a:bodyPr>
            <a:noAutofit/>
          </a:bodyPr>
          <a:lstStyle/>
          <a:p>
            <a:pPr algn="ctr"/>
            <a:r>
              <a:rPr lang="ar-IQ" sz="2800" dirty="0" smtClean="0">
                <a:solidFill>
                  <a:srgbClr val="FF0000"/>
                </a:solidFill>
                <a:latin typeface="Simplified Arabic" pitchFamily="18" charset="-78"/>
                <a:cs typeface="Simplified Arabic" pitchFamily="18" charset="-78"/>
              </a:rPr>
              <a:t>أد. حسن منديل حسن</a:t>
            </a:r>
            <a:endParaRPr lang="en-US" sz="2800" dirty="0">
              <a:solidFill>
                <a:srgbClr val="FF0000"/>
              </a:solidFill>
              <a:latin typeface="Simplified Arabic" pitchFamily="18" charset="-78"/>
              <a:cs typeface="Simplified Arabic" pitchFamily="18" charset="-78"/>
            </a:endParaRPr>
          </a:p>
        </p:txBody>
      </p:sp>
      <p:pic>
        <p:nvPicPr>
          <p:cNvPr id="4" name="صورة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60232" y="1417309"/>
            <a:ext cx="2139702" cy="2852936"/>
          </a:xfrm>
          <a:prstGeom prst="rect">
            <a:avLst/>
          </a:prstGeom>
        </p:spPr>
      </p:pic>
    </p:spTree>
    <p:extLst>
      <p:ext uri="{BB962C8B-B14F-4D97-AF65-F5344CB8AC3E}">
        <p14:creationId xmlns:p14="http://schemas.microsoft.com/office/powerpoint/2010/main" val="39476342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solidFill>
                  <a:srgbClr val="FF0000"/>
                </a:solidFill>
                <a:latin typeface="Times New Roman"/>
                <a:ea typeface="Times New Roman"/>
                <a:cs typeface="Simplified Arabic"/>
              </a:rPr>
              <a:t>محاولة الدكتور تمام </a:t>
            </a:r>
            <a:r>
              <a:rPr lang="ar-SA" b="1" dirty="0" smtClean="0">
                <a:solidFill>
                  <a:srgbClr val="FF0000"/>
                </a:solidFill>
                <a:latin typeface="Times New Roman"/>
                <a:ea typeface="Times New Roman"/>
                <a:cs typeface="Simplified Arabic"/>
              </a:rPr>
              <a:t>حسان</a:t>
            </a:r>
            <a:endParaRPr lang="en-US" b="1" dirty="0">
              <a:solidFill>
                <a:srgbClr val="FF0000"/>
              </a:solidFill>
            </a:endParaRPr>
          </a:p>
        </p:txBody>
      </p:sp>
      <p:sp>
        <p:nvSpPr>
          <p:cNvPr id="3" name="عنصر نائب للمحتوى 2"/>
          <p:cNvSpPr>
            <a:spLocks noGrp="1"/>
          </p:cNvSpPr>
          <p:nvPr>
            <p:ph idx="1"/>
          </p:nvPr>
        </p:nvSpPr>
        <p:spPr>
          <a:xfrm>
            <a:off x="395536" y="1100628"/>
            <a:ext cx="7948364" cy="4920660"/>
          </a:xfrm>
        </p:spPr>
        <p:txBody>
          <a:bodyPr>
            <a:normAutofit/>
          </a:bodyPr>
          <a:lstStyle/>
          <a:p>
            <a:pPr marL="0" marR="0" algn="r" rtl="1">
              <a:spcBef>
                <a:spcPts val="0"/>
              </a:spcBef>
              <a:spcAft>
                <a:spcPts val="0"/>
              </a:spcAft>
            </a:pPr>
            <a:r>
              <a:rPr lang="ar-IQ" dirty="0" smtClean="0">
                <a:ea typeface="Times New Roman"/>
                <a:cs typeface="Simplified Arabic"/>
              </a:rPr>
              <a:t>     </a:t>
            </a:r>
            <a:r>
              <a:rPr lang="ar-SA" dirty="0" smtClean="0">
                <a:ea typeface="Times New Roman"/>
                <a:cs typeface="Simplified Arabic"/>
              </a:rPr>
              <a:t>يعدّ </a:t>
            </a:r>
            <a:r>
              <a:rPr lang="ar-SA" dirty="0">
                <a:ea typeface="Times New Roman"/>
                <a:cs typeface="Simplified Arabic"/>
              </a:rPr>
              <a:t>(الدكتور تمام حسان) ممن أسهموا في دراسة النظريات اللغوية عند العرب على الرغم من عدم اشارته الى ذلك في عناوين كتبه. الا أنه درس التراث العربي دراسة في ضوء النظريات اللغوية الحديثة وحاول تقديم نظرية في ذلك. </a:t>
            </a:r>
            <a:endParaRPr lang="ar-IQ" dirty="0" smtClean="0">
              <a:ea typeface="Times New Roman"/>
              <a:cs typeface="Simplified Arabic"/>
            </a:endParaRPr>
          </a:p>
          <a:p>
            <a:pPr marL="0" marR="0" algn="r" rtl="1">
              <a:spcBef>
                <a:spcPts val="0"/>
              </a:spcBef>
              <a:spcAft>
                <a:spcPts val="0"/>
              </a:spcAft>
            </a:pPr>
            <a:r>
              <a:rPr lang="ar-SA" dirty="0" smtClean="0">
                <a:ea typeface="Times New Roman"/>
                <a:cs typeface="Simplified Arabic"/>
              </a:rPr>
              <a:t>نقد</a:t>
            </a:r>
            <a:r>
              <a:rPr lang="ar-IQ" dirty="0" smtClean="0">
                <a:ea typeface="Times New Roman"/>
                <a:cs typeface="Simplified Arabic"/>
              </a:rPr>
              <a:t> </a:t>
            </a:r>
            <a:r>
              <a:rPr lang="ar-SA" dirty="0" smtClean="0">
                <a:ea typeface="Times New Roman"/>
                <a:cs typeface="Simplified Arabic"/>
              </a:rPr>
              <a:t>المفاهيم </a:t>
            </a:r>
            <a:r>
              <a:rPr lang="ar-SA" dirty="0">
                <a:ea typeface="Times New Roman"/>
                <a:cs typeface="Simplified Arabic"/>
              </a:rPr>
              <a:t>الإجرائية للنحو العربي, كنظرية الاعراب والعوامل, معتمدا النظرية السياقية للمعنى عند فيرث, فرفض فكرة العامل في كتابه: ( اللغة بين المعيارية والوصفية</a:t>
            </a:r>
            <a:r>
              <a:rPr lang="ar-SA" dirty="0" smtClean="0">
                <a:ea typeface="Times New Roman"/>
                <a:cs typeface="Simplified Arabic"/>
              </a:rPr>
              <a:t>)</a:t>
            </a:r>
            <a:r>
              <a:rPr lang="ar-IQ" dirty="0" smtClean="0">
                <a:ea typeface="Times New Roman"/>
                <a:cs typeface="Simplified Arabic"/>
              </a:rPr>
              <a:t>.</a:t>
            </a:r>
          </a:p>
          <a:p>
            <a:pPr algn="r"/>
            <a:r>
              <a:rPr lang="ar-SA" dirty="0" smtClean="0">
                <a:ea typeface="Times New Roman"/>
                <a:cs typeface="Simplified Arabic"/>
              </a:rPr>
              <a:t>نظرية </a:t>
            </a:r>
            <a:r>
              <a:rPr lang="ar-SA" dirty="0">
                <a:ea typeface="Times New Roman"/>
                <a:cs typeface="Simplified Arabic"/>
              </a:rPr>
              <a:t>القرائن, فمن الممكن ان تخترق </a:t>
            </a:r>
            <a:r>
              <a:rPr lang="ar-SA" dirty="0" smtClean="0">
                <a:ea typeface="Times New Roman"/>
                <a:cs typeface="Simplified Arabic"/>
              </a:rPr>
              <a:t>بالنص </a:t>
            </a:r>
            <a:r>
              <a:rPr lang="ar-IQ" dirty="0" smtClean="0">
                <a:ea typeface="Times New Roman"/>
                <a:cs typeface="Simplified Arabic"/>
              </a:rPr>
              <a:t>قرينة اعتمادا على </a:t>
            </a:r>
            <a:r>
              <a:rPr lang="ar-SA" dirty="0" smtClean="0">
                <a:ea typeface="Times New Roman"/>
                <a:cs typeface="Simplified Arabic"/>
              </a:rPr>
              <a:t>سائر </a:t>
            </a:r>
            <a:r>
              <a:rPr lang="ar-SA" dirty="0">
                <a:ea typeface="Times New Roman"/>
                <a:cs typeface="Simplified Arabic"/>
              </a:rPr>
              <a:t>القرائن. </a:t>
            </a:r>
            <a:endParaRPr lang="ar-IQ" dirty="0">
              <a:ea typeface="Times New Roman"/>
              <a:cs typeface="Simplified Arabic"/>
            </a:endParaRPr>
          </a:p>
          <a:p>
            <a:pPr algn="r"/>
            <a:r>
              <a:rPr lang="ar-IQ" dirty="0" smtClean="0">
                <a:ea typeface="Times New Roman"/>
                <a:cs typeface="Simplified Arabic"/>
              </a:rPr>
              <a:t>تفسيره </a:t>
            </a:r>
            <a:r>
              <a:rPr lang="ar-SA" dirty="0" smtClean="0">
                <a:ea typeface="Times New Roman"/>
                <a:cs typeface="Simplified Arabic"/>
              </a:rPr>
              <a:t>العدول</a:t>
            </a:r>
            <a:r>
              <a:rPr lang="ar-IQ" dirty="0" smtClean="0">
                <a:ea typeface="Times New Roman"/>
                <a:cs typeface="Simplified Arabic"/>
              </a:rPr>
              <a:t>: </a:t>
            </a:r>
            <a:r>
              <a:rPr lang="ar-SA" dirty="0" smtClean="0">
                <a:ea typeface="Times New Roman"/>
                <a:cs typeface="Simplified Arabic"/>
              </a:rPr>
              <a:t>كُلُّ </a:t>
            </a:r>
            <a:r>
              <a:rPr lang="ar-SA" dirty="0">
                <a:ea typeface="Times New Roman"/>
                <a:cs typeface="Simplified Arabic"/>
              </a:rPr>
              <a:t>خروج عن الأصل يُعدُ عدولاً, </a:t>
            </a:r>
            <a:r>
              <a:rPr lang="ar-IQ" dirty="0" smtClean="0">
                <a:ea typeface="Times New Roman"/>
                <a:cs typeface="Simplified Arabic"/>
              </a:rPr>
              <a:t>وقد اقتبس البلاغيون </a:t>
            </a:r>
            <a:r>
              <a:rPr lang="ar-SA" dirty="0" smtClean="0">
                <a:ea typeface="Times New Roman"/>
                <a:cs typeface="Simplified Arabic"/>
              </a:rPr>
              <a:t>من </a:t>
            </a:r>
            <a:r>
              <a:rPr lang="ar-SA" dirty="0">
                <a:ea typeface="Times New Roman"/>
                <a:cs typeface="Simplified Arabic"/>
              </a:rPr>
              <a:t>النحويين </a:t>
            </a:r>
            <a:r>
              <a:rPr lang="ar-SA" dirty="0" err="1">
                <a:ea typeface="Times New Roman"/>
                <a:cs typeface="Simplified Arabic"/>
              </a:rPr>
              <a:t>أنموذجاً</a:t>
            </a:r>
            <a:r>
              <a:rPr lang="ar-SA" dirty="0">
                <a:ea typeface="Times New Roman"/>
                <a:cs typeface="Simplified Arabic"/>
              </a:rPr>
              <a:t> او معياراً, قاسوا عليه العدول, وهو أنّ الأصلُ في كل جملة, أنْ يكون لهُ ركنان مسندٌ و مسندٌ اليه</a:t>
            </a:r>
            <a:r>
              <a:rPr lang="ar-SA" dirty="0" smtClean="0">
                <a:ea typeface="Times New Roman"/>
                <a:cs typeface="Simplified Arabic"/>
              </a:rPr>
              <a:t>.</a:t>
            </a:r>
            <a:r>
              <a:rPr lang="ar-IQ" dirty="0" smtClean="0">
                <a:ea typeface="Times New Roman"/>
                <a:cs typeface="Simplified Arabic"/>
              </a:rPr>
              <a:t>.. وهكذا</a:t>
            </a:r>
          </a:p>
          <a:p>
            <a:pPr algn="r"/>
            <a:r>
              <a:rPr lang="ar-JO" dirty="0" smtClean="0">
                <a:ea typeface="Times New Roman"/>
                <a:cs typeface="Simplified Arabic"/>
              </a:rPr>
              <a:t>حاول </a:t>
            </a:r>
            <a:r>
              <a:rPr lang="ar-JO" dirty="0">
                <a:ea typeface="Times New Roman"/>
                <a:cs typeface="Simplified Arabic"/>
              </a:rPr>
              <a:t>الكشف عن أنظمة اللغة العربية وربطها بالمعنى، إلا انه تناولها في ضوء المنهج الوصفي الحديث </a:t>
            </a:r>
            <a:r>
              <a:rPr lang="ar-JO" dirty="0" smtClean="0">
                <a:ea typeface="Times New Roman"/>
                <a:cs typeface="Simplified Arabic"/>
              </a:rPr>
              <a:t>الغربي</a:t>
            </a:r>
            <a:r>
              <a:rPr lang="ar-IQ" dirty="0" smtClean="0">
                <a:ea typeface="Times New Roman"/>
                <a:cs typeface="Simplified Arabic"/>
              </a:rPr>
              <a:t>.</a:t>
            </a:r>
          </a:p>
          <a:p>
            <a:pPr algn="r"/>
            <a:r>
              <a:rPr lang="ar-JO" dirty="0" smtClean="0">
                <a:ea typeface="Times New Roman"/>
                <a:cs typeface="Simplified Arabic"/>
              </a:rPr>
              <a:t> فضلاً </a:t>
            </a:r>
            <a:r>
              <a:rPr lang="ar-JO" dirty="0">
                <a:ea typeface="Times New Roman"/>
                <a:cs typeface="Simplified Arabic"/>
              </a:rPr>
              <a:t>عن اعتماده على المتأخرين من النحاة كأبي البركات الأنباري في كتابه(الإنصاف في مسائل الخلاف). </a:t>
            </a:r>
            <a:r>
              <a:rPr lang="ar-IQ" dirty="0" smtClean="0">
                <a:ea typeface="Times New Roman"/>
                <a:cs typeface="Simplified Arabic"/>
              </a:rPr>
              <a:t> </a:t>
            </a:r>
            <a:r>
              <a:rPr lang="en-US" dirty="0" smtClean="0"/>
              <a:t> </a:t>
            </a:r>
            <a:endParaRPr lang="en-US" dirty="0"/>
          </a:p>
        </p:txBody>
      </p:sp>
    </p:spTree>
    <p:extLst>
      <p:ext uri="{BB962C8B-B14F-4D97-AF65-F5344CB8AC3E}">
        <p14:creationId xmlns:p14="http://schemas.microsoft.com/office/powerpoint/2010/main" val="12144512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 calcmode="lin" valueType="num">
                                      <p:cBhvr>
                                        <p:cTn id="44"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5"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6"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7" dur="1000"/>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p:cTn id="52"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3"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4"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5"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د. تمام حسان</a:t>
            </a:r>
            <a:endParaRPr lang="en-US" b="1" dirty="0">
              <a:solidFill>
                <a:srgbClr val="FF0000"/>
              </a:solidFill>
            </a:endParaRPr>
          </a:p>
        </p:txBody>
      </p:sp>
      <p:sp>
        <p:nvSpPr>
          <p:cNvPr id="3" name="عنصر نائب للمحتوى 2"/>
          <p:cNvSpPr>
            <a:spLocks noGrp="1"/>
          </p:cNvSpPr>
          <p:nvPr>
            <p:ph idx="1"/>
          </p:nvPr>
        </p:nvSpPr>
        <p:spPr>
          <a:xfrm>
            <a:off x="822960" y="1100628"/>
            <a:ext cx="7520940" cy="3984556"/>
          </a:xfrm>
        </p:spPr>
        <p:txBody>
          <a:bodyPr>
            <a:normAutofit fontScale="92500" lnSpcReduction="10000"/>
          </a:bodyPr>
          <a:lstStyle/>
          <a:p>
            <a:pPr lvl="0" algn="r"/>
            <a:r>
              <a:rPr lang="ar-IQ" dirty="0" smtClean="0">
                <a:solidFill>
                  <a:srgbClr val="000000"/>
                </a:solidFill>
                <a:ea typeface="Times New Roman"/>
                <a:cs typeface="Simplified Arabic"/>
              </a:rPr>
              <a:t>   </a:t>
            </a:r>
          </a:p>
          <a:p>
            <a:pPr lvl="0" algn="r"/>
            <a:r>
              <a:rPr lang="ar-IQ" dirty="0">
                <a:solidFill>
                  <a:srgbClr val="000000"/>
                </a:solidFill>
                <a:ea typeface="Times New Roman"/>
                <a:cs typeface="Simplified Arabic"/>
              </a:rPr>
              <a:t> </a:t>
            </a:r>
            <a:r>
              <a:rPr lang="ar-IQ" dirty="0" smtClean="0">
                <a:solidFill>
                  <a:srgbClr val="000000"/>
                </a:solidFill>
                <a:ea typeface="Times New Roman"/>
                <a:cs typeface="Simplified Arabic"/>
              </a:rPr>
              <a:t>  </a:t>
            </a:r>
            <a:r>
              <a:rPr lang="ar-IQ" sz="2600" dirty="0" smtClean="0">
                <a:solidFill>
                  <a:srgbClr val="000000"/>
                </a:solidFill>
                <a:ea typeface="Times New Roman"/>
                <a:cs typeface="Simplified Arabic"/>
              </a:rPr>
              <a:t>يعد </a:t>
            </a:r>
            <a:r>
              <a:rPr lang="ar-JO" sz="2600" dirty="0">
                <a:solidFill>
                  <a:srgbClr val="000000"/>
                </a:solidFill>
                <a:ea typeface="Times New Roman"/>
                <a:cs typeface="Simplified Arabic"/>
              </a:rPr>
              <a:t>كتابه (اللغة العربية مبناها ومعناها) الذي عدّه أجرأ محاولة شاملة لإعادة ترتيب الفكر اللغوي تجري بعد سيبويه وعبد القاهر</a:t>
            </a:r>
            <a:r>
              <a:rPr lang="ar-IQ" sz="2600" baseline="30000" dirty="0">
                <a:solidFill>
                  <a:srgbClr val="000000"/>
                </a:solidFill>
                <a:ea typeface="Times New Roman"/>
                <a:cs typeface="Simplified Arabic"/>
              </a:rPr>
              <a:t> </a:t>
            </a:r>
            <a:r>
              <a:rPr lang="ar-JO" sz="2600" dirty="0">
                <a:solidFill>
                  <a:srgbClr val="000000"/>
                </a:solidFill>
                <a:ea typeface="Times New Roman"/>
                <a:cs typeface="Simplified Arabic"/>
              </a:rPr>
              <a:t>خلص الى تقسيم جديد للكلم العربية يقوم على فروق في المعنى والمبنى وتعدد المعنى الوظيفي لحروف المعاني والأدوات والضمائر تكشف عن الطابع المرن بل الاقتصادي لنظام اللغة الذي يصل بالقليل من العناصر اللفظية الى ما لا حصر له من المعاني بوساطة نقل العناصر من أحد أقسام الكلام الى آخر، كنقل (ما ومن وأي) من </a:t>
            </a:r>
            <a:r>
              <a:rPr lang="ar-JO" sz="2600" dirty="0" err="1">
                <a:solidFill>
                  <a:srgbClr val="000000"/>
                </a:solidFill>
                <a:ea typeface="Times New Roman"/>
                <a:cs typeface="Simplified Arabic"/>
              </a:rPr>
              <a:t>الموصولية</a:t>
            </a:r>
            <a:r>
              <a:rPr lang="ar-JO" sz="2600" dirty="0">
                <a:solidFill>
                  <a:srgbClr val="000000"/>
                </a:solidFill>
                <a:ea typeface="Times New Roman"/>
                <a:cs typeface="Simplified Arabic"/>
              </a:rPr>
              <a:t> الى الشرطية</a:t>
            </a:r>
            <a:r>
              <a:rPr lang="ar-IQ" sz="2600" dirty="0">
                <a:solidFill>
                  <a:srgbClr val="000000"/>
                </a:solidFill>
                <a:ea typeface="Times New Roman"/>
                <a:cs typeface="Simplified Arabic"/>
              </a:rPr>
              <a:t>.</a:t>
            </a:r>
          </a:p>
          <a:p>
            <a:pPr lvl="0" algn="r"/>
            <a:r>
              <a:rPr lang="ar-JO" sz="2600" dirty="0">
                <a:solidFill>
                  <a:srgbClr val="000000"/>
                </a:solidFill>
                <a:ea typeface="Times New Roman"/>
                <a:cs typeface="Simplified Arabic"/>
              </a:rPr>
              <a:t>وحاول في كتبه الأخرى تفسير العدول على فكرة الأصل الذي قال بها النحاة والبلاغيون وحلّ نظام القرائن المعنوية محل العمل النحوي كقرينة </a:t>
            </a:r>
            <a:r>
              <a:rPr lang="ar-JO" sz="2600" dirty="0" smtClean="0">
                <a:solidFill>
                  <a:srgbClr val="000000"/>
                </a:solidFill>
                <a:ea typeface="Times New Roman"/>
                <a:cs typeface="Simplified Arabic"/>
              </a:rPr>
              <a:t>الإعراب </a:t>
            </a:r>
            <a:r>
              <a:rPr lang="ar-JO" sz="2600" dirty="0">
                <a:solidFill>
                  <a:srgbClr val="000000"/>
                </a:solidFill>
                <a:ea typeface="Times New Roman"/>
                <a:cs typeface="Simplified Arabic"/>
              </a:rPr>
              <a:t>والتضام والرتبة النحوية </a:t>
            </a:r>
            <a:r>
              <a:rPr lang="ar-JO" sz="2600" dirty="0" smtClean="0">
                <a:solidFill>
                  <a:srgbClr val="000000"/>
                </a:solidFill>
                <a:ea typeface="Times New Roman"/>
                <a:cs typeface="Simplified Arabic"/>
              </a:rPr>
              <a:t>وغيره</a:t>
            </a:r>
            <a:r>
              <a:rPr lang="ar-IQ" sz="2600" dirty="0" smtClean="0">
                <a:solidFill>
                  <a:srgbClr val="000000"/>
                </a:solidFill>
                <a:ea typeface="Times New Roman"/>
                <a:cs typeface="Simplified Arabic"/>
              </a:rPr>
              <a:t>ا.</a:t>
            </a:r>
            <a:endParaRPr lang="en-US" sz="2600" dirty="0"/>
          </a:p>
        </p:txBody>
      </p:sp>
    </p:spTree>
    <p:extLst>
      <p:ext uri="{BB962C8B-B14F-4D97-AF65-F5344CB8AC3E}">
        <p14:creationId xmlns:p14="http://schemas.microsoft.com/office/powerpoint/2010/main" val="465612772"/>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rgbClr val="FF0000"/>
                </a:solidFill>
                <a:latin typeface="Times New Roman"/>
                <a:ea typeface="Times New Roman"/>
                <a:cs typeface="Simplified Arabic"/>
              </a:rPr>
              <a:t>كتاب </a:t>
            </a:r>
            <a:r>
              <a:rPr lang="ar-SA" b="1" dirty="0">
                <a:solidFill>
                  <a:srgbClr val="FF0000"/>
                </a:solidFill>
                <a:latin typeface="Times New Roman"/>
                <a:ea typeface="Times New Roman"/>
                <a:cs typeface="Simplified Arabic"/>
              </a:rPr>
              <a:t>النظرية اللغوية العربية الحديثة</a:t>
            </a:r>
            <a:endParaRPr lang="en-US" b="1" dirty="0">
              <a:solidFill>
                <a:srgbClr val="FF0000"/>
              </a:solidFill>
            </a:endParaRPr>
          </a:p>
        </p:txBody>
      </p:sp>
      <p:sp>
        <p:nvSpPr>
          <p:cNvPr id="3" name="عنصر نائب للمحتوى 2"/>
          <p:cNvSpPr>
            <a:spLocks noGrp="1"/>
          </p:cNvSpPr>
          <p:nvPr>
            <p:ph idx="1"/>
          </p:nvPr>
        </p:nvSpPr>
        <p:spPr/>
        <p:txBody>
          <a:bodyPr>
            <a:normAutofit/>
          </a:bodyPr>
          <a:lstStyle/>
          <a:p>
            <a:pPr marL="0" marR="0" algn="r" rtl="1">
              <a:spcBef>
                <a:spcPts val="0"/>
              </a:spcBef>
              <a:spcAft>
                <a:spcPts val="0"/>
              </a:spcAft>
            </a:pPr>
            <a:r>
              <a:rPr lang="ar-SA" dirty="0">
                <a:latin typeface="Times New Roman"/>
                <a:ea typeface="Times New Roman"/>
                <a:cs typeface="Simplified Arabic"/>
              </a:rPr>
              <a:t>المحاولة الثانية: للدكتور ( جعفر دق الباب) في كتابه النظرية اللغوية العربية الحديثة. ونجد فيها ما يأتي:</a:t>
            </a:r>
            <a:endParaRPr lang="en-US" sz="1200" dirty="0">
              <a:latin typeface="Times New Roman"/>
              <a:ea typeface="Times New Roman"/>
            </a:endParaRPr>
          </a:p>
          <a:p>
            <a:pPr marL="0" marR="0" algn="r" rtl="1">
              <a:spcBef>
                <a:spcPts val="0"/>
              </a:spcBef>
              <a:spcAft>
                <a:spcPts val="0"/>
              </a:spcAft>
            </a:pPr>
            <a:r>
              <a:rPr lang="ar-SA" dirty="0">
                <a:latin typeface="Times New Roman"/>
                <a:ea typeface="Times New Roman"/>
                <a:cs typeface="Simplified Arabic"/>
              </a:rPr>
              <a:t>1- عدم ملائمة العنوان لفحوى الكتاب.</a:t>
            </a:r>
            <a:endParaRPr lang="en-US" sz="1200" dirty="0">
              <a:latin typeface="Times New Roman"/>
              <a:ea typeface="Times New Roman"/>
            </a:endParaRPr>
          </a:p>
          <a:p>
            <a:pPr marL="0" marR="0" algn="r" rtl="1">
              <a:spcBef>
                <a:spcPts val="0"/>
              </a:spcBef>
              <a:spcAft>
                <a:spcPts val="0"/>
              </a:spcAft>
            </a:pPr>
            <a:r>
              <a:rPr lang="ar-SA" dirty="0">
                <a:latin typeface="Times New Roman"/>
                <a:ea typeface="Times New Roman"/>
                <a:cs typeface="Simplified Arabic"/>
              </a:rPr>
              <a:t>2- جمع الكاتب مادة الكتاب من عشر مقالات, كان قد نشرها سابقاً متفرقة في مجلة اللسان.</a:t>
            </a:r>
            <a:endParaRPr lang="en-US" sz="1200" dirty="0">
              <a:latin typeface="Times New Roman"/>
              <a:ea typeface="Times New Roman"/>
            </a:endParaRPr>
          </a:p>
          <a:p>
            <a:pPr marL="0" marR="0" algn="r" rtl="1">
              <a:spcBef>
                <a:spcPts val="0"/>
              </a:spcBef>
              <a:spcAft>
                <a:spcPts val="0"/>
              </a:spcAft>
            </a:pPr>
            <a:r>
              <a:rPr lang="ar-SA" dirty="0">
                <a:latin typeface="Times New Roman"/>
                <a:ea typeface="Times New Roman"/>
                <a:cs typeface="Simplified Arabic"/>
              </a:rPr>
              <a:t>3- وعدّها نظرية اطلق عليها تسمية المدرسة اللغوية الدمشقية الحديثة في النحو العربي. ليميزها عن مدرستي البصرة </a:t>
            </a:r>
            <a:r>
              <a:rPr lang="ar-SA" dirty="0" smtClean="0">
                <a:latin typeface="Times New Roman"/>
                <a:ea typeface="Times New Roman"/>
                <a:cs typeface="Simplified Arabic"/>
              </a:rPr>
              <a:t>والكوفة,</a:t>
            </a:r>
            <a:endParaRPr lang="ar-IQ" dirty="0">
              <a:latin typeface="Times New Roman"/>
              <a:ea typeface="Times New Roman"/>
              <a:cs typeface="Simplified Arabic"/>
            </a:endParaRPr>
          </a:p>
          <a:p>
            <a:pPr marL="0" marR="0" algn="r" rtl="1">
              <a:spcBef>
                <a:spcPts val="0"/>
              </a:spcBef>
              <a:spcAft>
                <a:spcPts val="0"/>
              </a:spcAft>
            </a:pPr>
            <a:r>
              <a:rPr lang="ar-IQ" dirty="0" smtClean="0">
                <a:latin typeface="Times New Roman"/>
                <a:ea typeface="Times New Roman"/>
                <a:cs typeface="Simplified Arabic"/>
              </a:rPr>
              <a:t>- </a:t>
            </a:r>
            <a:r>
              <a:rPr lang="ar-SA" dirty="0" smtClean="0">
                <a:latin typeface="Times New Roman"/>
                <a:ea typeface="Times New Roman"/>
                <a:cs typeface="Simplified Arabic"/>
              </a:rPr>
              <a:t>جعل </a:t>
            </a:r>
            <a:r>
              <a:rPr lang="ar-SA" dirty="0">
                <a:latin typeface="Times New Roman"/>
                <a:ea typeface="Times New Roman"/>
                <a:cs typeface="Simplified Arabic"/>
              </a:rPr>
              <a:t>مدرسة دمشق ثالثة لهما, بل الأولى عليهما. ولها يرجع فضل تكوين النظرية. ولا تكاد كتاباته تخلو من انحياز وعنصرية.  فضلا عن بنائه على فكرة المدارس وهي فكرة غير دقيقة.</a:t>
            </a:r>
            <a:endParaRPr lang="en-US" sz="1200" dirty="0">
              <a:latin typeface="Times New Roman"/>
              <a:ea typeface="Times New Roman"/>
            </a:endParaRPr>
          </a:p>
          <a:p>
            <a:pPr marL="0" marR="0" algn="r" rtl="1">
              <a:spcBef>
                <a:spcPts val="0"/>
              </a:spcBef>
              <a:spcAft>
                <a:spcPts val="0"/>
              </a:spcAft>
            </a:pPr>
            <a:r>
              <a:rPr lang="ar-SA" dirty="0">
                <a:latin typeface="Times New Roman"/>
                <a:ea typeface="Times New Roman"/>
                <a:cs typeface="Simplified Arabic"/>
              </a:rPr>
              <a:t>4- </a:t>
            </a:r>
            <a:r>
              <a:rPr lang="ar-IQ" dirty="0" smtClean="0">
                <a:latin typeface="Times New Roman"/>
                <a:ea typeface="Times New Roman"/>
                <a:cs typeface="Simplified Arabic"/>
              </a:rPr>
              <a:t>تناول </a:t>
            </a:r>
            <a:r>
              <a:rPr lang="ar-SA" dirty="0" smtClean="0">
                <a:latin typeface="Times New Roman"/>
                <a:ea typeface="Times New Roman"/>
                <a:cs typeface="Simplified Arabic"/>
              </a:rPr>
              <a:t>نشأة </a:t>
            </a:r>
            <a:r>
              <a:rPr lang="ar-SA" dirty="0">
                <a:latin typeface="Times New Roman"/>
                <a:ea typeface="Times New Roman"/>
                <a:cs typeface="Simplified Arabic"/>
              </a:rPr>
              <a:t>الانسان واللغة الانسانية فربط اللغات السامية باللغة العربية لكنهُ لم يصل الى نتيجة ايجابية.</a:t>
            </a:r>
            <a:endParaRPr lang="en-US" sz="1200" dirty="0">
              <a:latin typeface="Times New Roman"/>
              <a:ea typeface="Times New Roman"/>
            </a:endParaRPr>
          </a:p>
          <a:p>
            <a:pPr marL="0" marR="0" algn="r" rtl="1">
              <a:spcBef>
                <a:spcPts val="0"/>
              </a:spcBef>
              <a:spcAft>
                <a:spcPts val="0"/>
              </a:spcAft>
            </a:pPr>
            <a:r>
              <a:rPr lang="ar-SA" dirty="0">
                <a:latin typeface="Times New Roman"/>
                <a:ea typeface="Times New Roman"/>
                <a:cs typeface="Simplified Arabic"/>
              </a:rPr>
              <a:t>5- </a:t>
            </a:r>
            <a:r>
              <a:rPr lang="ar-SA" dirty="0" smtClean="0">
                <a:latin typeface="Times New Roman"/>
                <a:ea typeface="Times New Roman"/>
                <a:cs typeface="Simplified Arabic"/>
              </a:rPr>
              <a:t>عدّه</a:t>
            </a:r>
            <a:r>
              <a:rPr lang="ar-IQ" dirty="0" smtClean="0">
                <a:latin typeface="Times New Roman"/>
                <a:ea typeface="Times New Roman"/>
                <a:cs typeface="Simplified Arabic"/>
              </a:rPr>
              <a:t> </a:t>
            </a:r>
            <a:r>
              <a:rPr lang="ar-SA" dirty="0" smtClean="0">
                <a:latin typeface="Times New Roman"/>
                <a:ea typeface="Times New Roman"/>
                <a:cs typeface="Simplified Arabic"/>
              </a:rPr>
              <a:t>الاشتقاق </a:t>
            </a:r>
            <a:r>
              <a:rPr lang="ar-SA" dirty="0">
                <a:latin typeface="Times New Roman"/>
                <a:ea typeface="Times New Roman"/>
                <a:cs typeface="Simplified Arabic"/>
              </a:rPr>
              <a:t>اللغوي مختلفاً عن المعجم, </a:t>
            </a:r>
            <a:endParaRPr lang="ar-IQ" dirty="0" smtClean="0">
              <a:latin typeface="Times New Roman"/>
              <a:ea typeface="Times New Roman"/>
              <a:cs typeface="Simplified Arabic"/>
            </a:endParaRPr>
          </a:p>
          <a:p>
            <a:pPr marL="0" marR="0" algn="r" rtl="1">
              <a:spcBef>
                <a:spcPts val="0"/>
              </a:spcBef>
              <a:spcAft>
                <a:spcPts val="0"/>
              </a:spcAft>
            </a:pPr>
            <a:r>
              <a:rPr lang="ar-SA" dirty="0" smtClean="0">
                <a:latin typeface="Times New Roman"/>
                <a:ea typeface="Times New Roman"/>
                <a:cs typeface="Simplified Arabic"/>
              </a:rPr>
              <a:t>6- </a:t>
            </a:r>
            <a:r>
              <a:rPr lang="ar-SA" dirty="0">
                <a:latin typeface="Times New Roman"/>
                <a:ea typeface="Times New Roman"/>
                <a:cs typeface="Simplified Arabic"/>
              </a:rPr>
              <a:t>وقد عدَّ ( ابا علي الفارسي ) مدرسة نحوية ولم يبدأ بمدرسة الخليل وسيبويه وبنى عليها افتراضات كثيرةً وعدَها الأولى</a:t>
            </a:r>
            <a:r>
              <a:rPr lang="ar-SA" dirty="0" smtClean="0">
                <a:latin typeface="Times New Roman"/>
                <a:ea typeface="Times New Roman"/>
                <a:cs typeface="Simplified Arabic"/>
              </a:rPr>
              <a:t>.</a:t>
            </a:r>
            <a:endParaRPr lang="en-US" sz="1200" dirty="0" smtClean="0">
              <a:latin typeface="Times New Roman"/>
              <a:ea typeface="Times New Roman"/>
            </a:endParaRPr>
          </a:p>
          <a:p>
            <a:pPr marL="0" marR="0" algn="r" rtl="1">
              <a:spcBef>
                <a:spcPts val="0"/>
              </a:spcBef>
              <a:spcAft>
                <a:spcPts val="0"/>
              </a:spcAft>
            </a:pPr>
            <a:r>
              <a:rPr lang="ar-SA" dirty="0" smtClean="0">
                <a:latin typeface="Times New Roman"/>
                <a:ea typeface="Times New Roman"/>
                <a:cs typeface="Simplified Arabic"/>
              </a:rPr>
              <a:t>ويرى وجود تأمر في الثقافة العربية وارجع سببه برأيه لإقفال باب الاجتهاد.</a:t>
            </a:r>
            <a:endParaRPr lang="en-US" sz="1200" dirty="0" smtClean="0">
              <a:latin typeface="Times New Roman"/>
              <a:ea typeface="Times New Roman"/>
            </a:endParaRPr>
          </a:p>
          <a:p>
            <a:pPr marL="0" marR="0" algn="r" rtl="1">
              <a:spcBef>
                <a:spcPts val="0"/>
              </a:spcBef>
              <a:spcAft>
                <a:spcPts val="0"/>
              </a:spcAft>
            </a:pPr>
            <a:r>
              <a:rPr lang="ar-SA" dirty="0" smtClean="0">
                <a:latin typeface="Times New Roman"/>
                <a:ea typeface="Times New Roman"/>
                <a:cs typeface="Simplified Arabic"/>
              </a:rPr>
              <a:t>8- </a:t>
            </a:r>
            <a:r>
              <a:rPr lang="ar-SA" dirty="0">
                <a:latin typeface="Times New Roman"/>
                <a:ea typeface="Times New Roman"/>
                <a:cs typeface="Simplified Arabic"/>
              </a:rPr>
              <a:t>وتناول العلاقة بين اللغة والفكر </a:t>
            </a:r>
            <a:r>
              <a:rPr lang="ar-SA" dirty="0" smtClean="0">
                <a:latin typeface="Times New Roman"/>
                <a:ea typeface="Times New Roman"/>
                <a:cs typeface="Simplified Arabic"/>
              </a:rPr>
              <a:t>وعدَّها </a:t>
            </a:r>
            <a:r>
              <a:rPr lang="ar-SA" dirty="0">
                <a:latin typeface="Times New Roman"/>
                <a:ea typeface="Times New Roman"/>
                <a:cs typeface="Simplified Arabic"/>
              </a:rPr>
              <a:t>واحدة لا يمكن الفصل بينهما. </a:t>
            </a:r>
            <a:endParaRPr lang="en-US" sz="1200" dirty="0">
              <a:latin typeface="Times New Roman"/>
              <a:ea typeface="Times New Roman"/>
            </a:endParaRPr>
          </a:p>
          <a:p>
            <a:pPr marL="0" marR="0" algn="r" rtl="1">
              <a:spcBef>
                <a:spcPts val="0"/>
              </a:spcBef>
              <a:spcAft>
                <a:spcPts val="0"/>
              </a:spcAft>
            </a:pPr>
            <a:r>
              <a:rPr lang="ar-SA" dirty="0">
                <a:latin typeface="Times New Roman"/>
                <a:ea typeface="Times New Roman"/>
                <a:cs typeface="Simplified Arabic"/>
              </a:rPr>
              <a:t> </a:t>
            </a:r>
            <a:endParaRPr lang="en-US" sz="1900" dirty="0">
              <a:solidFill>
                <a:srgbClr val="FF0000"/>
              </a:solidFill>
              <a:effectLst/>
              <a:latin typeface="Times New Roman"/>
              <a:ea typeface="Times New Roman"/>
            </a:endParaRPr>
          </a:p>
        </p:txBody>
      </p:sp>
    </p:spTree>
    <p:extLst>
      <p:ext uri="{BB962C8B-B14F-4D97-AF65-F5344CB8AC3E}">
        <p14:creationId xmlns:p14="http://schemas.microsoft.com/office/powerpoint/2010/main" val="395930052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25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25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25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25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25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25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25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25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25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125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125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4" dur="125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1250" fill="hold"/>
                                        <p:tgtEl>
                                          <p:spTgt spid="3">
                                            <p:txEl>
                                              <p:pRg st="3" end="3"/>
                                            </p:txEl>
                                          </p:spTgt>
                                        </p:tgtEl>
                                        <p:attrNameLst>
                                          <p:attrName>ppt_w</p:attrName>
                                        </p:attrNameLst>
                                      </p:cBhvr>
                                      <p:tavLst>
                                        <p:tav tm="0">
                                          <p:val>
                                            <p:fltVal val="0"/>
                                          </p:val>
                                        </p:tav>
                                        <p:tav tm="100000">
                                          <p:val>
                                            <p:strVal val="#ppt_w"/>
                                          </p:val>
                                        </p:tav>
                                      </p:tavLst>
                                    </p:anim>
                                    <p:anim calcmode="lin" valueType="num">
                                      <p:cBhvr>
                                        <p:cTn id="40" dur="1250" fill="hold"/>
                                        <p:tgtEl>
                                          <p:spTgt spid="3">
                                            <p:txEl>
                                              <p:pRg st="3" end="3"/>
                                            </p:txEl>
                                          </p:spTgt>
                                        </p:tgtEl>
                                        <p:attrNameLst>
                                          <p:attrName>ppt_h</p:attrName>
                                        </p:attrNameLst>
                                      </p:cBhvr>
                                      <p:tavLst>
                                        <p:tav tm="0">
                                          <p:val>
                                            <p:fltVal val="0"/>
                                          </p:val>
                                        </p:tav>
                                        <p:tav tm="100000">
                                          <p:val>
                                            <p:strVal val="#ppt_h"/>
                                          </p:val>
                                        </p:tav>
                                      </p:tavLst>
                                    </p:anim>
                                    <p:anim calcmode="lin" valueType="num">
                                      <p:cBhvr>
                                        <p:cTn id="41" dur="125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2" dur="125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1250" fill="hold"/>
                                        <p:tgtEl>
                                          <p:spTgt spid="3">
                                            <p:txEl>
                                              <p:pRg st="4" end="4"/>
                                            </p:txEl>
                                          </p:spTgt>
                                        </p:tgtEl>
                                        <p:attrNameLst>
                                          <p:attrName>ppt_w</p:attrName>
                                        </p:attrNameLst>
                                      </p:cBhvr>
                                      <p:tavLst>
                                        <p:tav tm="0">
                                          <p:val>
                                            <p:fltVal val="0"/>
                                          </p:val>
                                        </p:tav>
                                        <p:tav tm="100000">
                                          <p:val>
                                            <p:strVal val="#ppt_w"/>
                                          </p:val>
                                        </p:tav>
                                      </p:tavLst>
                                    </p:anim>
                                    <p:anim calcmode="lin" valueType="num">
                                      <p:cBhvr>
                                        <p:cTn id="48" dur="1250" fill="hold"/>
                                        <p:tgtEl>
                                          <p:spTgt spid="3">
                                            <p:txEl>
                                              <p:pRg st="4" end="4"/>
                                            </p:txEl>
                                          </p:spTgt>
                                        </p:tgtEl>
                                        <p:attrNameLst>
                                          <p:attrName>ppt_h</p:attrName>
                                        </p:attrNameLst>
                                      </p:cBhvr>
                                      <p:tavLst>
                                        <p:tav tm="0">
                                          <p:val>
                                            <p:fltVal val="0"/>
                                          </p:val>
                                        </p:tav>
                                        <p:tav tm="100000">
                                          <p:val>
                                            <p:strVal val="#ppt_h"/>
                                          </p:val>
                                        </p:tav>
                                      </p:tavLst>
                                    </p:anim>
                                    <p:anim calcmode="lin" valueType="num">
                                      <p:cBhvr>
                                        <p:cTn id="49" dur="125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50" dur="1250"/>
                                        <p:tgtEl>
                                          <p:spTgt spid="3">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calcmode="lin" valueType="num">
                                      <p:cBhvr>
                                        <p:cTn id="55" dur="1250" fill="hold"/>
                                        <p:tgtEl>
                                          <p:spTgt spid="3">
                                            <p:txEl>
                                              <p:pRg st="5" end="5"/>
                                            </p:txEl>
                                          </p:spTgt>
                                        </p:tgtEl>
                                        <p:attrNameLst>
                                          <p:attrName>ppt_w</p:attrName>
                                        </p:attrNameLst>
                                      </p:cBhvr>
                                      <p:tavLst>
                                        <p:tav tm="0">
                                          <p:val>
                                            <p:fltVal val="0"/>
                                          </p:val>
                                        </p:tav>
                                        <p:tav tm="100000">
                                          <p:val>
                                            <p:strVal val="#ppt_w"/>
                                          </p:val>
                                        </p:tav>
                                      </p:tavLst>
                                    </p:anim>
                                    <p:anim calcmode="lin" valueType="num">
                                      <p:cBhvr>
                                        <p:cTn id="56" dur="1250" fill="hold"/>
                                        <p:tgtEl>
                                          <p:spTgt spid="3">
                                            <p:txEl>
                                              <p:pRg st="5" end="5"/>
                                            </p:txEl>
                                          </p:spTgt>
                                        </p:tgtEl>
                                        <p:attrNameLst>
                                          <p:attrName>ppt_h</p:attrName>
                                        </p:attrNameLst>
                                      </p:cBhvr>
                                      <p:tavLst>
                                        <p:tav tm="0">
                                          <p:val>
                                            <p:fltVal val="0"/>
                                          </p:val>
                                        </p:tav>
                                        <p:tav tm="100000">
                                          <p:val>
                                            <p:strVal val="#ppt_h"/>
                                          </p:val>
                                        </p:tav>
                                      </p:tavLst>
                                    </p:anim>
                                    <p:anim calcmode="lin" valueType="num">
                                      <p:cBhvr>
                                        <p:cTn id="57" dur="125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8" dur="1250"/>
                                        <p:tgtEl>
                                          <p:spTgt spid="3">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
                                            <p:txEl>
                                              <p:pRg st="6" end="6"/>
                                            </p:txEl>
                                          </p:spTgt>
                                        </p:tgtEl>
                                        <p:attrNameLst>
                                          <p:attrName>style.visibility</p:attrName>
                                        </p:attrNameLst>
                                      </p:cBhvr>
                                      <p:to>
                                        <p:strVal val="visible"/>
                                      </p:to>
                                    </p:set>
                                    <p:anim calcmode="lin" valueType="num">
                                      <p:cBhvr>
                                        <p:cTn id="63" dur="1250" fill="hold"/>
                                        <p:tgtEl>
                                          <p:spTgt spid="3">
                                            <p:txEl>
                                              <p:pRg st="6" end="6"/>
                                            </p:txEl>
                                          </p:spTgt>
                                        </p:tgtEl>
                                        <p:attrNameLst>
                                          <p:attrName>ppt_w</p:attrName>
                                        </p:attrNameLst>
                                      </p:cBhvr>
                                      <p:tavLst>
                                        <p:tav tm="0">
                                          <p:val>
                                            <p:fltVal val="0"/>
                                          </p:val>
                                        </p:tav>
                                        <p:tav tm="100000">
                                          <p:val>
                                            <p:strVal val="#ppt_w"/>
                                          </p:val>
                                        </p:tav>
                                      </p:tavLst>
                                    </p:anim>
                                    <p:anim calcmode="lin" valueType="num">
                                      <p:cBhvr>
                                        <p:cTn id="64" dur="1250" fill="hold"/>
                                        <p:tgtEl>
                                          <p:spTgt spid="3">
                                            <p:txEl>
                                              <p:pRg st="6" end="6"/>
                                            </p:txEl>
                                          </p:spTgt>
                                        </p:tgtEl>
                                        <p:attrNameLst>
                                          <p:attrName>ppt_h</p:attrName>
                                        </p:attrNameLst>
                                      </p:cBhvr>
                                      <p:tavLst>
                                        <p:tav tm="0">
                                          <p:val>
                                            <p:fltVal val="0"/>
                                          </p:val>
                                        </p:tav>
                                        <p:tav tm="100000">
                                          <p:val>
                                            <p:strVal val="#ppt_h"/>
                                          </p:val>
                                        </p:tav>
                                      </p:tavLst>
                                    </p:anim>
                                    <p:anim calcmode="lin" valueType="num">
                                      <p:cBhvr>
                                        <p:cTn id="65" dur="125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66" dur="1250"/>
                                        <p:tgtEl>
                                          <p:spTgt spid="3">
                                            <p:txEl>
                                              <p:pRg st="6" end="6"/>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3">
                                            <p:txEl>
                                              <p:pRg st="7" end="7"/>
                                            </p:txEl>
                                          </p:spTgt>
                                        </p:tgtEl>
                                        <p:attrNameLst>
                                          <p:attrName>style.visibility</p:attrName>
                                        </p:attrNameLst>
                                      </p:cBhvr>
                                      <p:to>
                                        <p:strVal val="visible"/>
                                      </p:to>
                                    </p:set>
                                    <p:anim calcmode="lin" valueType="num">
                                      <p:cBhvr>
                                        <p:cTn id="71" dur="1250" fill="hold"/>
                                        <p:tgtEl>
                                          <p:spTgt spid="3">
                                            <p:txEl>
                                              <p:pRg st="7" end="7"/>
                                            </p:txEl>
                                          </p:spTgt>
                                        </p:tgtEl>
                                        <p:attrNameLst>
                                          <p:attrName>ppt_w</p:attrName>
                                        </p:attrNameLst>
                                      </p:cBhvr>
                                      <p:tavLst>
                                        <p:tav tm="0">
                                          <p:val>
                                            <p:fltVal val="0"/>
                                          </p:val>
                                        </p:tav>
                                        <p:tav tm="100000">
                                          <p:val>
                                            <p:strVal val="#ppt_w"/>
                                          </p:val>
                                        </p:tav>
                                      </p:tavLst>
                                    </p:anim>
                                    <p:anim calcmode="lin" valueType="num">
                                      <p:cBhvr>
                                        <p:cTn id="72" dur="1250" fill="hold"/>
                                        <p:tgtEl>
                                          <p:spTgt spid="3">
                                            <p:txEl>
                                              <p:pRg st="7" end="7"/>
                                            </p:txEl>
                                          </p:spTgt>
                                        </p:tgtEl>
                                        <p:attrNameLst>
                                          <p:attrName>ppt_h</p:attrName>
                                        </p:attrNameLst>
                                      </p:cBhvr>
                                      <p:tavLst>
                                        <p:tav tm="0">
                                          <p:val>
                                            <p:fltVal val="0"/>
                                          </p:val>
                                        </p:tav>
                                        <p:tav tm="100000">
                                          <p:val>
                                            <p:strVal val="#ppt_h"/>
                                          </p:val>
                                        </p:tav>
                                      </p:tavLst>
                                    </p:anim>
                                    <p:anim calcmode="lin" valueType="num">
                                      <p:cBhvr>
                                        <p:cTn id="73" dur="125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74" dur="1250"/>
                                        <p:tgtEl>
                                          <p:spTgt spid="3">
                                            <p:txEl>
                                              <p:pRg st="7" end="7"/>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3">
                                            <p:txEl>
                                              <p:pRg st="8" end="8"/>
                                            </p:txEl>
                                          </p:spTgt>
                                        </p:tgtEl>
                                        <p:attrNameLst>
                                          <p:attrName>style.visibility</p:attrName>
                                        </p:attrNameLst>
                                      </p:cBhvr>
                                      <p:to>
                                        <p:strVal val="visible"/>
                                      </p:to>
                                    </p:set>
                                    <p:anim calcmode="lin" valueType="num">
                                      <p:cBhvr>
                                        <p:cTn id="79" dur="1250" fill="hold"/>
                                        <p:tgtEl>
                                          <p:spTgt spid="3">
                                            <p:txEl>
                                              <p:pRg st="8" end="8"/>
                                            </p:txEl>
                                          </p:spTgt>
                                        </p:tgtEl>
                                        <p:attrNameLst>
                                          <p:attrName>ppt_w</p:attrName>
                                        </p:attrNameLst>
                                      </p:cBhvr>
                                      <p:tavLst>
                                        <p:tav tm="0">
                                          <p:val>
                                            <p:fltVal val="0"/>
                                          </p:val>
                                        </p:tav>
                                        <p:tav tm="100000">
                                          <p:val>
                                            <p:strVal val="#ppt_w"/>
                                          </p:val>
                                        </p:tav>
                                      </p:tavLst>
                                    </p:anim>
                                    <p:anim calcmode="lin" valueType="num">
                                      <p:cBhvr>
                                        <p:cTn id="80" dur="1250" fill="hold"/>
                                        <p:tgtEl>
                                          <p:spTgt spid="3">
                                            <p:txEl>
                                              <p:pRg st="8" end="8"/>
                                            </p:txEl>
                                          </p:spTgt>
                                        </p:tgtEl>
                                        <p:attrNameLst>
                                          <p:attrName>ppt_h</p:attrName>
                                        </p:attrNameLst>
                                      </p:cBhvr>
                                      <p:tavLst>
                                        <p:tav tm="0">
                                          <p:val>
                                            <p:fltVal val="0"/>
                                          </p:val>
                                        </p:tav>
                                        <p:tav tm="100000">
                                          <p:val>
                                            <p:strVal val="#ppt_h"/>
                                          </p:val>
                                        </p:tav>
                                      </p:tavLst>
                                    </p:anim>
                                    <p:anim calcmode="lin" valueType="num">
                                      <p:cBhvr>
                                        <p:cTn id="81" dur="125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82" dur="1250"/>
                                        <p:tgtEl>
                                          <p:spTgt spid="3">
                                            <p:txEl>
                                              <p:pRg st="8" end="8"/>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grpId="0" nodeType="clickEffect">
                                  <p:stCondLst>
                                    <p:cond delay="0"/>
                                  </p:stCondLst>
                                  <p:childTnLst>
                                    <p:set>
                                      <p:cBhvr>
                                        <p:cTn id="86" dur="1" fill="hold">
                                          <p:stCondLst>
                                            <p:cond delay="0"/>
                                          </p:stCondLst>
                                        </p:cTn>
                                        <p:tgtEl>
                                          <p:spTgt spid="3">
                                            <p:txEl>
                                              <p:pRg st="9" end="9"/>
                                            </p:txEl>
                                          </p:spTgt>
                                        </p:tgtEl>
                                        <p:attrNameLst>
                                          <p:attrName>style.visibility</p:attrName>
                                        </p:attrNameLst>
                                      </p:cBhvr>
                                      <p:to>
                                        <p:strVal val="visible"/>
                                      </p:to>
                                    </p:set>
                                    <p:anim calcmode="lin" valueType="num">
                                      <p:cBhvr>
                                        <p:cTn id="87" dur="1250" fill="hold"/>
                                        <p:tgtEl>
                                          <p:spTgt spid="3">
                                            <p:txEl>
                                              <p:pRg st="9" end="9"/>
                                            </p:txEl>
                                          </p:spTgt>
                                        </p:tgtEl>
                                        <p:attrNameLst>
                                          <p:attrName>ppt_w</p:attrName>
                                        </p:attrNameLst>
                                      </p:cBhvr>
                                      <p:tavLst>
                                        <p:tav tm="0">
                                          <p:val>
                                            <p:fltVal val="0"/>
                                          </p:val>
                                        </p:tav>
                                        <p:tav tm="100000">
                                          <p:val>
                                            <p:strVal val="#ppt_w"/>
                                          </p:val>
                                        </p:tav>
                                      </p:tavLst>
                                    </p:anim>
                                    <p:anim calcmode="lin" valueType="num">
                                      <p:cBhvr>
                                        <p:cTn id="88" dur="1250" fill="hold"/>
                                        <p:tgtEl>
                                          <p:spTgt spid="3">
                                            <p:txEl>
                                              <p:pRg st="9" end="9"/>
                                            </p:txEl>
                                          </p:spTgt>
                                        </p:tgtEl>
                                        <p:attrNameLst>
                                          <p:attrName>ppt_h</p:attrName>
                                        </p:attrNameLst>
                                      </p:cBhvr>
                                      <p:tavLst>
                                        <p:tav tm="0">
                                          <p:val>
                                            <p:fltVal val="0"/>
                                          </p:val>
                                        </p:tav>
                                        <p:tav tm="100000">
                                          <p:val>
                                            <p:strVal val="#ppt_h"/>
                                          </p:val>
                                        </p:tav>
                                      </p:tavLst>
                                    </p:anim>
                                    <p:anim calcmode="lin" valueType="num">
                                      <p:cBhvr>
                                        <p:cTn id="89" dur="125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90" dur="1250"/>
                                        <p:tgtEl>
                                          <p:spTgt spid="3">
                                            <p:txEl>
                                              <p:pRg st="9" end="9"/>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31" presetClass="entr" presetSubtype="0" fill="hold" grpId="0" nodeType="clickEffect">
                                  <p:stCondLst>
                                    <p:cond delay="0"/>
                                  </p:stCondLst>
                                  <p:childTnLst>
                                    <p:set>
                                      <p:cBhvr>
                                        <p:cTn id="94" dur="1" fill="hold">
                                          <p:stCondLst>
                                            <p:cond delay="0"/>
                                          </p:stCondLst>
                                        </p:cTn>
                                        <p:tgtEl>
                                          <p:spTgt spid="3">
                                            <p:txEl>
                                              <p:pRg st="10" end="10"/>
                                            </p:txEl>
                                          </p:spTgt>
                                        </p:tgtEl>
                                        <p:attrNameLst>
                                          <p:attrName>style.visibility</p:attrName>
                                        </p:attrNameLst>
                                      </p:cBhvr>
                                      <p:to>
                                        <p:strVal val="visible"/>
                                      </p:to>
                                    </p:set>
                                    <p:anim calcmode="lin" valueType="num">
                                      <p:cBhvr>
                                        <p:cTn id="95" dur="125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96" dur="125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97" dur="125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98" dur="125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نقد الكتاب</a:t>
            </a:r>
            <a:endParaRPr lang="en-US" b="1" dirty="0">
              <a:solidFill>
                <a:srgbClr val="FF0000"/>
              </a:solidFill>
            </a:endParaRPr>
          </a:p>
        </p:txBody>
      </p:sp>
      <p:sp>
        <p:nvSpPr>
          <p:cNvPr id="3" name="عنصر نائب للمحتوى 2"/>
          <p:cNvSpPr>
            <a:spLocks noGrp="1"/>
          </p:cNvSpPr>
          <p:nvPr>
            <p:ph idx="1"/>
          </p:nvPr>
        </p:nvSpPr>
        <p:spPr>
          <a:xfrm>
            <a:off x="323528" y="1100628"/>
            <a:ext cx="8424936" cy="4128572"/>
          </a:xfrm>
        </p:spPr>
        <p:txBody>
          <a:bodyPr>
            <a:noAutofit/>
          </a:bodyPr>
          <a:lstStyle/>
          <a:p>
            <a:pPr marL="0" lvl="0" algn="r" rtl="1">
              <a:spcBef>
                <a:spcPts val="0"/>
              </a:spcBef>
            </a:pPr>
            <a:r>
              <a:rPr lang="ar-IQ" sz="2800" dirty="0"/>
              <a:t>- </a:t>
            </a:r>
            <a:r>
              <a:rPr lang="ar-SA" sz="2800" dirty="0"/>
              <a:t>نجد ثمّة افتراضات كثيرة ونتيجة تلك الافتراضات, لعدم وجود أدلة علمية ولاسيما بتناول نشأة الكلام والانسان </a:t>
            </a:r>
            <a:endParaRPr lang="ar-IQ" sz="2800" dirty="0"/>
          </a:p>
          <a:p>
            <a:pPr marL="0" lvl="0" algn="r" rtl="1">
              <a:spcBef>
                <a:spcPts val="0"/>
              </a:spcBef>
            </a:pPr>
            <a:r>
              <a:rPr lang="ar-SA" sz="2800" dirty="0"/>
              <a:t>وقد استبعدَ منها ثلاثَ مقالاتٍ وبنى كتابه على سبعٍ فقط.</a:t>
            </a:r>
            <a:endParaRPr lang="en-US" sz="2800" dirty="0"/>
          </a:p>
          <a:p>
            <a:pPr marL="0" lvl="0" algn="r" rtl="1">
              <a:spcBef>
                <a:spcPts val="0"/>
              </a:spcBef>
            </a:pPr>
            <a:endParaRPr lang="en-US" sz="2800" dirty="0"/>
          </a:p>
          <a:p>
            <a:pPr marL="0" lvl="0" algn="r" rtl="1">
              <a:spcBef>
                <a:spcPts val="0"/>
              </a:spcBef>
            </a:pPr>
            <a:r>
              <a:rPr lang="ar-SA" sz="2800" dirty="0"/>
              <a:t> </a:t>
            </a:r>
            <a:r>
              <a:rPr lang="ar-IQ" sz="2800" dirty="0" smtClean="0"/>
              <a:t>-</a:t>
            </a:r>
            <a:r>
              <a:rPr lang="ar-SA" sz="2800" dirty="0" smtClean="0"/>
              <a:t> </a:t>
            </a:r>
            <a:r>
              <a:rPr lang="ar-SA" sz="2800" dirty="0"/>
              <a:t>ومن افكاره رؤيته للعربية بانها محاكاة للطبيعة, وتناول اللغة السامية, وقال أصلها عربي </a:t>
            </a:r>
            <a:r>
              <a:rPr lang="ar-IQ" sz="2800" dirty="0"/>
              <a:t>. </a:t>
            </a:r>
            <a:r>
              <a:rPr lang="ar-IQ" sz="2800" dirty="0" smtClean="0"/>
              <a:t>وذلك مما يعده علم اللغة الحديث من التخمينات.</a:t>
            </a:r>
            <a:endParaRPr lang="ar-IQ" sz="2800" dirty="0"/>
          </a:p>
          <a:p>
            <a:pPr marL="0" lvl="0" algn="r" rtl="1">
              <a:spcBef>
                <a:spcPts val="0"/>
              </a:spcBef>
            </a:pPr>
            <a:endParaRPr lang="ar-IQ" sz="2800" dirty="0" smtClean="0"/>
          </a:p>
          <a:p>
            <a:pPr marL="0" lvl="0" algn="r" rtl="1">
              <a:spcBef>
                <a:spcPts val="0"/>
              </a:spcBef>
            </a:pPr>
            <a:r>
              <a:rPr lang="ar-IQ" sz="2800" dirty="0" smtClean="0"/>
              <a:t>- </a:t>
            </a:r>
            <a:r>
              <a:rPr lang="ar-SA" sz="2800" dirty="0" smtClean="0"/>
              <a:t>وعلى </a:t>
            </a:r>
            <a:r>
              <a:rPr lang="ar-SA" sz="2800" dirty="0"/>
              <a:t>الرغم مما طرحهُ لكنّهُ لم يستطع ان يؤسس نظرية, فلكل نظرية لابُّدَ من فرضية وشروط خاصة لتكونَ نظرية كاملة.</a:t>
            </a:r>
            <a:endParaRPr lang="en-US" sz="2800" dirty="0"/>
          </a:p>
        </p:txBody>
      </p:sp>
    </p:spTree>
    <p:extLst>
      <p:ext uri="{BB962C8B-B14F-4D97-AF65-F5344CB8AC3E}">
        <p14:creationId xmlns:p14="http://schemas.microsoft.com/office/powerpoint/2010/main" val="2168144168"/>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ea typeface="Times New Roman"/>
                <a:cs typeface="Simplified Arabic"/>
              </a:rPr>
              <a:t>كتاب </a:t>
            </a:r>
            <a:r>
              <a:rPr lang="ar-SA" dirty="0">
                <a:solidFill>
                  <a:srgbClr val="FF0000"/>
                </a:solidFill>
                <a:ea typeface="Times New Roman"/>
                <a:cs typeface="Simplified Arabic"/>
              </a:rPr>
              <a:t>(نظرية النحو العربي القديم من منظور علم النفس الادراكي)</a:t>
            </a:r>
            <a:endParaRPr lang="en-US" dirty="0">
              <a:solidFill>
                <a:srgbClr val="FF0000"/>
              </a:solidFill>
            </a:endParaRPr>
          </a:p>
        </p:txBody>
      </p:sp>
      <p:sp>
        <p:nvSpPr>
          <p:cNvPr id="3" name="عنصر نائب للمحتوى 2"/>
          <p:cNvSpPr>
            <a:spLocks noGrp="1"/>
          </p:cNvSpPr>
          <p:nvPr>
            <p:ph idx="1"/>
          </p:nvPr>
        </p:nvSpPr>
        <p:spPr>
          <a:xfrm>
            <a:off x="395536" y="1100628"/>
            <a:ext cx="8352928" cy="4416604"/>
          </a:xfrm>
        </p:spPr>
        <p:txBody>
          <a:bodyPr>
            <a:normAutofit lnSpcReduction="10000"/>
          </a:bodyPr>
          <a:lstStyle/>
          <a:p>
            <a:pPr algn="r"/>
            <a:r>
              <a:rPr lang="ar-SA" sz="2400" dirty="0" smtClean="0"/>
              <a:t>للدكتور </a:t>
            </a:r>
            <a:r>
              <a:rPr lang="ar-SA" sz="2400" dirty="0"/>
              <a:t>(كمال شاهين</a:t>
            </a:r>
            <a:r>
              <a:rPr lang="ar-SA" sz="2400" dirty="0" smtClean="0"/>
              <a:t>)</a:t>
            </a:r>
            <a:r>
              <a:rPr lang="ar-IQ" sz="2400" dirty="0"/>
              <a:t> </a:t>
            </a:r>
            <a:r>
              <a:rPr lang="ar-IQ" sz="2400" dirty="0" smtClean="0"/>
              <a:t> نظرية </a:t>
            </a:r>
            <a:r>
              <a:rPr lang="ar-IQ" sz="2400" dirty="0"/>
              <a:t>غريبة </a:t>
            </a:r>
            <a:r>
              <a:rPr lang="ar-SA" sz="2400" dirty="0" smtClean="0"/>
              <a:t>,</a:t>
            </a:r>
            <a:endParaRPr lang="ar-IQ" sz="2400" dirty="0" smtClean="0"/>
          </a:p>
          <a:p>
            <a:pPr algn="r"/>
            <a:r>
              <a:rPr lang="ar-IQ" sz="2400" dirty="0" smtClean="0"/>
              <a:t>- </a:t>
            </a:r>
            <a:r>
              <a:rPr lang="ar-SA" sz="2400" dirty="0" smtClean="0"/>
              <a:t>جمعَ </a:t>
            </a:r>
            <a:r>
              <a:rPr lang="ar-SA" sz="2400" dirty="0"/>
              <a:t>آراءً كثيرة في طرق النحاة, وتوصل إلى أنَّ القدامى لم ينجزوا نظرية لغوية</a:t>
            </a:r>
            <a:r>
              <a:rPr lang="ar-IQ" sz="2400" dirty="0"/>
              <a:t> وليس لديهم منهج محدد</a:t>
            </a:r>
            <a:r>
              <a:rPr lang="ar-SA" sz="2400" dirty="0"/>
              <a:t>, </a:t>
            </a:r>
            <a:endParaRPr lang="ar-IQ" sz="2400" dirty="0"/>
          </a:p>
          <a:p>
            <a:pPr algn="r">
              <a:buFontTx/>
              <a:buChar char="-"/>
            </a:pPr>
            <a:r>
              <a:rPr lang="ar-IQ" sz="2400" dirty="0" smtClean="0"/>
              <a:t>- </a:t>
            </a:r>
            <a:r>
              <a:rPr lang="ar-SA" sz="2400" dirty="0" smtClean="0"/>
              <a:t>اختص </a:t>
            </a:r>
            <a:r>
              <a:rPr lang="ar-SA" sz="2400" dirty="0"/>
              <a:t>بالمثالب التي تناولها النحويين, يأخذً نصوصاً في غير سياقاتها </a:t>
            </a:r>
            <a:r>
              <a:rPr lang="ar-IQ" sz="2400" dirty="0"/>
              <a:t> </a:t>
            </a:r>
            <a:r>
              <a:rPr lang="ar-IQ" sz="2400" dirty="0" smtClean="0"/>
              <a:t>لي</a:t>
            </a:r>
            <a:r>
              <a:rPr lang="ar-SA" sz="2400" dirty="0" smtClean="0"/>
              <a:t>خدم </a:t>
            </a:r>
            <a:r>
              <a:rPr lang="ar-SA" sz="2400" dirty="0"/>
              <a:t>فيها هدفهُ</a:t>
            </a:r>
            <a:r>
              <a:rPr lang="ar-IQ" sz="2400" dirty="0"/>
              <a:t>، </a:t>
            </a:r>
            <a:r>
              <a:rPr lang="ar-SA" sz="2400" dirty="0"/>
              <a:t>منها عدم التمييز بين اللهجات المختلفة</a:t>
            </a:r>
            <a:endParaRPr lang="ar-IQ" sz="2400" dirty="0"/>
          </a:p>
          <a:p>
            <a:pPr algn="r">
              <a:buFontTx/>
              <a:buChar char="-"/>
            </a:pPr>
            <a:r>
              <a:rPr lang="ar-SA" sz="2400" dirty="0"/>
              <a:t>و</a:t>
            </a:r>
            <a:r>
              <a:rPr lang="ar-IQ" sz="2400" dirty="0"/>
              <a:t>كانت </a:t>
            </a:r>
            <a:r>
              <a:rPr lang="ar-SA" sz="2400" dirty="0"/>
              <a:t>دراستهُ </a:t>
            </a:r>
            <a:r>
              <a:rPr lang="ar-SA" sz="2400" dirty="0" smtClean="0"/>
              <a:t>في </a:t>
            </a:r>
            <a:r>
              <a:rPr lang="ar-SA" sz="2400" dirty="0"/>
              <a:t>ضوء علم النفس الادراكي, </a:t>
            </a:r>
            <a:endParaRPr lang="ar-IQ" sz="2400" dirty="0"/>
          </a:p>
          <a:p>
            <a:pPr algn="r"/>
            <a:r>
              <a:rPr lang="ar-SA" sz="2400" dirty="0"/>
              <a:t>لذلك رتّبَ نظريته على اللغة وبينَ مراحلَ </a:t>
            </a:r>
            <a:r>
              <a:rPr lang="ar-IQ" sz="2400" dirty="0" smtClean="0"/>
              <a:t> نموها </a:t>
            </a:r>
            <a:r>
              <a:rPr lang="ar-SA" sz="2400" dirty="0" smtClean="0"/>
              <a:t>منها </a:t>
            </a:r>
            <a:r>
              <a:rPr lang="ar-IQ" sz="2400" dirty="0" smtClean="0"/>
              <a:t>: </a:t>
            </a:r>
            <a:r>
              <a:rPr lang="ar-SA" sz="2400" dirty="0" smtClean="0"/>
              <a:t>حسية</a:t>
            </a:r>
            <a:r>
              <a:rPr lang="ar-IQ" sz="2400" dirty="0" smtClean="0"/>
              <a:t>، </a:t>
            </a:r>
            <a:r>
              <a:rPr lang="ar-SA" sz="2400" dirty="0" smtClean="0"/>
              <a:t> وحَدسية</a:t>
            </a:r>
            <a:r>
              <a:rPr lang="ar-IQ" sz="2400" dirty="0" smtClean="0"/>
              <a:t>/ </a:t>
            </a:r>
            <a:r>
              <a:rPr lang="ar-SA" sz="2400" dirty="0" smtClean="0"/>
              <a:t>وعينية</a:t>
            </a:r>
            <a:r>
              <a:rPr lang="ar-IQ" sz="2400" dirty="0" smtClean="0"/>
              <a:t> / </a:t>
            </a:r>
            <a:r>
              <a:rPr lang="ar-SA" sz="2400" dirty="0" smtClean="0"/>
              <a:t>وتجريدية</a:t>
            </a:r>
            <a:r>
              <a:rPr lang="ar-SA" sz="2400" dirty="0"/>
              <a:t>, </a:t>
            </a:r>
            <a:r>
              <a:rPr lang="ar-SA" sz="2400" dirty="0" smtClean="0"/>
              <a:t>و</a:t>
            </a:r>
            <a:r>
              <a:rPr lang="ar-IQ" sz="2400" dirty="0" smtClean="0"/>
              <a:t>ذلك </a:t>
            </a:r>
            <a:r>
              <a:rPr lang="ar-SA" sz="2400" dirty="0" smtClean="0"/>
              <a:t>ينطبق على</a:t>
            </a:r>
            <a:r>
              <a:rPr lang="ar-IQ" sz="2400" dirty="0" smtClean="0"/>
              <a:t> مراحل نمو</a:t>
            </a:r>
            <a:r>
              <a:rPr lang="ar-SA" sz="2400" dirty="0" smtClean="0"/>
              <a:t> </a:t>
            </a:r>
            <a:r>
              <a:rPr lang="ar-SA" sz="2400" dirty="0"/>
              <a:t>الطفل في مفهوم علم النفس الادراكي, </a:t>
            </a:r>
            <a:endParaRPr lang="ar-IQ" sz="2400" dirty="0" smtClean="0"/>
          </a:p>
          <a:p>
            <a:pPr algn="r"/>
            <a:r>
              <a:rPr lang="ar-IQ" sz="2400" dirty="0"/>
              <a:t> </a:t>
            </a:r>
            <a:r>
              <a:rPr lang="ar-IQ" sz="2400" dirty="0" smtClean="0"/>
              <a:t>  </a:t>
            </a:r>
            <a:r>
              <a:rPr lang="ar-SA" sz="2400" dirty="0" smtClean="0"/>
              <a:t>وجعلَ </a:t>
            </a:r>
            <a:r>
              <a:rPr lang="ar-SA" sz="2400" dirty="0"/>
              <a:t>العربية تطابق المستوى الثاني وهي المرحلة الحدسية, مبيناً انها الصورة التي يكتسبها الطفل عن العالم الخارجي, والسبب أنَّ الطفل عاجز عن ادراك أنّه مستقل عما يحيطُ به من أشياء, وميلهِ إلى اصدار احكام </a:t>
            </a:r>
            <a:r>
              <a:rPr lang="ar-SA" sz="2400" dirty="0" smtClean="0"/>
              <a:t>عامة</a:t>
            </a:r>
            <a:r>
              <a:rPr lang="ar-IQ" sz="2400" dirty="0" smtClean="0"/>
              <a:t>.    </a:t>
            </a:r>
            <a:r>
              <a:rPr lang="ar-IQ" sz="2400" b="0" u="sng" dirty="0" smtClean="0">
                <a:solidFill>
                  <a:srgbClr val="FF0000"/>
                </a:solidFill>
              </a:rPr>
              <a:t>!!!!</a:t>
            </a:r>
            <a:r>
              <a:rPr lang="ar-IQ" sz="1800" dirty="0" smtClean="0"/>
              <a:t>!</a:t>
            </a:r>
          </a:p>
        </p:txBody>
      </p:sp>
    </p:spTree>
    <p:extLst>
      <p:ext uri="{BB962C8B-B14F-4D97-AF65-F5344CB8AC3E}">
        <p14:creationId xmlns:p14="http://schemas.microsoft.com/office/powerpoint/2010/main" val="11049346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wipe(down)">
                                      <p:cBhvr>
                                        <p:cTn id="32" dur="580">
                                          <p:stCondLst>
                                            <p:cond delay="0"/>
                                          </p:stCondLst>
                                        </p:cTn>
                                        <p:tgtEl>
                                          <p:spTgt spid="3">
                                            <p:txEl>
                                              <p:pRg st="1" end="1"/>
                                            </p:txEl>
                                          </p:spTgt>
                                        </p:tgtEl>
                                      </p:cBhvr>
                                    </p:animEffect>
                                    <p:anim calcmode="lin" valueType="num">
                                      <p:cBhvr>
                                        <p:cTn id="3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1" end="1"/>
                                            </p:txEl>
                                          </p:spTgt>
                                        </p:tgtEl>
                                      </p:cBhvr>
                                      <p:to x="100000" y="60000"/>
                                    </p:animScale>
                                    <p:animScale>
                                      <p:cBhvr>
                                        <p:cTn id="39" dur="166" decel="50000">
                                          <p:stCondLst>
                                            <p:cond delay="676"/>
                                          </p:stCondLst>
                                        </p:cTn>
                                        <p:tgtEl>
                                          <p:spTgt spid="3">
                                            <p:txEl>
                                              <p:pRg st="1" end="1"/>
                                            </p:txEl>
                                          </p:spTgt>
                                        </p:tgtEl>
                                      </p:cBhvr>
                                      <p:to x="100000" y="100000"/>
                                    </p:animScale>
                                    <p:animScale>
                                      <p:cBhvr>
                                        <p:cTn id="40" dur="26">
                                          <p:stCondLst>
                                            <p:cond delay="1312"/>
                                          </p:stCondLst>
                                        </p:cTn>
                                        <p:tgtEl>
                                          <p:spTgt spid="3">
                                            <p:txEl>
                                              <p:pRg st="1" end="1"/>
                                            </p:txEl>
                                          </p:spTgt>
                                        </p:tgtEl>
                                      </p:cBhvr>
                                      <p:to x="100000" y="80000"/>
                                    </p:animScale>
                                    <p:animScale>
                                      <p:cBhvr>
                                        <p:cTn id="41" dur="166" decel="50000">
                                          <p:stCondLst>
                                            <p:cond delay="1338"/>
                                          </p:stCondLst>
                                        </p:cTn>
                                        <p:tgtEl>
                                          <p:spTgt spid="3">
                                            <p:txEl>
                                              <p:pRg st="1" end="1"/>
                                            </p:txEl>
                                          </p:spTgt>
                                        </p:tgtEl>
                                      </p:cBhvr>
                                      <p:to x="100000" y="100000"/>
                                    </p:animScale>
                                    <p:animScale>
                                      <p:cBhvr>
                                        <p:cTn id="42" dur="26">
                                          <p:stCondLst>
                                            <p:cond delay="1642"/>
                                          </p:stCondLst>
                                        </p:cTn>
                                        <p:tgtEl>
                                          <p:spTgt spid="3">
                                            <p:txEl>
                                              <p:pRg st="1" end="1"/>
                                            </p:txEl>
                                          </p:spTgt>
                                        </p:tgtEl>
                                      </p:cBhvr>
                                      <p:to x="100000" y="90000"/>
                                    </p:animScale>
                                    <p:animScale>
                                      <p:cBhvr>
                                        <p:cTn id="43" dur="166" decel="50000">
                                          <p:stCondLst>
                                            <p:cond delay="1668"/>
                                          </p:stCondLst>
                                        </p:cTn>
                                        <p:tgtEl>
                                          <p:spTgt spid="3">
                                            <p:txEl>
                                              <p:pRg st="1" end="1"/>
                                            </p:txEl>
                                          </p:spTgt>
                                        </p:tgtEl>
                                      </p:cBhvr>
                                      <p:to x="100000" y="100000"/>
                                    </p:animScale>
                                    <p:animScale>
                                      <p:cBhvr>
                                        <p:cTn id="44" dur="26">
                                          <p:stCondLst>
                                            <p:cond delay="1808"/>
                                          </p:stCondLst>
                                        </p:cTn>
                                        <p:tgtEl>
                                          <p:spTgt spid="3">
                                            <p:txEl>
                                              <p:pRg st="1" end="1"/>
                                            </p:txEl>
                                          </p:spTgt>
                                        </p:tgtEl>
                                      </p:cBhvr>
                                      <p:to x="100000" y="95000"/>
                                    </p:animScale>
                                    <p:animScale>
                                      <p:cBhvr>
                                        <p:cTn id="45" dur="166" decel="50000">
                                          <p:stCondLst>
                                            <p:cond delay="1834"/>
                                          </p:stCondLst>
                                        </p:cTn>
                                        <p:tgtEl>
                                          <p:spTgt spid="3">
                                            <p:txEl>
                                              <p:pRg st="1" end="1"/>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3">
                                            <p:txEl>
                                              <p:pRg st="2" end="2"/>
                                            </p:txEl>
                                          </p:spTgt>
                                        </p:tgtEl>
                                        <p:attrNameLst>
                                          <p:attrName>style.visibility</p:attrName>
                                        </p:attrNameLst>
                                      </p:cBhvr>
                                      <p:to>
                                        <p:strVal val="visible"/>
                                      </p:to>
                                    </p:set>
                                    <p:animEffect transition="in" filter="wipe(down)">
                                      <p:cBhvr>
                                        <p:cTn id="50" dur="580">
                                          <p:stCondLst>
                                            <p:cond delay="0"/>
                                          </p:stCondLst>
                                        </p:cTn>
                                        <p:tgtEl>
                                          <p:spTgt spid="3">
                                            <p:txEl>
                                              <p:pRg st="2" end="2"/>
                                            </p:txEl>
                                          </p:spTgt>
                                        </p:tgtEl>
                                      </p:cBhvr>
                                    </p:animEffect>
                                    <p:anim calcmode="lin" valueType="num">
                                      <p:cBhvr>
                                        <p:cTn id="51"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3">
                                            <p:txEl>
                                              <p:pRg st="2" end="2"/>
                                            </p:txEl>
                                          </p:spTgt>
                                        </p:tgtEl>
                                      </p:cBhvr>
                                      <p:to x="100000" y="60000"/>
                                    </p:animScale>
                                    <p:animScale>
                                      <p:cBhvr>
                                        <p:cTn id="57" dur="166" decel="50000">
                                          <p:stCondLst>
                                            <p:cond delay="676"/>
                                          </p:stCondLst>
                                        </p:cTn>
                                        <p:tgtEl>
                                          <p:spTgt spid="3">
                                            <p:txEl>
                                              <p:pRg st="2" end="2"/>
                                            </p:txEl>
                                          </p:spTgt>
                                        </p:tgtEl>
                                      </p:cBhvr>
                                      <p:to x="100000" y="100000"/>
                                    </p:animScale>
                                    <p:animScale>
                                      <p:cBhvr>
                                        <p:cTn id="58" dur="26">
                                          <p:stCondLst>
                                            <p:cond delay="1312"/>
                                          </p:stCondLst>
                                        </p:cTn>
                                        <p:tgtEl>
                                          <p:spTgt spid="3">
                                            <p:txEl>
                                              <p:pRg st="2" end="2"/>
                                            </p:txEl>
                                          </p:spTgt>
                                        </p:tgtEl>
                                      </p:cBhvr>
                                      <p:to x="100000" y="80000"/>
                                    </p:animScale>
                                    <p:animScale>
                                      <p:cBhvr>
                                        <p:cTn id="59" dur="166" decel="50000">
                                          <p:stCondLst>
                                            <p:cond delay="1338"/>
                                          </p:stCondLst>
                                        </p:cTn>
                                        <p:tgtEl>
                                          <p:spTgt spid="3">
                                            <p:txEl>
                                              <p:pRg st="2" end="2"/>
                                            </p:txEl>
                                          </p:spTgt>
                                        </p:tgtEl>
                                      </p:cBhvr>
                                      <p:to x="100000" y="100000"/>
                                    </p:animScale>
                                    <p:animScale>
                                      <p:cBhvr>
                                        <p:cTn id="60" dur="26">
                                          <p:stCondLst>
                                            <p:cond delay="1642"/>
                                          </p:stCondLst>
                                        </p:cTn>
                                        <p:tgtEl>
                                          <p:spTgt spid="3">
                                            <p:txEl>
                                              <p:pRg st="2" end="2"/>
                                            </p:txEl>
                                          </p:spTgt>
                                        </p:tgtEl>
                                      </p:cBhvr>
                                      <p:to x="100000" y="90000"/>
                                    </p:animScale>
                                    <p:animScale>
                                      <p:cBhvr>
                                        <p:cTn id="61" dur="166" decel="50000">
                                          <p:stCondLst>
                                            <p:cond delay="1668"/>
                                          </p:stCondLst>
                                        </p:cTn>
                                        <p:tgtEl>
                                          <p:spTgt spid="3">
                                            <p:txEl>
                                              <p:pRg st="2" end="2"/>
                                            </p:txEl>
                                          </p:spTgt>
                                        </p:tgtEl>
                                      </p:cBhvr>
                                      <p:to x="100000" y="100000"/>
                                    </p:animScale>
                                    <p:animScale>
                                      <p:cBhvr>
                                        <p:cTn id="62" dur="26">
                                          <p:stCondLst>
                                            <p:cond delay="1808"/>
                                          </p:stCondLst>
                                        </p:cTn>
                                        <p:tgtEl>
                                          <p:spTgt spid="3">
                                            <p:txEl>
                                              <p:pRg st="2" end="2"/>
                                            </p:txEl>
                                          </p:spTgt>
                                        </p:tgtEl>
                                      </p:cBhvr>
                                      <p:to x="100000" y="95000"/>
                                    </p:animScale>
                                    <p:animScale>
                                      <p:cBhvr>
                                        <p:cTn id="63" dur="166" decel="50000">
                                          <p:stCondLst>
                                            <p:cond delay="1834"/>
                                          </p:stCondLst>
                                        </p:cTn>
                                        <p:tgtEl>
                                          <p:spTgt spid="3">
                                            <p:txEl>
                                              <p:pRg st="2" end="2"/>
                                            </p:txEl>
                                          </p:spTgt>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grpId="0" nodeType="clickEffect">
                                  <p:stCondLst>
                                    <p:cond delay="0"/>
                                  </p:stCondLst>
                                  <p:childTnLst>
                                    <p:set>
                                      <p:cBhvr>
                                        <p:cTn id="67" dur="1" fill="hold">
                                          <p:stCondLst>
                                            <p:cond delay="0"/>
                                          </p:stCondLst>
                                        </p:cTn>
                                        <p:tgtEl>
                                          <p:spTgt spid="3">
                                            <p:txEl>
                                              <p:pRg st="3" end="3"/>
                                            </p:txEl>
                                          </p:spTgt>
                                        </p:tgtEl>
                                        <p:attrNameLst>
                                          <p:attrName>style.visibility</p:attrName>
                                        </p:attrNameLst>
                                      </p:cBhvr>
                                      <p:to>
                                        <p:strVal val="visible"/>
                                      </p:to>
                                    </p:set>
                                    <p:animEffect transition="in" filter="wipe(down)">
                                      <p:cBhvr>
                                        <p:cTn id="68" dur="580">
                                          <p:stCondLst>
                                            <p:cond delay="0"/>
                                          </p:stCondLst>
                                        </p:cTn>
                                        <p:tgtEl>
                                          <p:spTgt spid="3">
                                            <p:txEl>
                                              <p:pRg st="3" end="3"/>
                                            </p:txEl>
                                          </p:spTgt>
                                        </p:tgtEl>
                                      </p:cBhvr>
                                    </p:animEffect>
                                    <p:anim calcmode="lin" valueType="num">
                                      <p:cBhvr>
                                        <p:cTn id="69"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4" dur="26">
                                          <p:stCondLst>
                                            <p:cond delay="650"/>
                                          </p:stCondLst>
                                        </p:cTn>
                                        <p:tgtEl>
                                          <p:spTgt spid="3">
                                            <p:txEl>
                                              <p:pRg st="3" end="3"/>
                                            </p:txEl>
                                          </p:spTgt>
                                        </p:tgtEl>
                                      </p:cBhvr>
                                      <p:to x="100000" y="60000"/>
                                    </p:animScale>
                                    <p:animScale>
                                      <p:cBhvr>
                                        <p:cTn id="75" dur="166" decel="50000">
                                          <p:stCondLst>
                                            <p:cond delay="676"/>
                                          </p:stCondLst>
                                        </p:cTn>
                                        <p:tgtEl>
                                          <p:spTgt spid="3">
                                            <p:txEl>
                                              <p:pRg st="3" end="3"/>
                                            </p:txEl>
                                          </p:spTgt>
                                        </p:tgtEl>
                                      </p:cBhvr>
                                      <p:to x="100000" y="100000"/>
                                    </p:animScale>
                                    <p:animScale>
                                      <p:cBhvr>
                                        <p:cTn id="76" dur="26">
                                          <p:stCondLst>
                                            <p:cond delay="1312"/>
                                          </p:stCondLst>
                                        </p:cTn>
                                        <p:tgtEl>
                                          <p:spTgt spid="3">
                                            <p:txEl>
                                              <p:pRg st="3" end="3"/>
                                            </p:txEl>
                                          </p:spTgt>
                                        </p:tgtEl>
                                      </p:cBhvr>
                                      <p:to x="100000" y="80000"/>
                                    </p:animScale>
                                    <p:animScale>
                                      <p:cBhvr>
                                        <p:cTn id="77" dur="166" decel="50000">
                                          <p:stCondLst>
                                            <p:cond delay="1338"/>
                                          </p:stCondLst>
                                        </p:cTn>
                                        <p:tgtEl>
                                          <p:spTgt spid="3">
                                            <p:txEl>
                                              <p:pRg st="3" end="3"/>
                                            </p:txEl>
                                          </p:spTgt>
                                        </p:tgtEl>
                                      </p:cBhvr>
                                      <p:to x="100000" y="100000"/>
                                    </p:animScale>
                                    <p:animScale>
                                      <p:cBhvr>
                                        <p:cTn id="78" dur="26">
                                          <p:stCondLst>
                                            <p:cond delay="1642"/>
                                          </p:stCondLst>
                                        </p:cTn>
                                        <p:tgtEl>
                                          <p:spTgt spid="3">
                                            <p:txEl>
                                              <p:pRg st="3" end="3"/>
                                            </p:txEl>
                                          </p:spTgt>
                                        </p:tgtEl>
                                      </p:cBhvr>
                                      <p:to x="100000" y="90000"/>
                                    </p:animScale>
                                    <p:animScale>
                                      <p:cBhvr>
                                        <p:cTn id="79" dur="166" decel="50000">
                                          <p:stCondLst>
                                            <p:cond delay="1668"/>
                                          </p:stCondLst>
                                        </p:cTn>
                                        <p:tgtEl>
                                          <p:spTgt spid="3">
                                            <p:txEl>
                                              <p:pRg st="3" end="3"/>
                                            </p:txEl>
                                          </p:spTgt>
                                        </p:tgtEl>
                                      </p:cBhvr>
                                      <p:to x="100000" y="100000"/>
                                    </p:animScale>
                                    <p:animScale>
                                      <p:cBhvr>
                                        <p:cTn id="80" dur="26">
                                          <p:stCondLst>
                                            <p:cond delay="1808"/>
                                          </p:stCondLst>
                                        </p:cTn>
                                        <p:tgtEl>
                                          <p:spTgt spid="3">
                                            <p:txEl>
                                              <p:pRg st="3" end="3"/>
                                            </p:txEl>
                                          </p:spTgt>
                                        </p:tgtEl>
                                      </p:cBhvr>
                                      <p:to x="100000" y="95000"/>
                                    </p:animScale>
                                    <p:animScale>
                                      <p:cBhvr>
                                        <p:cTn id="81" dur="166" decel="50000">
                                          <p:stCondLst>
                                            <p:cond delay="1834"/>
                                          </p:stCondLst>
                                        </p:cTn>
                                        <p:tgtEl>
                                          <p:spTgt spid="3">
                                            <p:txEl>
                                              <p:pRg st="3" end="3"/>
                                            </p:txEl>
                                          </p:spTgt>
                                        </p:tgtEl>
                                      </p:cBhvr>
                                      <p:to x="100000" y="100000"/>
                                    </p:animScale>
                                  </p:childTnLst>
                                </p:cTn>
                              </p:par>
                            </p:childTnLst>
                          </p:cTn>
                        </p:par>
                      </p:childTnLst>
                    </p:cTn>
                  </p:par>
                  <p:par>
                    <p:cTn id="82" fill="hold">
                      <p:stCondLst>
                        <p:cond delay="indefinite"/>
                      </p:stCondLst>
                      <p:childTnLst>
                        <p:par>
                          <p:cTn id="83" fill="hold">
                            <p:stCondLst>
                              <p:cond delay="0"/>
                            </p:stCondLst>
                            <p:childTnLst>
                              <p:par>
                                <p:cTn id="84" presetID="26" presetClass="entr" presetSubtype="0" fill="hold" grpId="0" nodeType="clickEffect">
                                  <p:stCondLst>
                                    <p:cond delay="0"/>
                                  </p:stCondLst>
                                  <p:childTnLst>
                                    <p:set>
                                      <p:cBhvr>
                                        <p:cTn id="85" dur="1" fill="hold">
                                          <p:stCondLst>
                                            <p:cond delay="0"/>
                                          </p:stCondLst>
                                        </p:cTn>
                                        <p:tgtEl>
                                          <p:spTgt spid="3">
                                            <p:txEl>
                                              <p:pRg st="4" end="4"/>
                                            </p:txEl>
                                          </p:spTgt>
                                        </p:tgtEl>
                                        <p:attrNameLst>
                                          <p:attrName>style.visibility</p:attrName>
                                        </p:attrNameLst>
                                      </p:cBhvr>
                                      <p:to>
                                        <p:strVal val="visible"/>
                                      </p:to>
                                    </p:set>
                                    <p:animEffect transition="in" filter="wipe(down)">
                                      <p:cBhvr>
                                        <p:cTn id="86" dur="580">
                                          <p:stCondLst>
                                            <p:cond delay="0"/>
                                          </p:stCondLst>
                                        </p:cTn>
                                        <p:tgtEl>
                                          <p:spTgt spid="3">
                                            <p:txEl>
                                              <p:pRg st="4" end="4"/>
                                            </p:txEl>
                                          </p:spTgt>
                                        </p:tgtEl>
                                      </p:cBhvr>
                                    </p:animEffect>
                                    <p:anim calcmode="lin" valueType="num">
                                      <p:cBhvr>
                                        <p:cTn id="87"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8"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9"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90"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91"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2" dur="26">
                                          <p:stCondLst>
                                            <p:cond delay="650"/>
                                          </p:stCondLst>
                                        </p:cTn>
                                        <p:tgtEl>
                                          <p:spTgt spid="3">
                                            <p:txEl>
                                              <p:pRg st="4" end="4"/>
                                            </p:txEl>
                                          </p:spTgt>
                                        </p:tgtEl>
                                      </p:cBhvr>
                                      <p:to x="100000" y="60000"/>
                                    </p:animScale>
                                    <p:animScale>
                                      <p:cBhvr>
                                        <p:cTn id="93" dur="166" decel="50000">
                                          <p:stCondLst>
                                            <p:cond delay="676"/>
                                          </p:stCondLst>
                                        </p:cTn>
                                        <p:tgtEl>
                                          <p:spTgt spid="3">
                                            <p:txEl>
                                              <p:pRg st="4" end="4"/>
                                            </p:txEl>
                                          </p:spTgt>
                                        </p:tgtEl>
                                      </p:cBhvr>
                                      <p:to x="100000" y="100000"/>
                                    </p:animScale>
                                    <p:animScale>
                                      <p:cBhvr>
                                        <p:cTn id="94" dur="26">
                                          <p:stCondLst>
                                            <p:cond delay="1312"/>
                                          </p:stCondLst>
                                        </p:cTn>
                                        <p:tgtEl>
                                          <p:spTgt spid="3">
                                            <p:txEl>
                                              <p:pRg st="4" end="4"/>
                                            </p:txEl>
                                          </p:spTgt>
                                        </p:tgtEl>
                                      </p:cBhvr>
                                      <p:to x="100000" y="80000"/>
                                    </p:animScale>
                                    <p:animScale>
                                      <p:cBhvr>
                                        <p:cTn id="95" dur="166" decel="50000">
                                          <p:stCondLst>
                                            <p:cond delay="1338"/>
                                          </p:stCondLst>
                                        </p:cTn>
                                        <p:tgtEl>
                                          <p:spTgt spid="3">
                                            <p:txEl>
                                              <p:pRg st="4" end="4"/>
                                            </p:txEl>
                                          </p:spTgt>
                                        </p:tgtEl>
                                      </p:cBhvr>
                                      <p:to x="100000" y="100000"/>
                                    </p:animScale>
                                    <p:animScale>
                                      <p:cBhvr>
                                        <p:cTn id="96" dur="26">
                                          <p:stCondLst>
                                            <p:cond delay="1642"/>
                                          </p:stCondLst>
                                        </p:cTn>
                                        <p:tgtEl>
                                          <p:spTgt spid="3">
                                            <p:txEl>
                                              <p:pRg st="4" end="4"/>
                                            </p:txEl>
                                          </p:spTgt>
                                        </p:tgtEl>
                                      </p:cBhvr>
                                      <p:to x="100000" y="90000"/>
                                    </p:animScale>
                                    <p:animScale>
                                      <p:cBhvr>
                                        <p:cTn id="97" dur="166" decel="50000">
                                          <p:stCondLst>
                                            <p:cond delay="1668"/>
                                          </p:stCondLst>
                                        </p:cTn>
                                        <p:tgtEl>
                                          <p:spTgt spid="3">
                                            <p:txEl>
                                              <p:pRg st="4" end="4"/>
                                            </p:txEl>
                                          </p:spTgt>
                                        </p:tgtEl>
                                      </p:cBhvr>
                                      <p:to x="100000" y="100000"/>
                                    </p:animScale>
                                    <p:animScale>
                                      <p:cBhvr>
                                        <p:cTn id="98" dur="26">
                                          <p:stCondLst>
                                            <p:cond delay="1808"/>
                                          </p:stCondLst>
                                        </p:cTn>
                                        <p:tgtEl>
                                          <p:spTgt spid="3">
                                            <p:txEl>
                                              <p:pRg st="4" end="4"/>
                                            </p:txEl>
                                          </p:spTgt>
                                        </p:tgtEl>
                                      </p:cBhvr>
                                      <p:to x="100000" y="95000"/>
                                    </p:animScale>
                                    <p:animScale>
                                      <p:cBhvr>
                                        <p:cTn id="99" dur="166" decel="50000">
                                          <p:stCondLst>
                                            <p:cond delay="1834"/>
                                          </p:stCondLst>
                                        </p:cTn>
                                        <p:tgtEl>
                                          <p:spTgt spid="3">
                                            <p:txEl>
                                              <p:pRg st="4" end="4"/>
                                            </p:txEl>
                                          </p:spTgt>
                                        </p:tgtEl>
                                      </p:cBhvr>
                                      <p:to x="100000" y="100000"/>
                                    </p:animScale>
                                  </p:childTnLst>
                                </p:cTn>
                              </p:par>
                            </p:childTnLst>
                          </p:cTn>
                        </p:par>
                      </p:childTnLst>
                    </p:cTn>
                  </p:par>
                  <p:par>
                    <p:cTn id="100" fill="hold">
                      <p:stCondLst>
                        <p:cond delay="indefinite"/>
                      </p:stCondLst>
                      <p:childTnLst>
                        <p:par>
                          <p:cTn id="101" fill="hold">
                            <p:stCondLst>
                              <p:cond delay="0"/>
                            </p:stCondLst>
                            <p:childTnLst>
                              <p:par>
                                <p:cTn id="102" presetID="26" presetClass="entr" presetSubtype="0" fill="hold" grpId="0" nodeType="clickEffect">
                                  <p:stCondLst>
                                    <p:cond delay="0"/>
                                  </p:stCondLst>
                                  <p:childTnLst>
                                    <p:set>
                                      <p:cBhvr>
                                        <p:cTn id="103" dur="1" fill="hold">
                                          <p:stCondLst>
                                            <p:cond delay="0"/>
                                          </p:stCondLst>
                                        </p:cTn>
                                        <p:tgtEl>
                                          <p:spTgt spid="3">
                                            <p:txEl>
                                              <p:pRg st="5" end="5"/>
                                            </p:txEl>
                                          </p:spTgt>
                                        </p:tgtEl>
                                        <p:attrNameLst>
                                          <p:attrName>style.visibility</p:attrName>
                                        </p:attrNameLst>
                                      </p:cBhvr>
                                      <p:to>
                                        <p:strVal val="visible"/>
                                      </p:to>
                                    </p:set>
                                    <p:animEffect transition="in" filter="wipe(down)">
                                      <p:cBhvr>
                                        <p:cTn id="104" dur="580">
                                          <p:stCondLst>
                                            <p:cond delay="0"/>
                                          </p:stCondLst>
                                        </p:cTn>
                                        <p:tgtEl>
                                          <p:spTgt spid="3">
                                            <p:txEl>
                                              <p:pRg st="5" end="5"/>
                                            </p:txEl>
                                          </p:spTgt>
                                        </p:tgtEl>
                                      </p:cBhvr>
                                    </p:animEffect>
                                    <p:anim calcmode="lin" valueType="num">
                                      <p:cBhvr>
                                        <p:cTn id="105"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106"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7"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8"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9"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10" dur="26">
                                          <p:stCondLst>
                                            <p:cond delay="650"/>
                                          </p:stCondLst>
                                        </p:cTn>
                                        <p:tgtEl>
                                          <p:spTgt spid="3">
                                            <p:txEl>
                                              <p:pRg st="5" end="5"/>
                                            </p:txEl>
                                          </p:spTgt>
                                        </p:tgtEl>
                                      </p:cBhvr>
                                      <p:to x="100000" y="60000"/>
                                    </p:animScale>
                                    <p:animScale>
                                      <p:cBhvr>
                                        <p:cTn id="111" dur="166" decel="50000">
                                          <p:stCondLst>
                                            <p:cond delay="676"/>
                                          </p:stCondLst>
                                        </p:cTn>
                                        <p:tgtEl>
                                          <p:spTgt spid="3">
                                            <p:txEl>
                                              <p:pRg st="5" end="5"/>
                                            </p:txEl>
                                          </p:spTgt>
                                        </p:tgtEl>
                                      </p:cBhvr>
                                      <p:to x="100000" y="100000"/>
                                    </p:animScale>
                                    <p:animScale>
                                      <p:cBhvr>
                                        <p:cTn id="112" dur="26">
                                          <p:stCondLst>
                                            <p:cond delay="1312"/>
                                          </p:stCondLst>
                                        </p:cTn>
                                        <p:tgtEl>
                                          <p:spTgt spid="3">
                                            <p:txEl>
                                              <p:pRg st="5" end="5"/>
                                            </p:txEl>
                                          </p:spTgt>
                                        </p:tgtEl>
                                      </p:cBhvr>
                                      <p:to x="100000" y="80000"/>
                                    </p:animScale>
                                    <p:animScale>
                                      <p:cBhvr>
                                        <p:cTn id="113" dur="166" decel="50000">
                                          <p:stCondLst>
                                            <p:cond delay="1338"/>
                                          </p:stCondLst>
                                        </p:cTn>
                                        <p:tgtEl>
                                          <p:spTgt spid="3">
                                            <p:txEl>
                                              <p:pRg st="5" end="5"/>
                                            </p:txEl>
                                          </p:spTgt>
                                        </p:tgtEl>
                                      </p:cBhvr>
                                      <p:to x="100000" y="100000"/>
                                    </p:animScale>
                                    <p:animScale>
                                      <p:cBhvr>
                                        <p:cTn id="114" dur="26">
                                          <p:stCondLst>
                                            <p:cond delay="1642"/>
                                          </p:stCondLst>
                                        </p:cTn>
                                        <p:tgtEl>
                                          <p:spTgt spid="3">
                                            <p:txEl>
                                              <p:pRg st="5" end="5"/>
                                            </p:txEl>
                                          </p:spTgt>
                                        </p:tgtEl>
                                      </p:cBhvr>
                                      <p:to x="100000" y="90000"/>
                                    </p:animScale>
                                    <p:animScale>
                                      <p:cBhvr>
                                        <p:cTn id="115" dur="166" decel="50000">
                                          <p:stCondLst>
                                            <p:cond delay="1668"/>
                                          </p:stCondLst>
                                        </p:cTn>
                                        <p:tgtEl>
                                          <p:spTgt spid="3">
                                            <p:txEl>
                                              <p:pRg st="5" end="5"/>
                                            </p:txEl>
                                          </p:spTgt>
                                        </p:tgtEl>
                                      </p:cBhvr>
                                      <p:to x="100000" y="100000"/>
                                    </p:animScale>
                                    <p:animScale>
                                      <p:cBhvr>
                                        <p:cTn id="116" dur="26">
                                          <p:stCondLst>
                                            <p:cond delay="1808"/>
                                          </p:stCondLst>
                                        </p:cTn>
                                        <p:tgtEl>
                                          <p:spTgt spid="3">
                                            <p:txEl>
                                              <p:pRg st="5" end="5"/>
                                            </p:txEl>
                                          </p:spTgt>
                                        </p:tgtEl>
                                      </p:cBhvr>
                                      <p:to x="100000" y="95000"/>
                                    </p:animScale>
                                    <p:animScale>
                                      <p:cBhvr>
                                        <p:cTn id="117"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rgbClr val="FF0000"/>
                </a:solidFill>
                <a:latin typeface="Times New Roman"/>
                <a:ea typeface="Times New Roman"/>
                <a:cs typeface="Simplified Arabic"/>
              </a:rPr>
              <a:t>كتاب </a:t>
            </a:r>
            <a:r>
              <a:rPr lang="ar-SA" b="1" dirty="0">
                <a:solidFill>
                  <a:srgbClr val="FF0000"/>
                </a:solidFill>
                <a:latin typeface="Times New Roman"/>
                <a:ea typeface="Times New Roman"/>
                <a:cs typeface="Simplified Arabic"/>
              </a:rPr>
              <a:t>النظرية اللغوية عند </a:t>
            </a:r>
            <a:r>
              <a:rPr lang="ar-SA" b="1" dirty="0" smtClean="0">
                <a:solidFill>
                  <a:srgbClr val="FF0000"/>
                </a:solidFill>
                <a:latin typeface="Times New Roman"/>
                <a:ea typeface="Times New Roman"/>
                <a:cs typeface="Simplified Arabic"/>
              </a:rPr>
              <a:t>العرب</a:t>
            </a:r>
            <a:endParaRPr lang="en-US" b="1" dirty="0">
              <a:solidFill>
                <a:srgbClr val="FF0000"/>
              </a:solidFill>
            </a:endParaRPr>
          </a:p>
        </p:txBody>
      </p:sp>
      <p:sp>
        <p:nvSpPr>
          <p:cNvPr id="3" name="عنصر نائب للمحتوى 2"/>
          <p:cNvSpPr>
            <a:spLocks noGrp="1"/>
          </p:cNvSpPr>
          <p:nvPr>
            <p:ph idx="1"/>
          </p:nvPr>
        </p:nvSpPr>
        <p:spPr>
          <a:xfrm>
            <a:off x="611560" y="1100628"/>
            <a:ext cx="7920880" cy="3912548"/>
          </a:xfrm>
        </p:spPr>
        <p:txBody>
          <a:bodyPr>
            <a:noAutofit/>
          </a:bodyPr>
          <a:lstStyle/>
          <a:p>
            <a:pPr marL="0" marR="0" algn="r" rtl="1">
              <a:spcBef>
                <a:spcPts val="0"/>
              </a:spcBef>
              <a:spcAft>
                <a:spcPts val="0"/>
              </a:spcAft>
            </a:pPr>
            <a:endParaRPr lang="ar-IQ" sz="2400" dirty="0" smtClean="0">
              <a:latin typeface="Times New Roman"/>
              <a:ea typeface="Times New Roman"/>
              <a:cs typeface="Simplified Arabic"/>
            </a:endParaRPr>
          </a:p>
          <a:p>
            <a:pPr marL="0" marR="0" algn="r" rtl="1">
              <a:spcBef>
                <a:spcPts val="0"/>
              </a:spcBef>
              <a:spcAft>
                <a:spcPts val="0"/>
              </a:spcAft>
            </a:pPr>
            <a:r>
              <a:rPr lang="ar-IQ" sz="2400" dirty="0">
                <a:latin typeface="Times New Roman"/>
                <a:ea typeface="Times New Roman"/>
                <a:cs typeface="Simplified Arabic"/>
              </a:rPr>
              <a:t> </a:t>
            </a:r>
            <a:r>
              <a:rPr lang="ar-IQ" sz="2400" dirty="0" smtClean="0">
                <a:latin typeface="Times New Roman"/>
                <a:ea typeface="Times New Roman"/>
                <a:cs typeface="Simplified Arabic"/>
              </a:rPr>
              <a:t>   </a:t>
            </a:r>
            <a:r>
              <a:rPr lang="ar-SA" sz="2400" dirty="0" smtClean="0">
                <a:latin typeface="Times New Roman"/>
                <a:ea typeface="Times New Roman"/>
                <a:cs typeface="Simplified Arabic"/>
              </a:rPr>
              <a:t>يعد </a:t>
            </a:r>
            <a:r>
              <a:rPr lang="ar-SA" sz="2400" dirty="0">
                <a:latin typeface="Times New Roman"/>
                <a:ea typeface="Times New Roman"/>
                <a:cs typeface="Simplified Arabic"/>
              </a:rPr>
              <a:t>كتاب النظرية اللغوية عند العرب (الاصوات , الصرف, المعاجم, النحو) للدكتور (احمد طاهر حسنين) كتاباً لغوياً درسَ </a:t>
            </a:r>
            <a:r>
              <a:rPr lang="ar-SA" sz="2400" dirty="0" smtClean="0">
                <a:latin typeface="Times New Roman"/>
                <a:ea typeface="Times New Roman"/>
                <a:cs typeface="Simplified Arabic"/>
              </a:rPr>
              <a:t>فيه مستوياتٍ</a:t>
            </a:r>
            <a:r>
              <a:rPr lang="ar-IQ" sz="2400" dirty="0" smtClean="0">
                <a:latin typeface="Times New Roman"/>
                <a:ea typeface="Times New Roman"/>
                <a:cs typeface="Simplified Arabic"/>
              </a:rPr>
              <a:t> اللغة</a:t>
            </a:r>
            <a:r>
              <a:rPr lang="ar-SA" sz="2400" dirty="0" smtClean="0">
                <a:latin typeface="Times New Roman"/>
                <a:ea typeface="Times New Roman"/>
                <a:cs typeface="Simplified Arabic"/>
              </a:rPr>
              <a:t> </a:t>
            </a:r>
            <a:r>
              <a:rPr lang="ar-SA" sz="2400" dirty="0">
                <a:latin typeface="Times New Roman"/>
                <a:ea typeface="Times New Roman"/>
                <a:cs typeface="Simplified Arabic"/>
              </a:rPr>
              <a:t>اربع, </a:t>
            </a:r>
            <a:r>
              <a:rPr lang="ar-IQ" sz="2400" dirty="0" smtClean="0">
                <a:latin typeface="Times New Roman"/>
                <a:ea typeface="Times New Roman"/>
                <a:cs typeface="Simplified Arabic"/>
              </a:rPr>
              <a:t>وتناول علوم اللغو العربية وفروعها وما يتصل بها </a:t>
            </a:r>
            <a:r>
              <a:rPr lang="ar-IQ" sz="2400" dirty="0" err="1" smtClean="0">
                <a:latin typeface="Times New Roman"/>
                <a:ea typeface="Times New Roman"/>
                <a:cs typeface="Simplified Arabic"/>
              </a:rPr>
              <a:t>بايجاز</a:t>
            </a:r>
            <a:r>
              <a:rPr lang="ar-IQ" sz="2400" dirty="0" smtClean="0">
                <a:latin typeface="Times New Roman"/>
                <a:ea typeface="Times New Roman"/>
                <a:cs typeface="Simplified Arabic"/>
              </a:rPr>
              <a:t>.</a:t>
            </a:r>
          </a:p>
          <a:p>
            <a:pPr marL="0" marR="0" algn="r" rtl="1">
              <a:spcBef>
                <a:spcPts val="0"/>
              </a:spcBef>
              <a:spcAft>
                <a:spcPts val="0"/>
              </a:spcAft>
            </a:pPr>
            <a:r>
              <a:rPr lang="ar-IQ" sz="2400" dirty="0" smtClean="0">
                <a:latin typeface="Times New Roman"/>
                <a:ea typeface="Times New Roman"/>
                <a:cs typeface="Simplified Arabic"/>
              </a:rPr>
              <a:t> ليتوصل الى أن النظرية اللغوية عند العرب </a:t>
            </a:r>
            <a:r>
              <a:rPr lang="ar-IQ" sz="2400" dirty="0" err="1" smtClean="0">
                <a:latin typeface="Times New Roman"/>
                <a:ea typeface="Times New Roman"/>
                <a:cs typeface="Simplified Arabic"/>
              </a:rPr>
              <a:t>تنماز</a:t>
            </a:r>
            <a:r>
              <a:rPr lang="ar-IQ" sz="2400" dirty="0" smtClean="0">
                <a:latin typeface="Times New Roman"/>
                <a:ea typeface="Times New Roman"/>
                <a:cs typeface="Simplified Arabic"/>
              </a:rPr>
              <a:t> بالاكتمال في كل علومها...</a:t>
            </a:r>
          </a:p>
          <a:p>
            <a:pPr marL="0" marR="0" algn="r" rtl="1">
              <a:spcBef>
                <a:spcPts val="0"/>
              </a:spcBef>
              <a:spcAft>
                <a:spcPts val="0"/>
              </a:spcAft>
            </a:pPr>
            <a:endParaRPr lang="ar-IQ" sz="2400" dirty="0" smtClean="0">
              <a:latin typeface="Times New Roman"/>
              <a:ea typeface="Times New Roman"/>
              <a:cs typeface="Simplified Arabic"/>
            </a:endParaRPr>
          </a:p>
          <a:p>
            <a:pPr marL="0" algn="r" rtl="1">
              <a:spcBef>
                <a:spcPts val="0"/>
              </a:spcBef>
            </a:pPr>
            <a:r>
              <a:rPr lang="ar-IQ" sz="2400" dirty="0" smtClean="0">
                <a:latin typeface="Times New Roman"/>
                <a:ea typeface="Times New Roman"/>
                <a:cs typeface="Simplified Arabic"/>
              </a:rPr>
              <a:t>لكنه نأى </a:t>
            </a:r>
            <a:r>
              <a:rPr lang="ar-SA" sz="2400" dirty="0" smtClean="0">
                <a:latin typeface="Times New Roman"/>
                <a:ea typeface="Times New Roman"/>
                <a:cs typeface="Simplified Arabic"/>
              </a:rPr>
              <a:t>عن </a:t>
            </a:r>
            <a:r>
              <a:rPr lang="ar-SA" sz="2400" dirty="0">
                <a:latin typeface="Times New Roman"/>
                <a:ea typeface="Times New Roman"/>
                <a:cs typeface="Simplified Arabic"/>
              </a:rPr>
              <a:t>ابراز نظرية واضحة, سوى بعض الامور التي أشار إليها الكاتب في مقدمته</a:t>
            </a:r>
            <a:r>
              <a:rPr lang="ar-SA" sz="2400" dirty="0" smtClean="0">
                <a:latin typeface="Times New Roman"/>
                <a:ea typeface="Times New Roman"/>
                <a:cs typeface="Simplified Arabic"/>
              </a:rPr>
              <a:t>.</a:t>
            </a:r>
            <a:endParaRPr lang="ar-IQ" sz="2400" dirty="0" smtClean="0">
              <a:latin typeface="Times New Roman"/>
              <a:ea typeface="Times New Roman"/>
              <a:cs typeface="Simplified Arabic"/>
            </a:endParaRPr>
          </a:p>
          <a:p>
            <a:pPr marL="0" algn="r" rtl="1">
              <a:spcBef>
                <a:spcPts val="0"/>
              </a:spcBef>
            </a:pPr>
            <a:endParaRPr lang="en-US" sz="2400" dirty="0">
              <a:latin typeface="Times New Roman"/>
              <a:ea typeface="Times New Roman"/>
            </a:endParaRPr>
          </a:p>
          <a:p>
            <a:pPr marL="0" marR="0" algn="r" rtl="1">
              <a:spcBef>
                <a:spcPts val="0"/>
              </a:spcBef>
              <a:spcAft>
                <a:spcPts val="0"/>
              </a:spcAft>
            </a:pPr>
            <a:r>
              <a:rPr lang="ar-SA" sz="2400" dirty="0" smtClean="0">
                <a:latin typeface="Times New Roman"/>
                <a:ea typeface="Times New Roman"/>
                <a:cs typeface="Simplified Arabic"/>
              </a:rPr>
              <a:t>فالمحتوى </a:t>
            </a:r>
            <a:r>
              <a:rPr lang="ar-SA" sz="2400" dirty="0">
                <a:latin typeface="Times New Roman"/>
                <a:ea typeface="Times New Roman"/>
                <a:cs typeface="Simplified Arabic"/>
              </a:rPr>
              <a:t>هو غير </a:t>
            </a:r>
            <a:r>
              <a:rPr lang="ar-SA" sz="2400" dirty="0" smtClean="0">
                <a:latin typeface="Times New Roman"/>
                <a:ea typeface="Times New Roman"/>
                <a:cs typeface="Simplified Arabic"/>
              </a:rPr>
              <a:t>العنوان</a:t>
            </a:r>
            <a:r>
              <a:rPr lang="ar-IQ" sz="2400" dirty="0" smtClean="0">
                <a:latin typeface="Times New Roman"/>
                <a:ea typeface="Times New Roman"/>
                <a:cs typeface="Simplified Arabic"/>
              </a:rPr>
              <a:t>.</a:t>
            </a:r>
            <a:endParaRPr lang="ar-IQ" sz="2400" dirty="0" smtClean="0">
              <a:latin typeface="Times New Roman"/>
              <a:ea typeface="Times New Roman"/>
              <a:cs typeface="Simplified Arabic"/>
            </a:endParaRPr>
          </a:p>
        </p:txBody>
      </p:sp>
    </p:spTree>
    <p:extLst>
      <p:ext uri="{BB962C8B-B14F-4D97-AF65-F5344CB8AC3E}">
        <p14:creationId xmlns:p14="http://schemas.microsoft.com/office/powerpoint/2010/main" val="163328776"/>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fade">
                                      <p:cBhvr>
                                        <p:cTn id="25" dur="2000"/>
                                        <p:tgtEl>
                                          <p:spTgt spid="3">
                                            <p:txEl>
                                              <p:pRg st="1" end="1"/>
                                            </p:txEl>
                                          </p:spTgt>
                                        </p:tgtEl>
                                      </p:cBhvr>
                                    </p:animEffect>
                                    <p:anim calcmode="lin" valueType="num">
                                      <p:cBhvr>
                                        <p:cTn id="26"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7"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45"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2000"/>
                                        <p:tgtEl>
                                          <p:spTgt spid="3">
                                            <p:txEl>
                                              <p:pRg st="2" end="2"/>
                                            </p:txEl>
                                          </p:spTgt>
                                        </p:tgtEl>
                                      </p:cBhvr>
                                    </p:animEffect>
                                    <p:anim calcmode="lin" valueType="num">
                                      <p:cBhvr>
                                        <p:cTn id="33"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4"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45"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2000"/>
                                        <p:tgtEl>
                                          <p:spTgt spid="3">
                                            <p:txEl>
                                              <p:pRg st="4" end="4"/>
                                            </p:txEl>
                                          </p:spTgt>
                                        </p:tgtEl>
                                      </p:cBhvr>
                                    </p:animEffect>
                                    <p:anim calcmode="lin" valueType="num">
                                      <p:cBhvr>
                                        <p:cTn id="40"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41"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45" presetClass="entr" presetSubtype="0" fill="hold" grpId="0"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fade">
                                      <p:cBhvr>
                                        <p:cTn id="46" dur="2000"/>
                                        <p:tgtEl>
                                          <p:spTgt spid="3">
                                            <p:txEl>
                                              <p:pRg st="6" end="6"/>
                                            </p:txEl>
                                          </p:spTgt>
                                        </p:tgtEl>
                                      </p:cBhvr>
                                    </p:animEffect>
                                    <p:anim calcmode="lin" valueType="num">
                                      <p:cBhvr>
                                        <p:cTn id="47"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48"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solidFill>
                  <a:srgbClr val="FF0000"/>
                </a:solidFill>
                <a:ea typeface="Times New Roman"/>
                <a:cs typeface="Simplified Arabic"/>
              </a:rPr>
              <a:t>كتاب النظرية اللغوية في التراث </a:t>
            </a:r>
            <a:r>
              <a:rPr lang="ar-SA" b="1" dirty="0" smtClean="0">
                <a:solidFill>
                  <a:srgbClr val="FF0000"/>
                </a:solidFill>
                <a:ea typeface="Times New Roman"/>
                <a:cs typeface="Simplified Arabic"/>
              </a:rPr>
              <a:t>العربي</a:t>
            </a:r>
            <a:endParaRPr lang="en-US" b="1" dirty="0">
              <a:solidFill>
                <a:srgbClr val="FF0000"/>
              </a:solidFill>
            </a:endParaRPr>
          </a:p>
        </p:txBody>
      </p:sp>
      <p:sp>
        <p:nvSpPr>
          <p:cNvPr id="3" name="عنصر نائب للمحتوى 2"/>
          <p:cNvSpPr>
            <a:spLocks noGrp="1"/>
          </p:cNvSpPr>
          <p:nvPr>
            <p:ph idx="1"/>
          </p:nvPr>
        </p:nvSpPr>
        <p:spPr>
          <a:xfrm>
            <a:off x="611560" y="1100628"/>
            <a:ext cx="7920880" cy="4056564"/>
          </a:xfrm>
        </p:spPr>
        <p:txBody>
          <a:bodyPr>
            <a:noAutofit/>
          </a:bodyPr>
          <a:lstStyle/>
          <a:p>
            <a:pPr marL="0" lvl="0" algn="r" rtl="1">
              <a:spcBef>
                <a:spcPts val="0"/>
              </a:spcBef>
            </a:pPr>
            <a:endParaRPr lang="ar-IQ" dirty="0" smtClean="0">
              <a:solidFill>
                <a:srgbClr val="000000"/>
              </a:solidFill>
              <a:ea typeface="Times New Roman"/>
              <a:cs typeface="Simplified Arabic"/>
            </a:endParaRPr>
          </a:p>
          <a:p>
            <a:pPr marL="0" lvl="0" algn="r" rtl="1">
              <a:spcBef>
                <a:spcPts val="0"/>
              </a:spcBef>
            </a:pPr>
            <a:r>
              <a:rPr lang="ar-IQ" dirty="0">
                <a:solidFill>
                  <a:srgbClr val="000000"/>
                </a:solidFill>
                <a:ea typeface="Times New Roman"/>
                <a:cs typeface="Simplified Arabic"/>
              </a:rPr>
              <a:t> </a:t>
            </a:r>
            <a:r>
              <a:rPr lang="ar-IQ" dirty="0" smtClean="0">
                <a:solidFill>
                  <a:srgbClr val="000000"/>
                </a:solidFill>
                <a:ea typeface="Times New Roman"/>
                <a:cs typeface="Simplified Arabic"/>
              </a:rPr>
              <a:t>    </a:t>
            </a:r>
            <a:r>
              <a:rPr lang="ar-SA" sz="2400" dirty="0" smtClean="0">
                <a:solidFill>
                  <a:srgbClr val="000000"/>
                </a:solidFill>
                <a:ea typeface="Times New Roman"/>
                <a:cs typeface="Simplified Arabic"/>
              </a:rPr>
              <a:t>تعد </a:t>
            </a:r>
            <a:r>
              <a:rPr lang="ar-SA" sz="2400" dirty="0">
                <a:solidFill>
                  <a:srgbClr val="000000"/>
                </a:solidFill>
                <a:ea typeface="Times New Roman"/>
                <a:cs typeface="Simplified Arabic"/>
              </a:rPr>
              <a:t>من المحاولات المهمة التي </a:t>
            </a:r>
            <a:r>
              <a:rPr lang="ar-IQ" sz="2400" dirty="0" smtClean="0">
                <a:solidFill>
                  <a:srgbClr val="000000"/>
                </a:solidFill>
                <a:ea typeface="Times New Roman"/>
                <a:cs typeface="Simplified Arabic"/>
              </a:rPr>
              <a:t>كشفت عن </a:t>
            </a:r>
            <a:r>
              <a:rPr lang="ar-SA" sz="2400" dirty="0" smtClean="0">
                <a:solidFill>
                  <a:srgbClr val="000000"/>
                </a:solidFill>
                <a:ea typeface="Times New Roman"/>
                <a:cs typeface="Simplified Arabic"/>
              </a:rPr>
              <a:t>النظرية</a:t>
            </a:r>
            <a:r>
              <a:rPr lang="ar-IQ" sz="2400" dirty="0" smtClean="0">
                <a:solidFill>
                  <a:srgbClr val="000000"/>
                </a:solidFill>
                <a:ea typeface="Times New Roman"/>
                <a:cs typeface="Simplified Arabic"/>
              </a:rPr>
              <a:t> اللغوية عند العرب</a:t>
            </a:r>
            <a:r>
              <a:rPr lang="ar-SA" sz="2400" dirty="0">
                <a:solidFill>
                  <a:srgbClr val="000000"/>
                </a:solidFill>
                <a:ea typeface="Times New Roman"/>
                <a:cs typeface="Simplified Arabic"/>
              </a:rPr>
              <a:t>, للدكتور (محمد </a:t>
            </a:r>
            <a:r>
              <a:rPr lang="ar-IQ" sz="2400" dirty="0" smtClean="0">
                <a:solidFill>
                  <a:srgbClr val="000000"/>
                </a:solidFill>
                <a:ea typeface="Times New Roman"/>
                <a:cs typeface="Simplified Arabic"/>
              </a:rPr>
              <a:t>عبد العزيز </a:t>
            </a:r>
            <a:r>
              <a:rPr lang="ar-SA" sz="2400" dirty="0" smtClean="0">
                <a:solidFill>
                  <a:srgbClr val="000000"/>
                </a:solidFill>
                <a:ea typeface="Times New Roman"/>
                <a:cs typeface="Simplified Arabic"/>
              </a:rPr>
              <a:t>عبد </a:t>
            </a:r>
            <a:r>
              <a:rPr lang="ar-SA" sz="2400" dirty="0">
                <a:solidFill>
                  <a:srgbClr val="000000"/>
                </a:solidFill>
                <a:ea typeface="Times New Roman"/>
                <a:cs typeface="Simplified Arabic"/>
              </a:rPr>
              <a:t>الدائم) </a:t>
            </a:r>
            <a:r>
              <a:rPr lang="ar-IQ" sz="2400" dirty="0" smtClean="0">
                <a:solidFill>
                  <a:srgbClr val="000000"/>
                </a:solidFill>
                <a:ea typeface="Times New Roman"/>
                <a:cs typeface="Simplified Arabic"/>
              </a:rPr>
              <a:t>في </a:t>
            </a:r>
            <a:r>
              <a:rPr lang="ar-SA" sz="2400" dirty="0" smtClean="0">
                <a:solidFill>
                  <a:srgbClr val="000000"/>
                </a:solidFill>
                <a:ea typeface="Times New Roman"/>
                <a:cs typeface="Simplified Arabic"/>
              </a:rPr>
              <a:t>كتاب </a:t>
            </a:r>
            <a:r>
              <a:rPr lang="ar-SA" sz="2400" dirty="0">
                <a:solidFill>
                  <a:srgbClr val="000000"/>
                </a:solidFill>
                <a:ea typeface="Times New Roman"/>
                <a:cs typeface="Simplified Arabic"/>
              </a:rPr>
              <a:t>النظرية اللغوية في التراث </a:t>
            </a:r>
            <a:r>
              <a:rPr lang="ar-SA" sz="2400" dirty="0" smtClean="0">
                <a:solidFill>
                  <a:srgbClr val="000000"/>
                </a:solidFill>
                <a:ea typeface="Times New Roman"/>
                <a:cs typeface="Simplified Arabic"/>
              </a:rPr>
              <a:t>العربي</a:t>
            </a:r>
            <a:r>
              <a:rPr lang="ar-IQ" sz="2400" dirty="0" smtClean="0">
                <a:solidFill>
                  <a:srgbClr val="000000"/>
                </a:solidFill>
                <a:ea typeface="Times New Roman"/>
                <a:cs typeface="Simplified Arabic"/>
              </a:rPr>
              <a:t>.</a:t>
            </a:r>
          </a:p>
          <a:p>
            <a:pPr marL="0" lvl="0" algn="r" rtl="1">
              <a:spcBef>
                <a:spcPts val="0"/>
              </a:spcBef>
            </a:pPr>
            <a:r>
              <a:rPr lang="ar-SA" sz="2400" dirty="0" smtClean="0">
                <a:solidFill>
                  <a:srgbClr val="000000"/>
                </a:solidFill>
                <a:ea typeface="Times New Roman"/>
                <a:cs typeface="Simplified Arabic"/>
              </a:rPr>
              <a:t> </a:t>
            </a:r>
            <a:r>
              <a:rPr lang="ar-IQ" sz="2400" dirty="0" smtClean="0">
                <a:solidFill>
                  <a:srgbClr val="000000"/>
                </a:solidFill>
                <a:ea typeface="Times New Roman"/>
                <a:cs typeface="Simplified Arabic"/>
              </a:rPr>
              <a:t>- رأى </a:t>
            </a:r>
            <a:r>
              <a:rPr lang="ar-SA" sz="2400" dirty="0" smtClean="0">
                <a:solidFill>
                  <a:srgbClr val="000000"/>
                </a:solidFill>
                <a:ea typeface="Times New Roman"/>
                <a:cs typeface="Simplified Arabic"/>
              </a:rPr>
              <a:t>أنَّ </a:t>
            </a:r>
            <a:r>
              <a:rPr lang="ar-SA" sz="2400" dirty="0">
                <a:solidFill>
                  <a:srgbClr val="000000"/>
                </a:solidFill>
                <a:ea typeface="Times New Roman"/>
                <a:cs typeface="Simplified Arabic"/>
              </a:rPr>
              <a:t>التراث اللغوي يمثل مرحلةً بارزة ورائدة, ولابدّ من تحديد نظرياته لمعرفة قيمتهِ ومقارنته بالفكر اللغوي </a:t>
            </a:r>
            <a:r>
              <a:rPr lang="ar-SA" sz="2400" dirty="0" smtClean="0">
                <a:solidFill>
                  <a:srgbClr val="000000"/>
                </a:solidFill>
                <a:ea typeface="Times New Roman"/>
                <a:cs typeface="Simplified Arabic"/>
              </a:rPr>
              <a:t>العام,</a:t>
            </a:r>
            <a:r>
              <a:rPr lang="ar-IQ" sz="2400" dirty="0" smtClean="0">
                <a:solidFill>
                  <a:srgbClr val="000000"/>
                </a:solidFill>
                <a:ea typeface="Times New Roman"/>
                <a:cs typeface="Simplified Arabic"/>
              </a:rPr>
              <a:t>.</a:t>
            </a:r>
          </a:p>
          <a:p>
            <a:pPr marL="0" lvl="0" algn="r" rtl="1">
              <a:spcBef>
                <a:spcPts val="0"/>
              </a:spcBef>
              <a:buFontTx/>
              <a:buChar char="-"/>
            </a:pPr>
            <a:r>
              <a:rPr lang="ar-IQ" sz="2400" dirty="0" smtClean="0">
                <a:solidFill>
                  <a:srgbClr val="000000"/>
                </a:solidFill>
                <a:ea typeface="Times New Roman"/>
                <a:cs typeface="Simplified Arabic"/>
              </a:rPr>
              <a:t>حاول </a:t>
            </a:r>
            <a:r>
              <a:rPr lang="ar-SA" sz="2400" dirty="0" smtClean="0">
                <a:solidFill>
                  <a:srgbClr val="000000"/>
                </a:solidFill>
                <a:ea typeface="Times New Roman"/>
                <a:cs typeface="Simplified Arabic"/>
              </a:rPr>
              <a:t>ايجاد </a:t>
            </a:r>
            <a:r>
              <a:rPr lang="ar-SA" sz="2400" dirty="0">
                <a:solidFill>
                  <a:srgbClr val="000000"/>
                </a:solidFill>
                <a:ea typeface="Times New Roman"/>
                <a:cs typeface="Simplified Arabic"/>
              </a:rPr>
              <a:t>لكلِ فرع لغوي نظرية خاصة وربطها بنظرية عامة</a:t>
            </a:r>
            <a:r>
              <a:rPr lang="ar-SA" sz="2400" dirty="0" smtClean="0">
                <a:solidFill>
                  <a:srgbClr val="000000"/>
                </a:solidFill>
                <a:ea typeface="Times New Roman"/>
                <a:cs typeface="Simplified Arabic"/>
              </a:rPr>
              <a:t>,</a:t>
            </a:r>
            <a:endParaRPr lang="ar-IQ" sz="2400" dirty="0" smtClean="0">
              <a:solidFill>
                <a:srgbClr val="000000"/>
              </a:solidFill>
              <a:ea typeface="Times New Roman"/>
              <a:cs typeface="Simplified Arabic"/>
            </a:endParaRPr>
          </a:p>
          <a:p>
            <a:pPr marL="0" algn="r" rtl="1">
              <a:spcBef>
                <a:spcPts val="0"/>
              </a:spcBef>
            </a:pPr>
            <a:r>
              <a:rPr lang="ar-IQ" sz="2400" dirty="0" smtClean="0">
                <a:latin typeface="Times New Roman"/>
                <a:ea typeface="Times New Roman"/>
                <a:cs typeface="Simplified Arabic"/>
              </a:rPr>
              <a:t> - </a:t>
            </a:r>
            <a:r>
              <a:rPr lang="ar-SA" sz="2400" dirty="0" smtClean="0">
                <a:latin typeface="Times New Roman"/>
                <a:ea typeface="Times New Roman"/>
                <a:cs typeface="Simplified Arabic"/>
              </a:rPr>
              <a:t>وربط </a:t>
            </a:r>
            <a:r>
              <a:rPr lang="ar-SA" sz="2400" dirty="0">
                <a:latin typeface="Times New Roman"/>
                <a:ea typeface="Times New Roman"/>
                <a:cs typeface="Simplified Arabic"/>
              </a:rPr>
              <a:t>الثنائيات </a:t>
            </a:r>
            <a:r>
              <a:rPr lang="ar-IQ" sz="2400" dirty="0" smtClean="0">
                <a:latin typeface="Times New Roman"/>
                <a:ea typeface="Times New Roman"/>
                <a:cs typeface="Simplified Arabic"/>
              </a:rPr>
              <a:t>في اللغة </a:t>
            </a:r>
            <a:r>
              <a:rPr lang="ar-SA" sz="2400" dirty="0" smtClean="0">
                <a:latin typeface="Times New Roman"/>
                <a:ea typeface="Times New Roman"/>
                <a:cs typeface="Simplified Arabic"/>
              </a:rPr>
              <a:t>لان </a:t>
            </a:r>
            <a:r>
              <a:rPr lang="ar-SA" sz="2400" dirty="0">
                <a:latin typeface="Times New Roman"/>
                <a:ea typeface="Times New Roman"/>
                <a:cs typeface="Simplified Arabic"/>
              </a:rPr>
              <a:t>اللغة متنوعة وأصلها الفصيحة وفيها اللهجات </a:t>
            </a:r>
            <a:r>
              <a:rPr lang="ar-SA" sz="2400" dirty="0" smtClean="0">
                <a:latin typeface="Times New Roman"/>
                <a:ea typeface="Times New Roman"/>
                <a:cs typeface="Simplified Arabic"/>
              </a:rPr>
              <a:t>فضلاً </a:t>
            </a:r>
            <a:r>
              <a:rPr lang="ar-SA" sz="2400" dirty="0">
                <a:latin typeface="Times New Roman"/>
                <a:ea typeface="Times New Roman"/>
                <a:cs typeface="Simplified Arabic"/>
              </a:rPr>
              <a:t>عن الشاذ والنادر والحالات الفردية, </a:t>
            </a:r>
            <a:r>
              <a:rPr lang="ar-SA" sz="2400" dirty="0" smtClean="0">
                <a:latin typeface="Times New Roman"/>
                <a:ea typeface="Times New Roman"/>
                <a:cs typeface="Simplified Arabic"/>
              </a:rPr>
              <a:t>فحاول </a:t>
            </a:r>
            <a:r>
              <a:rPr lang="ar-SA" sz="2400" dirty="0">
                <a:latin typeface="Times New Roman"/>
                <a:ea typeface="Times New Roman"/>
                <a:cs typeface="Simplified Arabic"/>
              </a:rPr>
              <a:t>أنْ يجد نظاماً </a:t>
            </a:r>
            <a:r>
              <a:rPr lang="ar-SA" sz="2400" dirty="0" smtClean="0">
                <a:latin typeface="Times New Roman"/>
                <a:ea typeface="Times New Roman"/>
                <a:cs typeface="Simplified Arabic"/>
              </a:rPr>
              <a:t>يخضعه</a:t>
            </a:r>
            <a:r>
              <a:rPr lang="ar-IQ" sz="2400" dirty="0" smtClean="0">
                <a:latin typeface="Times New Roman"/>
                <a:ea typeface="Times New Roman"/>
                <a:cs typeface="Simplified Arabic"/>
              </a:rPr>
              <a:t>ه لها.</a:t>
            </a:r>
          </a:p>
          <a:p>
            <a:pPr marL="0" algn="r" rtl="1">
              <a:spcBef>
                <a:spcPts val="0"/>
              </a:spcBef>
              <a:buFontTx/>
              <a:buChar char="-"/>
            </a:pPr>
            <a:r>
              <a:rPr lang="ar-SA" sz="2400" dirty="0" smtClean="0">
                <a:latin typeface="Times New Roman"/>
                <a:ea typeface="Times New Roman"/>
                <a:cs typeface="Simplified Arabic"/>
              </a:rPr>
              <a:t>جعل </a:t>
            </a:r>
            <a:r>
              <a:rPr lang="ar-SA" sz="2400" dirty="0">
                <a:latin typeface="Times New Roman"/>
                <a:ea typeface="Times New Roman"/>
                <a:cs typeface="Simplified Arabic"/>
              </a:rPr>
              <a:t>الظاهرة عكس الحالة الفردية, </a:t>
            </a:r>
            <a:r>
              <a:rPr lang="ar-SA" sz="2400" dirty="0" smtClean="0">
                <a:latin typeface="Times New Roman"/>
                <a:ea typeface="Times New Roman"/>
                <a:cs typeface="Simplified Arabic"/>
              </a:rPr>
              <a:t>مثل </a:t>
            </a:r>
            <a:r>
              <a:rPr lang="ar-SA" sz="2400" dirty="0">
                <a:latin typeface="Times New Roman"/>
                <a:ea typeface="Times New Roman"/>
                <a:cs typeface="Simplified Arabic"/>
              </a:rPr>
              <a:t>الحالات الشائعة </a:t>
            </a:r>
            <a:r>
              <a:rPr lang="ar-SA" sz="2400" dirty="0" smtClean="0">
                <a:latin typeface="Times New Roman"/>
                <a:ea typeface="Times New Roman"/>
                <a:cs typeface="Simplified Arabic"/>
              </a:rPr>
              <a:t>المطردة يضع </a:t>
            </a:r>
            <a:r>
              <a:rPr lang="ar-SA" sz="2400" dirty="0">
                <a:latin typeface="Times New Roman"/>
                <a:ea typeface="Times New Roman"/>
                <a:cs typeface="Simplified Arabic"/>
              </a:rPr>
              <a:t>العلماء </a:t>
            </a:r>
            <a:r>
              <a:rPr lang="ar-IQ" sz="2400" dirty="0" smtClean="0">
                <a:latin typeface="Times New Roman"/>
                <a:ea typeface="Times New Roman"/>
                <a:cs typeface="Simplified Arabic"/>
              </a:rPr>
              <a:t>لها </a:t>
            </a:r>
            <a:r>
              <a:rPr lang="ar-SA" sz="2400" dirty="0" smtClean="0">
                <a:latin typeface="Times New Roman"/>
                <a:ea typeface="Times New Roman"/>
                <a:cs typeface="Simplified Arabic"/>
              </a:rPr>
              <a:t>القوانين </a:t>
            </a:r>
            <a:r>
              <a:rPr lang="ar-SA" sz="2400" dirty="0">
                <a:latin typeface="Times New Roman"/>
                <a:ea typeface="Times New Roman"/>
                <a:cs typeface="Simplified Arabic"/>
              </a:rPr>
              <a:t>بها من خلال الشعور </a:t>
            </a:r>
            <a:r>
              <a:rPr lang="ar-SA" sz="2400" dirty="0" smtClean="0">
                <a:latin typeface="Times New Roman"/>
                <a:ea typeface="Times New Roman"/>
                <a:cs typeface="Simplified Arabic"/>
              </a:rPr>
              <a:t>بها</a:t>
            </a:r>
            <a:r>
              <a:rPr lang="ar-IQ" sz="2400" dirty="0" smtClean="0">
                <a:latin typeface="Times New Roman"/>
                <a:ea typeface="Times New Roman"/>
                <a:cs typeface="Simplified Arabic"/>
              </a:rPr>
              <a:t>.</a:t>
            </a:r>
            <a:endParaRPr lang="ar-IQ" sz="2000" dirty="0" smtClean="0">
              <a:solidFill>
                <a:srgbClr val="000000"/>
              </a:solidFill>
            </a:endParaRPr>
          </a:p>
        </p:txBody>
      </p:sp>
    </p:spTree>
    <p:extLst>
      <p:ext uri="{BB962C8B-B14F-4D97-AF65-F5344CB8AC3E}">
        <p14:creationId xmlns:p14="http://schemas.microsoft.com/office/powerpoint/2010/main" val="5566633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down)">
                                      <p:cBhvr>
                                        <p:cTn id="14" dur="580">
                                          <p:stCondLst>
                                            <p:cond delay="0"/>
                                          </p:stCondLst>
                                        </p:cTn>
                                        <p:tgtEl>
                                          <p:spTgt spid="3">
                                            <p:txEl>
                                              <p:pRg st="1" end="1"/>
                                            </p:txEl>
                                          </p:spTgt>
                                        </p:tgtEl>
                                      </p:cBhvr>
                                    </p:animEffect>
                                    <p:anim calcmode="lin" valueType="num">
                                      <p:cBhvr>
                                        <p:cTn id="15"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1" end="1"/>
                                            </p:txEl>
                                          </p:spTgt>
                                        </p:tgtEl>
                                      </p:cBhvr>
                                      <p:to x="100000" y="60000"/>
                                    </p:animScale>
                                    <p:animScale>
                                      <p:cBhvr>
                                        <p:cTn id="21" dur="166" decel="50000">
                                          <p:stCondLst>
                                            <p:cond delay="676"/>
                                          </p:stCondLst>
                                        </p:cTn>
                                        <p:tgtEl>
                                          <p:spTgt spid="3">
                                            <p:txEl>
                                              <p:pRg st="1" end="1"/>
                                            </p:txEl>
                                          </p:spTgt>
                                        </p:tgtEl>
                                      </p:cBhvr>
                                      <p:to x="100000" y="100000"/>
                                    </p:animScale>
                                    <p:animScale>
                                      <p:cBhvr>
                                        <p:cTn id="22" dur="26">
                                          <p:stCondLst>
                                            <p:cond delay="1312"/>
                                          </p:stCondLst>
                                        </p:cTn>
                                        <p:tgtEl>
                                          <p:spTgt spid="3">
                                            <p:txEl>
                                              <p:pRg st="1" end="1"/>
                                            </p:txEl>
                                          </p:spTgt>
                                        </p:tgtEl>
                                      </p:cBhvr>
                                      <p:to x="100000" y="80000"/>
                                    </p:animScale>
                                    <p:animScale>
                                      <p:cBhvr>
                                        <p:cTn id="23" dur="166" decel="50000">
                                          <p:stCondLst>
                                            <p:cond delay="1338"/>
                                          </p:stCondLst>
                                        </p:cTn>
                                        <p:tgtEl>
                                          <p:spTgt spid="3">
                                            <p:txEl>
                                              <p:pRg st="1" end="1"/>
                                            </p:txEl>
                                          </p:spTgt>
                                        </p:tgtEl>
                                      </p:cBhvr>
                                      <p:to x="100000" y="100000"/>
                                    </p:animScale>
                                    <p:animScale>
                                      <p:cBhvr>
                                        <p:cTn id="24" dur="26">
                                          <p:stCondLst>
                                            <p:cond delay="1642"/>
                                          </p:stCondLst>
                                        </p:cTn>
                                        <p:tgtEl>
                                          <p:spTgt spid="3">
                                            <p:txEl>
                                              <p:pRg st="1" end="1"/>
                                            </p:txEl>
                                          </p:spTgt>
                                        </p:tgtEl>
                                      </p:cBhvr>
                                      <p:to x="100000" y="90000"/>
                                    </p:animScale>
                                    <p:animScale>
                                      <p:cBhvr>
                                        <p:cTn id="25" dur="166" decel="50000">
                                          <p:stCondLst>
                                            <p:cond delay="1668"/>
                                          </p:stCondLst>
                                        </p:cTn>
                                        <p:tgtEl>
                                          <p:spTgt spid="3">
                                            <p:txEl>
                                              <p:pRg st="1" end="1"/>
                                            </p:txEl>
                                          </p:spTgt>
                                        </p:tgtEl>
                                      </p:cBhvr>
                                      <p:to x="100000" y="100000"/>
                                    </p:animScale>
                                    <p:animScale>
                                      <p:cBhvr>
                                        <p:cTn id="26" dur="26">
                                          <p:stCondLst>
                                            <p:cond delay="1808"/>
                                          </p:stCondLst>
                                        </p:cTn>
                                        <p:tgtEl>
                                          <p:spTgt spid="3">
                                            <p:txEl>
                                              <p:pRg st="1" end="1"/>
                                            </p:txEl>
                                          </p:spTgt>
                                        </p:tgtEl>
                                      </p:cBhvr>
                                      <p:to x="100000" y="95000"/>
                                    </p:animScale>
                                    <p:animScale>
                                      <p:cBhvr>
                                        <p:cTn id="27" dur="166" decel="50000">
                                          <p:stCondLst>
                                            <p:cond delay="1834"/>
                                          </p:stCondLst>
                                        </p:cTn>
                                        <p:tgtEl>
                                          <p:spTgt spid="3">
                                            <p:txEl>
                                              <p:pRg st="1" end="1"/>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wipe(down)">
                                      <p:cBhvr>
                                        <p:cTn id="32" dur="580">
                                          <p:stCondLst>
                                            <p:cond delay="0"/>
                                          </p:stCondLst>
                                        </p:cTn>
                                        <p:tgtEl>
                                          <p:spTgt spid="3">
                                            <p:txEl>
                                              <p:pRg st="2" end="2"/>
                                            </p:txEl>
                                          </p:spTgt>
                                        </p:tgtEl>
                                      </p:cBhvr>
                                    </p:animEffect>
                                    <p:anim calcmode="lin" valueType="num">
                                      <p:cBhvr>
                                        <p:cTn id="33"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2" end="2"/>
                                            </p:txEl>
                                          </p:spTgt>
                                        </p:tgtEl>
                                      </p:cBhvr>
                                      <p:to x="100000" y="60000"/>
                                    </p:animScale>
                                    <p:animScale>
                                      <p:cBhvr>
                                        <p:cTn id="39" dur="166" decel="50000">
                                          <p:stCondLst>
                                            <p:cond delay="676"/>
                                          </p:stCondLst>
                                        </p:cTn>
                                        <p:tgtEl>
                                          <p:spTgt spid="3">
                                            <p:txEl>
                                              <p:pRg st="2" end="2"/>
                                            </p:txEl>
                                          </p:spTgt>
                                        </p:tgtEl>
                                      </p:cBhvr>
                                      <p:to x="100000" y="100000"/>
                                    </p:animScale>
                                    <p:animScale>
                                      <p:cBhvr>
                                        <p:cTn id="40" dur="26">
                                          <p:stCondLst>
                                            <p:cond delay="1312"/>
                                          </p:stCondLst>
                                        </p:cTn>
                                        <p:tgtEl>
                                          <p:spTgt spid="3">
                                            <p:txEl>
                                              <p:pRg st="2" end="2"/>
                                            </p:txEl>
                                          </p:spTgt>
                                        </p:tgtEl>
                                      </p:cBhvr>
                                      <p:to x="100000" y="80000"/>
                                    </p:animScale>
                                    <p:animScale>
                                      <p:cBhvr>
                                        <p:cTn id="41" dur="166" decel="50000">
                                          <p:stCondLst>
                                            <p:cond delay="1338"/>
                                          </p:stCondLst>
                                        </p:cTn>
                                        <p:tgtEl>
                                          <p:spTgt spid="3">
                                            <p:txEl>
                                              <p:pRg st="2" end="2"/>
                                            </p:txEl>
                                          </p:spTgt>
                                        </p:tgtEl>
                                      </p:cBhvr>
                                      <p:to x="100000" y="100000"/>
                                    </p:animScale>
                                    <p:animScale>
                                      <p:cBhvr>
                                        <p:cTn id="42" dur="26">
                                          <p:stCondLst>
                                            <p:cond delay="1642"/>
                                          </p:stCondLst>
                                        </p:cTn>
                                        <p:tgtEl>
                                          <p:spTgt spid="3">
                                            <p:txEl>
                                              <p:pRg st="2" end="2"/>
                                            </p:txEl>
                                          </p:spTgt>
                                        </p:tgtEl>
                                      </p:cBhvr>
                                      <p:to x="100000" y="90000"/>
                                    </p:animScale>
                                    <p:animScale>
                                      <p:cBhvr>
                                        <p:cTn id="43" dur="166" decel="50000">
                                          <p:stCondLst>
                                            <p:cond delay="1668"/>
                                          </p:stCondLst>
                                        </p:cTn>
                                        <p:tgtEl>
                                          <p:spTgt spid="3">
                                            <p:txEl>
                                              <p:pRg st="2" end="2"/>
                                            </p:txEl>
                                          </p:spTgt>
                                        </p:tgtEl>
                                      </p:cBhvr>
                                      <p:to x="100000" y="100000"/>
                                    </p:animScale>
                                    <p:animScale>
                                      <p:cBhvr>
                                        <p:cTn id="44" dur="26">
                                          <p:stCondLst>
                                            <p:cond delay="1808"/>
                                          </p:stCondLst>
                                        </p:cTn>
                                        <p:tgtEl>
                                          <p:spTgt spid="3">
                                            <p:txEl>
                                              <p:pRg st="2" end="2"/>
                                            </p:txEl>
                                          </p:spTgt>
                                        </p:tgtEl>
                                      </p:cBhvr>
                                      <p:to x="100000" y="95000"/>
                                    </p:animScale>
                                    <p:animScale>
                                      <p:cBhvr>
                                        <p:cTn id="45" dur="166" decel="50000">
                                          <p:stCondLst>
                                            <p:cond delay="1834"/>
                                          </p:stCondLst>
                                        </p:cTn>
                                        <p:tgtEl>
                                          <p:spTgt spid="3">
                                            <p:txEl>
                                              <p:pRg st="2" end="2"/>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3">
                                            <p:txEl>
                                              <p:pRg st="3" end="3"/>
                                            </p:txEl>
                                          </p:spTgt>
                                        </p:tgtEl>
                                        <p:attrNameLst>
                                          <p:attrName>style.visibility</p:attrName>
                                        </p:attrNameLst>
                                      </p:cBhvr>
                                      <p:to>
                                        <p:strVal val="visible"/>
                                      </p:to>
                                    </p:set>
                                    <p:animEffect transition="in" filter="wipe(down)">
                                      <p:cBhvr>
                                        <p:cTn id="50" dur="580">
                                          <p:stCondLst>
                                            <p:cond delay="0"/>
                                          </p:stCondLst>
                                        </p:cTn>
                                        <p:tgtEl>
                                          <p:spTgt spid="3">
                                            <p:txEl>
                                              <p:pRg st="3" end="3"/>
                                            </p:txEl>
                                          </p:spTgt>
                                        </p:tgtEl>
                                      </p:cBhvr>
                                    </p:animEffect>
                                    <p:anim calcmode="lin" valueType="num">
                                      <p:cBhvr>
                                        <p:cTn id="51"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3">
                                            <p:txEl>
                                              <p:pRg st="3" end="3"/>
                                            </p:txEl>
                                          </p:spTgt>
                                        </p:tgtEl>
                                      </p:cBhvr>
                                      <p:to x="100000" y="60000"/>
                                    </p:animScale>
                                    <p:animScale>
                                      <p:cBhvr>
                                        <p:cTn id="57" dur="166" decel="50000">
                                          <p:stCondLst>
                                            <p:cond delay="676"/>
                                          </p:stCondLst>
                                        </p:cTn>
                                        <p:tgtEl>
                                          <p:spTgt spid="3">
                                            <p:txEl>
                                              <p:pRg st="3" end="3"/>
                                            </p:txEl>
                                          </p:spTgt>
                                        </p:tgtEl>
                                      </p:cBhvr>
                                      <p:to x="100000" y="100000"/>
                                    </p:animScale>
                                    <p:animScale>
                                      <p:cBhvr>
                                        <p:cTn id="58" dur="26">
                                          <p:stCondLst>
                                            <p:cond delay="1312"/>
                                          </p:stCondLst>
                                        </p:cTn>
                                        <p:tgtEl>
                                          <p:spTgt spid="3">
                                            <p:txEl>
                                              <p:pRg st="3" end="3"/>
                                            </p:txEl>
                                          </p:spTgt>
                                        </p:tgtEl>
                                      </p:cBhvr>
                                      <p:to x="100000" y="80000"/>
                                    </p:animScale>
                                    <p:animScale>
                                      <p:cBhvr>
                                        <p:cTn id="59" dur="166" decel="50000">
                                          <p:stCondLst>
                                            <p:cond delay="1338"/>
                                          </p:stCondLst>
                                        </p:cTn>
                                        <p:tgtEl>
                                          <p:spTgt spid="3">
                                            <p:txEl>
                                              <p:pRg st="3" end="3"/>
                                            </p:txEl>
                                          </p:spTgt>
                                        </p:tgtEl>
                                      </p:cBhvr>
                                      <p:to x="100000" y="100000"/>
                                    </p:animScale>
                                    <p:animScale>
                                      <p:cBhvr>
                                        <p:cTn id="60" dur="26">
                                          <p:stCondLst>
                                            <p:cond delay="1642"/>
                                          </p:stCondLst>
                                        </p:cTn>
                                        <p:tgtEl>
                                          <p:spTgt spid="3">
                                            <p:txEl>
                                              <p:pRg st="3" end="3"/>
                                            </p:txEl>
                                          </p:spTgt>
                                        </p:tgtEl>
                                      </p:cBhvr>
                                      <p:to x="100000" y="90000"/>
                                    </p:animScale>
                                    <p:animScale>
                                      <p:cBhvr>
                                        <p:cTn id="61" dur="166" decel="50000">
                                          <p:stCondLst>
                                            <p:cond delay="1668"/>
                                          </p:stCondLst>
                                        </p:cTn>
                                        <p:tgtEl>
                                          <p:spTgt spid="3">
                                            <p:txEl>
                                              <p:pRg st="3" end="3"/>
                                            </p:txEl>
                                          </p:spTgt>
                                        </p:tgtEl>
                                      </p:cBhvr>
                                      <p:to x="100000" y="100000"/>
                                    </p:animScale>
                                    <p:animScale>
                                      <p:cBhvr>
                                        <p:cTn id="62" dur="26">
                                          <p:stCondLst>
                                            <p:cond delay="1808"/>
                                          </p:stCondLst>
                                        </p:cTn>
                                        <p:tgtEl>
                                          <p:spTgt spid="3">
                                            <p:txEl>
                                              <p:pRg st="3" end="3"/>
                                            </p:txEl>
                                          </p:spTgt>
                                        </p:tgtEl>
                                      </p:cBhvr>
                                      <p:to x="100000" y="95000"/>
                                    </p:animScale>
                                    <p:animScale>
                                      <p:cBhvr>
                                        <p:cTn id="63" dur="166" decel="50000">
                                          <p:stCondLst>
                                            <p:cond delay="1834"/>
                                          </p:stCondLst>
                                        </p:cTn>
                                        <p:tgtEl>
                                          <p:spTgt spid="3">
                                            <p:txEl>
                                              <p:pRg st="3" end="3"/>
                                            </p:txEl>
                                          </p:spTgt>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grpId="0" nodeType="clickEffect">
                                  <p:stCondLst>
                                    <p:cond delay="0"/>
                                  </p:stCondLst>
                                  <p:childTnLst>
                                    <p:set>
                                      <p:cBhvr>
                                        <p:cTn id="67" dur="1" fill="hold">
                                          <p:stCondLst>
                                            <p:cond delay="0"/>
                                          </p:stCondLst>
                                        </p:cTn>
                                        <p:tgtEl>
                                          <p:spTgt spid="3">
                                            <p:txEl>
                                              <p:pRg st="4" end="4"/>
                                            </p:txEl>
                                          </p:spTgt>
                                        </p:tgtEl>
                                        <p:attrNameLst>
                                          <p:attrName>style.visibility</p:attrName>
                                        </p:attrNameLst>
                                      </p:cBhvr>
                                      <p:to>
                                        <p:strVal val="visible"/>
                                      </p:to>
                                    </p:set>
                                    <p:animEffect transition="in" filter="wipe(down)">
                                      <p:cBhvr>
                                        <p:cTn id="68" dur="580">
                                          <p:stCondLst>
                                            <p:cond delay="0"/>
                                          </p:stCondLst>
                                        </p:cTn>
                                        <p:tgtEl>
                                          <p:spTgt spid="3">
                                            <p:txEl>
                                              <p:pRg st="4" end="4"/>
                                            </p:txEl>
                                          </p:spTgt>
                                        </p:tgtEl>
                                      </p:cBhvr>
                                    </p:animEffect>
                                    <p:anim calcmode="lin" valueType="num">
                                      <p:cBhvr>
                                        <p:cTn id="69"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74" dur="26">
                                          <p:stCondLst>
                                            <p:cond delay="650"/>
                                          </p:stCondLst>
                                        </p:cTn>
                                        <p:tgtEl>
                                          <p:spTgt spid="3">
                                            <p:txEl>
                                              <p:pRg st="4" end="4"/>
                                            </p:txEl>
                                          </p:spTgt>
                                        </p:tgtEl>
                                      </p:cBhvr>
                                      <p:to x="100000" y="60000"/>
                                    </p:animScale>
                                    <p:animScale>
                                      <p:cBhvr>
                                        <p:cTn id="75" dur="166" decel="50000">
                                          <p:stCondLst>
                                            <p:cond delay="676"/>
                                          </p:stCondLst>
                                        </p:cTn>
                                        <p:tgtEl>
                                          <p:spTgt spid="3">
                                            <p:txEl>
                                              <p:pRg st="4" end="4"/>
                                            </p:txEl>
                                          </p:spTgt>
                                        </p:tgtEl>
                                      </p:cBhvr>
                                      <p:to x="100000" y="100000"/>
                                    </p:animScale>
                                    <p:animScale>
                                      <p:cBhvr>
                                        <p:cTn id="76" dur="26">
                                          <p:stCondLst>
                                            <p:cond delay="1312"/>
                                          </p:stCondLst>
                                        </p:cTn>
                                        <p:tgtEl>
                                          <p:spTgt spid="3">
                                            <p:txEl>
                                              <p:pRg st="4" end="4"/>
                                            </p:txEl>
                                          </p:spTgt>
                                        </p:tgtEl>
                                      </p:cBhvr>
                                      <p:to x="100000" y="80000"/>
                                    </p:animScale>
                                    <p:animScale>
                                      <p:cBhvr>
                                        <p:cTn id="77" dur="166" decel="50000">
                                          <p:stCondLst>
                                            <p:cond delay="1338"/>
                                          </p:stCondLst>
                                        </p:cTn>
                                        <p:tgtEl>
                                          <p:spTgt spid="3">
                                            <p:txEl>
                                              <p:pRg st="4" end="4"/>
                                            </p:txEl>
                                          </p:spTgt>
                                        </p:tgtEl>
                                      </p:cBhvr>
                                      <p:to x="100000" y="100000"/>
                                    </p:animScale>
                                    <p:animScale>
                                      <p:cBhvr>
                                        <p:cTn id="78" dur="26">
                                          <p:stCondLst>
                                            <p:cond delay="1642"/>
                                          </p:stCondLst>
                                        </p:cTn>
                                        <p:tgtEl>
                                          <p:spTgt spid="3">
                                            <p:txEl>
                                              <p:pRg st="4" end="4"/>
                                            </p:txEl>
                                          </p:spTgt>
                                        </p:tgtEl>
                                      </p:cBhvr>
                                      <p:to x="100000" y="90000"/>
                                    </p:animScale>
                                    <p:animScale>
                                      <p:cBhvr>
                                        <p:cTn id="79" dur="166" decel="50000">
                                          <p:stCondLst>
                                            <p:cond delay="1668"/>
                                          </p:stCondLst>
                                        </p:cTn>
                                        <p:tgtEl>
                                          <p:spTgt spid="3">
                                            <p:txEl>
                                              <p:pRg st="4" end="4"/>
                                            </p:txEl>
                                          </p:spTgt>
                                        </p:tgtEl>
                                      </p:cBhvr>
                                      <p:to x="100000" y="100000"/>
                                    </p:animScale>
                                    <p:animScale>
                                      <p:cBhvr>
                                        <p:cTn id="80" dur="26">
                                          <p:stCondLst>
                                            <p:cond delay="1808"/>
                                          </p:stCondLst>
                                        </p:cTn>
                                        <p:tgtEl>
                                          <p:spTgt spid="3">
                                            <p:txEl>
                                              <p:pRg st="4" end="4"/>
                                            </p:txEl>
                                          </p:spTgt>
                                        </p:tgtEl>
                                      </p:cBhvr>
                                      <p:to x="100000" y="95000"/>
                                    </p:animScale>
                                    <p:animScale>
                                      <p:cBhvr>
                                        <p:cTn id="81" dur="166" decel="50000">
                                          <p:stCondLst>
                                            <p:cond delay="1834"/>
                                          </p:stCondLst>
                                        </p:cTn>
                                        <p:tgtEl>
                                          <p:spTgt spid="3">
                                            <p:txEl>
                                              <p:pRg st="4" end="4"/>
                                            </p:txEl>
                                          </p:spTgt>
                                        </p:tgtEl>
                                      </p:cBhvr>
                                      <p:to x="100000" y="100000"/>
                                    </p:animScale>
                                  </p:childTnLst>
                                </p:cTn>
                              </p:par>
                            </p:childTnLst>
                          </p:cTn>
                        </p:par>
                      </p:childTnLst>
                    </p:cTn>
                  </p:par>
                  <p:par>
                    <p:cTn id="82" fill="hold">
                      <p:stCondLst>
                        <p:cond delay="indefinite"/>
                      </p:stCondLst>
                      <p:childTnLst>
                        <p:par>
                          <p:cTn id="83" fill="hold">
                            <p:stCondLst>
                              <p:cond delay="0"/>
                            </p:stCondLst>
                            <p:childTnLst>
                              <p:par>
                                <p:cTn id="84" presetID="26" presetClass="entr" presetSubtype="0" fill="hold" grpId="0" nodeType="clickEffect">
                                  <p:stCondLst>
                                    <p:cond delay="0"/>
                                  </p:stCondLst>
                                  <p:childTnLst>
                                    <p:set>
                                      <p:cBhvr>
                                        <p:cTn id="85" dur="1" fill="hold">
                                          <p:stCondLst>
                                            <p:cond delay="0"/>
                                          </p:stCondLst>
                                        </p:cTn>
                                        <p:tgtEl>
                                          <p:spTgt spid="3">
                                            <p:txEl>
                                              <p:pRg st="5" end="5"/>
                                            </p:txEl>
                                          </p:spTgt>
                                        </p:tgtEl>
                                        <p:attrNameLst>
                                          <p:attrName>style.visibility</p:attrName>
                                        </p:attrNameLst>
                                      </p:cBhvr>
                                      <p:to>
                                        <p:strVal val="visible"/>
                                      </p:to>
                                    </p:set>
                                    <p:animEffect transition="in" filter="wipe(down)">
                                      <p:cBhvr>
                                        <p:cTn id="86" dur="580">
                                          <p:stCondLst>
                                            <p:cond delay="0"/>
                                          </p:stCondLst>
                                        </p:cTn>
                                        <p:tgtEl>
                                          <p:spTgt spid="3">
                                            <p:txEl>
                                              <p:pRg st="5" end="5"/>
                                            </p:txEl>
                                          </p:spTgt>
                                        </p:tgtEl>
                                      </p:cBhvr>
                                    </p:animEffect>
                                    <p:anim calcmode="lin" valueType="num">
                                      <p:cBhvr>
                                        <p:cTn id="87"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88"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89"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90"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91"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92" dur="26">
                                          <p:stCondLst>
                                            <p:cond delay="650"/>
                                          </p:stCondLst>
                                        </p:cTn>
                                        <p:tgtEl>
                                          <p:spTgt spid="3">
                                            <p:txEl>
                                              <p:pRg st="5" end="5"/>
                                            </p:txEl>
                                          </p:spTgt>
                                        </p:tgtEl>
                                      </p:cBhvr>
                                      <p:to x="100000" y="60000"/>
                                    </p:animScale>
                                    <p:animScale>
                                      <p:cBhvr>
                                        <p:cTn id="93" dur="166" decel="50000">
                                          <p:stCondLst>
                                            <p:cond delay="676"/>
                                          </p:stCondLst>
                                        </p:cTn>
                                        <p:tgtEl>
                                          <p:spTgt spid="3">
                                            <p:txEl>
                                              <p:pRg st="5" end="5"/>
                                            </p:txEl>
                                          </p:spTgt>
                                        </p:tgtEl>
                                      </p:cBhvr>
                                      <p:to x="100000" y="100000"/>
                                    </p:animScale>
                                    <p:animScale>
                                      <p:cBhvr>
                                        <p:cTn id="94" dur="26">
                                          <p:stCondLst>
                                            <p:cond delay="1312"/>
                                          </p:stCondLst>
                                        </p:cTn>
                                        <p:tgtEl>
                                          <p:spTgt spid="3">
                                            <p:txEl>
                                              <p:pRg st="5" end="5"/>
                                            </p:txEl>
                                          </p:spTgt>
                                        </p:tgtEl>
                                      </p:cBhvr>
                                      <p:to x="100000" y="80000"/>
                                    </p:animScale>
                                    <p:animScale>
                                      <p:cBhvr>
                                        <p:cTn id="95" dur="166" decel="50000">
                                          <p:stCondLst>
                                            <p:cond delay="1338"/>
                                          </p:stCondLst>
                                        </p:cTn>
                                        <p:tgtEl>
                                          <p:spTgt spid="3">
                                            <p:txEl>
                                              <p:pRg st="5" end="5"/>
                                            </p:txEl>
                                          </p:spTgt>
                                        </p:tgtEl>
                                      </p:cBhvr>
                                      <p:to x="100000" y="100000"/>
                                    </p:animScale>
                                    <p:animScale>
                                      <p:cBhvr>
                                        <p:cTn id="96" dur="26">
                                          <p:stCondLst>
                                            <p:cond delay="1642"/>
                                          </p:stCondLst>
                                        </p:cTn>
                                        <p:tgtEl>
                                          <p:spTgt spid="3">
                                            <p:txEl>
                                              <p:pRg st="5" end="5"/>
                                            </p:txEl>
                                          </p:spTgt>
                                        </p:tgtEl>
                                      </p:cBhvr>
                                      <p:to x="100000" y="90000"/>
                                    </p:animScale>
                                    <p:animScale>
                                      <p:cBhvr>
                                        <p:cTn id="97" dur="166" decel="50000">
                                          <p:stCondLst>
                                            <p:cond delay="1668"/>
                                          </p:stCondLst>
                                        </p:cTn>
                                        <p:tgtEl>
                                          <p:spTgt spid="3">
                                            <p:txEl>
                                              <p:pRg st="5" end="5"/>
                                            </p:txEl>
                                          </p:spTgt>
                                        </p:tgtEl>
                                      </p:cBhvr>
                                      <p:to x="100000" y="100000"/>
                                    </p:animScale>
                                    <p:animScale>
                                      <p:cBhvr>
                                        <p:cTn id="98" dur="26">
                                          <p:stCondLst>
                                            <p:cond delay="1808"/>
                                          </p:stCondLst>
                                        </p:cTn>
                                        <p:tgtEl>
                                          <p:spTgt spid="3">
                                            <p:txEl>
                                              <p:pRg st="5" end="5"/>
                                            </p:txEl>
                                          </p:spTgt>
                                        </p:tgtEl>
                                      </p:cBhvr>
                                      <p:to x="100000" y="95000"/>
                                    </p:animScale>
                                    <p:animScale>
                                      <p:cBhvr>
                                        <p:cTn id="99"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lvl="0" algn="ctr"/>
            <a:r>
              <a:rPr lang="ar-SA" sz="2400" b="1" dirty="0">
                <a:solidFill>
                  <a:srgbClr val="FF0000"/>
                </a:solidFill>
                <a:ea typeface="Times New Roman"/>
                <a:cs typeface="Simplified Arabic"/>
              </a:rPr>
              <a:t>كتاب النظرية اللغوية في التراث العربي</a:t>
            </a:r>
            <a:endParaRPr lang="en-US" sz="2400" b="1" dirty="0">
              <a:cs typeface="+mn-cs"/>
            </a:endParaRPr>
          </a:p>
        </p:txBody>
      </p:sp>
      <p:sp>
        <p:nvSpPr>
          <p:cNvPr id="3" name="عنصر نائب للمحتوى 2"/>
          <p:cNvSpPr>
            <a:spLocks noGrp="1"/>
          </p:cNvSpPr>
          <p:nvPr>
            <p:ph idx="1"/>
          </p:nvPr>
        </p:nvSpPr>
        <p:spPr>
          <a:xfrm>
            <a:off x="822960" y="1100628"/>
            <a:ext cx="7637472" cy="4200580"/>
          </a:xfrm>
        </p:spPr>
        <p:txBody>
          <a:bodyPr>
            <a:noAutofit/>
          </a:bodyPr>
          <a:lstStyle/>
          <a:p>
            <a:pPr marL="0" lvl="0" algn="r" rtl="1">
              <a:spcBef>
                <a:spcPts val="0"/>
              </a:spcBef>
              <a:buFontTx/>
              <a:buChar char="-"/>
            </a:pPr>
            <a:r>
              <a:rPr lang="ar-IQ" sz="2800" dirty="0" smtClean="0">
                <a:latin typeface="Times New Roman"/>
                <a:ea typeface="Times New Roman"/>
                <a:cs typeface="Simplified Arabic"/>
              </a:rPr>
              <a:t>ت</a:t>
            </a:r>
            <a:r>
              <a:rPr lang="ar-SA" sz="2800" dirty="0" smtClean="0">
                <a:latin typeface="Times New Roman"/>
                <a:ea typeface="Times New Roman"/>
                <a:cs typeface="Simplified Arabic"/>
              </a:rPr>
              <a:t>بدأ </a:t>
            </a:r>
            <a:r>
              <a:rPr lang="ar-IQ" sz="2800" dirty="0" smtClean="0">
                <a:latin typeface="Times New Roman"/>
                <a:ea typeface="Times New Roman"/>
                <a:cs typeface="Simplified Arabic"/>
              </a:rPr>
              <a:t>ال</a:t>
            </a:r>
            <a:r>
              <a:rPr lang="ar-SA" sz="2800" dirty="0" smtClean="0">
                <a:latin typeface="Times New Roman"/>
                <a:ea typeface="Times New Roman"/>
                <a:cs typeface="Simplified Arabic"/>
              </a:rPr>
              <a:t>نظري</a:t>
            </a:r>
            <a:r>
              <a:rPr lang="ar-IQ" sz="2800" dirty="0" smtClean="0">
                <a:latin typeface="Times New Roman"/>
                <a:ea typeface="Times New Roman"/>
                <a:cs typeface="Simplified Arabic"/>
              </a:rPr>
              <a:t>ة</a:t>
            </a:r>
            <a:r>
              <a:rPr lang="ar-SA" sz="2800" dirty="0" smtClean="0">
                <a:latin typeface="Times New Roman"/>
                <a:ea typeface="Times New Roman"/>
                <a:cs typeface="Simplified Arabic"/>
              </a:rPr>
              <a:t> بفروضٍ عدة و</a:t>
            </a:r>
            <a:r>
              <a:rPr lang="ar-IQ" sz="2800" dirty="0" smtClean="0">
                <a:latin typeface="Times New Roman"/>
                <a:ea typeface="Times New Roman"/>
                <a:cs typeface="Simplified Arabic"/>
              </a:rPr>
              <a:t>ت</a:t>
            </a:r>
            <a:r>
              <a:rPr lang="ar-SA" sz="2800" dirty="0" err="1" smtClean="0">
                <a:latin typeface="Times New Roman"/>
                <a:ea typeface="Times New Roman"/>
                <a:cs typeface="Simplified Arabic"/>
              </a:rPr>
              <a:t>نتهي</a:t>
            </a:r>
            <a:r>
              <a:rPr lang="ar-SA" sz="2800" dirty="0" smtClean="0">
                <a:latin typeface="Times New Roman"/>
                <a:ea typeface="Times New Roman"/>
                <a:cs typeface="Simplified Arabic"/>
              </a:rPr>
              <a:t> الى </a:t>
            </a:r>
            <a:r>
              <a:rPr lang="ar-IQ" sz="2800" dirty="0" smtClean="0">
                <a:latin typeface="Times New Roman"/>
                <a:ea typeface="Times New Roman"/>
                <a:cs typeface="Simplified Arabic"/>
              </a:rPr>
              <a:t>ال</a:t>
            </a:r>
            <a:r>
              <a:rPr lang="ar-SA" sz="2800" dirty="0" smtClean="0">
                <a:latin typeface="Times New Roman"/>
                <a:ea typeface="Times New Roman"/>
                <a:cs typeface="Simplified Arabic"/>
              </a:rPr>
              <a:t>نظرية ومن ثم الى قانون</a:t>
            </a:r>
            <a:r>
              <a:rPr lang="ar-IQ" sz="2800" dirty="0" smtClean="0">
                <a:latin typeface="Times New Roman"/>
                <a:ea typeface="Times New Roman"/>
                <a:cs typeface="Simplified Arabic"/>
              </a:rPr>
              <a:t>.</a:t>
            </a:r>
          </a:p>
          <a:p>
            <a:pPr marL="0" lvl="0" algn="r" rtl="1">
              <a:spcBef>
                <a:spcPts val="0"/>
              </a:spcBef>
              <a:buFontTx/>
              <a:buChar char="-"/>
            </a:pPr>
            <a:r>
              <a:rPr lang="ar-IQ" sz="2800" dirty="0" smtClean="0">
                <a:latin typeface="Times New Roman"/>
                <a:ea typeface="Times New Roman"/>
                <a:cs typeface="Simplified Arabic"/>
              </a:rPr>
              <a:t>ب</a:t>
            </a:r>
            <a:r>
              <a:rPr lang="ar-SA" sz="2800" dirty="0" smtClean="0">
                <a:latin typeface="Times New Roman"/>
                <a:ea typeface="Times New Roman"/>
                <a:cs typeface="Simplified Arabic"/>
              </a:rPr>
              <a:t>ين الاجراءات التي تتخذُ للوصولِ الى النتيجة كخطوات التحليل, وهي وسيلة تتصل الى غاية.</a:t>
            </a:r>
            <a:endParaRPr lang="ar-IQ" sz="2800" dirty="0" smtClean="0">
              <a:latin typeface="Times New Roman"/>
              <a:ea typeface="Times New Roman"/>
              <a:cs typeface="Simplified Arabic"/>
            </a:endParaRPr>
          </a:p>
          <a:p>
            <a:pPr marL="0" lvl="0" algn="r" rtl="1">
              <a:spcBef>
                <a:spcPts val="0"/>
              </a:spcBef>
              <a:buFontTx/>
              <a:buChar char="-"/>
            </a:pPr>
            <a:r>
              <a:rPr lang="ar-SA" sz="2800" dirty="0" smtClean="0">
                <a:latin typeface="Times New Roman"/>
                <a:ea typeface="Times New Roman"/>
                <a:cs typeface="Simplified Arabic"/>
              </a:rPr>
              <a:t> بين النظرية الاساسية فضلاً عن نظريات اخرى أساسية. </a:t>
            </a:r>
            <a:endParaRPr lang="ar-IQ" sz="2800" dirty="0">
              <a:latin typeface="Times New Roman"/>
              <a:ea typeface="Times New Roman"/>
              <a:cs typeface="Simplified Arabic"/>
            </a:endParaRPr>
          </a:p>
          <a:p>
            <a:pPr marL="0" lvl="0" algn="r" rtl="1">
              <a:spcBef>
                <a:spcPts val="0"/>
              </a:spcBef>
              <a:buFontTx/>
              <a:buChar char="-"/>
            </a:pPr>
            <a:r>
              <a:rPr lang="ar-IQ" sz="2800" dirty="0">
                <a:latin typeface="Times New Roman"/>
                <a:ea typeface="Times New Roman"/>
                <a:cs typeface="Simplified Arabic"/>
              </a:rPr>
              <a:t>ت</a:t>
            </a:r>
            <a:r>
              <a:rPr lang="ar-IQ" sz="2800" dirty="0" smtClean="0">
                <a:latin typeface="Times New Roman"/>
                <a:ea typeface="Times New Roman"/>
                <a:cs typeface="Simplified Arabic"/>
              </a:rPr>
              <a:t>مييز</a:t>
            </a:r>
            <a:r>
              <a:rPr lang="ar-SA" sz="2800" dirty="0" smtClean="0">
                <a:latin typeface="Times New Roman"/>
                <a:ea typeface="Times New Roman"/>
                <a:cs typeface="Simplified Arabic"/>
              </a:rPr>
              <a:t> الافصح </a:t>
            </a:r>
            <a:r>
              <a:rPr lang="ar-IQ" sz="2800" dirty="0" smtClean="0">
                <a:latin typeface="Times New Roman"/>
                <a:ea typeface="Times New Roman"/>
                <a:cs typeface="Simplified Arabic"/>
              </a:rPr>
              <a:t>و</a:t>
            </a:r>
            <a:r>
              <a:rPr lang="ar-SA" sz="2800" dirty="0" smtClean="0">
                <a:latin typeface="Times New Roman"/>
                <a:ea typeface="Times New Roman"/>
                <a:cs typeface="Simplified Arabic"/>
              </a:rPr>
              <a:t>المستويات الاستعمالية المختلفة, </a:t>
            </a:r>
            <a:r>
              <a:rPr lang="ar-IQ" sz="2800" dirty="0" smtClean="0">
                <a:latin typeface="Times New Roman"/>
                <a:ea typeface="Times New Roman"/>
                <a:cs typeface="Simplified Arabic"/>
              </a:rPr>
              <a:t>ك</a:t>
            </a:r>
            <a:r>
              <a:rPr lang="ar-SA" sz="2800" dirty="0" smtClean="0">
                <a:latin typeface="Times New Roman"/>
                <a:ea typeface="Times New Roman"/>
                <a:cs typeface="Simplified Arabic"/>
              </a:rPr>
              <a:t>الشعر </a:t>
            </a:r>
            <a:r>
              <a:rPr lang="ar-IQ" sz="2800" dirty="0" smtClean="0">
                <a:latin typeface="Times New Roman"/>
                <a:ea typeface="Times New Roman"/>
                <a:cs typeface="Simplified Arabic"/>
              </a:rPr>
              <a:t>واللهجات وغيرها خضعت </a:t>
            </a:r>
            <a:r>
              <a:rPr lang="ar-IQ" sz="2800" dirty="0">
                <a:latin typeface="Times New Roman"/>
                <a:ea typeface="Times New Roman"/>
                <a:cs typeface="Simplified Arabic"/>
              </a:rPr>
              <a:t>ل</a:t>
            </a:r>
            <a:r>
              <a:rPr lang="ar-SA" sz="2800" dirty="0" smtClean="0">
                <a:latin typeface="Times New Roman"/>
                <a:ea typeface="Times New Roman"/>
                <a:cs typeface="Simplified Arabic"/>
              </a:rPr>
              <a:t>لوصف. </a:t>
            </a:r>
            <a:endParaRPr lang="ar-IQ" sz="2800" dirty="0" smtClean="0">
              <a:latin typeface="Times New Roman"/>
              <a:ea typeface="Times New Roman"/>
              <a:cs typeface="Simplified Arabic"/>
            </a:endParaRPr>
          </a:p>
          <a:p>
            <a:pPr marL="0" lvl="0" algn="r" rtl="1">
              <a:spcBef>
                <a:spcPts val="0"/>
              </a:spcBef>
              <a:buFontTx/>
              <a:buChar char="-"/>
            </a:pPr>
            <a:r>
              <a:rPr lang="ar-IQ" sz="2800" dirty="0" smtClean="0">
                <a:latin typeface="Times New Roman"/>
                <a:ea typeface="Times New Roman"/>
                <a:cs typeface="Simplified Arabic"/>
              </a:rPr>
              <a:t>بين </a:t>
            </a:r>
            <a:r>
              <a:rPr lang="ar-SA" sz="2800" dirty="0" smtClean="0">
                <a:latin typeface="Times New Roman"/>
                <a:ea typeface="Times New Roman"/>
                <a:cs typeface="Simplified Arabic"/>
              </a:rPr>
              <a:t>أنَّ التراث العربي بدأ وصفياً</a:t>
            </a:r>
            <a:r>
              <a:rPr lang="ar-IQ" sz="2800" dirty="0" smtClean="0">
                <a:latin typeface="Times New Roman"/>
                <a:ea typeface="Times New Roman"/>
                <a:cs typeface="Simplified Arabic"/>
              </a:rPr>
              <a:t> ثم وضع المعايير</a:t>
            </a:r>
            <a:r>
              <a:rPr lang="ar-SA" sz="2800" dirty="0" smtClean="0">
                <a:latin typeface="Times New Roman"/>
                <a:ea typeface="Times New Roman"/>
                <a:cs typeface="Simplified Arabic"/>
              </a:rPr>
              <a:t>, والوصفية والمعيارية إجراءان للبحث ينتقل من أولهما الى الثاني من خلال التعميم وهذا اجراءٌ من اجراءات النظرية.</a:t>
            </a:r>
            <a:endParaRPr lang="en-US" sz="2800" dirty="0" smtClean="0">
              <a:latin typeface="Times New Roman"/>
              <a:ea typeface="Times New Roman"/>
            </a:endParaRPr>
          </a:p>
          <a:p>
            <a:pPr marL="0" marR="0" algn="r" rtl="1">
              <a:spcBef>
                <a:spcPts val="0"/>
              </a:spcBef>
              <a:spcAft>
                <a:spcPts val="0"/>
              </a:spcAft>
            </a:pPr>
            <a:r>
              <a:rPr lang="ar-SA" sz="2800" dirty="0" smtClean="0">
                <a:latin typeface="Times New Roman"/>
                <a:ea typeface="Times New Roman"/>
                <a:cs typeface="Simplified Arabic"/>
              </a:rPr>
              <a:t> </a:t>
            </a:r>
            <a:r>
              <a:rPr lang="ar-IQ" sz="2800" dirty="0" smtClean="0">
                <a:latin typeface="Times New Roman"/>
                <a:ea typeface="Times New Roman"/>
                <a:cs typeface="Simplified Arabic"/>
              </a:rPr>
              <a:t>- </a:t>
            </a:r>
            <a:r>
              <a:rPr lang="ar-SA" sz="2800" dirty="0" smtClean="0">
                <a:latin typeface="Times New Roman"/>
                <a:ea typeface="Times New Roman"/>
                <a:cs typeface="Simplified Arabic"/>
              </a:rPr>
              <a:t>وضح بمخطط لبناء نظرية التحليل اللغوي على شكل دوائر</a:t>
            </a:r>
            <a:r>
              <a:rPr lang="ar-IQ" sz="2800" dirty="0" smtClean="0">
                <a:latin typeface="Times New Roman"/>
                <a:ea typeface="Times New Roman"/>
                <a:cs typeface="Simplified Arabic"/>
              </a:rPr>
              <a:t>...</a:t>
            </a:r>
            <a:endParaRPr lang="en-US" sz="2800" dirty="0">
              <a:latin typeface="Times New Roman"/>
              <a:ea typeface="Times New Roman"/>
            </a:endParaRPr>
          </a:p>
        </p:txBody>
      </p:sp>
    </p:spTree>
    <p:extLst>
      <p:ext uri="{BB962C8B-B14F-4D97-AF65-F5344CB8AC3E}">
        <p14:creationId xmlns:p14="http://schemas.microsoft.com/office/powerpoint/2010/main" val="5566633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solidFill>
                  <a:srgbClr val="FF0000"/>
                </a:solidFill>
                <a:latin typeface="Times New Roman"/>
                <a:ea typeface="Times New Roman"/>
                <a:cs typeface="Simplified Arabic"/>
              </a:rPr>
              <a:t>محاولات المستشرقين</a:t>
            </a:r>
            <a:r>
              <a:rPr lang="ar-SA" b="1" dirty="0" smtClean="0">
                <a:solidFill>
                  <a:srgbClr val="FF0000"/>
                </a:solidFill>
                <a:latin typeface="Times New Roman"/>
                <a:ea typeface="Times New Roman"/>
                <a:cs typeface="Simplified Arabic"/>
              </a:rPr>
              <a:t>:</a:t>
            </a:r>
            <a:endParaRPr lang="en-US" b="1" dirty="0">
              <a:solidFill>
                <a:srgbClr val="FF0000"/>
              </a:solidFill>
            </a:endParaRPr>
          </a:p>
        </p:txBody>
      </p:sp>
      <p:sp>
        <p:nvSpPr>
          <p:cNvPr id="3" name="عنصر نائب للمحتوى 2"/>
          <p:cNvSpPr>
            <a:spLocks noGrp="1"/>
          </p:cNvSpPr>
          <p:nvPr>
            <p:ph idx="1"/>
          </p:nvPr>
        </p:nvSpPr>
        <p:spPr>
          <a:xfrm>
            <a:off x="251520" y="836712"/>
            <a:ext cx="8424936" cy="4608512"/>
          </a:xfrm>
        </p:spPr>
        <p:txBody>
          <a:bodyPr>
            <a:noAutofit/>
          </a:bodyPr>
          <a:lstStyle/>
          <a:p>
            <a:pPr marL="0" marR="0" algn="r" rtl="1">
              <a:spcBef>
                <a:spcPts val="0"/>
              </a:spcBef>
              <a:spcAft>
                <a:spcPts val="0"/>
              </a:spcAft>
            </a:pPr>
            <a:r>
              <a:rPr lang="ar-SA" sz="2400" dirty="0" smtClean="0">
                <a:latin typeface="Times New Roman"/>
                <a:ea typeface="Times New Roman"/>
                <a:cs typeface="Simplified Arabic"/>
              </a:rPr>
              <a:t>اما </a:t>
            </a:r>
            <a:r>
              <a:rPr lang="ar-SA" sz="2400" dirty="0">
                <a:latin typeface="Times New Roman"/>
                <a:ea typeface="Times New Roman"/>
                <a:cs typeface="Simplified Arabic"/>
              </a:rPr>
              <a:t>المستشرقون </a:t>
            </a:r>
            <a:r>
              <a:rPr lang="ar-SA" sz="2400" dirty="0" smtClean="0">
                <a:latin typeface="Times New Roman"/>
                <a:ea typeface="Times New Roman"/>
                <a:cs typeface="Simplified Arabic"/>
              </a:rPr>
              <a:t>فانهم </a:t>
            </a:r>
            <a:r>
              <a:rPr lang="ar-SA" sz="2400" dirty="0">
                <a:latin typeface="Times New Roman"/>
                <a:ea typeface="Times New Roman"/>
                <a:cs typeface="Simplified Arabic"/>
              </a:rPr>
              <a:t>يرون ان التراث العربي صياغة سريعة بشكل غير عادي، </a:t>
            </a:r>
            <a:endParaRPr lang="ar-IQ" sz="2400" dirty="0" smtClean="0">
              <a:latin typeface="Times New Roman"/>
              <a:ea typeface="Times New Roman"/>
              <a:cs typeface="Simplified Arabic"/>
            </a:endParaRPr>
          </a:p>
          <a:p>
            <a:pPr marL="0" marR="0" algn="r" rtl="1">
              <a:spcBef>
                <a:spcPts val="0"/>
              </a:spcBef>
              <a:spcAft>
                <a:spcPts val="0"/>
              </a:spcAft>
            </a:pPr>
            <a:r>
              <a:rPr lang="ar-SA" sz="2400" dirty="0" smtClean="0">
                <a:latin typeface="Times New Roman"/>
                <a:ea typeface="Times New Roman"/>
                <a:cs typeface="Simplified Arabic"/>
              </a:rPr>
              <a:t>اتبعها </a:t>
            </a:r>
            <a:r>
              <a:rPr lang="ar-SA" sz="2400" dirty="0">
                <a:latin typeface="Times New Roman"/>
                <a:ea typeface="Times New Roman"/>
                <a:cs typeface="Simplified Arabic"/>
              </a:rPr>
              <a:t>امتداد ثري وسريع على النحو مماثل في كل حقول الدرس اللغوي: الاصوات والصرف والنحو والدلالة وفلسفة اللغة</a:t>
            </a:r>
            <a:r>
              <a:rPr lang="ar-SA" sz="2400" dirty="0" smtClean="0">
                <a:latin typeface="Times New Roman"/>
                <a:ea typeface="Times New Roman"/>
                <a:cs typeface="Simplified Arabic"/>
              </a:rPr>
              <a:t>.</a:t>
            </a:r>
            <a:endParaRPr lang="en-US" sz="2400" dirty="0">
              <a:latin typeface="Times New Roman"/>
              <a:ea typeface="Times New Roman"/>
            </a:endParaRPr>
          </a:p>
          <a:p>
            <a:pPr marL="0" marR="0" algn="r" rtl="1">
              <a:spcBef>
                <a:spcPts val="0"/>
              </a:spcBef>
              <a:spcAft>
                <a:spcPts val="0"/>
              </a:spcAft>
            </a:pPr>
            <a:r>
              <a:rPr lang="ar-SA" sz="2400" dirty="0">
                <a:latin typeface="Times New Roman"/>
                <a:ea typeface="Times New Roman"/>
                <a:cs typeface="Simplified Arabic"/>
              </a:rPr>
              <a:t>      </a:t>
            </a:r>
            <a:r>
              <a:rPr lang="ar-IQ" sz="2400" dirty="0" smtClean="0">
                <a:latin typeface="Times New Roman"/>
                <a:ea typeface="Times New Roman"/>
                <a:cs typeface="Simplified Arabic"/>
              </a:rPr>
              <a:t>- </a:t>
            </a:r>
            <a:r>
              <a:rPr lang="ar-SA" sz="2400" dirty="0" smtClean="0">
                <a:latin typeface="Times New Roman"/>
                <a:ea typeface="Times New Roman"/>
                <a:cs typeface="Simplified Arabic"/>
              </a:rPr>
              <a:t>محاولة </a:t>
            </a:r>
            <a:r>
              <a:rPr lang="ar-SA" sz="2400" dirty="0">
                <a:latin typeface="Times New Roman"/>
                <a:ea typeface="Times New Roman"/>
                <a:cs typeface="Simplified Arabic"/>
              </a:rPr>
              <a:t>المستشرق: (</a:t>
            </a:r>
            <a:r>
              <a:rPr lang="en-US" sz="2400" dirty="0">
                <a:latin typeface="Simplified Arabic"/>
                <a:ea typeface="Times New Roman"/>
              </a:rPr>
              <a:t>Jonathan Owens</a:t>
            </a:r>
            <a:r>
              <a:rPr lang="ar-SA" sz="2400" dirty="0">
                <a:latin typeface="Times New Roman"/>
                <a:ea typeface="Times New Roman"/>
                <a:cs typeface="Simplified Arabic"/>
              </a:rPr>
              <a:t>): في كتابه (</a:t>
            </a:r>
            <a:r>
              <a:rPr lang="en-US" sz="2400" dirty="0">
                <a:latin typeface="Simplified Arabic"/>
                <a:ea typeface="Times New Roman"/>
              </a:rPr>
              <a:t>A Linguistic History of Arabic</a:t>
            </a:r>
            <a:r>
              <a:rPr lang="ar-SA" sz="2400" dirty="0">
                <a:latin typeface="Times New Roman"/>
                <a:ea typeface="Times New Roman"/>
                <a:cs typeface="Simplified Arabic"/>
              </a:rPr>
              <a:t>):</a:t>
            </a:r>
            <a:endParaRPr lang="en-US" sz="2400" dirty="0">
              <a:latin typeface="Times New Roman"/>
              <a:ea typeface="Times New Roman"/>
            </a:endParaRPr>
          </a:p>
          <a:p>
            <a:pPr marL="0" marR="0" algn="r" rtl="1">
              <a:spcBef>
                <a:spcPts val="0"/>
              </a:spcBef>
              <a:spcAft>
                <a:spcPts val="0"/>
              </a:spcAft>
            </a:pPr>
            <a:r>
              <a:rPr lang="ar-SA" sz="2400" dirty="0">
                <a:latin typeface="Times New Roman"/>
                <a:ea typeface="Times New Roman"/>
                <a:cs typeface="Simplified Arabic"/>
              </a:rPr>
              <a:t>    </a:t>
            </a:r>
            <a:r>
              <a:rPr lang="ar-SA" sz="2400" dirty="0" smtClean="0">
                <a:latin typeface="Times New Roman"/>
                <a:ea typeface="Times New Roman"/>
                <a:cs typeface="Simplified Arabic"/>
              </a:rPr>
              <a:t>ل</a:t>
            </a:r>
            <a:r>
              <a:rPr lang="ar-IQ" sz="2400" dirty="0" smtClean="0">
                <a:latin typeface="Times New Roman"/>
                <a:ea typeface="Times New Roman"/>
                <a:cs typeface="Simplified Arabic"/>
              </a:rPr>
              <a:t>غ</a:t>
            </a:r>
            <a:r>
              <a:rPr lang="ar-SA" sz="2400" dirty="0" smtClean="0">
                <a:latin typeface="Times New Roman"/>
                <a:ea typeface="Times New Roman"/>
                <a:cs typeface="Simplified Arabic"/>
              </a:rPr>
              <a:t>ة </a:t>
            </a:r>
            <a:r>
              <a:rPr lang="ar-SA" sz="2400" dirty="0">
                <a:latin typeface="Times New Roman"/>
                <a:ea typeface="Times New Roman"/>
                <a:cs typeface="Simplified Arabic"/>
              </a:rPr>
              <a:t>الكتاب </a:t>
            </a:r>
            <a:r>
              <a:rPr lang="ar-SA" sz="2400" dirty="0" smtClean="0">
                <a:latin typeface="Times New Roman"/>
                <a:ea typeface="Times New Roman"/>
                <a:cs typeface="Simplified Arabic"/>
              </a:rPr>
              <a:t>الانجليزية </a:t>
            </a:r>
            <a:r>
              <a:rPr lang="ar-SA" sz="2400" dirty="0">
                <a:latin typeface="Times New Roman"/>
                <a:ea typeface="Times New Roman"/>
                <a:cs typeface="Simplified Arabic"/>
              </a:rPr>
              <a:t>وهو غير مترجم الى الآن على الرغم من أهميته في بابه. </a:t>
            </a:r>
            <a:endParaRPr lang="ar-IQ" sz="2400" dirty="0" smtClean="0">
              <a:latin typeface="Times New Roman"/>
              <a:ea typeface="Times New Roman"/>
              <a:cs typeface="Simplified Arabic"/>
            </a:endParaRPr>
          </a:p>
          <a:p>
            <a:pPr marL="0" marR="0" algn="r" rtl="1">
              <a:spcBef>
                <a:spcPts val="0"/>
              </a:spcBef>
              <a:spcAft>
                <a:spcPts val="0"/>
              </a:spcAft>
              <a:buFontTx/>
              <a:buChar char="-"/>
            </a:pPr>
            <a:r>
              <a:rPr lang="ar-SA" sz="2400" dirty="0" smtClean="0">
                <a:latin typeface="Times New Roman"/>
                <a:ea typeface="Times New Roman"/>
                <a:cs typeface="Simplified Arabic"/>
              </a:rPr>
              <a:t>حاول </a:t>
            </a:r>
            <a:r>
              <a:rPr lang="ar-SA" sz="2400" dirty="0">
                <a:latin typeface="Times New Roman"/>
                <a:ea typeface="Times New Roman"/>
                <a:cs typeface="Simplified Arabic"/>
              </a:rPr>
              <a:t>أن يدرس تاريخ الدرس اللغوي للعربية, وأنْ ينظرَ لنظرية لغويةٍ عربية, إذْ استهلَّ كلامه بأنَ العربية كانت دائما لغزاً </a:t>
            </a:r>
            <a:r>
              <a:rPr lang="ar-IQ" sz="2400" dirty="0" smtClean="0">
                <a:latin typeface="Times New Roman"/>
                <a:ea typeface="Times New Roman"/>
                <a:cs typeface="Simplified Arabic"/>
              </a:rPr>
              <a:t> </a:t>
            </a:r>
            <a:r>
              <a:rPr lang="ar-SA" sz="2400" dirty="0" smtClean="0">
                <a:latin typeface="Times New Roman"/>
                <a:ea typeface="Times New Roman"/>
                <a:cs typeface="Simplified Arabic"/>
              </a:rPr>
              <a:t>للذينَ </a:t>
            </a:r>
            <a:r>
              <a:rPr lang="ar-SA" sz="2400" dirty="0">
                <a:latin typeface="Times New Roman"/>
                <a:ea typeface="Times New Roman"/>
                <a:cs typeface="Simplified Arabic"/>
              </a:rPr>
              <a:t>يتعمقون في تعقيداتها, فهناك </a:t>
            </a:r>
            <a:r>
              <a:rPr lang="ar-IQ" sz="2400" dirty="0" smtClean="0">
                <a:latin typeface="Times New Roman"/>
                <a:ea typeface="Times New Roman"/>
                <a:cs typeface="Simplified Arabic"/>
              </a:rPr>
              <a:t>مؤلفات </a:t>
            </a:r>
            <a:r>
              <a:rPr lang="ar-SA" sz="2400" dirty="0" smtClean="0">
                <a:latin typeface="Times New Roman"/>
                <a:ea typeface="Times New Roman"/>
                <a:cs typeface="Simplified Arabic"/>
              </a:rPr>
              <a:t>تشمل </a:t>
            </a:r>
            <a:r>
              <a:rPr lang="ar-SA" sz="2400" dirty="0">
                <a:latin typeface="Times New Roman"/>
                <a:ea typeface="Times New Roman"/>
                <a:cs typeface="Simplified Arabic"/>
              </a:rPr>
              <a:t>كلمة </a:t>
            </a:r>
            <a:r>
              <a:rPr lang="ar-SA" sz="2400" dirty="0" smtClean="0">
                <a:latin typeface="Times New Roman"/>
                <a:ea typeface="Times New Roman"/>
                <a:cs typeface="Simplified Arabic"/>
              </a:rPr>
              <a:t>"سر" أو "</a:t>
            </a:r>
            <a:r>
              <a:rPr lang="ar-SA" sz="2400" dirty="0">
                <a:latin typeface="Times New Roman"/>
                <a:ea typeface="Times New Roman"/>
                <a:cs typeface="Simplified Arabic"/>
              </a:rPr>
              <a:t>أسرار" في عنوانها, </a:t>
            </a:r>
            <a:r>
              <a:rPr lang="ar-IQ" sz="2400" dirty="0" smtClean="0">
                <a:latin typeface="Times New Roman"/>
                <a:ea typeface="Times New Roman"/>
                <a:cs typeface="Simplified Arabic"/>
              </a:rPr>
              <a:t>: </a:t>
            </a:r>
            <a:r>
              <a:rPr lang="ar-SA" sz="2400" dirty="0" smtClean="0">
                <a:latin typeface="Times New Roman"/>
                <a:ea typeface="Times New Roman"/>
                <a:cs typeface="Simplified Arabic"/>
              </a:rPr>
              <a:t>(</a:t>
            </a:r>
            <a:r>
              <a:rPr lang="ar-SA" sz="2400" dirty="0">
                <a:latin typeface="Times New Roman"/>
                <a:ea typeface="Times New Roman"/>
                <a:cs typeface="Simplified Arabic"/>
              </a:rPr>
              <a:t>اسرار العربية) و </a:t>
            </a:r>
            <a:r>
              <a:rPr lang="ar-SA" sz="2400" dirty="0" smtClean="0">
                <a:latin typeface="Times New Roman"/>
                <a:ea typeface="Times New Roman"/>
                <a:cs typeface="Simplified Arabic"/>
              </a:rPr>
              <a:t>(</a:t>
            </a:r>
            <a:r>
              <a:rPr lang="ar-SA" sz="2400" dirty="0">
                <a:latin typeface="Times New Roman"/>
                <a:ea typeface="Times New Roman"/>
                <a:cs typeface="Simplified Arabic"/>
              </a:rPr>
              <a:t>سر صناعة الاعراب). </a:t>
            </a:r>
            <a:endParaRPr lang="ar-IQ" sz="2400" dirty="0" smtClean="0">
              <a:latin typeface="Times New Roman"/>
              <a:ea typeface="Times New Roman"/>
              <a:cs typeface="Simplified Arabic"/>
            </a:endParaRPr>
          </a:p>
          <a:p>
            <a:pPr marL="0" marR="0" algn="r" rtl="1">
              <a:spcBef>
                <a:spcPts val="0"/>
              </a:spcBef>
              <a:spcAft>
                <a:spcPts val="0"/>
              </a:spcAft>
              <a:buFontTx/>
              <a:buChar char="-"/>
            </a:pPr>
            <a:r>
              <a:rPr lang="ar-SA" sz="2400" dirty="0" smtClean="0">
                <a:latin typeface="Times New Roman"/>
                <a:ea typeface="Times New Roman"/>
                <a:cs typeface="Simplified Arabic"/>
              </a:rPr>
              <a:t>وفي </a:t>
            </a:r>
            <a:r>
              <a:rPr lang="ar-SA" sz="2400" dirty="0">
                <a:latin typeface="Times New Roman"/>
                <a:ea typeface="Times New Roman"/>
                <a:cs typeface="Simplified Arabic"/>
              </a:rPr>
              <a:t>اوائل القرن العاشر مثل النحوي ابن السراج كتابه ( الاصول في النحو) </a:t>
            </a:r>
            <a:r>
              <a:rPr lang="ar-SA" sz="2400" dirty="0" smtClean="0">
                <a:latin typeface="Times New Roman"/>
                <a:ea typeface="Times New Roman"/>
                <a:cs typeface="Simplified Arabic"/>
              </a:rPr>
              <a:t>وصف </a:t>
            </a:r>
            <a:r>
              <a:rPr lang="ar-SA" sz="2400" dirty="0">
                <a:latin typeface="Times New Roman"/>
                <a:ea typeface="Times New Roman"/>
                <a:cs typeface="Simplified Arabic"/>
              </a:rPr>
              <a:t>جوهر اللغة. والاسرار اليوم ليست اقل من التي كانت قبل 1000 سنه في عهد ابن السراج. </a:t>
            </a:r>
            <a:r>
              <a:rPr lang="ar-IQ" sz="2400" dirty="0" smtClean="0">
                <a:latin typeface="Times New Roman"/>
                <a:ea typeface="Times New Roman"/>
                <a:cs typeface="Simplified Arabic"/>
              </a:rPr>
              <a:t>...</a:t>
            </a:r>
            <a:endParaRPr lang="en-US" sz="2400" dirty="0" smtClean="0">
              <a:latin typeface="Times New Roman"/>
              <a:ea typeface="Times New Roman"/>
            </a:endParaRPr>
          </a:p>
          <a:p>
            <a:pPr marL="0" marR="0" algn="r" rtl="1">
              <a:spcBef>
                <a:spcPts val="0"/>
              </a:spcBef>
              <a:spcAft>
                <a:spcPts val="0"/>
              </a:spcAft>
            </a:pPr>
            <a:endParaRPr lang="en-US" sz="1100" dirty="0">
              <a:effectLst/>
              <a:latin typeface="Times New Roman"/>
              <a:ea typeface="Times New Roman"/>
            </a:endParaRPr>
          </a:p>
        </p:txBody>
      </p:sp>
    </p:spTree>
    <p:extLst>
      <p:ext uri="{BB962C8B-B14F-4D97-AF65-F5344CB8AC3E}">
        <p14:creationId xmlns:p14="http://schemas.microsoft.com/office/powerpoint/2010/main" val="1166590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في الختام</a:t>
            </a:r>
            <a:endParaRPr lang="en-US" b="1" dirty="0">
              <a:solidFill>
                <a:srgbClr val="FF0000"/>
              </a:solidFill>
            </a:endParaRPr>
          </a:p>
        </p:txBody>
      </p:sp>
      <p:sp>
        <p:nvSpPr>
          <p:cNvPr id="3" name="عنصر نائب للمحتوى 2"/>
          <p:cNvSpPr>
            <a:spLocks noGrp="1"/>
          </p:cNvSpPr>
          <p:nvPr>
            <p:ph idx="1"/>
          </p:nvPr>
        </p:nvSpPr>
        <p:spPr/>
        <p:txBody>
          <a:bodyPr/>
          <a:lstStyle/>
          <a:p>
            <a:pPr algn="ctr"/>
            <a:r>
              <a:rPr lang="ar-IQ" sz="4800" dirty="0" smtClean="0">
                <a:solidFill>
                  <a:srgbClr val="FF0000"/>
                </a:solidFill>
              </a:rPr>
              <a:t>دعائي لكم بالتوفيق والسداد والنجاح </a:t>
            </a:r>
          </a:p>
          <a:p>
            <a:pPr algn="ctr"/>
            <a:endParaRPr lang="ar-IQ" sz="4800" dirty="0" smtClean="0">
              <a:solidFill>
                <a:srgbClr val="FF0000"/>
              </a:solidFill>
            </a:endParaRPr>
          </a:p>
          <a:p>
            <a:pPr algn="ctr"/>
            <a:r>
              <a:rPr lang="ar-IQ" sz="4800" dirty="0" smtClean="0">
                <a:solidFill>
                  <a:srgbClr val="FF0000"/>
                </a:solidFill>
              </a:rPr>
              <a:t>انتهى</a:t>
            </a:r>
          </a:p>
          <a:p>
            <a:endParaRPr lang="en-US" dirty="0"/>
          </a:p>
        </p:txBody>
      </p:sp>
    </p:spTree>
    <p:extLst>
      <p:ext uri="{BB962C8B-B14F-4D97-AF65-F5344CB8AC3E}">
        <p14:creationId xmlns:p14="http://schemas.microsoft.com/office/powerpoint/2010/main" val="2226779512"/>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النظرية لغة واصطلاحا </a:t>
            </a:r>
            <a:endParaRPr lang="en-US" b="1" dirty="0">
              <a:solidFill>
                <a:srgbClr val="FF0000"/>
              </a:solidFill>
            </a:endParaRPr>
          </a:p>
        </p:txBody>
      </p:sp>
      <p:sp>
        <p:nvSpPr>
          <p:cNvPr id="3" name="عنصر نائب للمحتوى 2"/>
          <p:cNvSpPr>
            <a:spLocks noGrp="1"/>
          </p:cNvSpPr>
          <p:nvPr>
            <p:ph idx="1"/>
          </p:nvPr>
        </p:nvSpPr>
        <p:spPr>
          <a:xfrm>
            <a:off x="822960" y="1100628"/>
            <a:ext cx="7565464" cy="4200580"/>
          </a:xfrm>
        </p:spPr>
        <p:txBody>
          <a:bodyPr>
            <a:normAutofit/>
          </a:bodyPr>
          <a:lstStyle/>
          <a:p>
            <a:pPr algn="r"/>
            <a:r>
              <a:rPr lang="ar-SA" dirty="0" smtClean="0"/>
              <a:t>(نظرية</a:t>
            </a:r>
            <a:r>
              <a:rPr lang="ar-SA" dirty="0"/>
              <a:t>) </a:t>
            </a:r>
            <a:r>
              <a:rPr lang="ar-IQ" dirty="0" smtClean="0"/>
              <a:t>لغة: </a:t>
            </a:r>
            <a:r>
              <a:rPr lang="ar-SA" dirty="0" smtClean="0"/>
              <a:t>مشتق </a:t>
            </a:r>
            <a:r>
              <a:rPr lang="ar-SA" dirty="0"/>
              <a:t>من الكلمة الثلاثيّة (نَظَرَ</a:t>
            </a:r>
            <a:r>
              <a:rPr lang="ar-SA" dirty="0" smtClean="0"/>
              <a:t>)، </a:t>
            </a:r>
            <a:r>
              <a:rPr lang="ar-IQ" dirty="0" smtClean="0"/>
              <a:t>أي بصر. </a:t>
            </a:r>
            <a:r>
              <a:rPr lang="ar-SA" dirty="0" smtClean="0"/>
              <a:t>ويدلّ </a:t>
            </a:r>
            <a:r>
              <a:rPr lang="ar-SA" dirty="0"/>
              <a:t>أيضا على التأمل العقلي والتفكير</a:t>
            </a:r>
            <a:r>
              <a:rPr lang="ar-SA" dirty="0" smtClean="0"/>
              <a:t>.</a:t>
            </a:r>
            <a:endParaRPr lang="ar-IQ" dirty="0" smtClean="0"/>
          </a:p>
          <a:p>
            <a:pPr algn="r" rtl="1"/>
            <a:r>
              <a:rPr lang="ar-IQ" dirty="0" smtClean="0"/>
              <a:t>واصطلاحا: </a:t>
            </a:r>
            <a:r>
              <a:rPr lang="ar-SA" dirty="0" smtClean="0"/>
              <a:t>هي </a:t>
            </a:r>
            <a:r>
              <a:rPr lang="ar-SA" dirty="0"/>
              <a:t>مجموعه من الفروض المتماسكة يراد بها شرح </a:t>
            </a:r>
            <a:r>
              <a:rPr lang="ar-SA" dirty="0" smtClean="0"/>
              <a:t>الظواهر. </a:t>
            </a:r>
            <a:r>
              <a:rPr lang="ar-SA" dirty="0"/>
              <a:t>أو هي قواعد ومبادئ تُستخدمُ </a:t>
            </a:r>
            <a:r>
              <a:rPr lang="ar-SA" dirty="0" smtClean="0"/>
              <a:t>لوصفِ</a:t>
            </a:r>
            <a:r>
              <a:rPr lang="ar-IQ" dirty="0" smtClean="0"/>
              <a:t> </a:t>
            </a:r>
            <a:r>
              <a:rPr lang="ar-SA" dirty="0" smtClean="0"/>
              <a:t>شيء </a:t>
            </a:r>
            <a:r>
              <a:rPr lang="ar-SA" dirty="0"/>
              <a:t>ما، سواء أكان علمياً، أم فلسفياً، أم معرفياً، أم أدبياً، وقد تثبتُ هذه النظرية حقيقة معيّنة، أو تسهمُ في بناءِ فكر جديد.   </a:t>
            </a:r>
            <a:endParaRPr lang="en-US" dirty="0"/>
          </a:p>
          <a:p>
            <a:pPr algn="r" rtl="1"/>
            <a:r>
              <a:rPr lang="ar-SA" dirty="0"/>
              <a:t>   </a:t>
            </a:r>
            <a:r>
              <a:rPr lang="ar-SA" dirty="0" smtClean="0"/>
              <a:t>وفي </a:t>
            </a:r>
            <a:r>
              <a:rPr lang="ar-SA" dirty="0"/>
              <a:t>الفرنسية تعني النظرية: " بناء أو نسق" متدرج من الأفكار الذي يتم الانتقال فيه من المقدمات إلى النتائج</a:t>
            </a:r>
            <a:r>
              <a:rPr lang="ar-SA" dirty="0" smtClean="0"/>
              <a:t>.</a:t>
            </a:r>
            <a:endParaRPr lang="ar-IQ" dirty="0" smtClean="0">
              <a:latin typeface="Times New Roman"/>
              <a:ea typeface="Times New Roman"/>
              <a:cs typeface="Simplified Arabic"/>
            </a:endParaRPr>
          </a:p>
          <a:p>
            <a:pPr marL="0" marR="0" algn="r" rtl="1">
              <a:spcBef>
                <a:spcPts val="0"/>
              </a:spcBef>
              <a:spcAft>
                <a:spcPts val="0"/>
              </a:spcAft>
            </a:pPr>
            <a:r>
              <a:rPr lang="ar-SA" dirty="0" smtClean="0">
                <a:latin typeface="Times New Roman"/>
                <a:ea typeface="Times New Roman"/>
                <a:cs typeface="Simplified Arabic"/>
              </a:rPr>
              <a:t>فالنظرية</a:t>
            </a:r>
            <a:r>
              <a:rPr lang="ar-SA" dirty="0">
                <a:latin typeface="Times New Roman"/>
                <a:ea typeface="Times New Roman"/>
                <a:cs typeface="Simplified Arabic"/>
              </a:rPr>
              <a:t>: مجموعة من المفاهيم والتعريفات والاقتراحات التي تعطينا نظرة منظمة لظاهرة ما عن طريق تحديدها للعلاقات المختلفة بين المتغيرات الخاصة بالظاهرة، وذلك بغية تفسير تلك الظاهرة أو التنبؤ بها مستقبلا.  </a:t>
            </a:r>
            <a:endParaRPr lang="en-US" sz="1200" dirty="0">
              <a:latin typeface="Times New Roman"/>
              <a:ea typeface="Times New Roman"/>
            </a:endParaRPr>
          </a:p>
          <a:p>
            <a:pPr marL="0" marR="0" algn="r" rtl="1">
              <a:spcBef>
                <a:spcPts val="0"/>
              </a:spcBef>
              <a:spcAft>
                <a:spcPts val="0"/>
              </a:spcAft>
            </a:pPr>
            <a:r>
              <a:rPr lang="ar-SA" dirty="0">
                <a:ea typeface="Times New Roman"/>
                <a:cs typeface="Simplified Arabic"/>
              </a:rPr>
              <a:t>      والنظرية </a:t>
            </a:r>
            <a:r>
              <a:rPr lang="ar-IQ" dirty="0">
                <a:ea typeface="Times New Roman"/>
                <a:cs typeface="Simplified Arabic"/>
              </a:rPr>
              <a:t>– من الوجهة العلمية - </a:t>
            </a:r>
            <a:r>
              <a:rPr lang="ar-SA" dirty="0">
                <a:ea typeface="Times New Roman"/>
                <a:cs typeface="Simplified Arabic"/>
              </a:rPr>
              <a:t>هي التفسير الأفضل للحقائق التي نشاهدها حولنا في الطبيعة والتي يتم معرفتها باستخدام الأساليب العلمية، والتي تختبر مراراً وتكراراً ويتم تأكيدها باستخدام الملاحظة والتجربة.</a:t>
            </a:r>
            <a:r>
              <a:rPr lang="en-US" dirty="0"/>
              <a:t> </a:t>
            </a:r>
            <a:endParaRPr lang="ar-IQ" dirty="0" smtClean="0"/>
          </a:p>
          <a:p>
            <a:pPr marL="0" marR="0" algn="r" rtl="1">
              <a:spcBef>
                <a:spcPts val="0"/>
              </a:spcBef>
              <a:spcAft>
                <a:spcPts val="0"/>
              </a:spcAft>
            </a:pPr>
            <a:endParaRPr lang="ar-IQ" sz="1000" dirty="0">
              <a:latin typeface="Times New Roman"/>
            </a:endParaRPr>
          </a:p>
        </p:txBody>
      </p:sp>
    </p:spTree>
    <p:extLst>
      <p:ext uri="{BB962C8B-B14F-4D97-AF65-F5344CB8AC3E}">
        <p14:creationId xmlns:p14="http://schemas.microsoft.com/office/powerpoint/2010/main" val="42599495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heel(1)">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u="sng" dirty="0">
                <a:solidFill>
                  <a:srgbClr val="FF0000"/>
                </a:solidFill>
                <a:latin typeface="Times New Roman"/>
                <a:ea typeface="Times New Roman"/>
                <a:cs typeface="Simplified Arabic"/>
              </a:rPr>
              <a:t>الفرضية </a:t>
            </a:r>
            <a:r>
              <a:rPr lang="ar-SA" b="1" u="sng" dirty="0" smtClean="0">
                <a:solidFill>
                  <a:srgbClr val="FF0000"/>
                </a:solidFill>
                <a:latin typeface="Times New Roman"/>
                <a:ea typeface="Times New Roman"/>
                <a:cs typeface="Simplified Arabic"/>
              </a:rPr>
              <a:t>العلمية</a:t>
            </a:r>
            <a:endParaRPr lang="en-US" b="1" dirty="0">
              <a:solidFill>
                <a:srgbClr val="FF0000"/>
              </a:solidFill>
            </a:endParaRPr>
          </a:p>
        </p:txBody>
      </p:sp>
      <p:sp>
        <p:nvSpPr>
          <p:cNvPr id="3" name="عنصر نائب للمحتوى 2"/>
          <p:cNvSpPr>
            <a:spLocks noGrp="1"/>
          </p:cNvSpPr>
          <p:nvPr>
            <p:ph idx="1"/>
          </p:nvPr>
        </p:nvSpPr>
        <p:spPr/>
        <p:txBody>
          <a:bodyPr>
            <a:normAutofit/>
          </a:bodyPr>
          <a:lstStyle/>
          <a:p>
            <a:pPr marL="0" lvl="0" algn="r" rtl="1">
              <a:spcBef>
                <a:spcPts val="0"/>
              </a:spcBef>
            </a:pPr>
            <a:r>
              <a:rPr lang="ar-IQ" dirty="0" smtClean="0">
                <a:latin typeface="Times New Roman"/>
                <a:ea typeface="Times New Roman"/>
                <a:cs typeface="Simplified Arabic"/>
              </a:rPr>
              <a:t>   </a:t>
            </a:r>
            <a:r>
              <a:rPr lang="ar-IQ" sz="2000" dirty="0"/>
              <a:t>وهناك اصطلاحات ومفاهيم للنظرية  مثل الفرضية القانون التجربة العلمية </a:t>
            </a:r>
            <a:r>
              <a:rPr lang="ar-SA" sz="2000" dirty="0">
                <a:solidFill>
                  <a:srgbClr val="000000"/>
                </a:solidFill>
                <a:latin typeface="Times New Roman"/>
                <a:ea typeface="Times New Roman"/>
                <a:cs typeface="Simplified Arabic"/>
              </a:rPr>
              <a:t>الملاحظة التجريبية: التنبؤ </a:t>
            </a:r>
            <a:r>
              <a:rPr lang="ar-SA" sz="2000" dirty="0" err="1">
                <a:solidFill>
                  <a:srgbClr val="000000"/>
                </a:solidFill>
                <a:latin typeface="Times New Roman"/>
                <a:ea typeface="Times New Roman"/>
                <a:cs typeface="Simplified Arabic"/>
              </a:rPr>
              <a:t>والنمذجة</a:t>
            </a:r>
            <a:r>
              <a:rPr lang="ar-SA" sz="2000" dirty="0">
                <a:solidFill>
                  <a:srgbClr val="000000"/>
                </a:solidFill>
                <a:latin typeface="Times New Roman"/>
                <a:ea typeface="Times New Roman"/>
                <a:cs typeface="Simplified Arabic"/>
              </a:rPr>
              <a:t>: </a:t>
            </a:r>
            <a:r>
              <a:rPr lang="ar-SA" sz="2000" dirty="0">
                <a:solidFill>
                  <a:srgbClr val="000000"/>
                </a:solidFill>
                <a:ea typeface="Times New Roman"/>
                <a:cs typeface="Simplified Arabic"/>
              </a:rPr>
              <a:t>التجارب العلمية</a:t>
            </a:r>
            <a:r>
              <a:rPr lang="ar-IQ" sz="2000" dirty="0">
                <a:solidFill>
                  <a:srgbClr val="000000"/>
                </a:solidFill>
                <a:ea typeface="Times New Roman"/>
                <a:cs typeface="Simplified Arabic"/>
              </a:rPr>
              <a:t>: أي بأن تكون</a:t>
            </a:r>
            <a:r>
              <a:rPr lang="ar-SA" sz="2000" dirty="0">
                <a:solidFill>
                  <a:srgbClr val="000000"/>
                </a:solidFill>
                <a:ea typeface="Times New Roman"/>
                <a:cs typeface="Simplified Arabic"/>
              </a:rPr>
              <a:t> قابلة للتكرار</a:t>
            </a:r>
            <a:r>
              <a:rPr lang="ar-IQ" sz="2000" dirty="0"/>
              <a:t>...</a:t>
            </a:r>
            <a:endParaRPr lang="en-US" sz="2000" dirty="0"/>
          </a:p>
          <a:p>
            <a:pPr marL="0" marR="0" algn="r" rtl="1">
              <a:spcBef>
                <a:spcPts val="0"/>
              </a:spcBef>
              <a:spcAft>
                <a:spcPts val="0"/>
              </a:spcAft>
            </a:pPr>
            <a:r>
              <a:rPr lang="ar-IQ" sz="2000" dirty="0" smtClean="0">
                <a:latin typeface="Times New Roman"/>
                <a:ea typeface="Times New Roman"/>
                <a:cs typeface="Simplified Arabic"/>
              </a:rPr>
              <a:t> </a:t>
            </a:r>
            <a:endParaRPr lang="en-US" sz="2000" dirty="0" smtClean="0">
              <a:latin typeface="Times New Roman"/>
              <a:ea typeface="Times New Roman"/>
              <a:cs typeface="Simplified Arabic"/>
            </a:endParaRPr>
          </a:p>
          <a:p>
            <a:pPr marL="0" marR="0" algn="r" rtl="1">
              <a:spcBef>
                <a:spcPts val="0"/>
              </a:spcBef>
              <a:spcAft>
                <a:spcPts val="0"/>
              </a:spcAft>
            </a:pPr>
            <a:r>
              <a:rPr lang="en-US" sz="2000" dirty="0">
                <a:latin typeface="Times New Roman"/>
                <a:ea typeface="Times New Roman"/>
                <a:cs typeface="Simplified Arabic"/>
              </a:rPr>
              <a:t> </a:t>
            </a:r>
            <a:r>
              <a:rPr lang="en-US" sz="2000" dirty="0" smtClean="0">
                <a:latin typeface="Times New Roman"/>
                <a:ea typeface="Times New Roman"/>
                <a:cs typeface="Simplified Arabic"/>
              </a:rPr>
              <a:t>   </a:t>
            </a:r>
            <a:r>
              <a:rPr lang="ar-IQ" sz="2000" dirty="0" smtClean="0">
                <a:latin typeface="Times New Roman"/>
                <a:ea typeface="Times New Roman"/>
                <a:cs typeface="Simplified Arabic"/>
              </a:rPr>
              <a:t> و</a:t>
            </a:r>
            <a:r>
              <a:rPr lang="ar-SA" sz="2000" dirty="0" smtClean="0">
                <a:latin typeface="Times New Roman"/>
                <a:ea typeface="Times New Roman"/>
                <a:cs typeface="Simplified Arabic"/>
              </a:rPr>
              <a:t>تبدأ </a:t>
            </a:r>
            <a:r>
              <a:rPr lang="ar-SA" sz="2000" dirty="0">
                <a:latin typeface="Times New Roman"/>
                <a:ea typeface="Times New Roman"/>
                <a:cs typeface="Simplified Arabic"/>
              </a:rPr>
              <a:t>كل نظرية علمية كفرضية، والفرضية العلمية هي الحل المقترح </a:t>
            </a:r>
            <a:r>
              <a:rPr lang="ar-IQ" sz="2000" dirty="0" smtClean="0">
                <a:latin typeface="Times New Roman"/>
                <a:ea typeface="Times New Roman"/>
                <a:cs typeface="Simplified Arabic"/>
              </a:rPr>
              <a:t>ل</a:t>
            </a:r>
            <a:r>
              <a:rPr lang="ar-SA" sz="2000" dirty="0" smtClean="0">
                <a:latin typeface="Times New Roman"/>
                <a:ea typeface="Times New Roman"/>
                <a:cs typeface="Simplified Arabic"/>
              </a:rPr>
              <a:t>أي </a:t>
            </a:r>
            <a:r>
              <a:rPr lang="ar-SA" sz="2000" dirty="0">
                <a:latin typeface="Times New Roman"/>
                <a:ea typeface="Times New Roman"/>
                <a:cs typeface="Simplified Arabic"/>
              </a:rPr>
              <a:t>ظاهرة لا تفسير لها ولا تتوافق مع </a:t>
            </a:r>
            <a:r>
              <a:rPr lang="ar-SA" sz="2000" dirty="0" smtClean="0">
                <a:latin typeface="Times New Roman"/>
                <a:ea typeface="Times New Roman"/>
                <a:cs typeface="Simplified Arabic"/>
              </a:rPr>
              <a:t>الحقائق</a:t>
            </a:r>
            <a:r>
              <a:rPr lang="ar-IQ" sz="2000" dirty="0" smtClean="0">
                <a:latin typeface="Times New Roman"/>
                <a:ea typeface="Times New Roman"/>
                <a:cs typeface="Simplified Arabic"/>
              </a:rPr>
              <a:t>. </a:t>
            </a:r>
          </a:p>
          <a:p>
            <a:pPr marL="0" marR="0" algn="r" rtl="1">
              <a:spcBef>
                <a:spcPts val="0"/>
              </a:spcBef>
              <a:spcAft>
                <a:spcPts val="0"/>
              </a:spcAft>
            </a:pPr>
            <a:r>
              <a:rPr lang="ar-IQ" sz="2000" dirty="0" smtClean="0">
                <a:latin typeface="Times New Roman"/>
                <a:ea typeface="Times New Roman"/>
                <a:cs typeface="Simplified Arabic"/>
              </a:rPr>
              <a:t>فهي </a:t>
            </a:r>
            <a:r>
              <a:rPr lang="ar-SA" sz="2000" dirty="0" smtClean="0">
                <a:latin typeface="Times New Roman"/>
                <a:ea typeface="Times New Roman"/>
                <a:cs typeface="Simplified Arabic"/>
              </a:rPr>
              <a:t>كل </a:t>
            </a:r>
            <a:r>
              <a:rPr lang="ar-SA" sz="2000" dirty="0">
                <a:latin typeface="Times New Roman"/>
                <a:ea typeface="Times New Roman"/>
                <a:cs typeface="Simplified Arabic"/>
              </a:rPr>
              <a:t>فكرة لم يتم التوصل إلى إثبات حقيقتها أو نفيها، </a:t>
            </a:r>
            <a:r>
              <a:rPr lang="ar-SA" sz="2000" dirty="0" smtClean="0">
                <a:latin typeface="Times New Roman"/>
                <a:ea typeface="Times New Roman"/>
                <a:cs typeface="Simplified Arabic"/>
              </a:rPr>
              <a:t>والتوصل </a:t>
            </a:r>
            <a:r>
              <a:rPr lang="ar-SA" sz="2000" dirty="0">
                <a:latin typeface="Times New Roman"/>
                <a:ea typeface="Times New Roman"/>
                <a:cs typeface="Simplified Arabic"/>
              </a:rPr>
              <a:t>إلى النتائج المناسبة التي تدعم الفرضية، </a:t>
            </a:r>
            <a:r>
              <a:rPr lang="ar-SA" sz="2000" dirty="0" smtClean="0">
                <a:latin typeface="Times New Roman"/>
                <a:ea typeface="Times New Roman"/>
                <a:cs typeface="Simplified Arabic"/>
              </a:rPr>
              <a:t>ويثبت </a:t>
            </a:r>
            <a:r>
              <a:rPr lang="ar-SA" sz="2000" dirty="0">
                <a:latin typeface="Times New Roman"/>
                <a:ea typeface="Times New Roman"/>
                <a:cs typeface="Simplified Arabic"/>
              </a:rPr>
              <a:t>في التجربة العلمية، </a:t>
            </a:r>
            <a:r>
              <a:rPr lang="ar-SA" sz="2000" dirty="0" smtClean="0">
                <a:latin typeface="Times New Roman"/>
                <a:ea typeface="Times New Roman"/>
                <a:cs typeface="Simplified Arabic"/>
              </a:rPr>
              <a:t>تصبح </a:t>
            </a:r>
            <a:r>
              <a:rPr lang="ar-SA" sz="2000" dirty="0">
                <a:latin typeface="Times New Roman"/>
                <a:ea typeface="Times New Roman"/>
                <a:cs typeface="Simplified Arabic"/>
              </a:rPr>
              <a:t>النظرية قانونا بعد اثباتها بالأدلة القاطعة</a:t>
            </a:r>
            <a:r>
              <a:rPr lang="ar-SA" sz="2000" dirty="0" smtClean="0">
                <a:latin typeface="Times New Roman"/>
                <a:ea typeface="Times New Roman"/>
                <a:cs typeface="Simplified Arabic"/>
              </a:rPr>
              <a:t>.</a:t>
            </a:r>
            <a:endParaRPr lang="ar-IQ" sz="2000" dirty="0" smtClean="0">
              <a:latin typeface="Times New Roman"/>
              <a:ea typeface="Times New Roman"/>
              <a:cs typeface="Simplified Arabic"/>
            </a:endParaRPr>
          </a:p>
          <a:p>
            <a:pPr marL="0" marR="0" algn="r" rtl="1">
              <a:spcBef>
                <a:spcPts val="0"/>
              </a:spcBef>
              <a:spcAft>
                <a:spcPts val="0"/>
              </a:spcAft>
            </a:pPr>
            <a:endParaRPr lang="en-US" sz="2000" dirty="0">
              <a:latin typeface="Times New Roman"/>
              <a:ea typeface="Times New Roman"/>
            </a:endParaRPr>
          </a:p>
        </p:txBody>
      </p:sp>
    </p:spTree>
    <p:extLst>
      <p:ext uri="{BB962C8B-B14F-4D97-AF65-F5344CB8AC3E}">
        <p14:creationId xmlns:p14="http://schemas.microsoft.com/office/powerpoint/2010/main" val="2362231453"/>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fltVal val="0"/>
                                          </p:val>
                                        </p:tav>
                                        <p:tav tm="100000">
                                          <p:val>
                                            <p:strVal val="#ppt_w"/>
                                          </p:val>
                                        </p:tav>
                                      </p:tavLst>
                                    </p:anim>
                                    <p:anim calcmode="lin" valueType="num">
                                      <p:cBhvr>
                                        <p:cTn id="13" dur="1000" fill="hold"/>
                                        <p:tgtEl>
                                          <p:spTgt spid="2"/>
                                        </p:tgtEl>
                                        <p:attrNameLst>
                                          <p:attrName>ppt_h</p:attrName>
                                        </p:attrNameLst>
                                      </p:cBhvr>
                                      <p:tavLst>
                                        <p:tav tm="0">
                                          <p:val>
                                            <p:fltVal val="0"/>
                                          </p:val>
                                        </p:tav>
                                        <p:tav tm="100000">
                                          <p:val>
                                            <p:strVal val="#ppt_h"/>
                                          </p:val>
                                        </p:tav>
                                      </p:tavLst>
                                    </p:anim>
                                    <p:anim calcmode="lin" valueType="num">
                                      <p:cBhvr>
                                        <p:cTn id="14" dur="1000" fill="hold"/>
                                        <p:tgtEl>
                                          <p:spTgt spid="2"/>
                                        </p:tgtEl>
                                        <p:attrNameLst>
                                          <p:attrName>style.rotation</p:attrName>
                                        </p:attrNameLst>
                                      </p:cBhvr>
                                      <p:tavLst>
                                        <p:tav tm="0">
                                          <p:val>
                                            <p:fltVal val="90"/>
                                          </p:val>
                                        </p:tav>
                                        <p:tav tm="100000">
                                          <p:val>
                                            <p:fltVal val="0"/>
                                          </p:val>
                                        </p:tav>
                                      </p:tavLst>
                                    </p:anim>
                                    <p:animEffect transition="in" filter="fade">
                                      <p:cBhvr>
                                        <p:cTn id="15" dur="10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p:cTn id="20"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 calcmode="lin" valueType="num">
                                      <p:cBhvr>
                                        <p:cTn id="28"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 calcmode="lin" valueType="num">
                                      <p:cBhvr>
                                        <p:cTn id="36"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2" end="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childTnLst>
                                    <p:set>
                                      <p:cBhvr>
                                        <p:cTn id="43" dur="1" fill="hold">
                                          <p:stCondLst>
                                            <p:cond delay="0"/>
                                          </p:stCondLst>
                                        </p:cTn>
                                        <p:tgtEl>
                                          <p:spTgt spid="3">
                                            <p:txEl>
                                              <p:pRg st="3" end="3"/>
                                            </p:txEl>
                                          </p:spTgt>
                                        </p:tgtEl>
                                        <p:attrNameLst>
                                          <p:attrName>style.visibility</p:attrName>
                                        </p:attrNameLst>
                                      </p:cBhvr>
                                      <p:to>
                                        <p:strVal val="visible"/>
                                      </p:to>
                                    </p:set>
                                    <p:anim calcmode="lin" valueType="num">
                                      <p:cBhvr>
                                        <p:cTn id="44"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5"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6"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شروط النظرية </a:t>
            </a:r>
            <a:r>
              <a:rPr lang="ar-IQ" b="1" dirty="0" smtClean="0">
                <a:solidFill>
                  <a:srgbClr val="FF0000"/>
                </a:solidFill>
              </a:rPr>
              <a:t>وخصائصها</a:t>
            </a:r>
            <a:endParaRPr lang="en-US" b="1" dirty="0">
              <a:solidFill>
                <a:srgbClr val="FF0000"/>
              </a:solidFill>
            </a:endParaRPr>
          </a:p>
        </p:txBody>
      </p:sp>
      <p:sp>
        <p:nvSpPr>
          <p:cNvPr id="3" name="عنصر نائب للمحتوى 2"/>
          <p:cNvSpPr>
            <a:spLocks noGrp="1"/>
          </p:cNvSpPr>
          <p:nvPr>
            <p:ph idx="1"/>
          </p:nvPr>
        </p:nvSpPr>
        <p:spPr>
          <a:xfrm>
            <a:off x="822960" y="1100628"/>
            <a:ext cx="8141528" cy="4344596"/>
          </a:xfrm>
        </p:spPr>
        <p:txBody>
          <a:bodyPr>
            <a:normAutofit/>
          </a:bodyPr>
          <a:lstStyle/>
          <a:p>
            <a:pPr marL="0" marR="0" algn="r" rtl="1">
              <a:spcBef>
                <a:spcPts val="0"/>
              </a:spcBef>
              <a:spcAft>
                <a:spcPts val="0"/>
              </a:spcAft>
            </a:pPr>
            <a:r>
              <a:rPr lang="ar-SA" dirty="0">
                <a:latin typeface="Times New Roman"/>
                <a:ea typeface="Times New Roman"/>
                <a:cs typeface="Simplified Arabic"/>
              </a:rPr>
              <a:t> </a:t>
            </a:r>
            <a:r>
              <a:rPr lang="ar-IQ" dirty="0">
                <a:ea typeface="Times New Roman"/>
                <a:cs typeface="Simplified Arabic"/>
              </a:rPr>
              <a:t> </a:t>
            </a:r>
            <a:endParaRPr lang="ar-IQ" dirty="0" smtClean="0">
              <a:latin typeface="Times New Roman"/>
              <a:ea typeface="Times New Roman"/>
              <a:cs typeface="Simplified Arabic"/>
            </a:endParaRPr>
          </a:p>
          <a:p>
            <a:pPr marL="0" marR="0" algn="r" rtl="1">
              <a:spcBef>
                <a:spcPts val="0"/>
              </a:spcBef>
              <a:spcAft>
                <a:spcPts val="0"/>
              </a:spcAft>
            </a:pPr>
            <a:r>
              <a:rPr lang="ar-IQ" dirty="0">
                <a:latin typeface="Times New Roman"/>
                <a:ea typeface="Times New Roman"/>
                <a:cs typeface="Simplified Arabic"/>
              </a:rPr>
              <a:t> </a:t>
            </a:r>
            <a:r>
              <a:rPr lang="ar-IQ" dirty="0" smtClean="0">
                <a:latin typeface="Times New Roman"/>
                <a:ea typeface="Times New Roman"/>
                <a:cs typeface="Simplified Arabic"/>
              </a:rPr>
              <a:t>   </a:t>
            </a:r>
            <a:r>
              <a:rPr lang="ar-SA" dirty="0" smtClean="0">
                <a:latin typeface="Times New Roman"/>
                <a:ea typeface="Times New Roman"/>
                <a:cs typeface="Simplified Arabic"/>
              </a:rPr>
              <a:t>تتصف </a:t>
            </a:r>
            <a:r>
              <a:rPr lang="ar-SA" dirty="0">
                <a:latin typeface="Times New Roman"/>
                <a:ea typeface="Times New Roman"/>
                <a:cs typeface="Simplified Arabic"/>
              </a:rPr>
              <a:t>النظريات بأنها موجزة، ومتماسكة، ومنهجية، وقادرة على التنبؤ، وقابلة للتطبيق بشكلٍ واسع فضلا عن الوحدة والخصوبة. وأن تُبنى على عددٍ من فرضيات يُمكن اختبار كلٍ منها على حدة. </a:t>
            </a:r>
            <a:endParaRPr lang="en-US" dirty="0" smtClean="0">
              <a:latin typeface="Times New Roman"/>
              <a:ea typeface="Times New Roman"/>
              <a:cs typeface="Simplified Arabic"/>
            </a:endParaRPr>
          </a:p>
          <a:p>
            <a:pPr marL="0" marR="0" algn="r" rtl="1">
              <a:spcBef>
                <a:spcPts val="0"/>
              </a:spcBef>
              <a:spcAft>
                <a:spcPts val="0"/>
              </a:spcAft>
            </a:pPr>
            <a:endParaRPr lang="en-US" dirty="0">
              <a:latin typeface="Times New Roman"/>
              <a:ea typeface="Times New Roman"/>
            </a:endParaRPr>
          </a:p>
          <a:p>
            <a:pPr marL="0" marR="0" algn="r" rtl="1">
              <a:spcBef>
                <a:spcPts val="0"/>
              </a:spcBef>
              <a:spcAft>
                <a:spcPts val="0"/>
              </a:spcAft>
            </a:pPr>
            <a:r>
              <a:rPr lang="ar-SA" dirty="0">
                <a:latin typeface="Times New Roman"/>
                <a:ea typeface="Times New Roman"/>
                <a:cs typeface="Simplified Arabic"/>
              </a:rPr>
              <a:t> وينبغي أن تتوافر في النظريات العلمية الجيدة السمات والخصائص الآتية:</a:t>
            </a:r>
            <a:endParaRPr lang="en-US" dirty="0">
              <a:latin typeface="Times New Roman"/>
              <a:ea typeface="Times New Roman"/>
            </a:endParaRPr>
          </a:p>
          <a:p>
            <a:pPr lvl="0" algn="r" rtl="1">
              <a:spcBef>
                <a:spcPts val="0"/>
              </a:spcBef>
              <a:buFont typeface="Arial"/>
              <a:buChar char="-"/>
            </a:pPr>
            <a:r>
              <a:rPr lang="ar-SA" dirty="0">
                <a:latin typeface="Times New Roman"/>
                <a:ea typeface="Times New Roman"/>
                <a:cs typeface="Simplified Arabic"/>
              </a:rPr>
              <a:t>الوحدة: "... ترتكز وحدة النظرية على وجود </a:t>
            </a:r>
            <a:r>
              <a:rPr lang="ar-IQ" dirty="0">
                <a:latin typeface="Times New Roman"/>
                <a:ea typeface="Times New Roman"/>
                <a:cs typeface="Simplified Arabic"/>
              </a:rPr>
              <a:t>ا</a:t>
            </a:r>
            <a:r>
              <a:rPr lang="ar-SA" dirty="0" err="1">
                <a:latin typeface="Times New Roman"/>
                <a:ea typeface="Times New Roman"/>
                <a:cs typeface="Simplified Arabic"/>
              </a:rPr>
              <a:t>ستراتيجية</a:t>
            </a:r>
            <a:r>
              <a:rPr lang="ar-SA" dirty="0">
                <a:latin typeface="Times New Roman"/>
                <a:ea typeface="Times New Roman"/>
                <a:cs typeface="Simplified Arabic"/>
              </a:rPr>
              <a:t> واحدة لحل المشكلات، </a:t>
            </a:r>
            <a:endParaRPr lang="en-US" dirty="0">
              <a:latin typeface="Times New Roman"/>
              <a:ea typeface="Times New Roman"/>
            </a:endParaRPr>
          </a:p>
          <a:p>
            <a:pPr lvl="0" algn="r" rtl="1">
              <a:spcBef>
                <a:spcPts val="0"/>
              </a:spcBef>
              <a:buFont typeface="Arial"/>
              <a:buChar char="-"/>
            </a:pPr>
            <a:r>
              <a:rPr lang="ar-SA" dirty="0">
                <a:latin typeface="Times New Roman"/>
                <a:ea typeface="Times New Roman"/>
                <a:cs typeface="Simplified Arabic"/>
              </a:rPr>
              <a:t>الخصوبة: النظرية الجيدة يجب أن تفتح مجالات جديدة للبحث العلمي... </a:t>
            </a:r>
            <a:r>
              <a:rPr lang="ar-IQ" dirty="0" smtClean="0">
                <a:latin typeface="Times New Roman"/>
                <a:ea typeface="Times New Roman"/>
                <a:cs typeface="Simplified Arabic"/>
              </a:rPr>
              <a:t>و</a:t>
            </a:r>
            <a:r>
              <a:rPr lang="ar-SA" dirty="0" smtClean="0">
                <a:latin typeface="Times New Roman"/>
                <a:ea typeface="Times New Roman"/>
                <a:cs typeface="Simplified Arabic"/>
              </a:rPr>
              <a:t>للدارسين</a:t>
            </a:r>
            <a:r>
              <a:rPr lang="ar-SA" dirty="0">
                <a:latin typeface="Times New Roman"/>
                <a:ea typeface="Times New Roman"/>
                <a:cs typeface="Simplified Arabic"/>
              </a:rPr>
              <a:t>، </a:t>
            </a:r>
            <a:r>
              <a:rPr lang="ar-SA" dirty="0" smtClean="0">
                <a:latin typeface="Times New Roman"/>
                <a:ea typeface="Times New Roman"/>
                <a:cs typeface="Simplified Arabic"/>
              </a:rPr>
              <a:t>ورؤية </a:t>
            </a:r>
            <a:r>
              <a:rPr lang="ar-SA" dirty="0">
                <a:latin typeface="Times New Roman"/>
                <a:ea typeface="Times New Roman"/>
                <a:cs typeface="Simplified Arabic"/>
              </a:rPr>
              <a:t>جديدة للعالم. </a:t>
            </a:r>
            <a:endParaRPr lang="ar-IQ" dirty="0" smtClean="0">
              <a:latin typeface="Times New Roman"/>
              <a:ea typeface="Times New Roman"/>
              <a:cs typeface="Simplified Arabic"/>
            </a:endParaRPr>
          </a:p>
          <a:p>
            <a:pPr lvl="0" algn="r" rtl="1">
              <a:spcBef>
                <a:spcPts val="0"/>
              </a:spcBef>
              <a:buFont typeface="Arial"/>
              <a:buChar char="-"/>
            </a:pPr>
            <a:r>
              <a:rPr lang="ar-SA" dirty="0" smtClean="0">
                <a:latin typeface="Times New Roman"/>
                <a:ea typeface="Times New Roman"/>
                <a:cs typeface="Simplified Arabic"/>
              </a:rPr>
              <a:t>الانتاجية</a:t>
            </a:r>
            <a:r>
              <a:rPr lang="ar-SA" dirty="0">
                <a:latin typeface="Times New Roman"/>
                <a:ea typeface="Times New Roman"/>
                <a:cs typeface="Simplified Arabic"/>
              </a:rPr>
              <a:t>: </a:t>
            </a:r>
            <a:r>
              <a:rPr lang="ar-SA" dirty="0" smtClean="0">
                <a:latin typeface="Times New Roman"/>
                <a:ea typeface="Times New Roman"/>
                <a:cs typeface="Simplified Arabic"/>
              </a:rPr>
              <a:t>أن </a:t>
            </a:r>
            <a:r>
              <a:rPr lang="ar-SA" dirty="0">
                <a:latin typeface="Times New Roman"/>
                <a:ea typeface="Times New Roman"/>
                <a:cs typeface="Simplified Arabic"/>
              </a:rPr>
              <a:t>تطرح أسئلة جديدة وتفترض إمكانية إجابة هذه التساؤلات بدون التخلي عن استراتيجياتها للحل</a:t>
            </a:r>
            <a:r>
              <a:rPr lang="ar-SA" dirty="0" smtClean="0">
                <a:latin typeface="Times New Roman"/>
                <a:ea typeface="Times New Roman"/>
                <a:cs typeface="Simplified Arabic"/>
              </a:rPr>
              <a:t>...</a:t>
            </a:r>
            <a:endParaRPr lang="ar-IQ" dirty="0" smtClean="0">
              <a:latin typeface="Times New Roman"/>
              <a:ea typeface="Times New Roman"/>
              <a:cs typeface="Simplified Arabic"/>
            </a:endParaRPr>
          </a:p>
          <a:p>
            <a:pPr lvl="0" algn="r" rtl="1">
              <a:spcBef>
                <a:spcPts val="0"/>
              </a:spcBef>
              <a:buFont typeface="Arial"/>
              <a:buChar char="-"/>
            </a:pPr>
            <a:r>
              <a:rPr lang="ar-SA" dirty="0" smtClean="0">
                <a:latin typeface="Times New Roman"/>
                <a:ea typeface="Times New Roman"/>
                <a:cs typeface="Simplified Arabic"/>
              </a:rPr>
              <a:t>قابليتها </a:t>
            </a:r>
            <a:r>
              <a:rPr lang="ar-SA" dirty="0">
                <a:latin typeface="Times New Roman"/>
                <a:ea typeface="Times New Roman"/>
                <a:cs typeface="Simplified Arabic"/>
              </a:rPr>
              <a:t>للتفنيد أو الاختبار. </a:t>
            </a:r>
            <a:endParaRPr lang="ar-IQ" dirty="0">
              <a:latin typeface="Times New Roman"/>
              <a:ea typeface="Times New Roman"/>
              <a:cs typeface="Simplified Arabic"/>
            </a:endParaRPr>
          </a:p>
          <a:p>
            <a:pPr lvl="0" algn="r" rtl="1">
              <a:spcBef>
                <a:spcPts val="0"/>
              </a:spcBef>
              <a:buFont typeface="Arial"/>
              <a:buChar char="-"/>
            </a:pPr>
            <a:r>
              <a:rPr lang="ar-SA" dirty="0" smtClean="0">
                <a:latin typeface="Times New Roman"/>
                <a:ea typeface="Times New Roman"/>
                <a:cs typeface="Simplified Arabic"/>
              </a:rPr>
              <a:t>أن </a:t>
            </a:r>
            <a:r>
              <a:rPr lang="ar-SA" dirty="0">
                <a:latin typeface="Times New Roman"/>
                <a:ea typeface="Times New Roman"/>
                <a:cs typeface="Simplified Arabic"/>
              </a:rPr>
              <a:t>تكون قادرة على التكهن بنتائج الملاحظات المستقبلية. </a:t>
            </a:r>
            <a:endParaRPr lang="ar-IQ" dirty="0" smtClean="0">
              <a:latin typeface="Times New Roman"/>
              <a:ea typeface="Times New Roman"/>
              <a:cs typeface="Simplified Arabic"/>
            </a:endParaRPr>
          </a:p>
          <a:p>
            <a:pPr lvl="0" algn="r" rtl="1">
              <a:spcBef>
                <a:spcPts val="0"/>
              </a:spcBef>
              <a:buFont typeface="Arial"/>
              <a:buChar char="-"/>
            </a:pPr>
            <a:r>
              <a:rPr lang="ar-SA" dirty="0" smtClean="0">
                <a:latin typeface="Times New Roman"/>
                <a:ea typeface="Times New Roman"/>
                <a:cs typeface="Simplified Arabic"/>
              </a:rPr>
              <a:t>أن </a:t>
            </a:r>
            <a:r>
              <a:rPr lang="ar-SA" dirty="0">
                <a:latin typeface="Times New Roman"/>
                <a:ea typeface="Times New Roman"/>
                <a:cs typeface="Simplified Arabic"/>
              </a:rPr>
              <a:t>تحقق شرط الاتساق مع إحدى النظريات السابقة، واظهار عدم دقة النظرية القديمة. </a:t>
            </a:r>
            <a:endParaRPr lang="en-US" dirty="0">
              <a:latin typeface="Times New Roman"/>
              <a:ea typeface="Times New Roman"/>
            </a:endParaRPr>
          </a:p>
          <a:p>
            <a:pPr lvl="0" algn="r" rtl="1">
              <a:spcBef>
                <a:spcPts val="0"/>
              </a:spcBef>
              <a:buFont typeface="Arial"/>
              <a:buChar char="-"/>
            </a:pPr>
            <a:r>
              <a:rPr lang="ar-SA" dirty="0">
                <a:latin typeface="Times New Roman"/>
                <a:ea typeface="Times New Roman"/>
                <a:cs typeface="Simplified Arabic"/>
              </a:rPr>
              <a:t>وأن  تكون مرنة منفتحة على كل الاحتمالات وقابلة للتعديل، ولا يشترط فيها أن تكون تامة ودقيقة في تنبؤاتها.</a:t>
            </a:r>
            <a:endParaRPr lang="en-US" dirty="0">
              <a:latin typeface="Times New Roman"/>
              <a:ea typeface="Times New Roman"/>
            </a:endParaRPr>
          </a:p>
          <a:p>
            <a:pPr lvl="0" algn="r" rtl="1">
              <a:spcBef>
                <a:spcPts val="0"/>
              </a:spcBef>
              <a:buFont typeface="Arial"/>
              <a:buChar char="-"/>
            </a:pPr>
            <a:r>
              <a:rPr lang="ar-SA" dirty="0">
                <a:latin typeface="Times New Roman"/>
                <a:ea typeface="Times New Roman"/>
                <a:cs typeface="Simplified Arabic"/>
              </a:rPr>
              <a:t>وأن تؤيدها الكثير من الأدلة، وليس دليلاً واحدًا، إن لم تكن صحيحة كليةً. </a:t>
            </a:r>
            <a:r>
              <a:rPr lang="ar-IQ" dirty="0" smtClean="0">
                <a:latin typeface="Times New Roman"/>
                <a:ea typeface="Times New Roman"/>
                <a:cs typeface="Simplified Arabic"/>
              </a:rPr>
              <a:t>.. </a:t>
            </a:r>
            <a:r>
              <a:rPr lang="ar-SA" dirty="0" smtClean="0">
                <a:latin typeface="Times New Roman"/>
                <a:ea typeface="Times New Roman"/>
                <a:cs typeface="Simplified Arabic"/>
              </a:rPr>
              <a:t>وغير ذلك</a:t>
            </a:r>
            <a:r>
              <a:rPr lang="ar-IQ" dirty="0" smtClean="0">
                <a:latin typeface="Times New Roman"/>
                <a:ea typeface="Times New Roman"/>
                <a:cs typeface="Simplified Arabic"/>
              </a:rPr>
              <a:t>...</a:t>
            </a:r>
          </a:p>
          <a:p>
            <a:pPr lvl="0" algn="r" rtl="1">
              <a:spcBef>
                <a:spcPts val="0"/>
              </a:spcBef>
              <a:buFont typeface="Arial"/>
              <a:buChar char="-"/>
            </a:pPr>
            <a:endParaRPr lang="ar-IQ" dirty="0">
              <a:latin typeface="Times New Roman"/>
              <a:ea typeface="Times New Roman"/>
              <a:cs typeface="Simplified Arabic"/>
            </a:endParaRPr>
          </a:p>
          <a:p>
            <a:pPr marL="0" lvl="0" indent="0" algn="r" rtl="1">
              <a:spcBef>
                <a:spcPts val="0"/>
              </a:spcBef>
            </a:pPr>
            <a:endParaRPr lang="ar-IQ" dirty="0" smtClean="0">
              <a:latin typeface="Times New Roman"/>
              <a:ea typeface="Times New Roman"/>
              <a:cs typeface="Simplified Arabic"/>
            </a:endParaRPr>
          </a:p>
          <a:p>
            <a:pPr lvl="0" algn="r" rtl="1">
              <a:spcBef>
                <a:spcPts val="0"/>
              </a:spcBef>
              <a:buFont typeface="Arial"/>
              <a:buChar char="-"/>
            </a:pPr>
            <a:endParaRPr lang="en-US" dirty="0">
              <a:latin typeface="Times New Roman"/>
              <a:ea typeface="Times New Roman"/>
            </a:endParaRPr>
          </a:p>
        </p:txBody>
      </p:sp>
    </p:spTree>
    <p:extLst>
      <p:ext uri="{BB962C8B-B14F-4D97-AF65-F5344CB8AC3E}">
        <p14:creationId xmlns:p14="http://schemas.microsoft.com/office/powerpoint/2010/main" val="374252690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1000"/>
                                        <p:tgtEl>
                                          <p:spTgt spid="3">
                                            <p:txEl>
                                              <p:pRg st="7" end="7"/>
                                            </p:txEl>
                                          </p:spTgt>
                                        </p:tgtEl>
                                      </p:cBhvr>
                                    </p:animEffect>
                                    <p:anim calcmode="lin" valueType="num">
                                      <p:cBhvr>
                                        <p:cTn id="5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3">
                                            <p:txEl>
                                              <p:pRg st="8" end="8"/>
                                            </p:txEl>
                                          </p:spTgt>
                                        </p:tgtEl>
                                        <p:attrNameLst>
                                          <p:attrName>style.visibility</p:attrName>
                                        </p:attrNameLst>
                                      </p:cBhvr>
                                      <p:to>
                                        <p:strVal val="visible"/>
                                      </p:to>
                                    </p:set>
                                    <p:animEffect transition="in" filter="fade">
                                      <p:cBhvr>
                                        <p:cTn id="62" dur="1000"/>
                                        <p:tgtEl>
                                          <p:spTgt spid="3">
                                            <p:txEl>
                                              <p:pRg st="8" end="8"/>
                                            </p:txEl>
                                          </p:spTgt>
                                        </p:tgtEl>
                                      </p:cBhvr>
                                    </p:animEffect>
                                    <p:anim calcmode="lin" valueType="num">
                                      <p:cBhvr>
                                        <p:cTn id="6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3">
                                            <p:txEl>
                                              <p:pRg st="9" end="9"/>
                                            </p:txEl>
                                          </p:spTgt>
                                        </p:tgtEl>
                                        <p:attrNameLst>
                                          <p:attrName>style.visibility</p:attrName>
                                        </p:attrNameLst>
                                      </p:cBhvr>
                                      <p:to>
                                        <p:strVal val="visible"/>
                                      </p:to>
                                    </p:set>
                                    <p:animEffect transition="in" filter="fade">
                                      <p:cBhvr>
                                        <p:cTn id="69" dur="1000"/>
                                        <p:tgtEl>
                                          <p:spTgt spid="3">
                                            <p:txEl>
                                              <p:pRg st="9" end="9"/>
                                            </p:txEl>
                                          </p:spTgt>
                                        </p:tgtEl>
                                      </p:cBhvr>
                                    </p:animEffect>
                                    <p:anim calcmode="lin" valueType="num">
                                      <p:cBhvr>
                                        <p:cTn id="7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3">
                                            <p:txEl>
                                              <p:pRg st="10" end="10"/>
                                            </p:txEl>
                                          </p:spTgt>
                                        </p:tgtEl>
                                        <p:attrNameLst>
                                          <p:attrName>style.visibility</p:attrName>
                                        </p:attrNameLst>
                                      </p:cBhvr>
                                      <p:to>
                                        <p:strVal val="visible"/>
                                      </p:to>
                                    </p:set>
                                    <p:animEffect transition="in" filter="fade">
                                      <p:cBhvr>
                                        <p:cTn id="76" dur="1000"/>
                                        <p:tgtEl>
                                          <p:spTgt spid="3">
                                            <p:txEl>
                                              <p:pRg st="10" end="10"/>
                                            </p:txEl>
                                          </p:spTgt>
                                        </p:tgtEl>
                                      </p:cBhvr>
                                    </p:animEffect>
                                    <p:anim calcmode="lin" valueType="num">
                                      <p:cBhvr>
                                        <p:cTn id="7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8"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grpId="0" nodeType="clickEffect">
                                  <p:stCondLst>
                                    <p:cond delay="0"/>
                                  </p:stCondLst>
                                  <p:childTnLst>
                                    <p:set>
                                      <p:cBhvr>
                                        <p:cTn id="82" dur="1" fill="hold">
                                          <p:stCondLst>
                                            <p:cond delay="0"/>
                                          </p:stCondLst>
                                        </p:cTn>
                                        <p:tgtEl>
                                          <p:spTgt spid="3">
                                            <p:txEl>
                                              <p:pRg st="11" end="11"/>
                                            </p:txEl>
                                          </p:spTgt>
                                        </p:tgtEl>
                                        <p:attrNameLst>
                                          <p:attrName>style.visibility</p:attrName>
                                        </p:attrNameLst>
                                      </p:cBhvr>
                                      <p:to>
                                        <p:strVal val="visible"/>
                                      </p:to>
                                    </p:set>
                                    <p:animEffect transition="in" filter="fade">
                                      <p:cBhvr>
                                        <p:cTn id="83" dur="1000"/>
                                        <p:tgtEl>
                                          <p:spTgt spid="3">
                                            <p:txEl>
                                              <p:pRg st="11" end="11"/>
                                            </p:txEl>
                                          </p:spTgt>
                                        </p:tgtEl>
                                      </p:cBhvr>
                                    </p:animEffect>
                                    <p:anim calcmode="lin" valueType="num">
                                      <p:cBhvr>
                                        <p:cTn id="84"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5"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النظرية اللغوية الغربية</a:t>
            </a:r>
            <a:endParaRPr lang="en-US" b="1" dirty="0">
              <a:solidFill>
                <a:srgbClr val="FF0000"/>
              </a:solidFill>
            </a:endParaRPr>
          </a:p>
        </p:txBody>
      </p:sp>
      <p:sp>
        <p:nvSpPr>
          <p:cNvPr id="3" name="عنصر نائب للمحتوى 2"/>
          <p:cNvSpPr>
            <a:spLocks noGrp="1"/>
          </p:cNvSpPr>
          <p:nvPr>
            <p:ph idx="1"/>
          </p:nvPr>
        </p:nvSpPr>
        <p:spPr>
          <a:xfrm>
            <a:off x="395536" y="1100628"/>
            <a:ext cx="8136904" cy="4128572"/>
          </a:xfrm>
        </p:spPr>
        <p:txBody>
          <a:bodyPr>
            <a:normAutofit lnSpcReduction="10000"/>
          </a:bodyPr>
          <a:lstStyle/>
          <a:p>
            <a:pPr lvl="0" algn="r" rtl="1"/>
            <a:r>
              <a:rPr lang="ar-IQ" dirty="0" smtClean="0"/>
              <a:t>   </a:t>
            </a:r>
            <a:r>
              <a:rPr lang="ar-IQ" sz="2000" dirty="0" smtClean="0"/>
              <a:t>-  </a:t>
            </a:r>
            <a:r>
              <a:rPr lang="ar-SA" sz="2000" dirty="0" smtClean="0">
                <a:latin typeface="Times New Roman"/>
                <a:ea typeface="Times New Roman"/>
                <a:cs typeface="Simplified Arabic"/>
              </a:rPr>
              <a:t>أخذ</a:t>
            </a:r>
            <a:r>
              <a:rPr lang="ar-IQ" sz="2000" dirty="0" err="1">
                <a:latin typeface="Times New Roman"/>
                <a:ea typeface="Times New Roman"/>
                <a:cs typeface="Simplified Arabic"/>
              </a:rPr>
              <a:t>نا</a:t>
            </a:r>
            <a:r>
              <a:rPr lang="ar-SA" sz="2000" dirty="0">
                <a:latin typeface="Times New Roman"/>
                <a:ea typeface="Times New Roman"/>
                <a:cs typeface="Simplified Arabic"/>
              </a:rPr>
              <a:t> فكرة عامة عن</a:t>
            </a:r>
            <a:r>
              <a:rPr lang="ar-IQ" sz="2000" dirty="0">
                <a:latin typeface="Times New Roman"/>
                <a:ea typeface="Times New Roman"/>
                <a:cs typeface="Simplified Arabic"/>
              </a:rPr>
              <a:t> النظرية</a:t>
            </a:r>
            <a:r>
              <a:rPr lang="ar-SA" sz="2000" dirty="0">
                <a:latin typeface="Times New Roman"/>
                <a:ea typeface="Times New Roman"/>
                <a:cs typeface="Simplified Arabic"/>
              </a:rPr>
              <a:t>، تمهيدا لتناول النظرية اللغوية عند العرب ومدى انطباق هذه السمات العلمية عليها</a:t>
            </a:r>
            <a:r>
              <a:rPr lang="ar-SA" sz="2000" dirty="0" smtClean="0">
                <a:latin typeface="Times New Roman"/>
                <a:ea typeface="Times New Roman"/>
                <a:cs typeface="Simplified Arabic"/>
              </a:rPr>
              <a:t>...</a:t>
            </a:r>
            <a:endParaRPr lang="ar-IQ" sz="2000" dirty="0" smtClean="0"/>
          </a:p>
          <a:p>
            <a:pPr algn="r" rtl="1"/>
            <a:r>
              <a:rPr lang="ar-IQ" sz="2000" dirty="0" smtClean="0"/>
              <a:t>-   لكل </a:t>
            </a:r>
            <a:r>
              <a:rPr lang="ar-IQ" sz="2000" dirty="0"/>
              <a:t>نظرية مجالها وشروطها  وموضوعها  ومجال النظرية اللغوية اللغة واستعمالها  ونظامها </a:t>
            </a:r>
            <a:r>
              <a:rPr lang="ar-IQ" sz="2000" dirty="0" smtClean="0"/>
              <a:t>.</a:t>
            </a:r>
          </a:p>
          <a:p>
            <a:pPr algn="r" rtl="1"/>
            <a:r>
              <a:rPr lang="ar-IQ" sz="2000" dirty="0" smtClean="0"/>
              <a:t>-   ولكل </a:t>
            </a:r>
            <a:r>
              <a:rPr lang="ar-IQ" sz="2000" dirty="0"/>
              <a:t>لغة نظام تتسم به، </a:t>
            </a:r>
            <a:r>
              <a:rPr lang="ar-IQ" sz="2000" dirty="0" smtClean="0"/>
              <a:t>الذي </a:t>
            </a:r>
            <a:r>
              <a:rPr lang="ar-IQ" sz="2000" dirty="0"/>
              <a:t>يربط اجزائها، </a:t>
            </a:r>
            <a:endParaRPr lang="ar-IQ" sz="2000" dirty="0" smtClean="0"/>
          </a:p>
          <a:p>
            <a:pPr algn="r" rtl="1"/>
            <a:r>
              <a:rPr lang="ar-IQ" sz="2000" dirty="0" smtClean="0"/>
              <a:t>-   شروط </a:t>
            </a:r>
            <a:r>
              <a:rPr lang="ar-IQ" sz="2000" dirty="0"/>
              <a:t>النظرية </a:t>
            </a:r>
            <a:r>
              <a:rPr lang="ar-IQ" sz="2000" dirty="0" smtClean="0"/>
              <a:t>اللغوية: </a:t>
            </a:r>
            <a:r>
              <a:rPr lang="ar-IQ" sz="2000" dirty="0"/>
              <a:t> </a:t>
            </a:r>
            <a:r>
              <a:rPr lang="ar-IQ" sz="2000" dirty="0" smtClean="0">
                <a:solidFill>
                  <a:srgbClr val="FF0000"/>
                </a:solidFill>
              </a:rPr>
              <a:t>العموم  </a:t>
            </a:r>
            <a:r>
              <a:rPr lang="ar-IQ" sz="2000" dirty="0">
                <a:solidFill>
                  <a:srgbClr val="FF0000"/>
                </a:solidFill>
              </a:rPr>
              <a:t>والبساطة والاقتصاد والاتساق العام والكفاية في وصف </a:t>
            </a:r>
            <a:r>
              <a:rPr lang="ar-IQ" sz="2000" dirty="0" smtClean="0">
                <a:solidFill>
                  <a:srgbClr val="FF0000"/>
                </a:solidFill>
              </a:rPr>
              <a:t>اللغات. </a:t>
            </a:r>
          </a:p>
          <a:p>
            <a:pPr algn="r" rtl="1">
              <a:buFontTx/>
              <a:buChar char="-"/>
            </a:pPr>
            <a:r>
              <a:rPr lang="ar-IQ" sz="2000" dirty="0" smtClean="0"/>
              <a:t>أشهر </a:t>
            </a:r>
            <a:r>
              <a:rPr lang="ar-SA" sz="2000" dirty="0" smtClean="0"/>
              <a:t>النظريات </a:t>
            </a:r>
            <a:r>
              <a:rPr lang="ar-SA" sz="2000" dirty="0"/>
              <a:t>اللغوية </a:t>
            </a:r>
            <a:r>
              <a:rPr lang="ar-SA" sz="2000" dirty="0" smtClean="0"/>
              <a:t>الغربية:</a:t>
            </a:r>
            <a:r>
              <a:rPr lang="ar-IQ" sz="2000" dirty="0"/>
              <a:t> </a:t>
            </a:r>
            <a:r>
              <a:rPr lang="ar-IQ" sz="2000" dirty="0" smtClean="0"/>
              <a:t> </a:t>
            </a:r>
            <a:r>
              <a:rPr lang="ar-SA" sz="2000" dirty="0" smtClean="0">
                <a:solidFill>
                  <a:srgbClr val="FF0000"/>
                </a:solidFill>
              </a:rPr>
              <a:t>النظرية </a:t>
            </a:r>
            <a:r>
              <a:rPr lang="ar-SA" sz="2000" dirty="0">
                <a:solidFill>
                  <a:srgbClr val="FF0000"/>
                </a:solidFill>
              </a:rPr>
              <a:t>البنيوية. والنظرية التحويلية التوليدية. </a:t>
            </a:r>
            <a:endParaRPr lang="ar-IQ" sz="2000" dirty="0" smtClean="0">
              <a:solidFill>
                <a:srgbClr val="FF0000"/>
              </a:solidFill>
            </a:endParaRPr>
          </a:p>
          <a:p>
            <a:pPr marL="0" marR="0" algn="r" rtl="1">
              <a:spcBef>
                <a:spcPts val="0"/>
              </a:spcBef>
              <a:spcAft>
                <a:spcPts val="0"/>
              </a:spcAft>
            </a:pPr>
            <a:r>
              <a:rPr lang="ar-IQ" sz="2000" dirty="0" smtClean="0">
                <a:ea typeface="Times New Roman"/>
                <a:cs typeface="Simplified Arabic"/>
              </a:rPr>
              <a:t>-  </a:t>
            </a:r>
            <a:r>
              <a:rPr lang="ar-SA" sz="2000" dirty="0" smtClean="0">
                <a:ea typeface="Times New Roman"/>
                <a:cs typeface="Simplified Arabic"/>
              </a:rPr>
              <a:t>كانت </a:t>
            </a:r>
            <a:r>
              <a:rPr lang="ar-SA" sz="2000" dirty="0">
                <a:ea typeface="Times New Roman"/>
                <a:cs typeface="Simplified Arabic"/>
              </a:rPr>
              <a:t>الدراسات السائدة في القرن التاسع عشر، تاريخية مقارنة تهدف إلى معرفة العلاقات الوراثية بين اللغات وما يترتب على ذلك من الكشف عن قوانين «التطور» فيها.</a:t>
            </a:r>
            <a:endParaRPr lang="ar-IQ" sz="2000" dirty="0">
              <a:ea typeface="Times New Roman"/>
              <a:cs typeface="Simplified Arabic"/>
            </a:endParaRPr>
          </a:p>
          <a:p>
            <a:pPr lvl="0" algn="r" rtl="1"/>
            <a:r>
              <a:rPr lang="ar-IQ" sz="2000" dirty="0" smtClean="0"/>
              <a:t>-  </a:t>
            </a:r>
            <a:r>
              <a:rPr lang="ar-SA" sz="2000" dirty="0" smtClean="0"/>
              <a:t>وقد </a:t>
            </a:r>
            <a:r>
              <a:rPr lang="ar-SA" sz="2000" dirty="0"/>
              <a:t>بدأت النظرية اللغوية التي تتصف بالعلمية لدى دي </a:t>
            </a:r>
            <a:r>
              <a:rPr lang="ar-SA" sz="2000" dirty="0" err="1"/>
              <a:t>سويسر</a:t>
            </a:r>
            <a:r>
              <a:rPr lang="ar-SA" sz="2000" dirty="0"/>
              <a:t>، </a:t>
            </a:r>
            <a:r>
              <a:rPr lang="ar-SA" sz="2000" dirty="0">
                <a:ea typeface="Times New Roman"/>
                <a:cs typeface="Simplified Arabic"/>
              </a:rPr>
              <a:t>ثم غلب هذا العلم على البحث اللغوي إلى آخر </a:t>
            </a:r>
            <a:r>
              <a:rPr lang="ar-SA" sz="2000" dirty="0" smtClean="0">
                <a:ea typeface="Times New Roman"/>
                <a:cs typeface="Simplified Arabic"/>
              </a:rPr>
              <a:t>الخمسينيات</a:t>
            </a:r>
            <a:r>
              <a:rPr lang="ar-IQ" sz="2000" dirty="0" smtClean="0">
                <a:latin typeface="Times New Roman"/>
                <a:ea typeface="Times New Roman"/>
                <a:cs typeface="Simplified Arabic"/>
              </a:rPr>
              <a:t>، </a:t>
            </a:r>
            <a:r>
              <a:rPr lang="ar-SA" sz="2000" dirty="0" smtClean="0"/>
              <a:t>وظلت </a:t>
            </a:r>
            <a:r>
              <a:rPr lang="ar-SA" sz="2000" dirty="0"/>
              <a:t>تنمو وتتغير إلى يومنا </a:t>
            </a:r>
            <a:r>
              <a:rPr lang="ar-SA" sz="2000" dirty="0" smtClean="0"/>
              <a:t>هذا</a:t>
            </a:r>
            <a:r>
              <a:rPr lang="ar-IQ" sz="2000" dirty="0" smtClean="0"/>
              <a:t>.</a:t>
            </a:r>
            <a:endParaRPr lang="ar-IQ" sz="2000" dirty="0" smtClean="0">
              <a:solidFill>
                <a:srgbClr val="FF0000"/>
              </a:solidFill>
            </a:endParaRPr>
          </a:p>
        </p:txBody>
      </p:sp>
    </p:spTree>
    <p:extLst>
      <p:ext uri="{BB962C8B-B14F-4D97-AF65-F5344CB8AC3E}">
        <p14:creationId xmlns:p14="http://schemas.microsoft.com/office/powerpoint/2010/main" val="34106729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0"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1" dur="1000"/>
                                        <p:tgtEl>
                                          <p:spTgt spid="3">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7"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8"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9" dur="1000"/>
                                        <p:tgtEl>
                                          <p:spTgt spid="3">
                                            <p:txEl>
                                              <p:pRg st="4" end="4"/>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31" presetClass="entr" presetSubtype="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5"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6"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7" dur="1000"/>
                                        <p:tgtEl>
                                          <p:spTgt spid="3">
                                            <p:txEl>
                                              <p:pRg st="5" end="5"/>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1" presetClass="entr" presetSubtype="0" fill="hold" grpId="0"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 calcmode="lin" valueType="num">
                                      <p:cBhvr>
                                        <p:cTn id="62"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3"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64"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65"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solidFill>
                  <a:srgbClr val="FF0000"/>
                </a:solidFill>
                <a:latin typeface="Times New Roman"/>
                <a:ea typeface="Times New Roman"/>
                <a:cs typeface="Simplified Arabic"/>
              </a:rPr>
              <a:t>الخصائص العامة </a:t>
            </a:r>
            <a:r>
              <a:rPr lang="ar-SA" b="1" dirty="0" smtClean="0">
                <a:solidFill>
                  <a:srgbClr val="FF0000"/>
                </a:solidFill>
                <a:latin typeface="Times New Roman"/>
                <a:ea typeface="Times New Roman"/>
                <a:cs typeface="Simplified Arabic"/>
              </a:rPr>
              <a:t>للنظرية</a:t>
            </a:r>
            <a:r>
              <a:rPr lang="ar-IQ" b="1" dirty="0" smtClean="0">
                <a:solidFill>
                  <a:srgbClr val="FF0000"/>
                </a:solidFill>
                <a:latin typeface="Times New Roman"/>
                <a:ea typeface="Times New Roman"/>
                <a:cs typeface="Simplified Arabic"/>
              </a:rPr>
              <a:t> البنيوية</a:t>
            </a:r>
            <a:r>
              <a:rPr lang="ar-SA" b="1" dirty="0" smtClean="0">
                <a:solidFill>
                  <a:srgbClr val="FF0000"/>
                </a:solidFill>
                <a:latin typeface="Times New Roman"/>
                <a:ea typeface="Times New Roman"/>
                <a:cs typeface="Simplified Arabic"/>
              </a:rPr>
              <a:t>:</a:t>
            </a:r>
            <a:endParaRPr lang="en-US" b="1" dirty="0">
              <a:solidFill>
                <a:srgbClr val="FF0000"/>
              </a:solidFill>
            </a:endParaRPr>
          </a:p>
        </p:txBody>
      </p:sp>
      <p:sp>
        <p:nvSpPr>
          <p:cNvPr id="3" name="عنصر نائب للمحتوى 2"/>
          <p:cNvSpPr>
            <a:spLocks noGrp="1"/>
          </p:cNvSpPr>
          <p:nvPr>
            <p:ph idx="1"/>
          </p:nvPr>
        </p:nvSpPr>
        <p:spPr>
          <a:xfrm>
            <a:off x="822960" y="1100628"/>
            <a:ext cx="7520940" cy="4488612"/>
          </a:xfrm>
        </p:spPr>
        <p:txBody>
          <a:bodyPr>
            <a:normAutofit/>
          </a:bodyPr>
          <a:lstStyle/>
          <a:p>
            <a:pPr marL="0" marR="0" algn="r" rtl="1">
              <a:spcBef>
                <a:spcPts val="0"/>
              </a:spcBef>
              <a:spcAft>
                <a:spcPts val="0"/>
              </a:spcAft>
            </a:pPr>
            <a:endParaRPr lang="ar-IQ" dirty="0">
              <a:latin typeface="Times New Roman"/>
              <a:ea typeface="Times New Roman"/>
              <a:cs typeface="Simplified Arabic"/>
            </a:endParaRPr>
          </a:p>
          <a:p>
            <a:pPr marL="0" marR="0" algn="r" rtl="1">
              <a:spcBef>
                <a:spcPts val="0"/>
              </a:spcBef>
              <a:spcAft>
                <a:spcPts val="0"/>
              </a:spcAft>
              <a:buAutoNum type="arabicParenBoth"/>
            </a:pPr>
            <a:r>
              <a:rPr lang="ar-SA" dirty="0" smtClean="0">
                <a:latin typeface="Times New Roman"/>
                <a:ea typeface="Times New Roman"/>
                <a:cs typeface="Simplified Arabic"/>
              </a:rPr>
              <a:t>دراسة </a:t>
            </a:r>
            <a:r>
              <a:rPr lang="ar-SA" dirty="0">
                <a:latin typeface="Times New Roman"/>
                <a:ea typeface="Times New Roman"/>
                <a:cs typeface="Simplified Arabic"/>
              </a:rPr>
              <a:t>اللغة «علم» </a:t>
            </a:r>
            <a:r>
              <a:rPr lang="ar-SA" dirty="0" smtClean="0">
                <a:latin typeface="Times New Roman"/>
                <a:ea typeface="Times New Roman"/>
                <a:cs typeface="Simplified Arabic"/>
              </a:rPr>
              <a:t>تتخذ </a:t>
            </a:r>
            <a:r>
              <a:rPr lang="ar-SA" dirty="0">
                <a:latin typeface="Times New Roman"/>
                <a:ea typeface="Times New Roman"/>
                <a:cs typeface="Simplified Arabic"/>
              </a:rPr>
              <a:t>من «المادة» اللغوية «موضوعاً» له، ومن. ثم فهي دراسة «موضوعية» </a:t>
            </a:r>
            <a:r>
              <a:rPr lang="ar-SA" dirty="0" smtClean="0">
                <a:latin typeface="Times New Roman"/>
                <a:ea typeface="Times New Roman"/>
                <a:cs typeface="Simplified Arabic"/>
              </a:rPr>
              <a:t>لا ذاتية</a:t>
            </a:r>
            <a:r>
              <a:rPr lang="ar-IQ" dirty="0" smtClean="0">
                <a:latin typeface="Times New Roman"/>
                <a:ea typeface="Times New Roman"/>
                <a:cs typeface="Simplified Arabic"/>
              </a:rPr>
              <a:t>، </a:t>
            </a:r>
          </a:p>
          <a:p>
            <a:pPr marL="0" marR="0" algn="r" rtl="1">
              <a:spcBef>
                <a:spcPts val="0"/>
              </a:spcBef>
              <a:spcAft>
                <a:spcPts val="0"/>
              </a:spcAft>
              <a:buAutoNum type="arabicParenBoth"/>
            </a:pPr>
            <a:r>
              <a:rPr lang="ar-SA" dirty="0" smtClean="0">
                <a:latin typeface="Times New Roman"/>
                <a:ea typeface="Times New Roman"/>
                <a:cs typeface="Simplified Arabic"/>
              </a:rPr>
              <a:t>التأكيد على </a:t>
            </a:r>
            <a:r>
              <a:rPr lang="ar-SA" dirty="0">
                <a:latin typeface="Times New Roman"/>
                <a:ea typeface="Times New Roman"/>
                <a:cs typeface="Simplified Arabic"/>
              </a:rPr>
              <a:t>«استقلال» علم اللغة عن العلوم الأخرى وبخاصة الفلسفة </a:t>
            </a:r>
            <a:r>
              <a:rPr lang="ar-SA" dirty="0" smtClean="0">
                <a:latin typeface="Times New Roman"/>
                <a:ea typeface="Times New Roman"/>
                <a:cs typeface="Simplified Arabic"/>
              </a:rPr>
              <a:t>والمنطق.</a:t>
            </a:r>
            <a:endParaRPr lang="ar-IQ" dirty="0" smtClean="0">
              <a:latin typeface="Times New Roman"/>
              <a:ea typeface="Times New Roman"/>
              <a:cs typeface="Simplified Arabic"/>
            </a:endParaRPr>
          </a:p>
          <a:p>
            <a:pPr marL="0" marR="0" algn="r" rtl="1">
              <a:spcBef>
                <a:spcPts val="0"/>
              </a:spcBef>
              <a:spcAft>
                <a:spcPts val="0"/>
              </a:spcAft>
              <a:buAutoNum type="arabicParenBoth"/>
            </a:pPr>
            <a:r>
              <a:rPr lang="ar-SA" dirty="0" smtClean="0">
                <a:latin typeface="Times New Roman"/>
                <a:ea typeface="Times New Roman"/>
                <a:cs typeface="Simplified Arabic"/>
              </a:rPr>
              <a:t>اللغات الإنسانية مختلفة، وأنه</a:t>
            </a:r>
            <a:r>
              <a:rPr lang="ar-IQ" dirty="0" smtClean="0">
                <a:latin typeface="Times New Roman"/>
                <a:ea typeface="Times New Roman"/>
                <a:cs typeface="Simplified Arabic"/>
              </a:rPr>
              <a:t> ا</a:t>
            </a:r>
            <a:r>
              <a:rPr lang="ar-SA" dirty="0" err="1" smtClean="0">
                <a:latin typeface="Times New Roman"/>
                <a:ea typeface="Times New Roman"/>
                <a:cs typeface="Simplified Arabic"/>
              </a:rPr>
              <a:t>ختلاف</a:t>
            </a:r>
            <a:r>
              <a:rPr lang="ar-SA" dirty="0" smtClean="0">
                <a:latin typeface="Times New Roman"/>
                <a:ea typeface="Times New Roman"/>
                <a:cs typeface="Simplified Arabic"/>
              </a:rPr>
              <a:t> لا نهاية له، فكل لغة لها طبيعتها الخاصة ومن ثم وصفها الخاص</a:t>
            </a:r>
            <a:r>
              <a:rPr lang="ar-IQ" dirty="0" smtClean="0">
                <a:latin typeface="Times New Roman"/>
                <a:ea typeface="Times New Roman"/>
                <a:cs typeface="Simplified Arabic"/>
              </a:rPr>
              <a:t>.</a:t>
            </a:r>
          </a:p>
          <a:p>
            <a:pPr marL="0" marR="0" algn="r" rtl="1">
              <a:spcBef>
                <a:spcPts val="0"/>
              </a:spcBef>
              <a:spcAft>
                <a:spcPts val="0"/>
              </a:spcAft>
              <a:buAutoNum type="arabicParenBoth"/>
            </a:pPr>
            <a:r>
              <a:rPr lang="ar-SA" dirty="0" smtClean="0">
                <a:latin typeface="Times New Roman"/>
                <a:ea typeface="Times New Roman"/>
                <a:cs typeface="Simplified Arabic"/>
              </a:rPr>
              <a:t>لا توجد «نظرية واحدة» عن «اللغة» بصفة عامة، وليس «علم اللغة» «تصوراً»، عن «اللغة»، وإنما هو «إطار» من «تقنيات» الوصف العلمي لأي لغة.</a:t>
            </a:r>
            <a:endParaRPr lang="ar-IQ" sz="1200" dirty="0">
              <a:latin typeface="Times New Roman"/>
              <a:ea typeface="Times New Roman"/>
            </a:endParaRPr>
          </a:p>
          <a:p>
            <a:pPr marL="0" marR="0" algn="r" rtl="1">
              <a:spcBef>
                <a:spcPts val="0"/>
              </a:spcBef>
              <a:spcAft>
                <a:spcPts val="0"/>
              </a:spcAft>
              <a:buAutoNum type="arabicParenBoth"/>
            </a:pPr>
            <a:r>
              <a:rPr lang="ar-SA" dirty="0" smtClean="0">
                <a:latin typeface="Times New Roman"/>
                <a:ea typeface="Times New Roman"/>
                <a:cs typeface="Simplified Arabic"/>
              </a:rPr>
              <a:t>الدرس اللغوي درس «وصفي» لا «</a:t>
            </a:r>
            <a:r>
              <a:rPr lang="ar-SA" dirty="0" err="1" smtClean="0">
                <a:latin typeface="Times New Roman"/>
                <a:ea typeface="Times New Roman"/>
                <a:cs typeface="Simplified Arabic"/>
              </a:rPr>
              <a:t>تاريخى</a:t>
            </a:r>
            <a:r>
              <a:rPr lang="ar-SA" dirty="0" smtClean="0">
                <a:latin typeface="Times New Roman"/>
                <a:ea typeface="Times New Roman"/>
                <a:cs typeface="Simplified Arabic"/>
              </a:rPr>
              <a:t>»، يصف حالة للغة في وضعها الراهن؛ </a:t>
            </a:r>
            <a:endParaRPr lang="ar-IQ" dirty="0" smtClean="0">
              <a:latin typeface="Times New Roman"/>
              <a:ea typeface="Times New Roman"/>
              <a:cs typeface="Simplified Arabic"/>
            </a:endParaRPr>
          </a:p>
          <a:p>
            <a:pPr marL="0" marR="0" algn="r" rtl="1">
              <a:spcBef>
                <a:spcPts val="0"/>
              </a:spcBef>
              <a:spcAft>
                <a:spcPts val="0"/>
              </a:spcAft>
              <a:buAutoNum type="arabicParenBoth"/>
            </a:pPr>
            <a:r>
              <a:rPr lang="ar-SA" dirty="0" smtClean="0">
                <a:latin typeface="Times New Roman"/>
                <a:ea typeface="Times New Roman"/>
                <a:cs typeface="Simplified Arabic"/>
              </a:rPr>
              <a:t>يجب أن يكون الوصف موجها للغة في مظهر المنطوق لا المكتوب، </a:t>
            </a:r>
            <a:endParaRPr lang="ar-IQ" dirty="0" smtClean="0">
              <a:latin typeface="Times New Roman"/>
              <a:ea typeface="Times New Roman"/>
              <a:cs typeface="Simplified Arabic"/>
            </a:endParaRPr>
          </a:p>
          <a:p>
            <a:pPr marL="0" marR="0" algn="r" rtl="1">
              <a:spcBef>
                <a:spcPts val="0"/>
              </a:spcBef>
              <a:spcAft>
                <a:spcPts val="0"/>
              </a:spcAft>
              <a:buAutoNum type="arabicParenBoth"/>
            </a:pPr>
            <a:r>
              <a:rPr lang="ar-SA" dirty="0" smtClean="0">
                <a:latin typeface="Times New Roman"/>
                <a:ea typeface="Times New Roman"/>
                <a:cs typeface="Simplified Arabic"/>
              </a:rPr>
              <a:t>وأن تكون «مادة» الوصف مادة عامة، وليس مادة مختارة من المستوى الأدبي أو المستوى العالي للغة،</a:t>
            </a:r>
            <a:endParaRPr lang="ar-IQ" dirty="0" smtClean="0">
              <a:latin typeface="Times New Roman"/>
              <a:ea typeface="Times New Roman"/>
              <a:cs typeface="Simplified Arabic"/>
            </a:endParaRPr>
          </a:p>
          <a:p>
            <a:pPr marL="0" marR="0" algn="r" rtl="1">
              <a:spcBef>
                <a:spcPts val="0"/>
              </a:spcBef>
              <a:spcAft>
                <a:spcPts val="0"/>
              </a:spcAft>
              <a:buAutoNum type="arabicParenBoth"/>
            </a:pPr>
            <a:r>
              <a:rPr lang="ar-SA" dirty="0" smtClean="0">
                <a:latin typeface="Times New Roman"/>
                <a:ea typeface="Times New Roman"/>
                <a:cs typeface="Simplified Arabic"/>
              </a:rPr>
              <a:t>الوصف يجب أن يكون وصفا للغة « في ذاتها ومن أجل ذاتها»، أي اللغة بما هي عليه لا بما ينبغي أن تكون عليه،</a:t>
            </a:r>
            <a:endParaRPr lang="ar-IQ" dirty="0" smtClean="0">
              <a:latin typeface="Times New Roman"/>
              <a:ea typeface="Times New Roman"/>
              <a:cs typeface="Simplified Arabic"/>
            </a:endParaRPr>
          </a:p>
          <a:p>
            <a:pPr marL="0" marR="0" algn="r" rtl="1">
              <a:spcBef>
                <a:spcPts val="0"/>
              </a:spcBef>
              <a:spcAft>
                <a:spcPts val="0"/>
              </a:spcAft>
              <a:buAutoNum type="arabicParenBoth"/>
            </a:pPr>
            <a:r>
              <a:rPr lang="ar-SA" dirty="0" smtClean="0">
                <a:latin typeface="Times New Roman"/>
                <a:ea typeface="Times New Roman"/>
                <a:cs typeface="Simplified Arabic"/>
              </a:rPr>
              <a:t>استبعاد كل </a:t>
            </a:r>
            <a:r>
              <a:rPr lang="ar-SA" dirty="0" err="1" smtClean="0">
                <a:latin typeface="Times New Roman"/>
                <a:ea typeface="Times New Roman"/>
                <a:cs typeface="Simplified Arabic"/>
              </a:rPr>
              <a:t>ماهو</a:t>
            </a:r>
            <a:r>
              <a:rPr lang="ar-SA" dirty="0" smtClean="0">
                <a:latin typeface="Times New Roman"/>
                <a:ea typeface="Times New Roman"/>
                <a:cs typeface="Simplified Arabic"/>
              </a:rPr>
              <a:t> «معياري» والتمسك فقط بما هو «وصفي».</a:t>
            </a:r>
            <a:endParaRPr lang="ar-IQ" sz="1200" dirty="0">
              <a:latin typeface="Times New Roman"/>
              <a:ea typeface="Times New Roman"/>
            </a:endParaRPr>
          </a:p>
          <a:p>
            <a:pPr marL="0" marR="0" algn="r" rtl="1">
              <a:spcBef>
                <a:spcPts val="0"/>
              </a:spcBef>
              <a:spcAft>
                <a:spcPts val="0"/>
              </a:spcAft>
              <a:buAutoNum type="arabicParenBoth"/>
            </a:pPr>
            <a:r>
              <a:rPr lang="ar-SA" dirty="0" smtClean="0">
                <a:latin typeface="Times New Roman"/>
                <a:ea typeface="Times New Roman"/>
                <a:cs typeface="Simplified Arabic"/>
              </a:rPr>
              <a:t>وهذا الوصف اللغوي يخضع للتفسير «الآلي» للظواهر اللغوية، أي تفسير «عقلي» لها، </a:t>
            </a:r>
            <a:endParaRPr lang="ar-IQ" dirty="0" smtClean="0">
              <a:latin typeface="Times New Roman"/>
              <a:ea typeface="Times New Roman"/>
              <a:cs typeface="Simplified Arabic"/>
            </a:endParaRPr>
          </a:p>
          <a:p>
            <a:pPr marL="0" marR="0" algn="r" rtl="1">
              <a:spcBef>
                <a:spcPts val="0"/>
              </a:spcBef>
              <a:spcAft>
                <a:spcPts val="0"/>
              </a:spcAft>
              <a:buAutoNum type="arabicParenBoth"/>
            </a:pPr>
            <a:r>
              <a:rPr lang="ar-IQ" dirty="0" smtClean="0">
                <a:latin typeface="Times New Roman"/>
                <a:ea typeface="Times New Roman"/>
                <a:cs typeface="Simplified Arabic"/>
              </a:rPr>
              <a:t>رفض </a:t>
            </a:r>
            <a:r>
              <a:rPr lang="ar-SA" dirty="0" smtClean="0">
                <a:latin typeface="Times New Roman"/>
                <a:ea typeface="Times New Roman"/>
                <a:cs typeface="Simplified Arabic"/>
              </a:rPr>
              <a:t>«التعليل» اللغوي، </a:t>
            </a:r>
            <a:endParaRPr lang="ar-IQ" dirty="0">
              <a:latin typeface="Times New Roman"/>
              <a:ea typeface="Times New Roman"/>
              <a:cs typeface="Simplified Arabic"/>
            </a:endParaRPr>
          </a:p>
          <a:p>
            <a:pPr marL="0" marR="0" algn="r" rtl="1">
              <a:spcBef>
                <a:spcPts val="0"/>
              </a:spcBef>
              <a:spcAft>
                <a:spcPts val="0"/>
              </a:spcAft>
              <a:buAutoNum type="arabicParenBoth"/>
            </a:pPr>
            <a:r>
              <a:rPr lang="ar-IQ" dirty="0" smtClean="0">
                <a:latin typeface="Times New Roman"/>
                <a:ea typeface="Times New Roman"/>
                <a:cs typeface="Simplified Arabic"/>
              </a:rPr>
              <a:t>ليس </a:t>
            </a:r>
            <a:r>
              <a:rPr lang="ar-SA" dirty="0" smtClean="0">
                <a:latin typeface="Times New Roman"/>
                <a:ea typeface="Times New Roman"/>
                <a:cs typeface="Simplified Arabic"/>
              </a:rPr>
              <a:t>«المعنى» أساسا في تحليل الظواهر.</a:t>
            </a:r>
            <a:endParaRPr lang="en-US" sz="1200" dirty="0">
              <a:latin typeface="Times New Roman"/>
              <a:ea typeface="Times New Roman"/>
            </a:endParaRPr>
          </a:p>
        </p:txBody>
      </p:sp>
    </p:spTree>
    <p:extLst>
      <p:ext uri="{BB962C8B-B14F-4D97-AF65-F5344CB8AC3E}">
        <p14:creationId xmlns:p14="http://schemas.microsoft.com/office/powerpoint/2010/main" val="3970758859"/>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نقد النظرية البنيوية:</a:t>
            </a:r>
            <a:endParaRPr lang="en-US" b="1" dirty="0">
              <a:solidFill>
                <a:srgbClr val="FF0000"/>
              </a:solidFill>
            </a:endParaRPr>
          </a:p>
        </p:txBody>
      </p:sp>
      <p:sp>
        <p:nvSpPr>
          <p:cNvPr id="3" name="عنصر نائب للمحتوى 2"/>
          <p:cNvSpPr>
            <a:spLocks noGrp="1"/>
          </p:cNvSpPr>
          <p:nvPr>
            <p:ph idx="1"/>
          </p:nvPr>
        </p:nvSpPr>
        <p:spPr>
          <a:xfrm>
            <a:off x="822960" y="1100628"/>
            <a:ext cx="7853496" cy="4344596"/>
          </a:xfrm>
          <a:solidFill>
            <a:schemeClr val="accent3">
              <a:lumMod val="40000"/>
              <a:lumOff val="60000"/>
            </a:schemeClr>
          </a:solidFill>
        </p:spPr>
        <p:txBody>
          <a:bodyPr>
            <a:normAutofit/>
          </a:bodyPr>
          <a:lstStyle/>
          <a:p>
            <a:pPr marL="0" marR="0" algn="r" rtl="1">
              <a:spcBef>
                <a:spcPts val="0"/>
              </a:spcBef>
              <a:spcAft>
                <a:spcPts val="0"/>
              </a:spcAft>
            </a:pPr>
            <a:endParaRPr lang="ar-IQ" sz="2000" dirty="0">
              <a:latin typeface="Times New Roman"/>
              <a:ea typeface="Times New Roman"/>
              <a:cs typeface="Simplified Arabic"/>
            </a:endParaRPr>
          </a:p>
          <a:p>
            <a:pPr marL="0" marR="0" algn="r" rtl="1">
              <a:spcBef>
                <a:spcPts val="0"/>
              </a:spcBef>
              <a:spcAft>
                <a:spcPts val="0"/>
              </a:spcAft>
            </a:pPr>
            <a:r>
              <a:rPr lang="ar-SA" sz="2000" dirty="0" smtClean="0">
                <a:latin typeface="Times New Roman"/>
                <a:ea typeface="Times New Roman"/>
                <a:cs typeface="Simplified Arabic"/>
              </a:rPr>
              <a:t>وجه </a:t>
            </a:r>
            <a:r>
              <a:rPr lang="ar-SA" sz="2000" dirty="0">
                <a:latin typeface="Times New Roman"/>
                <a:ea typeface="Times New Roman"/>
                <a:cs typeface="Simplified Arabic"/>
              </a:rPr>
              <a:t>أصحاب هذا الاتجاه نقدا عنيفا للنحو الأوروبي القديم، أو ما يعرف بالنحو «</a:t>
            </a:r>
            <a:r>
              <a:rPr lang="ar-SA" sz="2000" dirty="0" err="1">
                <a:latin typeface="Times New Roman"/>
                <a:ea typeface="Times New Roman"/>
                <a:cs typeface="Simplified Arabic"/>
              </a:rPr>
              <a:t>التقليدى</a:t>
            </a:r>
            <a:r>
              <a:rPr lang="ar-SA" sz="2000" dirty="0">
                <a:latin typeface="Times New Roman"/>
                <a:ea typeface="Times New Roman"/>
                <a:cs typeface="Simplified Arabic"/>
              </a:rPr>
              <a:t>» استنادا إلى المبادئ السابقة. </a:t>
            </a:r>
            <a:endParaRPr lang="ar-IQ" sz="2000" dirty="0" smtClean="0">
              <a:latin typeface="Times New Roman"/>
              <a:ea typeface="Times New Roman"/>
              <a:cs typeface="Simplified Arabic"/>
            </a:endParaRPr>
          </a:p>
          <a:p>
            <a:pPr marL="0" marR="0" algn="r" rtl="1">
              <a:spcBef>
                <a:spcPts val="0"/>
              </a:spcBef>
              <a:spcAft>
                <a:spcPts val="0"/>
              </a:spcAft>
            </a:pPr>
            <a:r>
              <a:rPr lang="ar-SA" sz="2000" dirty="0" smtClean="0">
                <a:latin typeface="Times New Roman"/>
                <a:ea typeface="Times New Roman"/>
                <a:cs typeface="Simplified Arabic"/>
              </a:rPr>
              <a:t>وكانت </a:t>
            </a:r>
            <a:r>
              <a:rPr lang="ar-SA" sz="2000" dirty="0">
                <a:latin typeface="Times New Roman"/>
                <a:ea typeface="Times New Roman"/>
                <a:cs typeface="Simplified Arabic"/>
              </a:rPr>
              <a:t>أوجه النقد تتركز في أن النحو الأوروبي التقليدي يصدر عن الفلسفة، وعن المنطق الأرسطي، </a:t>
            </a:r>
            <a:endParaRPr lang="ar-IQ" sz="2000" dirty="0" smtClean="0">
              <a:latin typeface="Times New Roman"/>
              <a:ea typeface="Times New Roman"/>
              <a:cs typeface="Simplified Arabic"/>
            </a:endParaRPr>
          </a:p>
          <a:p>
            <a:pPr marL="0" marR="0" algn="r" rtl="1">
              <a:spcBef>
                <a:spcPts val="0"/>
              </a:spcBef>
              <a:spcAft>
                <a:spcPts val="0"/>
              </a:spcAft>
            </a:pPr>
            <a:r>
              <a:rPr lang="ar-SA" sz="2000" dirty="0" smtClean="0">
                <a:latin typeface="Times New Roman"/>
                <a:ea typeface="Times New Roman"/>
                <a:cs typeface="Simplified Arabic"/>
              </a:rPr>
              <a:t>ويجعل </a:t>
            </a:r>
            <a:r>
              <a:rPr lang="ar-SA" sz="2000" dirty="0">
                <a:latin typeface="Times New Roman"/>
                <a:ea typeface="Times New Roman"/>
                <a:cs typeface="Simplified Arabic"/>
              </a:rPr>
              <a:t>«المعنى» أساس التحليل، </a:t>
            </a:r>
            <a:endParaRPr lang="ar-IQ" sz="2000" dirty="0" smtClean="0">
              <a:latin typeface="Times New Roman"/>
              <a:ea typeface="Times New Roman"/>
              <a:cs typeface="Simplified Arabic"/>
            </a:endParaRPr>
          </a:p>
          <a:p>
            <a:pPr marL="0" marR="0" algn="r" rtl="1">
              <a:spcBef>
                <a:spcPts val="0"/>
              </a:spcBef>
              <a:spcAft>
                <a:spcPts val="0"/>
              </a:spcAft>
            </a:pPr>
            <a:r>
              <a:rPr lang="ar-SA" sz="2000" dirty="0" smtClean="0">
                <a:latin typeface="Times New Roman"/>
                <a:ea typeface="Times New Roman"/>
                <a:cs typeface="Simplified Arabic"/>
              </a:rPr>
              <a:t>ويختار </a:t>
            </a:r>
            <a:r>
              <a:rPr lang="ar-SA" sz="2000" dirty="0">
                <a:latin typeface="Times New Roman"/>
                <a:ea typeface="Times New Roman"/>
                <a:cs typeface="Simplified Arabic"/>
              </a:rPr>
              <a:t>مادته من المستويات الأدبية العالية، </a:t>
            </a:r>
            <a:endParaRPr lang="ar-IQ" sz="2000" dirty="0" smtClean="0">
              <a:latin typeface="Times New Roman"/>
              <a:ea typeface="Times New Roman"/>
              <a:cs typeface="Simplified Arabic"/>
            </a:endParaRPr>
          </a:p>
          <a:p>
            <a:pPr marL="0" marR="0" algn="r" rtl="1">
              <a:spcBef>
                <a:spcPts val="0"/>
              </a:spcBef>
              <a:spcAft>
                <a:spcPts val="0"/>
              </a:spcAft>
            </a:pPr>
            <a:r>
              <a:rPr lang="ar-SA" sz="2000" dirty="0" smtClean="0">
                <a:latin typeface="Times New Roman"/>
                <a:ea typeface="Times New Roman"/>
                <a:cs typeface="Simplified Arabic"/>
              </a:rPr>
              <a:t>ويصف </a:t>
            </a:r>
            <a:r>
              <a:rPr lang="ar-SA" sz="2000" dirty="0">
                <a:latin typeface="Times New Roman"/>
                <a:ea typeface="Times New Roman"/>
                <a:cs typeface="Simplified Arabic"/>
              </a:rPr>
              <a:t>اللغات الأوروبية -على اختلافها- في ضوء النحو اللاتيني. </a:t>
            </a:r>
            <a:endParaRPr lang="ar-IQ" sz="2000" dirty="0" smtClean="0">
              <a:latin typeface="Times New Roman"/>
              <a:ea typeface="Times New Roman"/>
              <a:cs typeface="Simplified Arabic"/>
            </a:endParaRPr>
          </a:p>
          <a:p>
            <a:pPr marL="0" marR="0" algn="r" rtl="1">
              <a:spcBef>
                <a:spcPts val="0"/>
              </a:spcBef>
              <a:spcAft>
                <a:spcPts val="0"/>
              </a:spcAft>
            </a:pPr>
            <a:endParaRPr lang="ar-IQ" sz="2000" dirty="0">
              <a:latin typeface="Times New Roman"/>
              <a:ea typeface="Times New Roman"/>
              <a:cs typeface="Simplified Arabic"/>
            </a:endParaRPr>
          </a:p>
          <a:p>
            <a:pPr marL="0" marR="0" algn="ctr" rtl="1">
              <a:spcBef>
                <a:spcPts val="0"/>
              </a:spcBef>
              <a:spcAft>
                <a:spcPts val="0"/>
              </a:spcAft>
            </a:pPr>
            <a:r>
              <a:rPr lang="ar-SA" sz="2800" dirty="0" smtClean="0">
                <a:solidFill>
                  <a:srgbClr val="FF0000"/>
                </a:solidFill>
                <a:latin typeface="Times New Roman"/>
                <a:ea typeface="Times New Roman"/>
                <a:cs typeface="Simplified Arabic"/>
              </a:rPr>
              <a:t>وهذا م</a:t>
            </a:r>
            <a:r>
              <a:rPr lang="ar-IQ" sz="2800" dirty="0" smtClean="0">
                <a:solidFill>
                  <a:srgbClr val="FF0000"/>
                </a:solidFill>
                <a:latin typeface="Times New Roman"/>
                <a:ea typeface="Times New Roman"/>
                <a:cs typeface="Simplified Arabic"/>
              </a:rPr>
              <a:t>ا </a:t>
            </a:r>
            <a:r>
              <a:rPr lang="ar-SA" sz="2800" dirty="0" smtClean="0">
                <a:solidFill>
                  <a:srgbClr val="FF0000"/>
                </a:solidFill>
                <a:latin typeface="Times New Roman"/>
                <a:ea typeface="Times New Roman"/>
                <a:cs typeface="Simplified Arabic"/>
              </a:rPr>
              <a:t>كرره </a:t>
            </a:r>
            <a:r>
              <a:rPr lang="ar-SA" sz="2800" dirty="0">
                <a:solidFill>
                  <a:srgbClr val="FF0000"/>
                </a:solidFill>
                <a:latin typeface="Times New Roman"/>
                <a:ea typeface="Times New Roman"/>
                <a:cs typeface="Simplified Arabic"/>
              </a:rPr>
              <a:t>الدارسون العرب أنفسهم المتأثرون بالنظرية البنيوية في نقد النحو العربي القديم. كما سنرى</a:t>
            </a:r>
            <a:r>
              <a:rPr lang="ar-SA" sz="2800" dirty="0" smtClean="0">
                <a:solidFill>
                  <a:srgbClr val="FF0000"/>
                </a:solidFill>
                <a:latin typeface="Times New Roman"/>
                <a:ea typeface="Times New Roman"/>
                <a:cs typeface="Simplified Arabic"/>
              </a:rPr>
              <a:t>.</a:t>
            </a:r>
            <a:endParaRPr lang="ar-IQ" sz="2800" dirty="0" smtClean="0">
              <a:solidFill>
                <a:srgbClr val="FF0000"/>
              </a:solidFill>
              <a:latin typeface="Times New Roman"/>
              <a:ea typeface="Times New Roman"/>
              <a:cs typeface="Simplified Arabic"/>
            </a:endParaRPr>
          </a:p>
        </p:txBody>
      </p:sp>
    </p:spTree>
    <p:extLst>
      <p:ext uri="{BB962C8B-B14F-4D97-AF65-F5344CB8AC3E}">
        <p14:creationId xmlns:p14="http://schemas.microsoft.com/office/powerpoint/2010/main" val="372980155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 calcmode="lin" valueType="num">
                                      <p:cBhvr>
                                        <p:cTn id="15" dur="1000" fill="hold"/>
                                        <p:tgtEl>
                                          <p:spTgt spid="3">
                                            <p:bg/>
                                          </p:spTgt>
                                        </p:tgtEl>
                                        <p:attrNameLst>
                                          <p:attrName>ppt_w</p:attrName>
                                        </p:attrNameLst>
                                      </p:cBhvr>
                                      <p:tavLst>
                                        <p:tav tm="0">
                                          <p:val>
                                            <p:fltVal val="0"/>
                                          </p:val>
                                        </p:tav>
                                        <p:tav tm="100000">
                                          <p:val>
                                            <p:strVal val="#ppt_w"/>
                                          </p:val>
                                        </p:tav>
                                      </p:tavLst>
                                    </p:anim>
                                    <p:anim calcmode="lin" valueType="num">
                                      <p:cBhvr>
                                        <p:cTn id="16" dur="1000" fill="hold"/>
                                        <p:tgtEl>
                                          <p:spTgt spid="3">
                                            <p:bg/>
                                          </p:spTgt>
                                        </p:tgtEl>
                                        <p:attrNameLst>
                                          <p:attrName>ppt_h</p:attrName>
                                        </p:attrNameLst>
                                      </p:cBhvr>
                                      <p:tavLst>
                                        <p:tav tm="0">
                                          <p:val>
                                            <p:fltVal val="0"/>
                                          </p:val>
                                        </p:tav>
                                        <p:tav tm="100000">
                                          <p:val>
                                            <p:strVal val="#ppt_h"/>
                                          </p:val>
                                        </p:tav>
                                      </p:tavLst>
                                    </p:anim>
                                    <p:anim calcmode="lin" valueType="num">
                                      <p:cBhvr>
                                        <p:cTn id="17" dur="1000" fill="hold"/>
                                        <p:tgtEl>
                                          <p:spTgt spid="3">
                                            <p:bg/>
                                          </p:spTgt>
                                        </p:tgtEl>
                                        <p:attrNameLst>
                                          <p:attrName>style.rotation</p:attrName>
                                        </p:attrNameLst>
                                      </p:cBhvr>
                                      <p:tavLst>
                                        <p:tav tm="0">
                                          <p:val>
                                            <p:fltVal val="90"/>
                                          </p:val>
                                        </p:tav>
                                        <p:tav tm="100000">
                                          <p:val>
                                            <p:fltVal val="0"/>
                                          </p:val>
                                        </p:tav>
                                      </p:tavLst>
                                    </p:anim>
                                    <p:animEffect transition="in" filter="fade">
                                      <p:cBhvr>
                                        <p:cTn id="18" dur="1000"/>
                                        <p:tgtEl>
                                          <p:spTgt spid="3">
                                            <p:bg/>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calcmode="lin" valueType="num">
                                      <p:cBhvr>
                                        <p:cTn id="5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solidFill>
                  <a:srgbClr val="FF0000"/>
                </a:solidFill>
              </a:rPr>
              <a:t>النظرية التوليدية التحويلية</a:t>
            </a:r>
            <a:endParaRPr lang="en-US" b="1" dirty="0">
              <a:solidFill>
                <a:srgbClr val="FF0000"/>
              </a:solidFill>
            </a:endParaRPr>
          </a:p>
        </p:txBody>
      </p:sp>
      <p:sp>
        <p:nvSpPr>
          <p:cNvPr id="3" name="عنصر نائب للمحتوى 2"/>
          <p:cNvSpPr>
            <a:spLocks noGrp="1"/>
          </p:cNvSpPr>
          <p:nvPr>
            <p:ph idx="1"/>
          </p:nvPr>
        </p:nvSpPr>
        <p:spPr>
          <a:xfrm>
            <a:off x="755576" y="980728"/>
            <a:ext cx="7588324" cy="4392488"/>
          </a:xfrm>
        </p:spPr>
        <p:txBody>
          <a:bodyPr>
            <a:normAutofit/>
          </a:bodyPr>
          <a:lstStyle/>
          <a:p>
            <a:pPr marL="0" marR="0" indent="0" algn="r" rtl="1">
              <a:spcBef>
                <a:spcPts val="0"/>
              </a:spcBef>
              <a:spcAft>
                <a:spcPts val="0"/>
              </a:spcAft>
            </a:pPr>
            <a:endParaRPr lang="ar-IQ" dirty="0">
              <a:latin typeface="Times New Roman"/>
              <a:ea typeface="Times New Roman"/>
              <a:cs typeface="Simplified Arabic"/>
            </a:endParaRPr>
          </a:p>
          <a:p>
            <a:pPr marL="0" lvl="0" algn="r" rtl="1">
              <a:spcBef>
                <a:spcPts val="0"/>
              </a:spcBef>
              <a:buFont typeface="Arial" pitchFamily="34" charset="0"/>
              <a:buAutoNum type="arabicParenBoth"/>
            </a:pPr>
            <a:r>
              <a:rPr lang="ar-IQ" sz="1800" dirty="0" smtClean="0">
                <a:solidFill>
                  <a:srgbClr val="000000"/>
                </a:solidFill>
                <a:ea typeface="Times New Roman"/>
                <a:cs typeface="Simplified Arabic"/>
              </a:rPr>
              <a:t>وحدة اللغات </a:t>
            </a:r>
            <a:r>
              <a:rPr lang="ar-SA" sz="1800" dirty="0" smtClean="0">
                <a:solidFill>
                  <a:srgbClr val="000000"/>
                </a:solidFill>
                <a:ea typeface="Times New Roman"/>
                <a:cs typeface="Simplified Arabic"/>
              </a:rPr>
              <a:t>الإنسانية </a:t>
            </a:r>
            <a:r>
              <a:rPr lang="ar-IQ" sz="1800" dirty="0" smtClean="0">
                <a:solidFill>
                  <a:srgbClr val="000000"/>
                </a:solidFill>
                <a:ea typeface="Times New Roman"/>
                <a:cs typeface="Simplified Arabic"/>
              </a:rPr>
              <a:t>تختلف </a:t>
            </a:r>
            <a:r>
              <a:rPr lang="ar-SA" sz="1800" dirty="0" smtClean="0">
                <a:solidFill>
                  <a:srgbClr val="000000"/>
                </a:solidFill>
                <a:ea typeface="Times New Roman"/>
                <a:cs typeface="Simplified Arabic"/>
              </a:rPr>
              <a:t>في </a:t>
            </a:r>
            <a:r>
              <a:rPr lang="ar-IQ" sz="1800" dirty="0" smtClean="0">
                <a:solidFill>
                  <a:srgbClr val="000000"/>
                </a:solidFill>
                <a:ea typeface="Times New Roman"/>
                <a:cs typeface="Simplified Arabic"/>
              </a:rPr>
              <a:t>الشكل</a:t>
            </a:r>
            <a:r>
              <a:rPr lang="ar-SA" sz="1800" dirty="0" smtClean="0">
                <a:solidFill>
                  <a:srgbClr val="000000"/>
                </a:solidFill>
                <a:ea typeface="Times New Roman"/>
                <a:cs typeface="Simplified Arabic"/>
              </a:rPr>
              <a:t>، </a:t>
            </a:r>
            <a:r>
              <a:rPr lang="ar-SA" sz="1800" dirty="0">
                <a:solidFill>
                  <a:srgbClr val="000000"/>
                </a:solidFill>
                <a:ea typeface="Times New Roman"/>
                <a:cs typeface="Simplified Arabic"/>
              </a:rPr>
              <a:t>أما ما </a:t>
            </a:r>
            <a:r>
              <a:rPr lang="ar-IQ" sz="1800" dirty="0" smtClean="0">
                <a:solidFill>
                  <a:srgbClr val="000000"/>
                </a:solidFill>
                <a:ea typeface="Times New Roman"/>
                <a:cs typeface="Simplified Arabic"/>
              </a:rPr>
              <a:t>تحت </a:t>
            </a:r>
            <a:r>
              <a:rPr lang="ar-SA" sz="1800" dirty="0" smtClean="0">
                <a:solidFill>
                  <a:srgbClr val="000000"/>
                </a:solidFill>
                <a:ea typeface="Times New Roman"/>
                <a:cs typeface="Simplified Arabic"/>
              </a:rPr>
              <a:t>فهو </a:t>
            </a:r>
            <a:r>
              <a:rPr lang="ar-SA" sz="1800" dirty="0">
                <a:solidFill>
                  <a:srgbClr val="000000"/>
                </a:solidFill>
                <a:ea typeface="Times New Roman"/>
                <a:cs typeface="Simplified Arabic"/>
              </a:rPr>
              <a:t>مشترك بين اللغات، </a:t>
            </a:r>
            <a:r>
              <a:rPr lang="ar-IQ" sz="1800" dirty="0" smtClean="0">
                <a:solidFill>
                  <a:srgbClr val="000000"/>
                </a:solidFill>
                <a:ea typeface="Times New Roman"/>
                <a:cs typeface="Simplified Arabic"/>
              </a:rPr>
              <a:t>لذا </a:t>
            </a:r>
            <a:r>
              <a:rPr lang="ar-IQ" sz="1800" dirty="0">
                <a:solidFill>
                  <a:srgbClr val="000000"/>
                </a:solidFill>
                <a:ea typeface="Times New Roman"/>
                <a:cs typeface="Simplified Arabic"/>
              </a:rPr>
              <a:t>اهتموا </a:t>
            </a:r>
            <a:r>
              <a:rPr lang="ar-SA" sz="1800" dirty="0">
                <a:solidFill>
                  <a:srgbClr val="000000"/>
                </a:solidFill>
                <a:ea typeface="Times New Roman"/>
                <a:cs typeface="Simplified Arabic"/>
              </a:rPr>
              <a:t>«بالكليات اللغوية» </a:t>
            </a:r>
            <a:r>
              <a:rPr lang="ar-SA" sz="1800" dirty="0">
                <a:solidFill>
                  <a:srgbClr val="000000"/>
                </a:solidFill>
                <a:latin typeface="Simplified Arabic"/>
                <a:ea typeface="Times New Roman"/>
              </a:rPr>
              <a:t>التي توحد الإنسانية جميعها في « الطبيعة »اللغوية. </a:t>
            </a:r>
            <a:r>
              <a:rPr lang="ar-IQ" sz="1800" dirty="0">
                <a:solidFill>
                  <a:srgbClr val="000000"/>
                </a:solidFill>
                <a:latin typeface="Simplified Arabic"/>
                <a:ea typeface="Times New Roman"/>
              </a:rPr>
              <a:t>ف</a:t>
            </a:r>
            <a:r>
              <a:rPr lang="ar-SA" sz="1800" dirty="0">
                <a:solidFill>
                  <a:srgbClr val="000000"/>
                </a:solidFill>
                <a:latin typeface="Simplified Arabic"/>
                <a:ea typeface="Times New Roman"/>
              </a:rPr>
              <a:t>الأطفال «يكتسبون» اللغة بطريقة </a:t>
            </a:r>
            <a:r>
              <a:rPr lang="ar-IQ" sz="1800" dirty="0" smtClean="0">
                <a:solidFill>
                  <a:srgbClr val="000000"/>
                </a:solidFill>
                <a:latin typeface="Simplified Arabic"/>
                <a:ea typeface="Times New Roman"/>
              </a:rPr>
              <a:t>في كل اللغات.</a:t>
            </a:r>
          </a:p>
          <a:p>
            <a:pPr marL="0" lvl="0" algn="r" rtl="1">
              <a:spcBef>
                <a:spcPts val="0"/>
              </a:spcBef>
              <a:buFont typeface="Arial" pitchFamily="34" charset="0"/>
              <a:buAutoNum type="arabicParenBoth"/>
            </a:pPr>
            <a:r>
              <a:rPr lang="ar-IQ" sz="1800" dirty="0" smtClean="0">
                <a:solidFill>
                  <a:srgbClr val="000000"/>
                </a:solidFill>
                <a:latin typeface="Times New Roman"/>
                <a:ea typeface="Times New Roman"/>
                <a:cs typeface="Simplified Arabic"/>
              </a:rPr>
              <a:t>الفطرة والأداء: </a:t>
            </a:r>
            <a:r>
              <a:rPr lang="ar-SA" sz="1800" dirty="0" smtClean="0">
                <a:solidFill>
                  <a:srgbClr val="000000"/>
                </a:solidFill>
                <a:latin typeface="Times New Roman"/>
                <a:ea typeface="Times New Roman"/>
                <a:cs typeface="Simplified Arabic"/>
              </a:rPr>
              <a:t>تمثل </a:t>
            </a:r>
            <a:r>
              <a:rPr lang="ar-SA" sz="1800" dirty="0">
                <a:solidFill>
                  <a:srgbClr val="000000"/>
                </a:solidFill>
                <a:latin typeface="Times New Roman"/>
                <a:ea typeface="Times New Roman"/>
                <a:cs typeface="Simplified Arabic"/>
              </a:rPr>
              <a:t>البنية العميقة </a:t>
            </a:r>
            <a:r>
              <a:rPr lang="ar-SA" sz="1800" dirty="0" smtClean="0">
                <a:solidFill>
                  <a:srgbClr val="000000"/>
                </a:solidFill>
                <a:latin typeface="Times New Roman"/>
                <a:ea typeface="Times New Roman"/>
                <a:cs typeface="Simplified Arabic"/>
              </a:rPr>
              <a:t>للغة، </a:t>
            </a:r>
            <a:r>
              <a:rPr lang="ar-SA" sz="1800" dirty="0">
                <a:solidFill>
                  <a:srgbClr val="000000"/>
                </a:solidFill>
                <a:latin typeface="Times New Roman"/>
                <a:ea typeface="Times New Roman"/>
                <a:cs typeface="Simplified Arabic"/>
              </a:rPr>
              <a:t>وهي بنية متشابهة في اللغات</a:t>
            </a:r>
            <a:r>
              <a:rPr lang="ar-SA" sz="1800" dirty="0" smtClean="0">
                <a:solidFill>
                  <a:srgbClr val="000000"/>
                </a:solidFill>
                <a:latin typeface="Times New Roman"/>
                <a:ea typeface="Times New Roman"/>
                <a:cs typeface="Simplified Arabic"/>
              </a:rPr>
              <a:t>؛ </a:t>
            </a:r>
            <a:r>
              <a:rPr lang="ar-SA" sz="1800" dirty="0">
                <a:solidFill>
                  <a:srgbClr val="000000"/>
                </a:solidFill>
                <a:latin typeface="Times New Roman"/>
                <a:ea typeface="Times New Roman"/>
                <a:cs typeface="Simplified Arabic"/>
              </a:rPr>
              <a:t>تتجسد -وفق نظام معين من «التحويل»- في كلام منطوق يظهر في بنية سطحية فيما يعرف بالأداء . </a:t>
            </a:r>
            <a:endParaRPr lang="ar-IQ" sz="1800" dirty="0" smtClean="0">
              <a:solidFill>
                <a:srgbClr val="000000"/>
              </a:solidFill>
              <a:latin typeface="Times New Roman"/>
              <a:ea typeface="Times New Roman"/>
              <a:cs typeface="Simplified Arabic"/>
            </a:endParaRPr>
          </a:p>
          <a:p>
            <a:pPr marL="0" lvl="0" algn="r" rtl="1">
              <a:spcBef>
                <a:spcPts val="0"/>
              </a:spcBef>
            </a:pPr>
            <a:r>
              <a:rPr lang="ar-IQ" sz="1800" dirty="0" smtClean="0">
                <a:solidFill>
                  <a:srgbClr val="000000"/>
                </a:solidFill>
                <a:latin typeface="Times New Roman"/>
                <a:ea typeface="Times New Roman"/>
                <a:cs typeface="Simplified Arabic"/>
              </a:rPr>
              <a:t>البنية العميقة: </a:t>
            </a:r>
            <a:r>
              <a:rPr lang="en-US" sz="1800" dirty="0" smtClean="0">
                <a:solidFill>
                  <a:srgbClr val="000000"/>
                </a:solidFill>
                <a:latin typeface="Times New Roman"/>
                <a:ea typeface="Times New Roman"/>
                <a:cs typeface="Simplified Arabic"/>
              </a:rPr>
              <a:t> </a:t>
            </a:r>
            <a:r>
              <a:rPr lang="ar-SA" sz="1800" dirty="0">
                <a:solidFill>
                  <a:srgbClr val="000000"/>
                </a:solidFill>
                <a:latin typeface="Times New Roman"/>
                <a:ea typeface="Times New Roman"/>
                <a:cs typeface="Simplified Arabic"/>
              </a:rPr>
              <a:t>لقد كان عمل المدرسة البنائية محصورا في الظاهر السطحي للغة، أما الت</a:t>
            </a:r>
            <a:r>
              <a:rPr lang="ar-IQ" sz="1800" dirty="0" err="1">
                <a:solidFill>
                  <a:srgbClr val="000000"/>
                </a:solidFill>
                <a:latin typeface="Times New Roman"/>
                <a:ea typeface="Times New Roman"/>
                <a:cs typeface="Simplified Arabic"/>
              </a:rPr>
              <a:t>حويلية</a:t>
            </a:r>
            <a:r>
              <a:rPr lang="ar-IQ" sz="1800" dirty="0">
                <a:solidFill>
                  <a:srgbClr val="000000"/>
                </a:solidFill>
                <a:latin typeface="Times New Roman"/>
                <a:ea typeface="Times New Roman"/>
                <a:cs typeface="Simplified Arabic"/>
              </a:rPr>
              <a:t> </a:t>
            </a:r>
            <a:r>
              <a:rPr lang="ar-SA" sz="1800" dirty="0">
                <a:solidFill>
                  <a:srgbClr val="000000"/>
                </a:solidFill>
                <a:latin typeface="Times New Roman"/>
                <a:ea typeface="Times New Roman"/>
                <a:cs typeface="Simplified Arabic"/>
              </a:rPr>
              <a:t> </a:t>
            </a:r>
            <a:r>
              <a:rPr lang="ar-IQ" sz="1800" dirty="0">
                <a:solidFill>
                  <a:srgbClr val="000000"/>
                </a:solidFill>
                <a:latin typeface="Times New Roman"/>
                <a:ea typeface="Times New Roman"/>
                <a:cs typeface="Simplified Arabic"/>
              </a:rPr>
              <a:t>ففي </a:t>
            </a:r>
            <a:r>
              <a:rPr lang="ar-SA" sz="1800" dirty="0">
                <a:solidFill>
                  <a:srgbClr val="000000"/>
                </a:solidFill>
                <a:latin typeface="Times New Roman"/>
                <a:ea typeface="Times New Roman"/>
                <a:cs typeface="Simplified Arabic"/>
              </a:rPr>
              <a:t>قواعد العمق.</a:t>
            </a:r>
            <a:endParaRPr lang="en-US" sz="1800" dirty="0">
              <a:solidFill>
                <a:srgbClr val="000000"/>
              </a:solidFill>
              <a:latin typeface="Times New Roman"/>
              <a:ea typeface="Times New Roman"/>
            </a:endParaRPr>
          </a:p>
          <a:p>
            <a:pPr marL="0" lvl="0" algn="r" rtl="1">
              <a:spcBef>
                <a:spcPts val="0"/>
              </a:spcBef>
            </a:pPr>
            <a:r>
              <a:rPr lang="ar-SA" sz="1800" dirty="0" smtClean="0">
                <a:solidFill>
                  <a:srgbClr val="000000"/>
                </a:solidFill>
                <a:latin typeface="Times New Roman"/>
                <a:ea typeface="Times New Roman"/>
                <a:cs typeface="Simplified Arabic"/>
              </a:rPr>
              <a:t>(</a:t>
            </a:r>
            <a:r>
              <a:rPr lang="ar-IQ" sz="1800" dirty="0" smtClean="0">
                <a:solidFill>
                  <a:srgbClr val="000000"/>
                </a:solidFill>
                <a:latin typeface="Times New Roman"/>
                <a:ea typeface="Times New Roman"/>
                <a:cs typeface="Simplified Arabic"/>
              </a:rPr>
              <a:t>3</a:t>
            </a:r>
            <a:r>
              <a:rPr lang="ar-SA" sz="1800" dirty="0" smtClean="0">
                <a:solidFill>
                  <a:srgbClr val="000000"/>
                </a:solidFill>
                <a:latin typeface="Times New Roman"/>
                <a:ea typeface="Times New Roman"/>
                <a:cs typeface="Simplified Arabic"/>
              </a:rPr>
              <a:t>)</a:t>
            </a:r>
            <a:r>
              <a:rPr lang="ar-IQ" sz="1800" dirty="0" smtClean="0">
                <a:solidFill>
                  <a:srgbClr val="000000"/>
                </a:solidFill>
                <a:latin typeface="Times New Roman"/>
                <a:ea typeface="Times New Roman"/>
                <a:cs typeface="Simplified Arabic"/>
              </a:rPr>
              <a:t>الابداعية: </a:t>
            </a:r>
            <a:r>
              <a:rPr lang="ar-SA" sz="1800" dirty="0" smtClean="0">
                <a:solidFill>
                  <a:srgbClr val="000000"/>
                </a:solidFill>
                <a:latin typeface="Times New Roman"/>
                <a:ea typeface="Times New Roman"/>
                <a:cs typeface="Simplified Arabic"/>
              </a:rPr>
              <a:t> </a:t>
            </a:r>
            <a:r>
              <a:rPr lang="ar-SA" sz="1800" dirty="0">
                <a:solidFill>
                  <a:srgbClr val="000000"/>
                </a:solidFill>
                <a:latin typeface="Times New Roman"/>
                <a:ea typeface="Times New Roman"/>
                <a:cs typeface="Simplified Arabic"/>
              </a:rPr>
              <a:t>إن اللغات تتكون من عناصر «محدودة» ولكن «الجمل» التي تنتجها «لا نهاية لها»؛ أي إن اللغة بطبيعتها إبداعية منتجة، </a:t>
            </a:r>
            <a:r>
              <a:rPr lang="ar-IQ" sz="1800" dirty="0" smtClean="0">
                <a:solidFill>
                  <a:srgbClr val="000000"/>
                </a:solidFill>
                <a:latin typeface="Times New Roman"/>
                <a:ea typeface="Times New Roman"/>
                <a:cs typeface="Simplified Arabic"/>
              </a:rPr>
              <a:t>ف</a:t>
            </a:r>
            <a:r>
              <a:rPr lang="ar-SA" sz="1800" dirty="0" smtClean="0">
                <a:solidFill>
                  <a:srgbClr val="000000"/>
                </a:solidFill>
                <a:latin typeface="Times New Roman"/>
                <a:ea typeface="Times New Roman"/>
                <a:cs typeface="Simplified Arabic"/>
              </a:rPr>
              <a:t>الطفل </a:t>
            </a:r>
            <a:r>
              <a:rPr lang="ar-SA" sz="1800" dirty="0">
                <a:solidFill>
                  <a:srgbClr val="000000"/>
                </a:solidFill>
                <a:latin typeface="Times New Roman"/>
                <a:ea typeface="Times New Roman"/>
                <a:cs typeface="Simplified Arabic"/>
              </a:rPr>
              <a:t>ينتج</a:t>
            </a:r>
            <a:r>
              <a:rPr lang="ar-IQ" sz="1800" dirty="0">
                <a:solidFill>
                  <a:srgbClr val="000000"/>
                </a:solidFill>
                <a:latin typeface="Times New Roman"/>
                <a:ea typeface="Times New Roman"/>
                <a:cs typeface="Simplified Arabic"/>
              </a:rPr>
              <a:t> ويسمع </a:t>
            </a:r>
            <a:r>
              <a:rPr lang="ar-SA" sz="1800" dirty="0">
                <a:solidFill>
                  <a:srgbClr val="000000"/>
                </a:solidFill>
                <a:latin typeface="Times New Roman"/>
                <a:ea typeface="Times New Roman"/>
                <a:cs typeface="Simplified Arabic"/>
              </a:rPr>
              <a:t> كل يوم مئات من الجمل الجديدة لم ينطقها من قبل، </a:t>
            </a:r>
            <a:r>
              <a:rPr lang="ar-IQ" sz="1800" dirty="0" smtClean="0">
                <a:solidFill>
                  <a:srgbClr val="000000"/>
                </a:solidFill>
                <a:latin typeface="Times New Roman"/>
                <a:ea typeface="Times New Roman"/>
                <a:cs typeface="Simplified Arabic"/>
              </a:rPr>
              <a:t>بالفطرة.</a:t>
            </a:r>
            <a:endParaRPr lang="en-US" sz="1800" dirty="0">
              <a:solidFill>
                <a:srgbClr val="000000"/>
              </a:solidFill>
              <a:latin typeface="Times New Roman"/>
              <a:ea typeface="Times New Roman"/>
            </a:endParaRPr>
          </a:p>
          <a:p>
            <a:pPr marL="0" lvl="0" algn="r" rtl="1">
              <a:spcBef>
                <a:spcPts val="0"/>
              </a:spcBef>
            </a:pPr>
            <a:r>
              <a:rPr lang="ar-SA" sz="1800" dirty="0" smtClean="0">
                <a:solidFill>
                  <a:srgbClr val="000000"/>
                </a:solidFill>
                <a:latin typeface="Times New Roman"/>
                <a:ea typeface="Times New Roman"/>
                <a:cs typeface="Simplified Arabic"/>
              </a:rPr>
              <a:t>(</a:t>
            </a:r>
            <a:r>
              <a:rPr lang="ar-IQ" sz="1800" dirty="0" smtClean="0">
                <a:solidFill>
                  <a:srgbClr val="000000"/>
                </a:solidFill>
                <a:latin typeface="Times New Roman"/>
                <a:ea typeface="Times New Roman"/>
                <a:cs typeface="Simplified Arabic"/>
              </a:rPr>
              <a:t>4</a:t>
            </a:r>
            <a:r>
              <a:rPr lang="ar-SA" sz="1800" dirty="0" smtClean="0">
                <a:solidFill>
                  <a:srgbClr val="000000"/>
                </a:solidFill>
                <a:latin typeface="Times New Roman"/>
                <a:ea typeface="Times New Roman"/>
                <a:cs typeface="Simplified Arabic"/>
              </a:rPr>
              <a:t>) </a:t>
            </a:r>
            <a:r>
              <a:rPr lang="ar-IQ" sz="1800" dirty="0" smtClean="0">
                <a:solidFill>
                  <a:srgbClr val="000000"/>
                </a:solidFill>
                <a:latin typeface="Times New Roman"/>
                <a:ea typeface="Times New Roman"/>
                <a:cs typeface="Simplified Arabic"/>
              </a:rPr>
              <a:t>لا بد من </a:t>
            </a:r>
            <a:r>
              <a:rPr lang="ar-SA" sz="1800" dirty="0" smtClean="0">
                <a:solidFill>
                  <a:srgbClr val="000000"/>
                </a:solidFill>
                <a:latin typeface="Times New Roman"/>
                <a:ea typeface="Times New Roman"/>
                <a:cs typeface="Simplified Arabic"/>
              </a:rPr>
              <a:t>«التفسير</a:t>
            </a:r>
            <a:r>
              <a:rPr lang="ar-SA" sz="1800" dirty="0">
                <a:solidFill>
                  <a:srgbClr val="000000"/>
                </a:solidFill>
                <a:latin typeface="Times New Roman"/>
                <a:ea typeface="Times New Roman"/>
                <a:cs typeface="Simplified Arabic"/>
              </a:rPr>
              <a:t>» العقلي، </a:t>
            </a:r>
            <a:r>
              <a:rPr lang="ar-SA" sz="1800" dirty="0" smtClean="0">
                <a:solidFill>
                  <a:srgbClr val="000000"/>
                </a:solidFill>
                <a:latin typeface="Times New Roman"/>
                <a:ea typeface="Times New Roman"/>
                <a:cs typeface="Simplified Arabic"/>
              </a:rPr>
              <a:t>«</a:t>
            </a:r>
            <a:r>
              <a:rPr lang="ar-SA" sz="1800" dirty="0">
                <a:solidFill>
                  <a:srgbClr val="000000"/>
                </a:solidFill>
                <a:latin typeface="Times New Roman"/>
                <a:ea typeface="Times New Roman"/>
                <a:cs typeface="Simplified Arabic"/>
              </a:rPr>
              <a:t>التقدير» و«التعليل». </a:t>
            </a:r>
            <a:r>
              <a:rPr lang="ar-IQ" sz="1800" dirty="0" smtClean="0">
                <a:solidFill>
                  <a:srgbClr val="000000"/>
                </a:solidFill>
                <a:latin typeface="Times New Roman"/>
                <a:ea typeface="Times New Roman"/>
                <a:cs typeface="Simplified Arabic"/>
              </a:rPr>
              <a:t>لأن المقصود البنية العميقة في العقل.</a:t>
            </a:r>
            <a:endParaRPr lang="ar-IQ" sz="1800" dirty="0">
              <a:solidFill>
                <a:srgbClr val="000000"/>
              </a:solidFill>
              <a:latin typeface="Times New Roman"/>
              <a:ea typeface="Times New Roman"/>
              <a:cs typeface="Simplified Arabic"/>
            </a:endParaRPr>
          </a:p>
          <a:p>
            <a:pPr marL="0" lvl="0" algn="r" rtl="1">
              <a:spcBef>
                <a:spcPts val="0"/>
              </a:spcBef>
            </a:pPr>
            <a:r>
              <a:rPr lang="ar-IQ" sz="1800" dirty="0" smtClean="0">
                <a:solidFill>
                  <a:srgbClr val="000000"/>
                </a:solidFill>
                <a:latin typeface="Times New Roman"/>
                <a:ea typeface="Times New Roman"/>
                <a:cs typeface="Simplified Arabic"/>
              </a:rPr>
              <a:t>(5) </a:t>
            </a:r>
            <a:r>
              <a:rPr lang="ar-SA" sz="1800" dirty="0">
                <a:solidFill>
                  <a:srgbClr val="000000"/>
                </a:solidFill>
                <a:latin typeface="Times New Roman"/>
                <a:ea typeface="Times New Roman"/>
                <a:cs typeface="Simplified Arabic"/>
              </a:rPr>
              <a:t>ومن ثم عاد «المعنى» ليتصدر التحليل اللغوي...</a:t>
            </a:r>
            <a:endParaRPr lang="ar-IQ" sz="1800" dirty="0">
              <a:solidFill>
                <a:srgbClr val="000000"/>
              </a:solidFill>
              <a:latin typeface="Times New Roman"/>
              <a:ea typeface="Times New Roman"/>
              <a:cs typeface="Simplified Arabic"/>
            </a:endParaRPr>
          </a:p>
          <a:p>
            <a:pPr marL="0" marR="0" algn="r" rtl="1">
              <a:spcBef>
                <a:spcPts val="0"/>
              </a:spcBef>
              <a:spcAft>
                <a:spcPts val="0"/>
              </a:spcAft>
              <a:buFontTx/>
              <a:buChar char="-"/>
            </a:pPr>
            <a:endParaRPr lang="ar-IQ" dirty="0" smtClean="0">
              <a:latin typeface="Times New Roman"/>
              <a:ea typeface="Times New Roman"/>
              <a:cs typeface="Simplified Arabic"/>
            </a:endParaRPr>
          </a:p>
          <a:p>
            <a:pPr marL="0" marR="0" algn="r" rtl="1">
              <a:spcBef>
                <a:spcPts val="0"/>
              </a:spcBef>
              <a:spcAft>
                <a:spcPts val="0"/>
              </a:spcAft>
              <a:buFontTx/>
              <a:buChar char="-"/>
            </a:pPr>
            <a:endParaRPr lang="en-US" sz="1200" dirty="0">
              <a:latin typeface="Times New Roman"/>
              <a:ea typeface="Times New Roman"/>
            </a:endParaRPr>
          </a:p>
          <a:p>
            <a:endParaRPr lang="en-US" dirty="0"/>
          </a:p>
        </p:txBody>
      </p:sp>
    </p:spTree>
    <p:extLst>
      <p:ext uri="{BB962C8B-B14F-4D97-AF65-F5344CB8AC3E}">
        <p14:creationId xmlns:p14="http://schemas.microsoft.com/office/powerpoint/2010/main" val="171199891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3">
              <a:lumMod val="40000"/>
              <a:lumOff val="60000"/>
            </a:schemeClr>
          </a:solidFill>
        </p:spPr>
        <p:txBody>
          <a:bodyPr/>
          <a:lstStyle/>
          <a:p>
            <a:pPr algn="ctr"/>
            <a:r>
              <a:rPr lang="ar-IQ" b="1" dirty="0" smtClean="0">
                <a:solidFill>
                  <a:srgbClr val="FF0000"/>
                </a:solidFill>
                <a:cs typeface="+mn-cs"/>
              </a:rPr>
              <a:t>المحاولات العربية لدراسة النظرية اللغوية عند العرب</a:t>
            </a:r>
            <a:endParaRPr lang="en-US" b="1" dirty="0">
              <a:solidFill>
                <a:srgbClr val="FF0000"/>
              </a:solidFill>
              <a:cs typeface="+mn-cs"/>
            </a:endParaRPr>
          </a:p>
        </p:txBody>
      </p:sp>
      <p:sp>
        <p:nvSpPr>
          <p:cNvPr id="3" name="عنصر نائب للمحتوى 2"/>
          <p:cNvSpPr>
            <a:spLocks noGrp="1"/>
          </p:cNvSpPr>
          <p:nvPr>
            <p:ph idx="1"/>
          </p:nvPr>
        </p:nvSpPr>
        <p:spPr/>
        <p:txBody>
          <a:bodyPr>
            <a:normAutofit fontScale="92500" lnSpcReduction="10000"/>
          </a:bodyPr>
          <a:lstStyle/>
          <a:p>
            <a:pPr marL="0" marR="0" algn="r" rtl="1">
              <a:spcBef>
                <a:spcPts val="0"/>
              </a:spcBef>
              <a:spcAft>
                <a:spcPts val="0"/>
              </a:spcAft>
            </a:pPr>
            <a:r>
              <a:rPr lang="ar-SA" dirty="0">
                <a:latin typeface="Times New Roman"/>
                <a:ea typeface="Times New Roman"/>
                <a:cs typeface="Simplified Arabic"/>
              </a:rPr>
              <a:t> </a:t>
            </a:r>
            <a:endParaRPr lang="ar-IQ" dirty="0" smtClean="0">
              <a:latin typeface="Times New Roman"/>
              <a:ea typeface="Times New Roman"/>
              <a:cs typeface="Simplified Arabic"/>
            </a:endParaRPr>
          </a:p>
          <a:p>
            <a:pPr marL="0" algn="r" rtl="1">
              <a:spcBef>
                <a:spcPts val="0"/>
              </a:spcBef>
            </a:pPr>
            <a:r>
              <a:rPr lang="ar-IQ" sz="2000" dirty="0" smtClean="0">
                <a:latin typeface="Times New Roman"/>
                <a:ea typeface="Times New Roman"/>
                <a:cs typeface="Simplified Arabic"/>
              </a:rPr>
              <a:t>-  اذا طبقنا أسس النظرية الحديثة على موروثنا فهل </a:t>
            </a:r>
            <a:r>
              <a:rPr lang="ar-SA" sz="2000" dirty="0" smtClean="0">
                <a:latin typeface="Times New Roman"/>
                <a:ea typeface="Times New Roman"/>
                <a:cs typeface="Simplified Arabic"/>
              </a:rPr>
              <a:t>توجد </a:t>
            </a:r>
            <a:r>
              <a:rPr lang="ar-SA" sz="2000" dirty="0">
                <a:latin typeface="Times New Roman"/>
                <a:ea typeface="Times New Roman"/>
                <a:cs typeface="Simplified Arabic"/>
              </a:rPr>
              <a:t>نظرية لغوية عند العرب واحدة؟ أو </a:t>
            </a:r>
            <a:r>
              <a:rPr lang="ar-IQ" sz="2000" dirty="0">
                <a:latin typeface="Times New Roman"/>
                <a:ea typeface="Times New Roman"/>
                <a:cs typeface="Simplified Arabic"/>
              </a:rPr>
              <a:t>هذا</a:t>
            </a:r>
            <a:r>
              <a:rPr lang="ar-SA" sz="2000" dirty="0">
                <a:latin typeface="Times New Roman"/>
                <a:ea typeface="Times New Roman"/>
                <a:cs typeface="Simplified Arabic"/>
              </a:rPr>
              <a:t> تقليد للغرب</a:t>
            </a:r>
            <a:r>
              <a:rPr lang="ar-IQ" sz="2000" dirty="0" smtClean="0">
                <a:latin typeface="Times New Roman"/>
                <a:ea typeface="Times New Roman"/>
                <a:cs typeface="Simplified Arabic"/>
              </a:rPr>
              <a:t> ؟ </a:t>
            </a:r>
          </a:p>
          <a:p>
            <a:pPr marL="0" algn="r" rtl="1">
              <a:spcBef>
                <a:spcPts val="0"/>
              </a:spcBef>
            </a:pPr>
            <a:r>
              <a:rPr lang="ar-IQ" sz="2000" dirty="0" smtClean="0">
                <a:latin typeface="Times New Roman"/>
                <a:ea typeface="Times New Roman"/>
                <a:cs typeface="Simplified Arabic"/>
              </a:rPr>
              <a:t>-  </a:t>
            </a:r>
            <a:r>
              <a:rPr lang="ar-SA" sz="2000" dirty="0" smtClean="0">
                <a:latin typeface="Times New Roman"/>
                <a:ea typeface="Times New Roman"/>
                <a:cs typeface="Simplified Arabic"/>
              </a:rPr>
              <a:t>لعلنا </a:t>
            </a:r>
            <a:r>
              <a:rPr lang="ar-SA" sz="2000" dirty="0">
                <a:latin typeface="Times New Roman"/>
                <a:ea typeface="Times New Roman"/>
                <a:cs typeface="Simplified Arabic"/>
              </a:rPr>
              <a:t>نجد جواب ذلك من </a:t>
            </a:r>
            <a:r>
              <a:rPr lang="ar-IQ" sz="2000" dirty="0" smtClean="0">
                <a:latin typeface="Times New Roman"/>
                <a:ea typeface="Times New Roman"/>
                <a:cs typeface="Simplified Arabic"/>
              </a:rPr>
              <a:t>ال</a:t>
            </a:r>
            <a:r>
              <a:rPr lang="ar-SA" sz="2000" dirty="0" smtClean="0">
                <a:latin typeface="Times New Roman"/>
                <a:ea typeface="Times New Roman"/>
                <a:cs typeface="Simplified Arabic"/>
              </a:rPr>
              <a:t>كتب </a:t>
            </a:r>
            <a:r>
              <a:rPr lang="ar-IQ" sz="2000" dirty="0" smtClean="0">
                <a:latin typeface="Times New Roman"/>
                <a:ea typeface="Times New Roman"/>
                <a:cs typeface="Simplified Arabic"/>
              </a:rPr>
              <a:t>التي تناولت </a:t>
            </a:r>
            <a:r>
              <a:rPr lang="ar-SA" sz="2000" dirty="0" smtClean="0">
                <a:latin typeface="Times New Roman"/>
                <a:ea typeface="Times New Roman"/>
                <a:cs typeface="Simplified Arabic"/>
              </a:rPr>
              <a:t>النظريات </a:t>
            </a:r>
            <a:r>
              <a:rPr lang="ar-SA" sz="2000" dirty="0">
                <a:latin typeface="Times New Roman"/>
                <a:ea typeface="Times New Roman"/>
                <a:cs typeface="Simplified Arabic"/>
              </a:rPr>
              <a:t>العربية فبعضها اخفقت في ايجاد نظرية شاملة </a:t>
            </a:r>
            <a:r>
              <a:rPr lang="ar-SA" sz="2000" dirty="0" smtClean="0">
                <a:latin typeface="Times New Roman"/>
                <a:ea typeface="Times New Roman"/>
                <a:cs typeface="Simplified Arabic"/>
              </a:rPr>
              <a:t>للعربية</a:t>
            </a:r>
            <a:r>
              <a:rPr lang="ar-IQ" sz="2000" dirty="0">
                <a:latin typeface="Times New Roman"/>
                <a:ea typeface="Times New Roman"/>
                <a:cs typeface="Simplified Arabic"/>
              </a:rPr>
              <a:t>.</a:t>
            </a:r>
            <a:endParaRPr lang="ar-IQ" sz="2000" dirty="0" smtClean="0">
              <a:latin typeface="Times New Roman"/>
              <a:ea typeface="Times New Roman"/>
              <a:cs typeface="Simplified Arabic"/>
            </a:endParaRPr>
          </a:p>
          <a:p>
            <a:pPr marL="0" algn="r" rtl="1">
              <a:spcBef>
                <a:spcPts val="0"/>
              </a:spcBef>
            </a:pPr>
            <a:r>
              <a:rPr lang="ar-IQ" sz="2000" dirty="0" smtClean="0">
                <a:latin typeface="Times New Roman"/>
                <a:ea typeface="Times New Roman"/>
                <a:cs typeface="Simplified Arabic"/>
              </a:rPr>
              <a:t>-  </a:t>
            </a:r>
            <a:r>
              <a:rPr lang="ar-SA" sz="2000" dirty="0" smtClean="0">
                <a:latin typeface="Times New Roman"/>
                <a:ea typeface="Times New Roman"/>
                <a:cs typeface="Simplified Arabic"/>
              </a:rPr>
              <a:t>وبعضها </a:t>
            </a:r>
            <a:r>
              <a:rPr lang="ar-SA" sz="2000" dirty="0">
                <a:latin typeface="Times New Roman"/>
                <a:ea typeface="Times New Roman"/>
                <a:cs typeface="Simplified Arabic"/>
              </a:rPr>
              <a:t>الآخر </a:t>
            </a:r>
            <a:r>
              <a:rPr lang="ar-SA" sz="2000" dirty="0" smtClean="0">
                <a:latin typeface="Times New Roman"/>
                <a:ea typeface="Times New Roman"/>
                <a:cs typeface="Simplified Arabic"/>
              </a:rPr>
              <a:t>استطاع </a:t>
            </a:r>
            <a:r>
              <a:rPr lang="ar-SA" sz="2000" dirty="0">
                <a:latin typeface="Times New Roman"/>
                <a:ea typeface="Times New Roman"/>
                <a:cs typeface="Simplified Arabic"/>
              </a:rPr>
              <a:t>تطبيق سمات النظرية العلمية </a:t>
            </a:r>
            <a:r>
              <a:rPr lang="ar-IQ" sz="2000" dirty="0">
                <a:latin typeface="Times New Roman"/>
                <a:ea typeface="Times New Roman"/>
                <a:cs typeface="Simplified Arabic"/>
              </a:rPr>
              <a:t>الحديثة </a:t>
            </a:r>
            <a:r>
              <a:rPr lang="ar-SA" sz="2000" dirty="0">
                <a:latin typeface="Times New Roman"/>
                <a:ea typeface="Times New Roman"/>
                <a:cs typeface="Simplified Arabic"/>
              </a:rPr>
              <a:t>واجراءاتها على تراثنا اللغوي </a:t>
            </a:r>
            <a:r>
              <a:rPr lang="ar-IQ" sz="2000" dirty="0" smtClean="0">
                <a:latin typeface="Times New Roman"/>
                <a:ea typeface="Times New Roman"/>
                <a:cs typeface="Simplified Arabic"/>
              </a:rPr>
              <a:t>و</a:t>
            </a:r>
            <a:r>
              <a:rPr lang="ar-SA" sz="2000" dirty="0" smtClean="0">
                <a:latin typeface="Times New Roman"/>
                <a:ea typeface="Times New Roman"/>
                <a:cs typeface="Simplified Arabic"/>
              </a:rPr>
              <a:t>استطاعت </a:t>
            </a:r>
            <a:r>
              <a:rPr lang="ar-SA" sz="2000" dirty="0">
                <a:latin typeface="Times New Roman"/>
                <a:ea typeface="Times New Roman"/>
                <a:cs typeface="Simplified Arabic"/>
              </a:rPr>
              <a:t>إيجاد نظرية لغوية عند العرب. </a:t>
            </a:r>
            <a:r>
              <a:rPr lang="ar-SA" sz="2000" dirty="0" smtClean="0">
                <a:latin typeface="Times New Roman"/>
                <a:ea typeface="Times New Roman"/>
                <a:cs typeface="Simplified Arabic"/>
              </a:rPr>
              <a:t>مثل </a:t>
            </a:r>
            <a:r>
              <a:rPr lang="ar-SA" sz="2000" dirty="0">
                <a:latin typeface="Times New Roman"/>
                <a:ea typeface="Times New Roman"/>
                <a:cs typeface="Simplified Arabic"/>
              </a:rPr>
              <a:t>كتاب: النظرية اللغوية في التراث العربي للدكتور عبد الدائم...</a:t>
            </a:r>
            <a:endParaRPr lang="ar-IQ" sz="2000" dirty="0">
              <a:latin typeface="Times New Roman"/>
              <a:ea typeface="Times New Roman"/>
              <a:cs typeface="Simplified Arabic"/>
            </a:endParaRPr>
          </a:p>
          <a:p>
            <a:pPr marL="0" algn="r" rtl="1">
              <a:spcBef>
                <a:spcPts val="0"/>
              </a:spcBef>
            </a:pPr>
            <a:endParaRPr lang="ar-IQ" sz="2000" dirty="0">
              <a:latin typeface="Times New Roman"/>
              <a:ea typeface="Times New Roman"/>
              <a:cs typeface="Simplified Arabic"/>
            </a:endParaRPr>
          </a:p>
          <a:p>
            <a:pPr marL="0" algn="r" rtl="1">
              <a:spcBef>
                <a:spcPts val="0"/>
              </a:spcBef>
            </a:pPr>
            <a:r>
              <a:rPr lang="ar-IQ" sz="2000" dirty="0" smtClean="0">
                <a:latin typeface="Times New Roman"/>
                <a:ea typeface="Times New Roman"/>
                <a:cs typeface="Simplified Arabic"/>
              </a:rPr>
              <a:t>- </a:t>
            </a:r>
            <a:r>
              <a:rPr lang="ar-SA" sz="2000" dirty="0" smtClean="0">
                <a:latin typeface="Times New Roman"/>
                <a:ea typeface="Times New Roman"/>
                <a:cs typeface="Simplified Arabic"/>
              </a:rPr>
              <a:t>أهم المحاولات </a:t>
            </a:r>
            <a:r>
              <a:rPr lang="ar-SA" sz="2000" dirty="0">
                <a:latin typeface="Times New Roman"/>
                <a:ea typeface="Times New Roman"/>
                <a:cs typeface="Simplified Arabic"/>
              </a:rPr>
              <a:t>هي:</a:t>
            </a:r>
            <a:endParaRPr lang="en-US" sz="2000" dirty="0">
              <a:latin typeface="Times New Roman"/>
              <a:ea typeface="Times New Roman"/>
            </a:endParaRPr>
          </a:p>
          <a:p>
            <a:pPr marL="0" marR="0" algn="r" rtl="1">
              <a:spcBef>
                <a:spcPts val="0"/>
              </a:spcBef>
              <a:spcAft>
                <a:spcPts val="0"/>
              </a:spcAft>
            </a:pPr>
            <a:endParaRPr lang="ar-IQ" dirty="0" smtClean="0">
              <a:latin typeface="Times New Roman"/>
              <a:ea typeface="Times New Roman"/>
              <a:cs typeface="Simplified Arabic"/>
            </a:endParaRPr>
          </a:p>
          <a:p>
            <a:pPr marL="0" marR="0" algn="r" rtl="1">
              <a:spcBef>
                <a:spcPts val="0"/>
              </a:spcBef>
              <a:spcAft>
                <a:spcPts val="0"/>
              </a:spcAft>
            </a:pPr>
            <a:endParaRPr lang="en-US" sz="1200" dirty="0">
              <a:latin typeface="Times New Roman"/>
              <a:ea typeface="Times New Roman"/>
            </a:endParaRPr>
          </a:p>
          <a:p>
            <a:pPr marL="0" marR="0" algn="r" rtl="1">
              <a:spcBef>
                <a:spcPts val="0"/>
              </a:spcBef>
              <a:spcAft>
                <a:spcPts val="0"/>
              </a:spcAft>
            </a:pPr>
            <a:r>
              <a:rPr lang="ar-SA" dirty="0">
                <a:latin typeface="Times New Roman"/>
                <a:ea typeface="Times New Roman"/>
                <a:cs typeface="Simplified Arabic"/>
              </a:rPr>
              <a:t> </a:t>
            </a:r>
            <a:endParaRPr lang="en-US" sz="1200" dirty="0">
              <a:latin typeface="Times New Roman"/>
              <a:ea typeface="Times New Roman"/>
            </a:endParaRPr>
          </a:p>
          <a:p>
            <a:pPr marL="0" marR="0" algn="r" rtl="1">
              <a:spcBef>
                <a:spcPts val="0"/>
              </a:spcBef>
              <a:spcAft>
                <a:spcPts val="0"/>
              </a:spcAft>
            </a:pPr>
            <a:r>
              <a:rPr lang="ar-SA" dirty="0">
                <a:latin typeface="Times New Roman"/>
                <a:ea typeface="Times New Roman"/>
                <a:cs typeface="Simplified Arabic"/>
              </a:rPr>
              <a:t>   </a:t>
            </a:r>
            <a:endParaRPr lang="en-US" dirty="0"/>
          </a:p>
        </p:txBody>
      </p:sp>
    </p:spTree>
    <p:extLst>
      <p:ext uri="{BB962C8B-B14F-4D97-AF65-F5344CB8AC3E}">
        <p14:creationId xmlns:p14="http://schemas.microsoft.com/office/powerpoint/2010/main" val="3532369615"/>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زوايا">
  <a:themeElements>
    <a:clrScheme name="زوايا">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زوايا">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زوايا">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539</TotalTime>
  <Words>2311</Words>
  <Application>Microsoft Office PowerPoint</Application>
  <PresentationFormat>عرض على الشاشة (3:4)‏</PresentationFormat>
  <Paragraphs>148</Paragraphs>
  <Slides>19</Slides>
  <Notes>0</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زوايا</vt:lpstr>
      <vt:lpstr>النظرية اللغوية عند العرب محاضرة 1 الدكتوراه / اللغة  كلية التربية للبنات جامعة بغداد</vt:lpstr>
      <vt:lpstr>النظرية لغة واصطلاحا </vt:lpstr>
      <vt:lpstr>الفرضية العلمية</vt:lpstr>
      <vt:lpstr>شروط النظرية وخصائصها</vt:lpstr>
      <vt:lpstr>النظرية اللغوية الغربية</vt:lpstr>
      <vt:lpstr>الخصائص العامة للنظرية البنيوية:</vt:lpstr>
      <vt:lpstr>نقد النظرية البنيوية:</vt:lpstr>
      <vt:lpstr>النظرية التوليدية التحويلية</vt:lpstr>
      <vt:lpstr>المحاولات العربية لدراسة النظرية اللغوية عند العرب</vt:lpstr>
      <vt:lpstr>محاولة الدكتور تمام حسان</vt:lpstr>
      <vt:lpstr>د. تمام حسان</vt:lpstr>
      <vt:lpstr>كتاب النظرية اللغوية العربية الحديثة</vt:lpstr>
      <vt:lpstr>نقد الكتاب</vt:lpstr>
      <vt:lpstr>كتاب (نظرية النحو العربي القديم من منظور علم النفس الادراكي)</vt:lpstr>
      <vt:lpstr>كتاب النظرية اللغوية عند العرب</vt:lpstr>
      <vt:lpstr>كتاب النظرية اللغوية في التراث العربي</vt:lpstr>
      <vt:lpstr>كتاب النظرية اللغوية في التراث العربي</vt:lpstr>
      <vt:lpstr>محاولات المستشرقين:</vt:lpstr>
      <vt:lpstr>في الختام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النظرية اللغوية عند العرب</dc:title>
  <dc:creator>Eng-Yahya</dc:creator>
  <cp:lastModifiedBy>DR.Hassan M. 2020</cp:lastModifiedBy>
  <cp:revision>57</cp:revision>
  <dcterms:created xsi:type="dcterms:W3CDTF">2020-04-17T07:56:13Z</dcterms:created>
  <dcterms:modified xsi:type="dcterms:W3CDTF">2021-01-13T18:44:24Z</dcterms:modified>
</cp:coreProperties>
</file>