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92" r:id="rId15"/>
    <p:sldId id="293" r:id="rId16"/>
    <p:sldId id="294" r:id="rId17"/>
    <p:sldId id="295" r:id="rId18"/>
    <p:sldId id="296" r:id="rId19"/>
    <p:sldId id="297" r:id="rId20"/>
    <p:sldId id="29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 id="287" r:id="rId40"/>
    <p:sldId id="288" r:id="rId41"/>
    <p:sldId id="289" r:id="rId42"/>
  </p:sldIdLst>
  <p:sldSz cx="9144000" cy="6858000" type="screen4x3"/>
  <p:notesSz cx="6858000" cy="9525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5" d="100"/>
          <a:sy n="85" d="100"/>
        </p:scale>
        <p:origin x="-152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C6CA0743-9CD4-424C-954B-7C21C9B6ABF9}" type="datetimeFigureOut">
              <a:rPr lang="ar-IQ" smtClean="0"/>
              <a:t>10/08/1442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7B67A63-C5C8-4AF3-A693-CBE58778E28D}" type="slidenum">
              <a:rPr lang="ar-IQ" smtClean="0"/>
              <a:t>‹#›</a:t>
            </a:fld>
            <a:endParaRPr lang="ar-IQ"/>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C6CA0743-9CD4-424C-954B-7C21C9B6ABF9}" type="datetimeFigureOut">
              <a:rPr lang="ar-IQ" smtClean="0"/>
              <a:t>10/08/1442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7B67A63-C5C8-4AF3-A693-CBE58778E28D}"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6CA0743-9CD4-424C-954B-7C21C9B6ABF9}" type="datetimeFigureOut">
              <a:rPr lang="ar-IQ" smtClean="0"/>
              <a:t>10/08/1442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7B67A63-C5C8-4AF3-A693-CBE58778E28D}"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6CA0743-9CD4-424C-954B-7C21C9B6ABF9}" type="datetimeFigureOut">
              <a:rPr lang="ar-IQ" smtClean="0"/>
              <a:t>10/08/1442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7B67A63-C5C8-4AF3-A693-CBE58778E28D}" type="slidenum">
              <a:rPr lang="ar-IQ" smtClean="0"/>
              <a:t>‹#›</a:t>
            </a:fld>
            <a:endParaRPr lang="ar-IQ"/>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C6CA0743-9CD4-424C-954B-7C21C9B6ABF9}" type="datetimeFigureOut">
              <a:rPr lang="ar-IQ" smtClean="0"/>
              <a:t>10/08/1442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7B67A63-C5C8-4AF3-A693-CBE58778E28D}"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6CA0743-9CD4-424C-954B-7C21C9B6ABF9}" type="datetimeFigureOut">
              <a:rPr lang="ar-IQ" smtClean="0"/>
              <a:t>10/08/1442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7B67A63-C5C8-4AF3-A693-CBE58778E28D}" type="slidenum">
              <a:rPr lang="ar-IQ" smtClean="0"/>
              <a:t>‹#›</a:t>
            </a:fld>
            <a:endParaRPr lang="ar-IQ"/>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smtClean="0"/>
              <a:t>انقر لتحرير أنماط النص الرئيسي</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C6CA0743-9CD4-424C-954B-7C21C9B6ABF9}" type="datetimeFigureOut">
              <a:rPr lang="ar-IQ" smtClean="0"/>
              <a:t>10/08/1442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7B67A63-C5C8-4AF3-A693-CBE58778E28D}" type="slidenum">
              <a:rPr lang="ar-IQ" smtClean="0"/>
              <a:t>‹#›</a:t>
            </a:fld>
            <a:endParaRPr lang="ar-IQ"/>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C6CA0743-9CD4-424C-954B-7C21C9B6ABF9}" type="datetimeFigureOut">
              <a:rPr lang="ar-IQ" smtClean="0"/>
              <a:t>10/08/1442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7B67A63-C5C8-4AF3-A693-CBE58778E28D}"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CA0743-9CD4-424C-954B-7C21C9B6ABF9}" type="datetimeFigureOut">
              <a:rPr lang="ar-IQ" smtClean="0"/>
              <a:t>10/08/1442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7B67A63-C5C8-4AF3-A693-CBE58778E28D}"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C6CA0743-9CD4-424C-954B-7C21C9B6ABF9}" type="datetimeFigureOut">
              <a:rPr lang="ar-IQ" smtClean="0"/>
              <a:t>10/08/1442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7B67A63-C5C8-4AF3-A693-CBE58778E28D}"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C6CA0743-9CD4-424C-954B-7C21C9B6ABF9}" type="datetimeFigureOut">
              <a:rPr lang="ar-IQ" smtClean="0"/>
              <a:t>10/08/1442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7B67A63-C5C8-4AF3-A693-CBE58778E28D}" type="slidenum">
              <a:rPr lang="ar-IQ" smtClean="0"/>
              <a:t>‹#›</a:t>
            </a:fld>
            <a:endParaRPr lang="ar-IQ"/>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C6CA0743-9CD4-424C-954B-7C21C9B6ABF9}" type="datetimeFigureOut">
              <a:rPr lang="ar-IQ" smtClean="0"/>
              <a:t>10/08/1442</a:t>
            </a:fld>
            <a:endParaRPr lang="ar-IQ"/>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IQ"/>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27B67A63-C5C8-4AF3-A693-CBE58778E28D}"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95536" y="404664"/>
            <a:ext cx="8280920" cy="5832648"/>
          </a:xfrm>
        </p:spPr>
        <p:txBody>
          <a:bodyPr>
            <a:normAutofit/>
          </a:bodyPr>
          <a:lstStyle/>
          <a:p>
            <a:pPr lvl="0" algn="ctr">
              <a:lnSpc>
                <a:spcPct val="200000"/>
              </a:lnSpc>
            </a:pPr>
            <a:r>
              <a:rPr lang="ar-IQ" sz="2400" b="1" dirty="0" smtClean="0">
                <a:solidFill>
                  <a:schemeClr val="tx1"/>
                </a:solidFill>
                <a:ea typeface="Calibri"/>
              </a:rPr>
              <a:t>كلية </a:t>
            </a:r>
            <a:r>
              <a:rPr lang="ar-IQ" sz="2400" b="1" dirty="0">
                <a:solidFill>
                  <a:schemeClr val="tx1"/>
                </a:solidFill>
                <a:ea typeface="Calibri"/>
              </a:rPr>
              <a:t>التربية للبنات   </a:t>
            </a:r>
            <a:endParaRPr lang="ar-IQ" sz="2400" b="1" dirty="0" smtClean="0">
              <a:solidFill>
                <a:schemeClr val="tx1"/>
              </a:solidFill>
              <a:ea typeface="Calibri"/>
            </a:endParaRPr>
          </a:p>
          <a:p>
            <a:pPr lvl="0" algn="ctr">
              <a:lnSpc>
                <a:spcPct val="200000"/>
              </a:lnSpc>
            </a:pPr>
            <a:r>
              <a:rPr lang="ar-IQ" sz="2400" b="1" dirty="0" smtClean="0">
                <a:solidFill>
                  <a:schemeClr val="tx1"/>
                </a:solidFill>
                <a:ea typeface="Calibri"/>
              </a:rPr>
              <a:t> </a:t>
            </a:r>
            <a:r>
              <a:rPr lang="ar-IQ" sz="2400" b="1" dirty="0">
                <a:solidFill>
                  <a:prstClr val="black"/>
                </a:solidFill>
                <a:ea typeface="Calibri"/>
              </a:rPr>
              <a:t>قسم الاقتصاد المنزلي</a:t>
            </a:r>
            <a:r>
              <a:rPr lang="ar-IQ" sz="2400" b="1" dirty="0" smtClean="0">
                <a:solidFill>
                  <a:schemeClr val="tx1"/>
                </a:solidFill>
                <a:ea typeface="Calibri"/>
              </a:rPr>
              <a:t>                 </a:t>
            </a:r>
          </a:p>
          <a:p>
            <a:pPr lvl="0" algn="ctr">
              <a:lnSpc>
                <a:spcPct val="200000"/>
              </a:lnSpc>
            </a:pPr>
            <a:r>
              <a:rPr lang="ar-IQ" sz="2400" b="1" dirty="0" smtClean="0">
                <a:solidFill>
                  <a:schemeClr val="tx1"/>
                </a:solidFill>
                <a:ea typeface="Calibri"/>
              </a:rPr>
              <a:t> </a:t>
            </a:r>
            <a:r>
              <a:rPr lang="ar-IQ" sz="2400" b="1" dirty="0">
                <a:solidFill>
                  <a:schemeClr val="tx1"/>
                </a:solidFill>
                <a:ea typeface="Calibri"/>
              </a:rPr>
              <a:t>المادة/ الارشاد النفسي والتوجيه </a:t>
            </a:r>
            <a:r>
              <a:rPr lang="ar-IQ" sz="2400" b="1" dirty="0" smtClean="0">
                <a:solidFill>
                  <a:schemeClr val="tx1"/>
                </a:solidFill>
                <a:ea typeface="Calibri"/>
              </a:rPr>
              <a:t>التربوي</a:t>
            </a:r>
            <a:r>
              <a:rPr lang="ar-IQ" sz="2400" b="1" dirty="0">
                <a:solidFill>
                  <a:schemeClr val="tx1"/>
                </a:solidFill>
                <a:ea typeface="Calibri"/>
              </a:rPr>
              <a:t> </a:t>
            </a:r>
            <a:endParaRPr lang="ar-IQ" sz="2400" b="1" dirty="0" smtClean="0">
              <a:solidFill>
                <a:schemeClr val="tx1"/>
              </a:solidFill>
              <a:ea typeface="Calibri"/>
            </a:endParaRPr>
          </a:p>
          <a:p>
            <a:pPr lvl="0" algn="ctr">
              <a:lnSpc>
                <a:spcPct val="200000"/>
              </a:lnSpc>
            </a:pPr>
            <a:r>
              <a:rPr lang="ar-IQ" sz="2400" b="1" dirty="0" smtClean="0">
                <a:solidFill>
                  <a:schemeClr val="tx1"/>
                </a:solidFill>
                <a:ea typeface="Calibri"/>
              </a:rPr>
              <a:t>المرحلة</a:t>
            </a:r>
            <a:r>
              <a:rPr lang="ar-IQ" sz="2400" b="1" dirty="0">
                <a:solidFill>
                  <a:schemeClr val="tx1"/>
                </a:solidFill>
                <a:ea typeface="Calibri"/>
              </a:rPr>
              <a:t>/ </a:t>
            </a:r>
            <a:r>
              <a:rPr lang="ar-IQ" sz="2400" b="1" dirty="0" smtClean="0">
                <a:solidFill>
                  <a:schemeClr val="tx1"/>
                </a:solidFill>
                <a:ea typeface="Calibri"/>
              </a:rPr>
              <a:t>الثالثة : عدد الساعات/2ساعة</a:t>
            </a:r>
          </a:p>
          <a:p>
            <a:pPr lvl="0" algn="ctr">
              <a:lnSpc>
                <a:spcPct val="115000"/>
              </a:lnSpc>
            </a:pPr>
            <a:r>
              <a:rPr lang="ar-IQ" sz="2600" b="1" dirty="0" smtClean="0">
                <a:solidFill>
                  <a:schemeClr val="tx1"/>
                </a:solidFill>
                <a:ea typeface="Calibri"/>
              </a:rPr>
              <a:t>     </a:t>
            </a:r>
            <a:r>
              <a:rPr lang="ar-IQ" sz="2600" b="1" dirty="0" err="1" smtClean="0">
                <a:solidFill>
                  <a:schemeClr val="tx1"/>
                </a:solidFill>
                <a:ea typeface="Calibri"/>
              </a:rPr>
              <a:t>أ.د</a:t>
            </a:r>
            <a:r>
              <a:rPr lang="ar-IQ" sz="2600" b="1" dirty="0" smtClean="0">
                <a:solidFill>
                  <a:schemeClr val="tx1"/>
                </a:solidFill>
                <a:ea typeface="Calibri"/>
              </a:rPr>
              <a:t>. </a:t>
            </a:r>
            <a:r>
              <a:rPr lang="ar-IQ" sz="2600" b="1" dirty="0" err="1" smtClean="0">
                <a:solidFill>
                  <a:schemeClr val="tx1"/>
                </a:solidFill>
                <a:ea typeface="Calibri"/>
              </a:rPr>
              <a:t>أنتصار</a:t>
            </a:r>
            <a:r>
              <a:rPr lang="ar-IQ" sz="2600" b="1" dirty="0" smtClean="0">
                <a:solidFill>
                  <a:schemeClr val="tx1"/>
                </a:solidFill>
                <a:ea typeface="Calibri"/>
              </a:rPr>
              <a:t> كمال قاسم  </a:t>
            </a:r>
          </a:p>
          <a:p>
            <a:pPr lvl="0" algn="ctr">
              <a:lnSpc>
                <a:spcPct val="115000"/>
              </a:lnSpc>
            </a:pPr>
            <a:endParaRPr lang="ar-IQ" sz="2400" dirty="0">
              <a:solidFill>
                <a:prstClr val="black">
                  <a:tint val="75000"/>
                </a:prstClr>
              </a:solidFill>
            </a:endParaRPr>
          </a:p>
          <a:p>
            <a:pPr algn="r">
              <a:lnSpc>
                <a:spcPct val="115000"/>
              </a:lnSpc>
            </a:pPr>
            <a:r>
              <a:rPr lang="ar-IQ" sz="2400" b="1" dirty="0" smtClean="0">
                <a:ea typeface="Calibri"/>
              </a:rPr>
              <a:t>                            </a:t>
            </a:r>
          </a:p>
        </p:txBody>
      </p:sp>
    </p:spTree>
    <p:extLst>
      <p:ext uri="{BB962C8B-B14F-4D97-AF65-F5344CB8AC3E}">
        <p14:creationId xmlns:p14="http://schemas.microsoft.com/office/powerpoint/2010/main" val="4152111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251520" y="404664"/>
            <a:ext cx="8568952" cy="6192688"/>
          </a:xfrm>
        </p:spPr>
        <p:txBody>
          <a:bodyPr>
            <a:noAutofit/>
          </a:bodyPr>
          <a:lstStyle/>
          <a:p>
            <a:pPr marL="0" indent="0">
              <a:spcAft>
                <a:spcPts val="1000"/>
              </a:spcAft>
              <a:buNone/>
            </a:pPr>
            <a:r>
              <a:rPr lang="ar-IQ" sz="2000" b="1" dirty="0" smtClean="0">
                <a:ea typeface="Calibri"/>
              </a:rPr>
              <a:t>6- </a:t>
            </a:r>
            <a:r>
              <a:rPr lang="ar-IQ" sz="2000" b="1" dirty="0">
                <a:ea typeface="Calibri"/>
              </a:rPr>
              <a:t>التغيرات التي طرأت على العمل: </a:t>
            </a:r>
            <a:endParaRPr lang="en-US" sz="2000" dirty="0">
              <a:ea typeface="Calibri"/>
              <a:cs typeface="Arial"/>
            </a:endParaRPr>
          </a:p>
          <a:p>
            <a:pPr marL="0" indent="0" algn="just">
              <a:lnSpc>
                <a:spcPct val="150000"/>
              </a:lnSpc>
              <a:spcAft>
                <a:spcPts val="1000"/>
              </a:spcAft>
              <a:buNone/>
            </a:pPr>
            <a:r>
              <a:rPr lang="ar-IQ" sz="2000" dirty="0" smtClean="0">
                <a:ea typeface="Calibri"/>
              </a:rPr>
              <a:t>  </a:t>
            </a:r>
            <a:r>
              <a:rPr lang="ar-IQ" sz="2000" dirty="0">
                <a:ea typeface="Calibri"/>
              </a:rPr>
              <a:t>إن التطور العلمي والتقني وتطور الصناعة أدى إلى تغيرات في العمل فقد تغير البناء الوظيفي وتعددت المهن وظهرت التخصصات في العمل </a:t>
            </a:r>
            <a:r>
              <a:rPr lang="ar-IQ" sz="2000" dirty="0" smtClean="0">
                <a:ea typeface="Calibri"/>
              </a:rPr>
              <a:t>والذي </a:t>
            </a:r>
            <a:r>
              <a:rPr lang="ar-IQ" sz="2000" dirty="0">
                <a:ea typeface="Calibri"/>
              </a:rPr>
              <a:t>أدى إلى ظهور بعض المشكلات عن ذلك مما يجعل العمل الإرشادي وخاصة المهني منه ضرورياً لمساعدة الأفراد على اختيار المهنة المناسبة وتحقيق التوافق المهني. </a:t>
            </a:r>
            <a:endParaRPr lang="en-US" sz="2000" dirty="0">
              <a:ea typeface="Calibri"/>
              <a:cs typeface="Arial"/>
            </a:endParaRPr>
          </a:p>
          <a:p>
            <a:pPr marL="0" indent="0">
              <a:spcAft>
                <a:spcPts val="1000"/>
              </a:spcAft>
              <a:buNone/>
            </a:pPr>
            <a:r>
              <a:rPr lang="ar-IQ" sz="2000" b="1" dirty="0">
                <a:ea typeface="Calibri"/>
              </a:rPr>
              <a:t>7- المراحل الانتقالية: </a:t>
            </a:r>
            <a:endParaRPr lang="en-US" sz="2000" dirty="0">
              <a:ea typeface="Calibri"/>
              <a:cs typeface="Arial"/>
            </a:endParaRPr>
          </a:p>
          <a:p>
            <a:pPr marL="0" indent="0" algn="just">
              <a:lnSpc>
                <a:spcPct val="150000"/>
              </a:lnSpc>
              <a:spcAft>
                <a:spcPts val="1000"/>
              </a:spcAft>
              <a:buNone/>
            </a:pPr>
            <a:r>
              <a:rPr lang="ar-IQ" sz="2000" dirty="0" smtClean="0">
                <a:ea typeface="Calibri"/>
              </a:rPr>
              <a:t>  </a:t>
            </a:r>
            <a:r>
              <a:rPr lang="ar-IQ" sz="2000" dirty="0">
                <a:ea typeface="Calibri"/>
              </a:rPr>
              <a:t>يمر الفرد خلال حياته بفترات انتقال من مرحلة إلى أخرى مثل الانتقال من الطفولة إلى المراهقة ومن المراهقة إلى الرشد ، كما أنه ينتقل في مسار حياته من وضع إلى أخر مثل الانتقال من البيت إلى المدرسة ومن الدراسة إلى العمل ومن العزوبية إلى الزواج كل هذه المراحل الانتقالية يتعرض خلالها الفرد إلى الخوف والقلق مما يتطلب العون والمساعدة. </a:t>
            </a:r>
            <a:endParaRPr lang="en-US" sz="2000" dirty="0">
              <a:ea typeface="Calibri"/>
              <a:cs typeface="Arial"/>
            </a:endParaRPr>
          </a:p>
          <a:p>
            <a:pPr marL="0" indent="0" algn="just">
              <a:spcAft>
                <a:spcPts val="1000"/>
              </a:spcAft>
              <a:buNone/>
            </a:pPr>
            <a:r>
              <a:rPr lang="ar-IQ" sz="2000" b="1" dirty="0" smtClean="0">
                <a:ea typeface="Calibri"/>
              </a:rPr>
              <a:t>8- </a:t>
            </a:r>
            <a:r>
              <a:rPr lang="ar-IQ" sz="2000" b="1" dirty="0">
                <a:ea typeface="Calibri"/>
              </a:rPr>
              <a:t>الفراغات النفسية والاحباطات المتكررة: </a:t>
            </a:r>
            <a:endParaRPr lang="ar-IQ" sz="2000" dirty="0" smtClean="0">
              <a:ea typeface="Calibri"/>
              <a:cs typeface="Arial"/>
            </a:endParaRPr>
          </a:p>
          <a:p>
            <a:pPr marL="0" indent="0" algn="just">
              <a:lnSpc>
                <a:spcPct val="150000"/>
              </a:lnSpc>
              <a:spcAft>
                <a:spcPts val="1000"/>
              </a:spcAft>
              <a:buNone/>
            </a:pPr>
            <a:r>
              <a:rPr lang="ar-IQ" sz="2000" dirty="0" smtClean="0">
                <a:ea typeface="Calibri"/>
              </a:rPr>
              <a:t>    </a:t>
            </a:r>
            <a:r>
              <a:rPr lang="ar-IQ" sz="2000" dirty="0">
                <a:ea typeface="Calibri"/>
              </a:rPr>
              <a:t>أن كثرة الصراعات النفسية وعدم القدرة على تحملها او حلها بطرق لا توافقيه مسئوله </a:t>
            </a:r>
            <a:r>
              <a:rPr lang="ar-IQ" sz="2000" dirty="0" smtClean="0">
                <a:ea typeface="Calibri"/>
              </a:rPr>
              <a:t>إلى </a:t>
            </a:r>
            <a:r>
              <a:rPr lang="ar-IQ" sz="2000" dirty="0">
                <a:ea typeface="Calibri"/>
              </a:rPr>
              <a:t>حد </a:t>
            </a:r>
            <a:r>
              <a:rPr lang="ar-IQ" sz="2000" dirty="0" smtClean="0">
                <a:ea typeface="Calibri"/>
              </a:rPr>
              <a:t>كبير</a:t>
            </a:r>
            <a:endParaRPr lang="ar-IQ" sz="2000" dirty="0"/>
          </a:p>
        </p:txBody>
      </p:sp>
    </p:spTree>
    <p:extLst>
      <p:ext uri="{BB962C8B-B14F-4D97-AF65-F5344CB8AC3E}">
        <p14:creationId xmlns:p14="http://schemas.microsoft.com/office/powerpoint/2010/main" val="2894614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251520" y="332656"/>
            <a:ext cx="8568952" cy="6120680"/>
          </a:xfrm>
        </p:spPr>
        <p:txBody>
          <a:bodyPr>
            <a:normAutofit fontScale="25000" lnSpcReduction="20000"/>
          </a:bodyPr>
          <a:lstStyle/>
          <a:p>
            <a:pPr marL="0" indent="0" algn="just">
              <a:lnSpc>
                <a:spcPct val="150000"/>
              </a:lnSpc>
              <a:spcAft>
                <a:spcPts val="1000"/>
              </a:spcAft>
              <a:buNone/>
            </a:pPr>
            <a:r>
              <a:rPr lang="ar-IQ" sz="2000" dirty="0" smtClean="0">
                <a:solidFill>
                  <a:prstClr val="black"/>
                </a:solidFill>
                <a:ea typeface="Calibri"/>
              </a:rPr>
              <a:t> </a:t>
            </a:r>
            <a:r>
              <a:rPr lang="ar-IQ" sz="8000" dirty="0" smtClean="0">
                <a:solidFill>
                  <a:prstClr val="black"/>
                </a:solidFill>
                <a:ea typeface="Calibri"/>
              </a:rPr>
              <a:t>بإصابة </a:t>
            </a:r>
            <a:r>
              <a:rPr lang="ar-IQ" sz="8000" dirty="0">
                <a:solidFill>
                  <a:prstClr val="black"/>
                </a:solidFill>
                <a:ea typeface="Calibri"/>
              </a:rPr>
              <a:t>الفرد بأمراض </a:t>
            </a:r>
            <a:r>
              <a:rPr lang="ar-IQ" sz="8000" dirty="0" err="1" smtClean="0">
                <a:solidFill>
                  <a:prstClr val="black"/>
                </a:solidFill>
                <a:ea typeface="Calibri"/>
              </a:rPr>
              <a:t>سيكوسوماتيه</a:t>
            </a:r>
            <a:r>
              <a:rPr lang="ar-IQ" sz="8000" dirty="0" smtClean="0">
                <a:solidFill>
                  <a:prstClr val="black"/>
                </a:solidFill>
                <a:ea typeface="Calibri"/>
              </a:rPr>
              <a:t> </a:t>
            </a:r>
            <a:r>
              <a:rPr lang="ar-IQ" sz="8000" dirty="0">
                <a:solidFill>
                  <a:prstClr val="black"/>
                </a:solidFill>
                <a:ea typeface="Calibri"/>
              </a:rPr>
              <a:t>نتيجة هذه الصراعات و الاحباطات التي يتعرض لها الفرد </a:t>
            </a:r>
            <a:r>
              <a:rPr lang="ar-IQ" sz="8000" dirty="0" smtClean="0">
                <a:solidFill>
                  <a:prstClr val="black"/>
                </a:solidFill>
                <a:ea typeface="Calibri"/>
              </a:rPr>
              <a:t>وتبرز </a:t>
            </a:r>
            <a:r>
              <a:rPr lang="ar-IQ" sz="8000" dirty="0">
                <a:ea typeface="Calibri"/>
              </a:rPr>
              <a:t>أهمية الحاجة للتوجيه والإرشاد هنا من خلال تفعيل برامج الارشاد الوقائية والإنمائية والعلاجية وذلك من اجل:- </a:t>
            </a:r>
            <a:endParaRPr lang="en-US" sz="8000" dirty="0">
              <a:ea typeface="Calibri"/>
              <a:cs typeface="Arial"/>
            </a:endParaRPr>
          </a:p>
          <a:p>
            <a:pPr lvl="0" algn="just">
              <a:lnSpc>
                <a:spcPct val="150000"/>
              </a:lnSpc>
              <a:buFont typeface="+mj-lt"/>
              <a:buAutoNum type="arabicPeriod"/>
            </a:pPr>
            <a:r>
              <a:rPr lang="ar-IQ" sz="8000" dirty="0">
                <a:ea typeface="Calibri"/>
              </a:rPr>
              <a:t>تنمية الاليات التي تمكن الفرد من التعامل مع ضغوطات الحياة واحتياطاتها بأسلوب عقلي وتقبلها على أنها أمور عادية. </a:t>
            </a:r>
            <a:endParaRPr lang="en-US" sz="8000" dirty="0">
              <a:ea typeface="Calibri"/>
              <a:cs typeface="Arial"/>
            </a:endParaRPr>
          </a:p>
          <a:p>
            <a:pPr lvl="0" algn="just">
              <a:lnSpc>
                <a:spcPct val="150000"/>
              </a:lnSpc>
              <a:spcAft>
                <a:spcPts val="1000"/>
              </a:spcAft>
              <a:buFont typeface="+mj-lt"/>
              <a:buAutoNum type="arabicPeriod"/>
            </a:pPr>
            <a:r>
              <a:rPr lang="ar-IQ" sz="8000" dirty="0">
                <a:ea typeface="Calibri"/>
              </a:rPr>
              <a:t>مساعد الفرد على استخدام قدراته وإمكاناته استخداماً سليماً في حل المشكلات بطرق توافقية.</a:t>
            </a:r>
            <a:endParaRPr lang="en-US" sz="8000" dirty="0">
              <a:ea typeface="Calibri"/>
              <a:cs typeface="Arial"/>
            </a:endParaRPr>
          </a:p>
          <a:p>
            <a:pPr marL="0" indent="0" algn="just">
              <a:lnSpc>
                <a:spcPct val="150000"/>
              </a:lnSpc>
              <a:spcAft>
                <a:spcPts val="1000"/>
              </a:spcAft>
              <a:buNone/>
            </a:pPr>
            <a:r>
              <a:rPr lang="ar-IQ" sz="8000" b="1" u="sng" dirty="0">
                <a:ea typeface="Calibri"/>
              </a:rPr>
              <a:t>اهداف التوجيه والإرشاد:</a:t>
            </a:r>
            <a:endParaRPr lang="en-US" sz="8000" dirty="0">
              <a:ea typeface="Calibri"/>
              <a:cs typeface="Arial"/>
            </a:endParaRPr>
          </a:p>
          <a:p>
            <a:pPr marL="0" indent="0" algn="just">
              <a:lnSpc>
                <a:spcPct val="150000"/>
              </a:lnSpc>
              <a:spcAft>
                <a:spcPts val="1000"/>
              </a:spcAft>
              <a:buNone/>
            </a:pPr>
            <a:r>
              <a:rPr lang="ar-IQ" sz="8000" dirty="0" smtClean="0">
                <a:ea typeface="Calibri"/>
              </a:rPr>
              <a:t>   </a:t>
            </a:r>
            <a:r>
              <a:rPr lang="ar-IQ" sz="8000" dirty="0">
                <a:ea typeface="Calibri"/>
              </a:rPr>
              <a:t>ان الهدف العام للتوجيه والإرشاد هو تحقيق الصحة الجسمية والنفسية والعقلية للفرد من جهة </a:t>
            </a:r>
            <a:r>
              <a:rPr lang="ar-IQ" sz="8000" dirty="0" smtClean="0">
                <a:ea typeface="Calibri"/>
              </a:rPr>
              <a:t>، وتحقيق </a:t>
            </a:r>
            <a:r>
              <a:rPr lang="ar-IQ" sz="8000" dirty="0">
                <a:ea typeface="Calibri"/>
              </a:rPr>
              <a:t>التكيف </a:t>
            </a:r>
            <a:r>
              <a:rPr lang="ar-IQ" sz="8000" dirty="0" smtClean="0">
                <a:ea typeface="Calibri"/>
              </a:rPr>
              <a:t>الاجتماعي </a:t>
            </a:r>
            <a:r>
              <a:rPr lang="ar-IQ" sz="8000" dirty="0">
                <a:ea typeface="Calibri"/>
              </a:rPr>
              <a:t>والمهني من جهة </a:t>
            </a:r>
            <a:r>
              <a:rPr lang="ar-IQ" sz="8000" dirty="0" smtClean="0">
                <a:ea typeface="Calibri"/>
              </a:rPr>
              <a:t>أخرى،  وان الاهداف </a:t>
            </a:r>
            <a:r>
              <a:rPr lang="ar-IQ" sz="8000" dirty="0">
                <a:ea typeface="Calibri"/>
              </a:rPr>
              <a:t>الفرعية للتوجيه والإرشاد هي:</a:t>
            </a:r>
            <a:endParaRPr lang="en-US" sz="8000" dirty="0">
              <a:ea typeface="Calibri"/>
              <a:cs typeface="Arial"/>
            </a:endParaRPr>
          </a:p>
          <a:p>
            <a:pPr lvl="0" algn="just">
              <a:lnSpc>
                <a:spcPct val="150000"/>
              </a:lnSpc>
              <a:buFont typeface="+mj-lt"/>
              <a:buAutoNum type="arabicPeriod"/>
            </a:pPr>
            <a:r>
              <a:rPr lang="ar-IQ" sz="8000" dirty="0">
                <a:ea typeface="Calibri"/>
              </a:rPr>
              <a:t>تسهيل جوانب النمو الطبيعي لدى الفرد وتلبية متطلباته لمساعدته على بلوغ اقصى درجات النضج </a:t>
            </a:r>
            <a:r>
              <a:rPr lang="ar-IQ" sz="8000" dirty="0" smtClean="0">
                <a:ea typeface="Calibri"/>
              </a:rPr>
              <a:t>الاجتماعي والنفسي</a:t>
            </a:r>
            <a:r>
              <a:rPr lang="ar-IQ" sz="8000" dirty="0">
                <a:ea typeface="Calibri"/>
              </a:rPr>
              <a:t>.</a:t>
            </a:r>
            <a:endParaRPr lang="en-US" sz="8000" dirty="0">
              <a:ea typeface="Calibri"/>
              <a:cs typeface="Arial"/>
            </a:endParaRPr>
          </a:p>
          <a:p>
            <a:pPr lvl="0" algn="just">
              <a:lnSpc>
                <a:spcPct val="150000"/>
              </a:lnSpc>
              <a:buFont typeface="+mj-lt"/>
              <a:buAutoNum type="arabicPeriod"/>
            </a:pPr>
            <a:r>
              <a:rPr lang="ar-IQ" sz="8000" dirty="0">
                <a:ea typeface="Calibri"/>
              </a:rPr>
              <a:t>تنمية مهارات التوجيه الذاتي لدى الطالب والوصول به إلى درجة الوعي بذاته وامكاناته وفهم ظروفه وواقعة بحيث يستطيع مواجهة المشكلات المستقبلية بنفسه.</a:t>
            </a:r>
            <a:endParaRPr lang="en-US" sz="8000" dirty="0">
              <a:ea typeface="Calibri"/>
              <a:cs typeface="Arial"/>
            </a:endParaRPr>
          </a:p>
          <a:p>
            <a:pPr marL="0" indent="0">
              <a:buNone/>
            </a:pPr>
            <a:endParaRPr lang="ar-IQ" sz="2000" dirty="0"/>
          </a:p>
        </p:txBody>
      </p:sp>
    </p:spTree>
    <p:extLst>
      <p:ext uri="{BB962C8B-B14F-4D97-AF65-F5344CB8AC3E}">
        <p14:creationId xmlns:p14="http://schemas.microsoft.com/office/powerpoint/2010/main" val="2155192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251520" y="332656"/>
            <a:ext cx="8640960" cy="6192688"/>
          </a:xfrm>
        </p:spPr>
        <p:txBody>
          <a:bodyPr>
            <a:normAutofit fontScale="25000" lnSpcReduction="20000"/>
          </a:bodyPr>
          <a:lstStyle/>
          <a:p>
            <a:pPr marL="0" lvl="0" indent="0" algn="just">
              <a:lnSpc>
                <a:spcPct val="170000"/>
              </a:lnSpc>
              <a:buNone/>
            </a:pPr>
            <a:r>
              <a:rPr lang="ar-IQ" sz="8000" dirty="0" smtClean="0">
                <a:solidFill>
                  <a:prstClr val="black"/>
                </a:solidFill>
                <a:ea typeface="Calibri"/>
              </a:rPr>
              <a:t>3. تحقيق </a:t>
            </a:r>
            <a:r>
              <a:rPr lang="ar-IQ" sz="8000" dirty="0">
                <a:solidFill>
                  <a:prstClr val="black"/>
                </a:solidFill>
                <a:ea typeface="Calibri"/>
              </a:rPr>
              <a:t>التوافق بين الفرد وبيئته.</a:t>
            </a:r>
            <a:endParaRPr lang="en-US" sz="8000" dirty="0">
              <a:solidFill>
                <a:prstClr val="black"/>
              </a:solidFill>
              <a:ea typeface="Calibri"/>
              <a:cs typeface="Arial"/>
            </a:endParaRPr>
          </a:p>
          <a:p>
            <a:pPr marL="0" lvl="0" indent="0" algn="just">
              <a:lnSpc>
                <a:spcPct val="170000"/>
              </a:lnSpc>
              <a:buNone/>
            </a:pPr>
            <a:r>
              <a:rPr lang="ar-IQ" sz="8000" dirty="0" smtClean="0">
                <a:solidFill>
                  <a:prstClr val="black"/>
                </a:solidFill>
                <a:ea typeface="Calibri"/>
              </a:rPr>
              <a:t>4. الوقاية </a:t>
            </a:r>
            <a:r>
              <a:rPr lang="ar-IQ" sz="8000" dirty="0">
                <a:solidFill>
                  <a:prstClr val="black"/>
                </a:solidFill>
                <a:ea typeface="Calibri"/>
              </a:rPr>
              <a:t>من وقوع الفرد بالمشكلات.</a:t>
            </a:r>
            <a:endParaRPr lang="en-US" sz="8000" dirty="0">
              <a:solidFill>
                <a:prstClr val="black"/>
              </a:solidFill>
              <a:ea typeface="Calibri"/>
              <a:cs typeface="Arial"/>
            </a:endParaRPr>
          </a:p>
          <a:p>
            <a:pPr marL="0" lvl="0" indent="0" algn="just">
              <a:lnSpc>
                <a:spcPct val="120000"/>
              </a:lnSpc>
              <a:spcAft>
                <a:spcPts val="1000"/>
              </a:spcAft>
              <a:buNone/>
            </a:pPr>
            <a:r>
              <a:rPr lang="ar-IQ" sz="8000" dirty="0" smtClean="0">
                <a:solidFill>
                  <a:prstClr val="black"/>
                </a:solidFill>
                <a:ea typeface="Calibri"/>
              </a:rPr>
              <a:t>5. تحقيق </a:t>
            </a:r>
            <a:r>
              <a:rPr lang="ar-IQ" sz="8000" dirty="0">
                <a:solidFill>
                  <a:prstClr val="black"/>
                </a:solidFill>
                <a:ea typeface="Calibri"/>
              </a:rPr>
              <a:t>الذات من خلال استعداد الفرد الدائم للوصول إلى اقصى درجة ممكنة من فهم الذات وتطوير صورة ايجابية عنها</a:t>
            </a:r>
            <a:r>
              <a:rPr lang="ar-IQ" sz="8000" dirty="0" smtClean="0">
                <a:solidFill>
                  <a:prstClr val="black"/>
                </a:solidFill>
                <a:ea typeface="Calibri"/>
              </a:rPr>
              <a:t>. </a:t>
            </a:r>
          </a:p>
          <a:p>
            <a:pPr marL="0" lvl="0" indent="0" algn="just">
              <a:lnSpc>
                <a:spcPct val="120000"/>
              </a:lnSpc>
              <a:buNone/>
            </a:pPr>
            <a:r>
              <a:rPr lang="ar-IQ" sz="8000" dirty="0" smtClean="0">
                <a:ea typeface="Calibri"/>
              </a:rPr>
              <a:t>6. تحسين </a:t>
            </a:r>
            <a:r>
              <a:rPr lang="ar-IQ" sz="8000" dirty="0">
                <a:ea typeface="Calibri"/>
              </a:rPr>
              <a:t>العملية التربوية من خلال:</a:t>
            </a:r>
            <a:endParaRPr lang="en-US" sz="8000" dirty="0">
              <a:ea typeface="Calibri"/>
              <a:cs typeface="Arial"/>
            </a:endParaRPr>
          </a:p>
          <a:p>
            <a:pPr lvl="0" algn="just">
              <a:lnSpc>
                <a:spcPct val="170000"/>
              </a:lnSpc>
              <a:buFont typeface="+mj-cs"/>
              <a:buAutoNum type="arabic1Minus"/>
            </a:pPr>
            <a:r>
              <a:rPr lang="ar-IQ" sz="8000" dirty="0">
                <a:ea typeface="Calibri"/>
              </a:rPr>
              <a:t>اثارة الدافعية والحافز للتحصيل الدراسي عن طريق التعزيز والاثابة.</a:t>
            </a:r>
            <a:endParaRPr lang="en-US" sz="8000" dirty="0">
              <a:ea typeface="Calibri"/>
              <a:cs typeface="Arial"/>
            </a:endParaRPr>
          </a:p>
          <a:p>
            <a:pPr lvl="0" algn="just">
              <a:lnSpc>
                <a:spcPct val="170000"/>
              </a:lnSpc>
              <a:buFont typeface="+mj-cs"/>
              <a:buAutoNum type="arabic1Minus"/>
            </a:pPr>
            <a:r>
              <a:rPr lang="ar-IQ" sz="8000" dirty="0">
                <a:ea typeface="Calibri"/>
              </a:rPr>
              <a:t>مراعاة الفروق الفردية.</a:t>
            </a:r>
            <a:endParaRPr lang="en-US" sz="8000" dirty="0">
              <a:ea typeface="Calibri"/>
              <a:cs typeface="Arial"/>
            </a:endParaRPr>
          </a:p>
          <a:p>
            <a:pPr lvl="0" algn="just">
              <a:lnSpc>
                <a:spcPct val="170000"/>
              </a:lnSpc>
              <a:buFont typeface="+mj-cs"/>
              <a:buAutoNum type="arabic1Minus"/>
            </a:pPr>
            <a:r>
              <a:rPr lang="ar-IQ" sz="8000" dirty="0">
                <a:ea typeface="Calibri"/>
              </a:rPr>
              <a:t>تنويع المعلومات التي يتلقاها الطالب من </a:t>
            </a:r>
            <a:r>
              <a:rPr lang="ar-IQ" sz="8000" dirty="0" smtClean="0">
                <a:ea typeface="Calibri"/>
              </a:rPr>
              <a:t>علمية </a:t>
            </a:r>
            <a:r>
              <a:rPr lang="ar-IQ" sz="8000" dirty="0">
                <a:ea typeface="Calibri"/>
              </a:rPr>
              <a:t>واجتماعية ومهنية بما يساعد على فهمه لذاته والقاء الضوء على حاجاته ومشكلاته التي </a:t>
            </a:r>
            <a:r>
              <a:rPr lang="ar-IQ" sz="8000" dirty="0" err="1" smtClean="0">
                <a:ea typeface="Calibri"/>
              </a:rPr>
              <a:t>يواجهها</a:t>
            </a:r>
            <a:r>
              <a:rPr lang="ar-IQ" sz="8000" dirty="0" smtClean="0">
                <a:ea typeface="Calibri"/>
              </a:rPr>
              <a:t> .</a:t>
            </a:r>
            <a:endParaRPr lang="en-US" sz="8000" dirty="0">
              <a:ea typeface="Calibri"/>
              <a:cs typeface="Arial"/>
            </a:endParaRPr>
          </a:p>
          <a:p>
            <a:pPr lvl="0" algn="just">
              <a:lnSpc>
                <a:spcPct val="170000"/>
              </a:lnSpc>
              <a:buFont typeface="+mj-cs"/>
              <a:buAutoNum type="arabic1Minus"/>
            </a:pPr>
            <a:r>
              <a:rPr lang="ar-IQ" sz="8000" dirty="0">
                <a:ea typeface="Calibri"/>
              </a:rPr>
              <a:t>توجيه الطلبة إلى اساليب وعادات الدراسة الصحيحة لمساعدتهم على المرور بخبرات النجاح ذات الاثر التعزيزي في توفير الدافعية.</a:t>
            </a:r>
            <a:endParaRPr lang="en-US" sz="8000" dirty="0">
              <a:ea typeface="Calibri"/>
              <a:cs typeface="Arial"/>
            </a:endParaRPr>
          </a:p>
          <a:p>
            <a:pPr marL="0" lvl="0" indent="0" algn="just">
              <a:lnSpc>
                <a:spcPct val="170000"/>
              </a:lnSpc>
              <a:buNone/>
            </a:pPr>
            <a:r>
              <a:rPr lang="ar-IQ" sz="8000" dirty="0" smtClean="0">
                <a:ea typeface="Calibri"/>
              </a:rPr>
              <a:t>7. مساعدة </a:t>
            </a:r>
            <a:r>
              <a:rPr lang="ar-IQ" sz="8000" dirty="0">
                <a:ea typeface="Calibri"/>
              </a:rPr>
              <a:t>الطالب على الاختيار المهني والتربوي على وفق ميوله وقدراته في ضوء حاجات المجتمع ومصلحته.</a:t>
            </a:r>
            <a:endParaRPr lang="en-US" sz="8000" dirty="0">
              <a:ea typeface="Calibri"/>
              <a:cs typeface="Arial"/>
            </a:endParaRPr>
          </a:p>
          <a:p>
            <a:pPr marL="0" lvl="0" indent="0" algn="just">
              <a:lnSpc>
                <a:spcPct val="170000"/>
              </a:lnSpc>
              <a:spcAft>
                <a:spcPts val="1000"/>
              </a:spcAft>
              <a:buNone/>
            </a:pPr>
            <a:endParaRPr lang="en-US" sz="2000" dirty="0">
              <a:solidFill>
                <a:prstClr val="black"/>
              </a:solidFill>
              <a:ea typeface="Calibri"/>
              <a:cs typeface="Arial"/>
            </a:endParaRPr>
          </a:p>
          <a:p>
            <a:pPr marL="0" indent="0">
              <a:lnSpc>
                <a:spcPct val="170000"/>
              </a:lnSpc>
              <a:buNone/>
            </a:pPr>
            <a:r>
              <a:rPr lang="ar-IQ" sz="2000" dirty="0" smtClean="0"/>
              <a:t> </a:t>
            </a:r>
            <a:endParaRPr lang="ar-IQ" sz="2000" dirty="0"/>
          </a:p>
        </p:txBody>
      </p:sp>
    </p:spTree>
    <p:extLst>
      <p:ext uri="{BB962C8B-B14F-4D97-AF65-F5344CB8AC3E}">
        <p14:creationId xmlns:p14="http://schemas.microsoft.com/office/powerpoint/2010/main" val="4283092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323528" y="332656"/>
            <a:ext cx="8496944" cy="6120680"/>
          </a:xfrm>
        </p:spPr>
        <p:txBody>
          <a:bodyPr>
            <a:normAutofit/>
          </a:bodyPr>
          <a:lstStyle/>
          <a:p>
            <a:pPr marL="0" lvl="0" indent="0" algn="just">
              <a:lnSpc>
                <a:spcPct val="170000"/>
              </a:lnSpc>
              <a:spcAft>
                <a:spcPts val="1000"/>
              </a:spcAft>
              <a:buNone/>
            </a:pPr>
            <a:r>
              <a:rPr lang="ar-IQ" sz="2000" dirty="0">
                <a:solidFill>
                  <a:prstClr val="black"/>
                </a:solidFill>
                <a:ea typeface="Calibri"/>
              </a:rPr>
              <a:t> </a:t>
            </a:r>
            <a:r>
              <a:rPr lang="ar-IQ" sz="2000" dirty="0" smtClean="0">
                <a:solidFill>
                  <a:prstClr val="black"/>
                </a:solidFill>
                <a:ea typeface="Calibri"/>
              </a:rPr>
              <a:t>8. تحقيق </a:t>
            </a:r>
            <a:r>
              <a:rPr lang="ar-IQ" sz="2000" dirty="0">
                <a:solidFill>
                  <a:prstClr val="black"/>
                </a:solidFill>
                <a:ea typeface="Calibri"/>
              </a:rPr>
              <a:t>مستوى مناسب من الصحة النفسية لدى الأفراد وتحقيق التكيف </a:t>
            </a:r>
            <a:r>
              <a:rPr lang="ar-IQ" sz="2000" dirty="0" smtClean="0">
                <a:solidFill>
                  <a:prstClr val="black"/>
                </a:solidFill>
                <a:ea typeface="Calibri"/>
              </a:rPr>
              <a:t>الاجتماعي </a:t>
            </a:r>
            <a:r>
              <a:rPr lang="ar-IQ" sz="2000" dirty="0">
                <a:solidFill>
                  <a:prstClr val="black"/>
                </a:solidFill>
                <a:ea typeface="Calibri"/>
              </a:rPr>
              <a:t>والمهني لديهم وهذا هو الهدف النهائي الشامل لعملية التوجيه والارشاد</a:t>
            </a:r>
            <a:r>
              <a:rPr lang="ar-IQ" sz="2000" dirty="0" smtClean="0">
                <a:solidFill>
                  <a:prstClr val="black"/>
                </a:solidFill>
                <a:ea typeface="Calibri"/>
              </a:rPr>
              <a:t>.</a:t>
            </a:r>
            <a:endParaRPr lang="ar-IQ" sz="2000" dirty="0" smtClean="0">
              <a:solidFill>
                <a:prstClr val="black"/>
              </a:solidFill>
              <a:ea typeface="Calibri"/>
              <a:cs typeface="Arial"/>
            </a:endParaRPr>
          </a:p>
          <a:p>
            <a:pPr marL="0" lvl="0" indent="0" algn="just">
              <a:lnSpc>
                <a:spcPct val="170000"/>
              </a:lnSpc>
              <a:spcAft>
                <a:spcPts val="1000"/>
              </a:spcAft>
              <a:buNone/>
            </a:pPr>
            <a:r>
              <a:rPr lang="ar-IQ" sz="2000" dirty="0" smtClean="0">
                <a:solidFill>
                  <a:prstClr val="black"/>
                </a:solidFill>
                <a:ea typeface="Calibri"/>
              </a:rPr>
              <a:t>   </a:t>
            </a:r>
            <a:r>
              <a:rPr lang="ar-IQ" sz="2000" dirty="0">
                <a:solidFill>
                  <a:prstClr val="black"/>
                </a:solidFill>
                <a:ea typeface="Calibri"/>
              </a:rPr>
              <a:t>ويمكن تحقيق هذه الاهداف عن طريق التخطيط المشترك بين المرشد التربوي في المدرسة وبين ادارة المدرسة والمعلمين والطلبة واولياء الامور من خلال تقدير حاجاتهم وتعاونهم على وضع تنفيذ الاساليب المناسبة التي تؤدي إلى تلبية حاجاتهم وتحقيق اهدافهم جميعا بما ينسجم ويتفق مع اهداف العملية التربوية </a:t>
            </a:r>
            <a:r>
              <a:rPr lang="ar-IQ" sz="2000" dirty="0" smtClean="0">
                <a:solidFill>
                  <a:prstClr val="black"/>
                </a:solidFill>
                <a:ea typeface="Calibri"/>
              </a:rPr>
              <a:t>والتوجيهية . </a:t>
            </a:r>
            <a:endParaRPr lang="en-US" sz="2000" dirty="0">
              <a:solidFill>
                <a:prstClr val="black"/>
              </a:solidFill>
              <a:ea typeface="Calibri"/>
              <a:cs typeface="Arial"/>
            </a:endParaRPr>
          </a:p>
          <a:p>
            <a:pPr marL="0" indent="0">
              <a:buNone/>
            </a:pPr>
            <a:endParaRPr lang="ar-IQ" sz="2000" dirty="0"/>
          </a:p>
        </p:txBody>
      </p:sp>
    </p:spTree>
    <p:extLst>
      <p:ext uri="{BB962C8B-B14F-4D97-AF65-F5344CB8AC3E}">
        <p14:creationId xmlns:p14="http://schemas.microsoft.com/office/powerpoint/2010/main" val="655528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251520" y="260648"/>
            <a:ext cx="8640960" cy="6336704"/>
          </a:xfrm>
        </p:spPr>
        <p:txBody>
          <a:bodyPr>
            <a:normAutofit fontScale="85000" lnSpcReduction="10000"/>
          </a:bodyPr>
          <a:lstStyle/>
          <a:p>
            <a:pPr marL="0" lvl="0" indent="0" algn="ctr" rtl="0">
              <a:lnSpc>
                <a:spcPct val="150000"/>
              </a:lnSpc>
              <a:buNone/>
            </a:pPr>
            <a:r>
              <a:rPr lang="ar-IQ" sz="2000" b="1" dirty="0" smtClean="0">
                <a:solidFill>
                  <a:prstClr val="black"/>
                </a:solidFill>
                <a:ea typeface="Times New Roman"/>
              </a:rPr>
              <a:t>  المحاضرة الثالثة </a:t>
            </a:r>
          </a:p>
          <a:p>
            <a:pPr marL="0" lvl="0" indent="0" rtl="0">
              <a:lnSpc>
                <a:spcPct val="150000"/>
              </a:lnSpc>
              <a:buNone/>
            </a:pPr>
            <a:r>
              <a:rPr lang="ar-SA" sz="2000" b="1" u="sng" dirty="0" smtClean="0">
                <a:solidFill>
                  <a:prstClr val="black"/>
                </a:solidFill>
                <a:ea typeface="Times New Roman"/>
              </a:rPr>
              <a:t>مبادئ </a:t>
            </a:r>
            <a:r>
              <a:rPr lang="ar-SA" sz="2000" b="1" u="sng" dirty="0">
                <a:solidFill>
                  <a:prstClr val="black"/>
                </a:solidFill>
                <a:ea typeface="Times New Roman"/>
              </a:rPr>
              <a:t>( مُسَلَّمات ) التوجيه و الإرشاد التربوي : </a:t>
            </a:r>
            <a:r>
              <a:rPr lang="en-US" sz="2000" b="1" u="sng" dirty="0">
                <a:solidFill>
                  <a:prstClr val="black"/>
                </a:solidFill>
                <a:latin typeface="Arial"/>
                <a:ea typeface="Times New Roman"/>
                <a:cs typeface="Arial"/>
              </a:rPr>
              <a:t>  </a:t>
            </a:r>
            <a:endParaRPr lang="en-US" sz="1500" dirty="0">
              <a:solidFill>
                <a:prstClr val="black"/>
              </a:solidFill>
              <a:ea typeface="Calibri"/>
              <a:cs typeface="Arial"/>
            </a:endParaRPr>
          </a:p>
          <a:p>
            <a:pPr marL="0" lvl="0" indent="0" algn="just">
              <a:lnSpc>
                <a:spcPct val="150000"/>
              </a:lnSpc>
              <a:buNone/>
            </a:pPr>
            <a:r>
              <a:rPr lang="ar-SA" sz="2000" dirty="0" smtClean="0">
                <a:solidFill>
                  <a:prstClr val="black"/>
                </a:solidFill>
                <a:ea typeface="Times New Roman"/>
              </a:rPr>
              <a:t>هذه </a:t>
            </a:r>
            <a:r>
              <a:rPr lang="ar-SA" sz="2000" dirty="0">
                <a:solidFill>
                  <a:prstClr val="black"/>
                </a:solidFill>
                <a:ea typeface="Times New Roman"/>
              </a:rPr>
              <a:t>المبادئ  تتعلق بالسلوك البشري ، وهي متعددة و متشابكة و متبادلة الأثر و التأثير ،وهي  قواعد تقوم عليها أو تنطلق منها عملية الإرشاد لتعديل ذلك السلوك ، و على المرشد أن يجعلها نصب عينيه أثناء عملية الإرشاد وهي على النحو التالي:-                                  </a:t>
            </a:r>
            <a:endParaRPr lang="en-US" sz="1500" dirty="0">
              <a:solidFill>
                <a:prstClr val="black"/>
              </a:solidFill>
              <a:ea typeface="Calibri"/>
              <a:cs typeface="Arial"/>
            </a:endParaRPr>
          </a:p>
          <a:p>
            <a:pPr marL="0" lvl="0" indent="0" rtl="0">
              <a:lnSpc>
                <a:spcPct val="150000"/>
              </a:lnSpc>
              <a:buNone/>
            </a:pPr>
            <a:r>
              <a:rPr lang="ar-SA" sz="2000" b="1" dirty="0">
                <a:solidFill>
                  <a:prstClr val="black"/>
                </a:solidFill>
                <a:ea typeface="Times New Roman"/>
              </a:rPr>
              <a:t>ثبات السلوك الإنساني نسبياً : </a:t>
            </a:r>
            <a:r>
              <a:rPr lang="en-US" sz="2000" dirty="0">
                <a:solidFill>
                  <a:prstClr val="black"/>
                </a:solidFill>
                <a:latin typeface="Arial"/>
                <a:ea typeface="Times New Roman"/>
                <a:cs typeface="Arial"/>
              </a:rPr>
              <a:t> </a:t>
            </a:r>
            <a:r>
              <a:rPr lang="ar-SA" sz="2000" b="1" dirty="0">
                <a:solidFill>
                  <a:prstClr val="black"/>
                </a:solidFill>
                <a:latin typeface="Arial"/>
                <a:ea typeface="Times New Roman"/>
              </a:rPr>
              <a:t>1- مرونة و</a:t>
            </a:r>
            <a:endParaRPr lang="en-US" sz="1500" dirty="0">
              <a:solidFill>
                <a:prstClr val="black"/>
              </a:solidFill>
              <a:ea typeface="Calibri"/>
              <a:cs typeface="Arial"/>
            </a:endParaRPr>
          </a:p>
          <a:p>
            <a:pPr marL="0" lvl="0" indent="0" rtl="0">
              <a:lnSpc>
                <a:spcPct val="150000"/>
              </a:lnSpc>
              <a:buNone/>
            </a:pPr>
            <a:r>
              <a:rPr lang="ar-SA" sz="2000" dirty="0">
                <a:solidFill>
                  <a:prstClr val="black"/>
                </a:solidFill>
                <a:ea typeface="Times New Roman"/>
              </a:rPr>
              <a:t>أ- السلوك كل ما يصدر عن الإنسـان الحي من نشاط يتصل بطبيعته الإنسانية سـواء كان جسمياً أو عقلياً أو اجتماعيا أو انفعاليا  . </a:t>
            </a:r>
            <a:r>
              <a:rPr lang="ar-SA" sz="2000" dirty="0" smtClean="0">
                <a:solidFill>
                  <a:prstClr val="black"/>
                </a:solidFill>
                <a:ea typeface="Times New Roman"/>
              </a:rPr>
              <a:t>                                                                          </a:t>
            </a:r>
            <a:r>
              <a:rPr lang="en-US" sz="2000" dirty="0" smtClean="0">
                <a:solidFill>
                  <a:prstClr val="black"/>
                </a:solidFill>
                <a:ea typeface="Times New Roman"/>
              </a:rPr>
              <a:t>  </a:t>
            </a:r>
            <a:endParaRPr lang="en-US" sz="1500" dirty="0" smtClean="0">
              <a:solidFill>
                <a:prstClr val="black"/>
              </a:solidFill>
              <a:ea typeface="Calibri"/>
              <a:cs typeface="Arial"/>
            </a:endParaRPr>
          </a:p>
          <a:p>
            <a:pPr marL="0" lvl="0" indent="0" rtl="0">
              <a:lnSpc>
                <a:spcPct val="150000"/>
              </a:lnSpc>
              <a:buNone/>
            </a:pPr>
            <a:r>
              <a:rPr lang="en-US" sz="2000" dirty="0" smtClean="0">
                <a:solidFill>
                  <a:prstClr val="black"/>
                </a:solidFill>
                <a:ea typeface="Times New Roman"/>
              </a:rPr>
              <a:t>   </a:t>
            </a:r>
            <a:r>
              <a:rPr lang="ar-SA" sz="2000" dirty="0" smtClean="0">
                <a:solidFill>
                  <a:prstClr val="black"/>
                </a:solidFill>
                <a:ea typeface="Times New Roman"/>
              </a:rPr>
              <a:t> </a:t>
            </a:r>
            <a:r>
              <a:rPr lang="ar-EG" sz="2000" dirty="0" smtClean="0">
                <a:solidFill>
                  <a:prstClr val="black"/>
                </a:solidFill>
                <a:ea typeface="Times New Roman"/>
              </a:rPr>
              <a:t>ب- </a:t>
            </a:r>
            <a:r>
              <a:rPr lang="ar-SA" sz="2000" dirty="0" smtClean="0">
                <a:solidFill>
                  <a:prstClr val="black"/>
                </a:solidFill>
                <a:ea typeface="Times New Roman"/>
              </a:rPr>
              <a:t>السلوك متعلم ( مكتسب ) بالتنشئة و التفاعل .</a:t>
            </a:r>
            <a:endParaRPr lang="en-US" sz="1500" dirty="0" smtClean="0">
              <a:solidFill>
                <a:prstClr val="black"/>
              </a:solidFill>
              <a:ea typeface="Calibri"/>
              <a:cs typeface="Arial"/>
            </a:endParaRPr>
          </a:p>
          <a:p>
            <a:pPr marL="0" lvl="0" indent="0" rtl="0">
              <a:lnSpc>
                <a:spcPct val="150000"/>
              </a:lnSpc>
              <a:buNone/>
            </a:pPr>
            <a:r>
              <a:rPr lang="ar-SA" sz="2000" dirty="0" smtClean="0">
                <a:solidFill>
                  <a:prstClr val="black"/>
                </a:solidFill>
                <a:ea typeface="Times New Roman"/>
              </a:rPr>
              <a:t>ج- </a:t>
            </a:r>
            <a:r>
              <a:rPr lang="ar-SA" sz="2000" dirty="0">
                <a:solidFill>
                  <a:prstClr val="black"/>
                </a:solidFill>
                <a:ea typeface="Times New Roman"/>
              </a:rPr>
              <a:t>السـلوك  ثـابت في الظروف العاديـة و المواقف المعتـادة و هذا يسـاعد على التنبؤ به عند التعـامل مع المسترشد و يسهل عملية الإرشاد ) لكن هذا الثبات ليس ثباتا مطلقاً  . </a:t>
            </a:r>
            <a:r>
              <a:rPr lang="en-US" sz="2000" dirty="0" smtClean="0">
                <a:solidFill>
                  <a:prstClr val="black"/>
                </a:solidFill>
                <a:latin typeface="Arial"/>
                <a:ea typeface="Times New Roman"/>
                <a:cs typeface="Arial"/>
              </a:rPr>
              <a:t>)</a:t>
            </a:r>
            <a:endParaRPr lang="en-US" sz="1500" dirty="0">
              <a:solidFill>
                <a:prstClr val="black"/>
              </a:solidFill>
              <a:ea typeface="Calibri"/>
              <a:cs typeface="Arial"/>
            </a:endParaRPr>
          </a:p>
          <a:p>
            <a:pPr marL="0" lvl="0" indent="0" rtl="0">
              <a:lnSpc>
                <a:spcPct val="150000"/>
              </a:lnSpc>
              <a:buNone/>
            </a:pPr>
            <a:r>
              <a:rPr lang="ar-SA" sz="2000" dirty="0">
                <a:solidFill>
                  <a:prstClr val="black"/>
                </a:solidFill>
                <a:ea typeface="Times New Roman"/>
              </a:rPr>
              <a:t>د- السلوك الإنساني مرن ( أي أنه قابل للتغيير و التعديل ) مما يشجع عملية الإرشاد</a:t>
            </a:r>
            <a:endParaRPr lang="en-US" sz="1500" dirty="0">
              <a:solidFill>
                <a:prstClr val="black"/>
              </a:solidFill>
              <a:ea typeface="Calibri"/>
              <a:cs typeface="Arial"/>
            </a:endParaRPr>
          </a:p>
          <a:p>
            <a:pPr marL="0" lvl="0" indent="0">
              <a:buNone/>
            </a:pPr>
            <a:r>
              <a:rPr lang="ar-SA" sz="2000" dirty="0">
                <a:solidFill>
                  <a:prstClr val="black"/>
                </a:solidFill>
                <a:ea typeface="Times New Roman"/>
              </a:rPr>
              <a:t>هـ - مرونة السلوك لا تقتصر على تعديل السلوك الظاهري فقط بل تتعداه إلى البنية الأساسية للشخصية  </a:t>
            </a:r>
            <a:r>
              <a:rPr lang="ar-SA" sz="2000" dirty="0" smtClean="0">
                <a:solidFill>
                  <a:prstClr val="black"/>
                </a:solidFill>
                <a:ea typeface="Times New Roman"/>
              </a:rPr>
              <a:t>    </a:t>
            </a:r>
            <a:r>
              <a:rPr lang="ar-SA" sz="2000" dirty="0">
                <a:solidFill>
                  <a:prstClr val="black"/>
                </a:solidFill>
                <a:ea typeface="Times New Roman"/>
              </a:rPr>
              <a:t>( الذات ) و تعديل مفهومها لدى المسترشد إلى الإيجاب و الواقعية . </a:t>
            </a:r>
            <a:endParaRPr lang="ar-IQ" sz="2000" dirty="0">
              <a:solidFill>
                <a:prstClr val="black"/>
              </a:solidFill>
            </a:endParaRPr>
          </a:p>
          <a:p>
            <a:pPr marL="0" indent="0">
              <a:buNone/>
            </a:pPr>
            <a:endParaRPr lang="ar-IQ" dirty="0"/>
          </a:p>
        </p:txBody>
      </p:sp>
    </p:spTree>
    <p:extLst>
      <p:ext uri="{BB962C8B-B14F-4D97-AF65-F5344CB8AC3E}">
        <p14:creationId xmlns:p14="http://schemas.microsoft.com/office/powerpoint/2010/main" val="1288221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79512" y="332656"/>
            <a:ext cx="8712968" cy="6120680"/>
          </a:xfrm>
        </p:spPr>
        <p:txBody>
          <a:bodyPr>
            <a:normAutofit fontScale="85000" lnSpcReduction="20000"/>
          </a:bodyPr>
          <a:lstStyle/>
          <a:p>
            <a:pPr marL="0" lvl="0" indent="0">
              <a:lnSpc>
                <a:spcPct val="150000"/>
              </a:lnSpc>
              <a:buNone/>
            </a:pPr>
            <a:r>
              <a:rPr lang="ar-SA" sz="2200" b="1" dirty="0" smtClean="0">
                <a:solidFill>
                  <a:prstClr val="black"/>
                </a:solidFill>
                <a:ea typeface="Times New Roman"/>
              </a:rPr>
              <a:t>2- </a:t>
            </a:r>
            <a:r>
              <a:rPr lang="ar-SA" sz="2200" b="1" dirty="0">
                <a:solidFill>
                  <a:prstClr val="black"/>
                </a:solidFill>
                <a:ea typeface="Times New Roman"/>
              </a:rPr>
              <a:t>السلوك الإنساني فردي و جماعي :</a:t>
            </a:r>
            <a:endParaRPr lang="en-US" sz="1700" dirty="0">
              <a:solidFill>
                <a:prstClr val="black"/>
              </a:solidFill>
              <a:ea typeface="Calibri"/>
              <a:cs typeface="Arial"/>
            </a:endParaRPr>
          </a:p>
          <a:p>
            <a:pPr marL="0" lvl="0" indent="0" algn="just" rtl="0">
              <a:lnSpc>
                <a:spcPct val="150000"/>
              </a:lnSpc>
              <a:buNone/>
            </a:pPr>
            <a:r>
              <a:rPr lang="ar-SA" sz="2000" dirty="0">
                <a:solidFill>
                  <a:prstClr val="black"/>
                </a:solidFill>
                <a:ea typeface="Times New Roman"/>
              </a:rPr>
              <a:t>أ-  فردي : بمعنى أن السـلوك يتأثر بفردية الإنســان ( الشخصية ) أي بما يتسم به من سـمات عقلية أو انفعالية .                                                                                                      </a:t>
            </a:r>
            <a:endParaRPr lang="en-US" sz="2000" dirty="0">
              <a:solidFill>
                <a:prstClr val="black"/>
              </a:solidFill>
              <a:ea typeface="Calibri"/>
              <a:cs typeface="Arial"/>
            </a:endParaRPr>
          </a:p>
          <a:p>
            <a:pPr marL="0" lvl="0" indent="0" rtl="0">
              <a:lnSpc>
                <a:spcPct val="150000"/>
              </a:lnSpc>
              <a:buNone/>
            </a:pPr>
            <a:r>
              <a:rPr lang="ar-SA" sz="2000" dirty="0">
                <a:solidFill>
                  <a:prstClr val="black"/>
                </a:solidFill>
                <a:ea typeface="Times New Roman"/>
              </a:rPr>
              <a:t>ب- جماعي : يتأثر السلوك بمعايير الجماعة و قيمها و عاداتها و ضغوطها و اتجاهاتها  أي أن سلوك    الإنسان ناتج من تفاعل العوامل الفردية و الجماعية. </a:t>
            </a:r>
            <a:endParaRPr lang="en-US" sz="2000" dirty="0">
              <a:solidFill>
                <a:prstClr val="black"/>
              </a:solidFill>
              <a:ea typeface="Calibri"/>
              <a:cs typeface="Arial"/>
            </a:endParaRPr>
          </a:p>
          <a:p>
            <a:pPr marL="0" lvl="0" indent="0" rtl="0">
              <a:lnSpc>
                <a:spcPct val="150000"/>
              </a:lnSpc>
              <a:buNone/>
            </a:pPr>
            <a:r>
              <a:rPr lang="ar-SA" sz="2000" dirty="0">
                <a:solidFill>
                  <a:prstClr val="black"/>
                </a:solidFill>
                <a:ea typeface="Times New Roman"/>
              </a:rPr>
              <a:t>د- من خلال التنشئة الاجتماعية تتشكل لدى الإنســان اتجاهات معينه نحو الأفراد و الجماعات </a:t>
            </a:r>
            <a:r>
              <a:rPr lang="ar-SA" sz="2000" dirty="0" smtClean="0">
                <a:solidFill>
                  <a:prstClr val="black"/>
                </a:solidFill>
                <a:ea typeface="Times New Roman"/>
              </a:rPr>
              <a:t>والموافق </a:t>
            </a:r>
            <a:r>
              <a:rPr lang="ar-SA" sz="2000" dirty="0">
                <a:solidFill>
                  <a:prstClr val="black"/>
                </a:solidFill>
                <a:ea typeface="Times New Roman"/>
              </a:rPr>
              <a:t>الاجتماعية. </a:t>
            </a:r>
            <a:endParaRPr lang="en-US" sz="2000" dirty="0">
              <a:solidFill>
                <a:prstClr val="black"/>
              </a:solidFill>
              <a:ea typeface="Calibri"/>
              <a:cs typeface="Arial"/>
            </a:endParaRPr>
          </a:p>
          <a:p>
            <a:pPr marL="0" lvl="0" indent="0" algn="just">
              <a:lnSpc>
                <a:spcPct val="150000"/>
              </a:lnSpc>
              <a:buNone/>
            </a:pPr>
            <a:r>
              <a:rPr lang="ar-SA" sz="2000" dirty="0">
                <a:solidFill>
                  <a:prstClr val="black"/>
                </a:solidFill>
                <a:ea typeface="Times New Roman"/>
              </a:rPr>
              <a:t>هـ - على المرشد أن يأخذ في عين الاعتبار عند تغيير سلوك المسترشد معايير الجماعة و مدى تأثيرها            على المسترشد إضــافة إلى فهم شخصية الفرد بحيث يعيش المسترشد في توافق شخصي و اجتماعي</a:t>
            </a:r>
            <a:r>
              <a:rPr lang="ar-SA" sz="2200" dirty="0">
                <a:solidFill>
                  <a:prstClr val="black"/>
                </a:solidFill>
                <a:ea typeface="Times New Roman"/>
              </a:rPr>
              <a:t>. </a:t>
            </a:r>
            <a:endParaRPr lang="en-US" sz="1700" dirty="0">
              <a:solidFill>
                <a:prstClr val="black"/>
              </a:solidFill>
              <a:ea typeface="Calibri"/>
              <a:cs typeface="Arial"/>
            </a:endParaRPr>
          </a:p>
          <a:p>
            <a:pPr marL="0" lvl="0" indent="0" rtl="0">
              <a:lnSpc>
                <a:spcPct val="150000"/>
              </a:lnSpc>
              <a:buNone/>
            </a:pPr>
            <a:r>
              <a:rPr lang="en-US" sz="2200" b="1" dirty="0">
                <a:solidFill>
                  <a:prstClr val="black"/>
                </a:solidFill>
                <a:latin typeface="Arial"/>
                <a:ea typeface="Times New Roman"/>
                <a:cs typeface="Arial"/>
              </a:rPr>
              <a:t>   : </a:t>
            </a:r>
            <a:r>
              <a:rPr lang="ar-SA" sz="2200" b="1" dirty="0">
                <a:solidFill>
                  <a:prstClr val="black"/>
                </a:solidFill>
                <a:latin typeface="Arial"/>
                <a:ea typeface="Times New Roman"/>
              </a:rPr>
              <a:t>3</a:t>
            </a:r>
            <a:r>
              <a:rPr lang="ar-SA" sz="2200" dirty="0">
                <a:solidFill>
                  <a:prstClr val="black"/>
                </a:solidFill>
                <a:ea typeface="Times New Roman"/>
              </a:rPr>
              <a:t>- </a:t>
            </a:r>
            <a:r>
              <a:rPr lang="ar-SA" sz="2200" b="1" dirty="0">
                <a:solidFill>
                  <a:prstClr val="black"/>
                </a:solidFill>
                <a:latin typeface="Arial"/>
                <a:ea typeface="Times New Roman"/>
              </a:rPr>
              <a:t>استعداد الفرد للتوجيه و الإرشاد </a:t>
            </a:r>
            <a:r>
              <a:rPr lang="en-US" sz="2200" dirty="0">
                <a:solidFill>
                  <a:prstClr val="black"/>
                </a:solidFill>
                <a:latin typeface="Arial"/>
                <a:ea typeface="Times New Roman"/>
                <a:cs typeface="Arial"/>
              </a:rPr>
              <a:t> </a:t>
            </a:r>
            <a:endParaRPr lang="en-US" sz="1700" dirty="0">
              <a:solidFill>
                <a:prstClr val="black"/>
              </a:solidFill>
              <a:ea typeface="Calibri"/>
              <a:cs typeface="Arial"/>
            </a:endParaRPr>
          </a:p>
          <a:p>
            <a:pPr marL="0" lvl="0" indent="0" algn="just">
              <a:lnSpc>
                <a:spcPct val="170000"/>
              </a:lnSpc>
              <a:buNone/>
            </a:pPr>
            <a:r>
              <a:rPr lang="ar-SA" sz="2000" dirty="0">
                <a:solidFill>
                  <a:prstClr val="black"/>
                </a:solidFill>
                <a:ea typeface="Times New Roman"/>
              </a:rPr>
              <a:t>أ- الإنسان اجتماعي بطبعه ( فطرة ) و لذا فإنه إذا تعرض لأمر فإنه يسـتشير غيره ممن يتوسم فيهم الخبرة و المقدرة ، و المرشد يفترض أن يكون من ذوي الخبرة ليُقبل عليه المسترشد و يَقْبَلهُ  و هذا أساس هام في نجاح العملية الإرشادية </a:t>
            </a:r>
            <a:endParaRPr lang="ar-IQ" sz="2000" dirty="0">
              <a:solidFill>
                <a:prstClr val="black"/>
              </a:solidFill>
            </a:endParaRPr>
          </a:p>
          <a:p>
            <a:pPr marL="0" indent="0">
              <a:buNone/>
            </a:pPr>
            <a:endParaRPr lang="ar-IQ" dirty="0"/>
          </a:p>
        </p:txBody>
      </p:sp>
    </p:spTree>
    <p:extLst>
      <p:ext uri="{BB962C8B-B14F-4D97-AF65-F5344CB8AC3E}">
        <p14:creationId xmlns:p14="http://schemas.microsoft.com/office/powerpoint/2010/main" val="22737441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251520" y="332656"/>
            <a:ext cx="8640960" cy="6192688"/>
          </a:xfrm>
        </p:spPr>
        <p:txBody>
          <a:bodyPr/>
          <a:lstStyle/>
          <a:p>
            <a:pPr marL="0" lvl="0" indent="0" rtl="0">
              <a:lnSpc>
                <a:spcPct val="150000"/>
              </a:lnSpc>
              <a:buNone/>
            </a:pPr>
            <a:r>
              <a:rPr lang="ar-SA" sz="2400" b="1" dirty="0">
                <a:solidFill>
                  <a:prstClr val="black"/>
                </a:solidFill>
                <a:latin typeface="Arial"/>
                <a:ea typeface="Times New Roman"/>
              </a:rPr>
              <a:t>4-</a:t>
            </a:r>
            <a:r>
              <a:rPr lang="ar-SA" dirty="0">
                <a:solidFill>
                  <a:prstClr val="black"/>
                </a:solidFill>
                <a:latin typeface="Arial"/>
                <a:ea typeface="Times New Roman"/>
              </a:rPr>
              <a:t> </a:t>
            </a:r>
            <a:r>
              <a:rPr lang="ar-SA" sz="2000" dirty="0">
                <a:solidFill>
                  <a:prstClr val="black"/>
                </a:solidFill>
                <a:latin typeface="Arial"/>
                <a:ea typeface="Times New Roman"/>
              </a:rPr>
              <a:t>حق الفرد في التوجيه و الإرشا</a:t>
            </a:r>
            <a:r>
              <a:rPr lang="ar-SA" sz="2000" b="1" dirty="0">
                <a:solidFill>
                  <a:prstClr val="black"/>
                </a:solidFill>
                <a:latin typeface="Arial"/>
                <a:ea typeface="Times New Roman"/>
              </a:rPr>
              <a:t>د</a:t>
            </a:r>
            <a:endParaRPr lang="en-US" sz="2000" dirty="0">
              <a:solidFill>
                <a:prstClr val="black"/>
              </a:solidFill>
              <a:ea typeface="Calibri"/>
              <a:cs typeface="Arial"/>
            </a:endParaRPr>
          </a:p>
          <a:p>
            <a:pPr marL="0" lvl="0" indent="0" algn="just">
              <a:lnSpc>
                <a:spcPct val="150000"/>
              </a:lnSpc>
              <a:buNone/>
            </a:pPr>
            <a:r>
              <a:rPr lang="en-US" sz="2000" dirty="0" smtClean="0">
                <a:solidFill>
                  <a:prstClr val="black"/>
                </a:solidFill>
                <a:ea typeface="Times New Roman"/>
              </a:rPr>
              <a:t>   </a:t>
            </a:r>
            <a:r>
              <a:rPr lang="ar-SA" sz="2000" dirty="0" smtClean="0">
                <a:solidFill>
                  <a:prstClr val="black"/>
                </a:solidFill>
                <a:ea typeface="Times New Roman"/>
              </a:rPr>
              <a:t>من </a:t>
            </a:r>
            <a:r>
              <a:rPr lang="ar-SA" sz="2000" dirty="0">
                <a:solidFill>
                  <a:prstClr val="black"/>
                </a:solidFill>
                <a:ea typeface="Times New Roman"/>
              </a:rPr>
              <a:t>حقوق الفرد على الجماعة أن تضبط سلوكه و أن ترشده إلى الطريق القويم ليكون عضواً (سـليماً فاعلاً فيها) فالتوجيه والإرشاد حق مكتسب للفرد.</a:t>
            </a:r>
            <a:r>
              <a:rPr lang="en-US" sz="2000" dirty="0">
                <a:solidFill>
                  <a:prstClr val="black"/>
                </a:solidFill>
                <a:latin typeface="Arial"/>
                <a:ea typeface="Times New Roman"/>
                <a:cs typeface="Arial"/>
              </a:rPr>
              <a:t>  </a:t>
            </a:r>
            <a:endParaRPr lang="en-US" sz="2000" dirty="0">
              <a:solidFill>
                <a:prstClr val="black"/>
              </a:solidFill>
              <a:ea typeface="Calibri"/>
              <a:cs typeface="Arial"/>
            </a:endParaRPr>
          </a:p>
          <a:p>
            <a:pPr marL="0" lvl="0" indent="0" rtl="0">
              <a:lnSpc>
                <a:spcPct val="150000"/>
              </a:lnSpc>
              <a:buNone/>
            </a:pPr>
            <a:r>
              <a:rPr lang="en-US" sz="2000" b="1" dirty="0">
                <a:solidFill>
                  <a:prstClr val="black"/>
                </a:solidFill>
                <a:latin typeface="Arial"/>
                <a:ea typeface="Times New Roman"/>
                <a:cs typeface="Arial"/>
              </a:rPr>
              <a:t>      </a:t>
            </a:r>
            <a:r>
              <a:rPr lang="en-US" sz="2000" dirty="0">
                <a:solidFill>
                  <a:prstClr val="black"/>
                </a:solidFill>
                <a:latin typeface="Arial"/>
                <a:ea typeface="Times New Roman"/>
                <a:cs typeface="Arial"/>
              </a:rPr>
              <a:t>: </a:t>
            </a:r>
            <a:r>
              <a:rPr lang="ar-EG" sz="2000" dirty="0">
                <a:solidFill>
                  <a:prstClr val="black"/>
                </a:solidFill>
                <a:ea typeface="Times New Roman"/>
              </a:rPr>
              <a:t>5- </a:t>
            </a:r>
            <a:r>
              <a:rPr lang="ar-SA" sz="2000" dirty="0">
                <a:solidFill>
                  <a:prstClr val="black"/>
                </a:solidFill>
                <a:latin typeface="Arial"/>
                <a:ea typeface="Times New Roman"/>
              </a:rPr>
              <a:t>حق الفرد في تقرير مصيره </a:t>
            </a:r>
            <a:endParaRPr lang="ar-EG" sz="2000" dirty="0">
              <a:solidFill>
                <a:prstClr val="black"/>
              </a:solidFill>
              <a:latin typeface="Arial"/>
              <a:ea typeface="Times New Roman"/>
            </a:endParaRPr>
          </a:p>
          <a:p>
            <a:pPr marL="0" lvl="0" indent="0" rtl="0">
              <a:lnSpc>
                <a:spcPct val="150000"/>
              </a:lnSpc>
              <a:buNone/>
            </a:pPr>
            <a:r>
              <a:rPr lang="ar-EG" sz="2000" dirty="0">
                <a:solidFill>
                  <a:prstClr val="black"/>
                </a:solidFill>
                <a:ea typeface="Times New Roman"/>
              </a:rPr>
              <a:t>أ-   </a:t>
            </a:r>
            <a:r>
              <a:rPr lang="ar-SA" sz="2000" dirty="0">
                <a:solidFill>
                  <a:prstClr val="black"/>
                </a:solidFill>
                <a:ea typeface="Times New Roman"/>
              </a:rPr>
              <a:t>للفرد الحق في اتخاذ القرارات المتعلقة به دون إجبار من أحد . </a:t>
            </a:r>
            <a:endParaRPr lang="en-US" sz="2000" dirty="0">
              <a:solidFill>
                <a:prstClr val="black"/>
              </a:solidFill>
              <a:ea typeface="Calibri"/>
              <a:cs typeface="Arial"/>
            </a:endParaRPr>
          </a:p>
          <a:p>
            <a:pPr marL="0" lvl="0" indent="0" algn="just">
              <a:lnSpc>
                <a:spcPct val="150000"/>
              </a:lnSpc>
              <a:buNone/>
            </a:pPr>
            <a:r>
              <a:rPr lang="ar-SA" sz="2000" dirty="0">
                <a:solidFill>
                  <a:prstClr val="black"/>
                </a:solidFill>
                <a:ea typeface="Times New Roman"/>
              </a:rPr>
              <a:t>ب- الإرشاد ليس نصـائح و لا أوامر و لا إعطاء حلول جــاهزة تحقيقـاً لهذا المبدأ لأن الأوامر و التعليمات تملى على الشخص دون أن يكون له دور أو رأي فيها أما الإرشاد فإنه يعطي الحق للمسترشد في أن يقرر مصـيره بنفسـه ، فيقدم الإرشاد بطريقة  ( خذها أو أتركها )  و هذا يعطي مساحة أكبر أمام المسترشد للنمـو و التفكير و اتخاذ القرارات المناسبة و الاستقلال و الاعتماد على النفس و تحمل المسؤولية .</a:t>
            </a:r>
            <a:endParaRPr lang="ar-IQ" sz="2000" dirty="0">
              <a:solidFill>
                <a:prstClr val="black"/>
              </a:solidFill>
            </a:endParaRPr>
          </a:p>
          <a:p>
            <a:pPr marL="0" indent="0">
              <a:buNone/>
            </a:pPr>
            <a:endParaRPr lang="ar-IQ" dirty="0"/>
          </a:p>
        </p:txBody>
      </p:sp>
    </p:spTree>
    <p:extLst>
      <p:ext uri="{BB962C8B-B14F-4D97-AF65-F5344CB8AC3E}">
        <p14:creationId xmlns:p14="http://schemas.microsoft.com/office/powerpoint/2010/main" val="3901345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79512" y="332656"/>
            <a:ext cx="8640960" cy="6192688"/>
          </a:xfrm>
        </p:spPr>
        <p:txBody>
          <a:bodyPr>
            <a:normAutofit fontScale="92500" lnSpcReduction="10000"/>
          </a:bodyPr>
          <a:lstStyle/>
          <a:p>
            <a:pPr marL="0" lvl="0" indent="0" rtl="0">
              <a:lnSpc>
                <a:spcPct val="150000"/>
              </a:lnSpc>
              <a:buNone/>
            </a:pPr>
            <a:r>
              <a:rPr lang="ar-SA" sz="2200" b="1" dirty="0">
                <a:solidFill>
                  <a:prstClr val="black"/>
                </a:solidFill>
                <a:ea typeface="Times New Roman"/>
              </a:rPr>
              <a:t>6- تَقَبُّل المسترشد :</a:t>
            </a:r>
            <a:endParaRPr lang="en-US" sz="1700" dirty="0">
              <a:solidFill>
                <a:prstClr val="black"/>
              </a:solidFill>
              <a:ea typeface="Calibri"/>
              <a:cs typeface="Arial"/>
            </a:endParaRPr>
          </a:p>
          <a:p>
            <a:pPr marL="0" lvl="0" indent="0" algn="just">
              <a:lnSpc>
                <a:spcPct val="150000"/>
              </a:lnSpc>
              <a:buNone/>
            </a:pPr>
            <a:r>
              <a:rPr lang="ar-SA" sz="2200" dirty="0">
                <a:solidFill>
                  <a:prstClr val="black"/>
                </a:solidFill>
                <a:ea typeface="Times New Roman"/>
              </a:rPr>
              <a:t>أ- تقبل المسـترشد </a:t>
            </a:r>
            <a:r>
              <a:rPr lang="en-US" sz="2200" dirty="0" smtClean="0">
                <a:solidFill>
                  <a:prstClr val="black"/>
                </a:solidFill>
                <a:ea typeface="Times New Roman"/>
              </a:rPr>
              <a:t>:</a:t>
            </a:r>
            <a:r>
              <a:rPr lang="ar-SA" sz="2200" dirty="0" smtClean="0">
                <a:solidFill>
                  <a:prstClr val="black"/>
                </a:solidFill>
                <a:ea typeface="Times New Roman"/>
              </a:rPr>
              <a:t> </a:t>
            </a:r>
            <a:r>
              <a:rPr lang="ar-SA" sz="2200" dirty="0">
                <a:solidFill>
                  <a:prstClr val="black"/>
                </a:solidFill>
                <a:ea typeface="Times New Roman"/>
              </a:rPr>
              <a:t>يكون ذلك من قبل المرشـد حيث يَقْبَل مسـترشده كما هو و بمــا هو عليه لا        كمـا ينبغي أن يكون ( دون شروط ) وهذا يعني أن يشعر المسترشد بالأمن النفسي و الطمأنينة ليبوح بما لديه من معاناة في جو آمن قائم على الثقة و الاحترام المتبادل، والتقبل لا يعني تقبل سلوك المسترشد الشاذ بل يساعده في تغيير ذلك السلوك ، وإذا أقر المرشد مسترشده على سلوك شاذ معين فان ذلك يعتبر تشجيعاً له على الممارسة غير السوية ، وهذا مرفوض.</a:t>
            </a:r>
            <a:r>
              <a:rPr lang="en-US" sz="2200" dirty="0">
                <a:solidFill>
                  <a:prstClr val="black"/>
                </a:solidFill>
                <a:latin typeface="Arial"/>
                <a:ea typeface="Times New Roman"/>
                <a:cs typeface="Arial"/>
              </a:rPr>
              <a:t> </a:t>
            </a:r>
            <a:endParaRPr lang="en-US" sz="1700" dirty="0">
              <a:solidFill>
                <a:prstClr val="black"/>
              </a:solidFill>
              <a:ea typeface="Calibri"/>
              <a:cs typeface="Arial"/>
            </a:endParaRPr>
          </a:p>
          <a:p>
            <a:pPr marL="0" lvl="0" indent="0" rtl="0">
              <a:lnSpc>
                <a:spcPct val="150000"/>
              </a:lnSpc>
              <a:buNone/>
            </a:pPr>
            <a:r>
              <a:rPr lang="ar-SA" sz="2200" dirty="0">
                <a:solidFill>
                  <a:prstClr val="black"/>
                </a:solidFill>
                <a:ea typeface="Times New Roman"/>
              </a:rPr>
              <a:t>ب- </a:t>
            </a:r>
            <a:r>
              <a:rPr lang="ar-SA" sz="1800" dirty="0" smtClean="0">
                <a:solidFill>
                  <a:prstClr val="black"/>
                </a:solidFill>
                <a:ea typeface="Times New Roman"/>
              </a:rPr>
              <a:t>الإقبال</a:t>
            </a:r>
            <a:r>
              <a:rPr lang="ar-IQ" sz="1800" dirty="0" smtClean="0">
                <a:solidFill>
                  <a:prstClr val="black"/>
                </a:solidFill>
                <a:ea typeface="Times New Roman"/>
              </a:rPr>
              <a:t>:</a:t>
            </a:r>
            <a:r>
              <a:rPr lang="ar-SA" sz="1800" dirty="0" smtClean="0">
                <a:solidFill>
                  <a:prstClr val="black"/>
                </a:solidFill>
                <a:ea typeface="Times New Roman"/>
              </a:rPr>
              <a:t>  </a:t>
            </a:r>
            <a:r>
              <a:rPr lang="ar-SA" sz="1800" dirty="0">
                <a:solidFill>
                  <a:prstClr val="black"/>
                </a:solidFill>
                <a:ea typeface="Times New Roman"/>
              </a:rPr>
              <a:t>يكون من جهة المسترشد حيث يسعى إلى المرشد طالباً الاسترشاد و منتفعاً بالخدمة المقدمة.</a:t>
            </a:r>
            <a:r>
              <a:rPr lang="en-US" sz="2200" dirty="0">
                <a:solidFill>
                  <a:prstClr val="black"/>
                </a:solidFill>
                <a:latin typeface="Arial"/>
                <a:ea typeface="Times New Roman"/>
                <a:cs typeface="Arial"/>
              </a:rPr>
              <a:t> </a:t>
            </a:r>
            <a:endParaRPr lang="en-US" sz="1700" dirty="0">
              <a:solidFill>
                <a:prstClr val="black"/>
              </a:solidFill>
              <a:ea typeface="Calibri"/>
              <a:cs typeface="Arial"/>
            </a:endParaRPr>
          </a:p>
          <a:p>
            <a:pPr marL="0" lvl="0" indent="0" rtl="0">
              <a:lnSpc>
                <a:spcPct val="150000"/>
              </a:lnSpc>
              <a:buNone/>
            </a:pPr>
            <a:r>
              <a:rPr lang="en-US" sz="2200" dirty="0" smtClean="0">
                <a:solidFill>
                  <a:prstClr val="black"/>
                </a:solidFill>
                <a:ea typeface="Times New Roman"/>
              </a:rPr>
              <a:t>. </a:t>
            </a:r>
            <a:r>
              <a:rPr lang="ar-SA" sz="2200" dirty="0" smtClean="0">
                <a:solidFill>
                  <a:prstClr val="black"/>
                </a:solidFill>
                <a:ea typeface="Times New Roman"/>
              </a:rPr>
              <a:t>ج- </a:t>
            </a:r>
            <a:r>
              <a:rPr lang="ar-SA" sz="1800" dirty="0">
                <a:solidFill>
                  <a:prstClr val="black"/>
                </a:solidFill>
                <a:ea typeface="Times New Roman"/>
              </a:rPr>
              <a:t>القبول </a:t>
            </a:r>
            <a:r>
              <a:rPr lang="ar-IQ" sz="1800" dirty="0" smtClean="0">
                <a:solidFill>
                  <a:prstClr val="black"/>
                </a:solidFill>
                <a:ea typeface="Times New Roman"/>
              </a:rPr>
              <a:t>: </a:t>
            </a:r>
            <a:r>
              <a:rPr lang="ar-SA" sz="1800" dirty="0" smtClean="0">
                <a:solidFill>
                  <a:prstClr val="black"/>
                </a:solidFill>
                <a:ea typeface="Times New Roman"/>
              </a:rPr>
              <a:t>يكون </a:t>
            </a:r>
            <a:r>
              <a:rPr lang="ar-SA" sz="1800" dirty="0">
                <a:solidFill>
                  <a:prstClr val="black"/>
                </a:solidFill>
                <a:ea typeface="Times New Roman"/>
              </a:rPr>
              <a:t>من قبل المسترشد حيث يَقْبَل عملية الإرشاد ويَقْبَل المرشد و يثق به و يأمنه على </a:t>
            </a:r>
            <a:r>
              <a:rPr lang="ar-SA" sz="1800" dirty="0" smtClean="0">
                <a:solidFill>
                  <a:prstClr val="black"/>
                </a:solidFill>
                <a:ea typeface="Times New Roman"/>
              </a:rPr>
              <a:t>أسراره</a:t>
            </a:r>
            <a:endParaRPr lang="en-US" sz="1700" dirty="0">
              <a:solidFill>
                <a:prstClr val="black"/>
              </a:solidFill>
              <a:ea typeface="Calibri"/>
              <a:cs typeface="Arial"/>
            </a:endParaRPr>
          </a:p>
          <a:p>
            <a:pPr marL="0" lvl="0" indent="0" rtl="0">
              <a:lnSpc>
                <a:spcPct val="150000"/>
              </a:lnSpc>
              <a:buNone/>
            </a:pPr>
            <a:r>
              <a:rPr lang="ar-SA" sz="2200" dirty="0">
                <a:solidFill>
                  <a:prstClr val="black"/>
                </a:solidFill>
                <a:ea typeface="Times New Roman"/>
              </a:rPr>
              <a:t>د- إذا لم تتوافر هذه المفاهيم فلا تعدو هذه  الطريقة  عن كونها عملية توجيهية عابرة </a:t>
            </a:r>
            <a:r>
              <a:rPr lang="ar-EG" sz="2200" dirty="0">
                <a:solidFill>
                  <a:prstClr val="black"/>
                </a:solidFill>
                <a:ea typeface="Times New Roman"/>
              </a:rPr>
              <a:t>.  </a:t>
            </a:r>
            <a:endParaRPr lang="en-US" sz="1700" dirty="0">
              <a:solidFill>
                <a:prstClr val="black"/>
              </a:solidFill>
              <a:ea typeface="Calibri"/>
              <a:cs typeface="Arial"/>
            </a:endParaRPr>
          </a:p>
          <a:p>
            <a:pPr marL="0" indent="0">
              <a:buNone/>
            </a:pPr>
            <a:endParaRPr lang="ar-IQ" dirty="0"/>
          </a:p>
        </p:txBody>
      </p:sp>
    </p:spTree>
    <p:extLst>
      <p:ext uri="{BB962C8B-B14F-4D97-AF65-F5344CB8AC3E}">
        <p14:creationId xmlns:p14="http://schemas.microsoft.com/office/powerpoint/2010/main" val="9304915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251520" y="260648"/>
            <a:ext cx="8640960" cy="6336704"/>
          </a:xfrm>
        </p:spPr>
        <p:txBody>
          <a:bodyPr>
            <a:normAutofit/>
          </a:bodyPr>
          <a:lstStyle/>
          <a:p>
            <a:pPr marL="0" lvl="0" indent="0" rtl="0">
              <a:lnSpc>
                <a:spcPct val="150000"/>
              </a:lnSpc>
              <a:buNone/>
            </a:pPr>
            <a:r>
              <a:rPr lang="ar-EG" sz="2000" b="1" dirty="0">
                <a:solidFill>
                  <a:prstClr val="black"/>
                </a:solidFill>
                <a:ea typeface="Times New Roman"/>
              </a:rPr>
              <a:t>7</a:t>
            </a:r>
            <a:r>
              <a:rPr lang="ar-EG" sz="2000" dirty="0">
                <a:solidFill>
                  <a:prstClr val="black"/>
                </a:solidFill>
                <a:ea typeface="Times New Roman"/>
              </a:rPr>
              <a:t>- </a:t>
            </a:r>
            <a:r>
              <a:rPr lang="ar-SA" sz="2000" b="1" dirty="0">
                <a:solidFill>
                  <a:prstClr val="black"/>
                </a:solidFill>
                <a:latin typeface="Arial"/>
                <a:ea typeface="Times New Roman"/>
              </a:rPr>
              <a:t>استمرار عملية الإرشاد</a:t>
            </a:r>
            <a:endParaRPr lang="en-US" sz="2000" dirty="0">
              <a:solidFill>
                <a:prstClr val="black"/>
              </a:solidFill>
              <a:ea typeface="Calibri"/>
              <a:cs typeface="Arial"/>
            </a:endParaRPr>
          </a:p>
          <a:p>
            <a:pPr marL="0" lvl="0" indent="0" algn="just">
              <a:lnSpc>
                <a:spcPct val="150000"/>
              </a:lnSpc>
              <a:buNone/>
            </a:pPr>
            <a:r>
              <a:rPr lang="ar-SA" sz="2000" dirty="0">
                <a:solidFill>
                  <a:prstClr val="black"/>
                </a:solidFill>
                <a:ea typeface="Times New Roman"/>
              </a:rPr>
              <a:t>أ- عملية  التوجيه و الإرشاد عملية مستمرة طوال مراحل العمر المختلفة يقوم بها (الوالدان - المعلمون – المرشدون).</a:t>
            </a:r>
            <a:r>
              <a:rPr lang="en-US" sz="2000" dirty="0">
                <a:solidFill>
                  <a:prstClr val="black"/>
                </a:solidFill>
                <a:latin typeface="Arial"/>
                <a:ea typeface="Times New Roman"/>
                <a:cs typeface="Arial"/>
              </a:rPr>
              <a:t> </a:t>
            </a:r>
            <a:endParaRPr lang="en-US" sz="2000" dirty="0">
              <a:solidFill>
                <a:prstClr val="black"/>
              </a:solidFill>
              <a:ea typeface="Calibri"/>
              <a:cs typeface="Arial"/>
            </a:endParaRPr>
          </a:p>
          <a:p>
            <a:pPr marL="0" lvl="0" indent="0" algn="just">
              <a:lnSpc>
                <a:spcPct val="150000"/>
              </a:lnSpc>
              <a:buNone/>
            </a:pPr>
            <a:r>
              <a:rPr lang="ar-SA" sz="2000" dirty="0">
                <a:solidFill>
                  <a:prstClr val="black"/>
                </a:solidFill>
                <a:ea typeface="Times New Roman"/>
              </a:rPr>
              <a:t>ب- لكل مرحلة من مراحل النمو مشكلاتها ، وعملية التوجيه والإرشاد تكون لمواجهة هذه المشكلات. </a:t>
            </a:r>
            <a:endParaRPr lang="en-US" sz="2000" dirty="0">
              <a:solidFill>
                <a:prstClr val="black"/>
              </a:solidFill>
              <a:ea typeface="Calibri"/>
              <a:cs typeface="Arial"/>
            </a:endParaRPr>
          </a:p>
          <a:p>
            <a:pPr marL="0" lvl="0" indent="0" algn="just">
              <a:lnSpc>
                <a:spcPct val="150000"/>
              </a:lnSpc>
              <a:buNone/>
            </a:pPr>
            <a:r>
              <a:rPr lang="ar-SA" sz="2000" dirty="0">
                <a:solidFill>
                  <a:prstClr val="black"/>
                </a:solidFill>
                <a:ea typeface="Times New Roman"/>
              </a:rPr>
              <a:t>ج- عملية الاستمرار تعني  أيضاً أن يتابع المرشد  تطورات  الحالة بصفة مستمرة لأن الإرشاد ليس وصــفة طبية و لا حلاً جاهزاً، و لا نصيحة عابرة بل إنه خدمة مستمرة ومنظمة. </a:t>
            </a:r>
            <a:endParaRPr lang="en-US" sz="2000" dirty="0">
              <a:solidFill>
                <a:prstClr val="black"/>
              </a:solidFill>
              <a:ea typeface="Calibri"/>
              <a:cs typeface="Arial"/>
            </a:endParaRPr>
          </a:p>
          <a:p>
            <a:pPr marL="0" indent="0">
              <a:buNone/>
            </a:pPr>
            <a:r>
              <a:rPr lang="ar-EG" sz="2000" dirty="0" smtClean="0"/>
              <a:t> </a:t>
            </a:r>
            <a:endParaRPr lang="ar-IQ" sz="2000" dirty="0"/>
          </a:p>
        </p:txBody>
      </p:sp>
    </p:spTree>
    <p:extLst>
      <p:ext uri="{BB962C8B-B14F-4D97-AF65-F5344CB8AC3E}">
        <p14:creationId xmlns:p14="http://schemas.microsoft.com/office/powerpoint/2010/main" val="3287938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323528" y="332656"/>
            <a:ext cx="8568952" cy="6048672"/>
          </a:xfrm>
        </p:spPr>
        <p:txBody>
          <a:bodyPr>
            <a:normAutofit lnSpcReduction="10000"/>
          </a:bodyPr>
          <a:lstStyle/>
          <a:p>
            <a:pPr marL="0" lvl="0" indent="0">
              <a:lnSpc>
                <a:spcPct val="150000"/>
              </a:lnSpc>
              <a:buNone/>
            </a:pPr>
            <a:r>
              <a:rPr lang="ar-SA" b="1" dirty="0">
                <a:solidFill>
                  <a:prstClr val="black"/>
                </a:solidFill>
                <a:ea typeface="Times New Roman"/>
              </a:rPr>
              <a:t>8</a:t>
            </a:r>
            <a:r>
              <a:rPr lang="ar-SA" sz="2400" dirty="0">
                <a:solidFill>
                  <a:prstClr val="black"/>
                </a:solidFill>
                <a:ea typeface="Times New Roman"/>
              </a:rPr>
              <a:t>- </a:t>
            </a:r>
            <a:r>
              <a:rPr lang="ar-SA" sz="2000" dirty="0">
                <a:solidFill>
                  <a:prstClr val="black"/>
                </a:solidFill>
                <a:latin typeface="Arial"/>
                <a:ea typeface="Times New Roman"/>
              </a:rPr>
              <a:t>الدين ركن أساس في عملية التوجيه و الإرشاد :</a:t>
            </a:r>
            <a:r>
              <a:rPr lang="ar-SA" sz="2000" dirty="0">
                <a:solidFill>
                  <a:prstClr val="black"/>
                </a:solidFill>
                <a:ea typeface="Times New Roman"/>
              </a:rPr>
              <a:t> </a:t>
            </a:r>
          </a:p>
          <a:p>
            <a:pPr marL="0" lvl="0" indent="0" algn="just">
              <a:lnSpc>
                <a:spcPct val="150000"/>
              </a:lnSpc>
              <a:buNone/>
            </a:pPr>
            <a:r>
              <a:rPr lang="ar-SA" sz="2000" dirty="0">
                <a:solidFill>
                  <a:prstClr val="black"/>
                </a:solidFill>
                <a:ea typeface="Times New Roman"/>
              </a:rPr>
              <a:t>أ- تعاليم الدين الإسلامي معايير أساسية في تنظيم سلوك الأفراد و الجماعات (التمسك بالتعاليم </a:t>
            </a:r>
            <a:r>
              <a:rPr lang="ar-SA" sz="2000" dirty="0">
                <a:solidFill>
                  <a:prstClr val="black"/>
                </a:solidFill>
                <a:latin typeface="Arial"/>
                <a:ea typeface="Times New Roman"/>
              </a:rPr>
              <a:t>الدينية مصدر أمن نفسي و طمأنينة) . </a:t>
            </a:r>
            <a:endParaRPr lang="en-US" sz="2000" dirty="0">
              <a:solidFill>
                <a:prstClr val="black"/>
              </a:solidFill>
              <a:ea typeface="Calibri"/>
              <a:cs typeface="Arial"/>
            </a:endParaRPr>
          </a:p>
          <a:p>
            <a:pPr marL="0" lvl="0" indent="0" rtl="0">
              <a:lnSpc>
                <a:spcPct val="150000"/>
              </a:lnSpc>
              <a:buNone/>
            </a:pPr>
            <a:r>
              <a:rPr lang="ar-EG" sz="2000" dirty="0">
                <a:solidFill>
                  <a:prstClr val="black"/>
                </a:solidFill>
                <a:ea typeface="Times New Roman"/>
              </a:rPr>
              <a:t>ب- </a:t>
            </a:r>
            <a:r>
              <a:rPr lang="ar-SA" sz="2000" dirty="0">
                <a:solidFill>
                  <a:prstClr val="black"/>
                </a:solidFill>
                <a:ea typeface="Times New Roman"/>
              </a:rPr>
              <a:t>المعتقدات الدينية لكل من المرشد أو المسترشد هامة و أساسية في عملية الإرشاد</a:t>
            </a:r>
            <a:r>
              <a:rPr lang="en-US" sz="2000" dirty="0">
                <a:solidFill>
                  <a:prstClr val="black"/>
                </a:solidFill>
                <a:latin typeface="Arial"/>
                <a:ea typeface="Times New Roman"/>
                <a:cs typeface="Arial"/>
              </a:rPr>
              <a:t> </a:t>
            </a:r>
            <a:endParaRPr lang="en-US" sz="2000" dirty="0">
              <a:solidFill>
                <a:prstClr val="black"/>
              </a:solidFill>
              <a:ea typeface="Calibri"/>
              <a:cs typeface="Arial"/>
            </a:endParaRPr>
          </a:p>
          <a:p>
            <a:pPr marL="0" lvl="0" indent="0" rtl="0">
              <a:lnSpc>
                <a:spcPct val="150000"/>
              </a:lnSpc>
              <a:buNone/>
            </a:pPr>
            <a:r>
              <a:rPr lang="ar-SA" sz="2000" dirty="0">
                <a:solidFill>
                  <a:prstClr val="black"/>
                </a:solidFill>
                <a:ea typeface="Times New Roman"/>
              </a:rPr>
              <a:t>ج- الإرشاد يحتاج إلى المرشد الذي يخشى الله و يراقبه في عمله .                                  </a:t>
            </a:r>
            <a:endParaRPr lang="en-US" sz="2000" dirty="0">
              <a:solidFill>
                <a:prstClr val="black"/>
              </a:solidFill>
              <a:ea typeface="Calibri"/>
              <a:cs typeface="Arial"/>
            </a:endParaRPr>
          </a:p>
          <a:p>
            <a:pPr marL="0" lvl="0" indent="0" algn="just">
              <a:lnSpc>
                <a:spcPct val="150000"/>
              </a:lnSpc>
              <a:buNone/>
            </a:pPr>
            <a:r>
              <a:rPr lang="ar-SA" sz="2000" dirty="0">
                <a:solidFill>
                  <a:prstClr val="black"/>
                </a:solidFill>
                <a:ea typeface="Times New Roman"/>
              </a:rPr>
              <a:t>د- الإرشاد يحتاج إلى المرشد الملم ببعض المفاهيم الدينية الأساسية كما حددها الله، و أسباب الاضطراب النفسي في رأي الدين مثل الذنوب و ضعف الوازع الديني، و أعراض الاضطراب النفسي في رأي الدين كالانحراف، و الشعور بالإثم و الخوف و القلق و الاكتئاب و الوساوس ، </a:t>
            </a:r>
          </a:p>
          <a:p>
            <a:pPr marL="0" lvl="0" indent="0" algn="just">
              <a:lnSpc>
                <a:spcPct val="150000"/>
              </a:lnSpc>
              <a:buNone/>
            </a:pPr>
            <a:r>
              <a:rPr lang="ar-SA" sz="2000" dirty="0">
                <a:solidFill>
                  <a:prstClr val="black"/>
                </a:solidFill>
                <a:ea typeface="Times New Roman"/>
              </a:rPr>
              <a:t>وكيفية التخلص من الوزر بالتوبة الصـادقة .</a:t>
            </a:r>
            <a:endParaRPr lang="ar-IQ" sz="2000" dirty="0">
              <a:solidFill>
                <a:prstClr val="black"/>
              </a:solidFill>
            </a:endParaRPr>
          </a:p>
          <a:p>
            <a:endParaRPr lang="ar-IQ" dirty="0"/>
          </a:p>
        </p:txBody>
      </p:sp>
    </p:spTree>
    <p:extLst>
      <p:ext uri="{BB962C8B-B14F-4D97-AF65-F5344CB8AC3E}">
        <p14:creationId xmlns:p14="http://schemas.microsoft.com/office/powerpoint/2010/main" val="2978800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457200" y="476672"/>
            <a:ext cx="8229600" cy="5904656"/>
          </a:xfrm>
        </p:spPr>
        <p:txBody>
          <a:bodyPr>
            <a:normAutofit fontScale="92500" lnSpcReduction="20000"/>
          </a:bodyPr>
          <a:lstStyle/>
          <a:p>
            <a:pPr marL="0" indent="0" algn="ctr">
              <a:lnSpc>
                <a:spcPct val="115000"/>
              </a:lnSpc>
              <a:spcAft>
                <a:spcPts val="1000"/>
              </a:spcAft>
              <a:buNone/>
            </a:pPr>
            <a:r>
              <a:rPr lang="ar-IQ" sz="1800" b="1" dirty="0">
                <a:ea typeface="Calibri"/>
              </a:rPr>
              <a:t>المحاضرة الاولى</a:t>
            </a:r>
            <a:endParaRPr lang="en-US" sz="1400" dirty="0">
              <a:ea typeface="Calibri"/>
              <a:cs typeface="Arial"/>
            </a:endParaRPr>
          </a:p>
          <a:p>
            <a:pPr marL="0" indent="0" algn="ctr">
              <a:lnSpc>
                <a:spcPct val="115000"/>
              </a:lnSpc>
              <a:buNone/>
            </a:pPr>
            <a:r>
              <a:rPr lang="ar-IQ" sz="2000" b="1" dirty="0" smtClean="0">
                <a:ea typeface="Calibri"/>
              </a:rPr>
              <a:t>(</a:t>
            </a:r>
            <a:r>
              <a:rPr lang="ar-IQ" sz="2000" b="1" dirty="0">
                <a:ea typeface="Calibri"/>
              </a:rPr>
              <a:t>مفهوم الارشاد النفسي)</a:t>
            </a:r>
            <a:endParaRPr lang="en-US" sz="1400" dirty="0">
              <a:ea typeface="Calibri"/>
              <a:cs typeface="Arial"/>
            </a:endParaRPr>
          </a:p>
          <a:p>
            <a:pPr marL="0" indent="0" algn="just">
              <a:lnSpc>
                <a:spcPct val="150000"/>
              </a:lnSpc>
              <a:spcAft>
                <a:spcPts val="1000"/>
              </a:spcAft>
              <a:buNone/>
            </a:pPr>
            <a:r>
              <a:rPr lang="ar-IQ" sz="1800" dirty="0" smtClean="0">
                <a:ea typeface="Calibri"/>
              </a:rPr>
              <a:t>  </a:t>
            </a:r>
            <a:r>
              <a:rPr lang="ar-IQ" sz="2000" dirty="0" smtClean="0">
                <a:ea typeface="Calibri"/>
              </a:rPr>
              <a:t>التوجه </a:t>
            </a:r>
            <a:r>
              <a:rPr lang="ar-IQ" sz="2000" dirty="0">
                <a:ea typeface="Calibri"/>
              </a:rPr>
              <a:t>عملية انسانية تتضمن مجموعة من الخدمات التي تقدم للأفراد لمساعدتهم على فهم انفسهم وادراك المشكلات التي تواجههم بما يؤدي إلى تحقيق التوافق بينهم وبين البيئة التي يعيشون بها حتى يبلغوا اقصى ما يستطيعون الوصول إليه من نمو وتكامل في شخصياتهم.</a:t>
            </a:r>
            <a:endParaRPr lang="en-US" sz="2000" dirty="0">
              <a:ea typeface="Calibri"/>
              <a:cs typeface="Arial"/>
            </a:endParaRPr>
          </a:p>
          <a:p>
            <a:pPr marL="0" indent="0" algn="just">
              <a:lnSpc>
                <a:spcPct val="150000"/>
              </a:lnSpc>
              <a:spcAft>
                <a:spcPts val="1000"/>
              </a:spcAft>
              <a:buNone/>
            </a:pPr>
            <a:r>
              <a:rPr lang="ar-IQ" sz="2000" dirty="0" smtClean="0">
                <a:ea typeface="Calibri"/>
              </a:rPr>
              <a:t>   لقد </a:t>
            </a:r>
            <a:r>
              <a:rPr lang="ar-IQ" sz="2000" dirty="0">
                <a:ea typeface="Calibri"/>
              </a:rPr>
              <a:t>اختلفت المجالات التي استخدم فيها التوجيه والارشاء الامر الذي ادى إلى صعوبة الاتفاق على مفاهيم محددة للتوجيه والارشاد إذ يشعر (هان) </a:t>
            </a:r>
            <a:r>
              <a:rPr lang="en-US" sz="2000" dirty="0">
                <a:ea typeface="Calibri"/>
                <a:cs typeface="Arial"/>
              </a:rPr>
              <a:t>Hahn</a:t>
            </a:r>
            <a:r>
              <a:rPr lang="ar-IQ" sz="2000" dirty="0">
                <a:ea typeface="Calibri"/>
              </a:rPr>
              <a:t> إلى ان مفهوم الارشاد استخدم في ثلاثة مجالات كما ينعكس ذلك في ميدان الرعاية الاجتماعية </a:t>
            </a:r>
            <a:r>
              <a:rPr lang="ar-IQ" sz="2000" dirty="0" smtClean="0">
                <a:ea typeface="Calibri"/>
              </a:rPr>
              <a:t>(</a:t>
            </a:r>
            <a:r>
              <a:rPr lang="en-US" sz="2000" dirty="0" smtClean="0">
                <a:ea typeface="Calibri"/>
                <a:cs typeface="Arial"/>
              </a:rPr>
              <a:t>Social </a:t>
            </a:r>
            <a:r>
              <a:rPr lang="en-US" sz="2000" dirty="0">
                <a:ea typeface="Calibri"/>
                <a:cs typeface="Arial"/>
              </a:rPr>
              <a:t>welfare</a:t>
            </a:r>
            <a:r>
              <a:rPr lang="ar-IQ" sz="2000" dirty="0">
                <a:ea typeface="Calibri"/>
              </a:rPr>
              <a:t> </a:t>
            </a:r>
            <a:r>
              <a:rPr lang="ar-IQ" sz="2000" dirty="0" smtClean="0">
                <a:ea typeface="Calibri"/>
              </a:rPr>
              <a:t>)متمثلا </a:t>
            </a:r>
            <a:r>
              <a:rPr lang="ar-IQ" sz="2000" dirty="0">
                <a:ea typeface="Calibri"/>
              </a:rPr>
              <a:t>ب </a:t>
            </a:r>
            <a:r>
              <a:rPr lang="ar-IQ" sz="2000" dirty="0" err="1">
                <a:ea typeface="Calibri"/>
              </a:rPr>
              <a:t>كومبز</a:t>
            </a:r>
            <a:r>
              <a:rPr lang="ar-IQ" sz="2000" dirty="0">
                <a:ea typeface="Calibri"/>
              </a:rPr>
              <a:t> </a:t>
            </a:r>
            <a:r>
              <a:rPr lang="en-US" sz="2000" dirty="0" smtClean="0">
                <a:ea typeface="Calibri"/>
                <a:cs typeface="Arial"/>
              </a:rPr>
              <a:t>Combs) </a:t>
            </a:r>
            <a:r>
              <a:rPr lang="ar-IQ" sz="2000" dirty="0" smtClean="0">
                <a:ea typeface="Calibri"/>
                <a:cs typeface="Arial"/>
              </a:rPr>
              <a:t>)</a:t>
            </a:r>
            <a:r>
              <a:rPr lang="ar-IQ" sz="2000" dirty="0" smtClean="0">
                <a:ea typeface="Calibri"/>
              </a:rPr>
              <a:t>و روجرز </a:t>
            </a:r>
            <a:r>
              <a:rPr lang="en-US" sz="2000" dirty="0" smtClean="0">
                <a:ea typeface="Calibri"/>
                <a:cs typeface="Arial"/>
              </a:rPr>
              <a:t>Rogers)</a:t>
            </a:r>
            <a:r>
              <a:rPr lang="ar-IQ" sz="2000" dirty="0" smtClean="0">
                <a:ea typeface="Calibri"/>
                <a:cs typeface="Arial"/>
              </a:rPr>
              <a:t>) </a:t>
            </a:r>
            <a:r>
              <a:rPr lang="ar-IQ" sz="2000" dirty="0" smtClean="0">
                <a:latin typeface="Arial"/>
                <a:ea typeface="Calibri"/>
              </a:rPr>
              <a:t>وغيرهم </a:t>
            </a:r>
            <a:r>
              <a:rPr lang="ar-IQ" sz="2000" dirty="0">
                <a:latin typeface="Arial"/>
                <a:ea typeface="Calibri"/>
              </a:rPr>
              <a:t>من الذين يمثلون المدرسة </a:t>
            </a:r>
            <a:r>
              <a:rPr lang="ar-IQ" sz="2000" dirty="0" err="1">
                <a:latin typeface="Arial"/>
                <a:ea typeface="Calibri"/>
              </a:rPr>
              <a:t>الظاهراتيه</a:t>
            </a:r>
            <a:r>
              <a:rPr lang="ar-IQ" sz="2000" dirty="0">
                <a:latin typeface="Arial"/>
                <a:ea typeface="Calibri"/>
              </a:rPr>
              <a:t> </a:t>
            </a:r>
            <a:r>
              <a:rPr lang="en-US" sz="2000" dirty="0">
                <a:ea typeface="Calibri"/>
                <a:cs typeface="Arial"/>
              </a:rPr>
              <a:t>School phenomenological</a:t>
            </a:r>
            <a:r>
              <a:rPr lang="ar-IQ" sz="2000" dirty="0">
                <a:ea typeface="Calibri"/>
              </a:rPr>
              <a:t> والمجال الثاني المتمثل بالموجة ذات الاتجاه الطبي امثال (ثورن </a:t>
            </a:r>
            <a:r>
              <a:rPr lang="en-US" sz="2000" dirty="0">
                <a:ea typeface="Calibri"/>
                <a:cs typeface="Arial"/>
              </a:rPr>
              <a:t>Thorne</a:t>
            </a:r>
            <a:r>
              <a:rPr lang="ar-IQ" sz="2000" dirty="0">
                <a:ea typeface="Calibri"/>
              </a:rPr>
              <a:t>) والمجال الثالث الذي تمثل </a:t>
            </a:r>
            <a:r>
              <a:rPr lang="ar-IQ" sz="2000" dirty="0" smtClean="0">
                <a:ea typeface="Calibri"/>
              </a:rPr>
              <a:t>بالمجموعة </a:t>
            </a:r>
            <a:r>
              <a:rPr lang="ar-IQ" sz="2000" dirty="0">
                <a:ea typeface="Calibri"/>
              </a:rPr>
              <a:t>التي تركز على الادارة الطلابية التي تهتم باستخدام وسائل القياس في الارشاد النفسي امثال </a:t>
            </a:r>
            <a:r>
              <a:rPr lang="ar-IQ" sz="2000" dirty="0" err="1" smtClean="0">
                <a:ea typeface="Calibri"/>
              </a:rPr>
              <a:t>سترونك</a:t>
            </a:r>
            <a:r>
              <a:rPr lang="ar-IQ" sz="2000" dirty="0" smtClean="0">
                <a:ea typeface="Calibri"/>
              </a:rPr>
              <a:t> </a:t>
            </a:r>
            <a:r>
              <a:rPr lang="en-US" sz="2000" dirty="0" smtClean="0">
                <a:ea typeface="Calibri"/>
                <a:cs typeface="Arial"/>
              </a:rPr>
              <a:t>Strong)</a:t>
            </a:r>
            <a:r>
              <a:rPr lang="ar-IQ" sz="2000" dirty="0" smtClean="0">
                <a:ea typeface="Calibri"/>
              </a:rPr>
              <a:t> ) و </a:t>
            </a:r>
            <a:r>
              <a:rPr lang="ar-IQ" sz="2000" dirty="0" err="1" smtClean="0">
                <a:ea typeface="Calibri"/>
              </a:rPr>
              <a:t>وليامسون</a:t>
            </a:r>
            <a:r>
              <a:rPr lang="ar-IQ" sz="2000" dirty="0" smtClean="0">
                <a:ea typeface="Calibri"/>
              </a:rPr>
              <a:t>( </a:t>
            </a:r>
            <a:r>
              <a:rPr lang="en-US" sz="2000" dirty="0" err="1">
                <a:ea typeface="Calibri"/>
                <a:cs typeface="Arial"/>
              </a:rPr>
              <a:t>Willimson</a:t>
            </a:r>
            <a:r>
              <a:rPr lang="ar-IQ" sz="2000" dirty="0">
                <a:ea typeface="Calibri"/>
              </a:rPr>
              <a:t>).</a:t>
            </a:r>
            <a:endParaRPr lang="en-US" sz="2000" dirty="0">
              <a:ea typeface="Calibri"/>
              <a:cs typeface="Arial"/>
            </a:endParaRPr>
          </a:p>
          <a:p>
            <a:pPr marL="0" indent="0">
              <a:buNone/>
            </a:pPr>
            <a:endParaRPr lang="ar-IQ" sz="1800" dirty="0"/>
          </a:p>
        </p:txBody>
      </p:sp>
    </p:spTree>
    <p:extLst>
      <p:ext uri="{BB962C8B-B14F-4D97-AF65-F5344CB8AC3E}">
        <p14:creationId xmlns:p14="http://schemas.microsoft.com/office/powerpoint/2010/main" val="1322361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79512" y="332656"/>
            <a:ext cx="8712968" cy="6264696"/>
          </a:xfrm>
        </p:spPr>
        <p:txBody>
          <a:bodyPr>
            <a:normAutofit/>
          </a:bodyPr>
          <a:lstStyle/>
          <a:p>
            <a:pPr marL="0" lvl="0" indent="0" algn="just">
              <a:lnSpc>
                <a:spcPct val="150000"/>
              </a:lnSpc>
              <a:buNone/>
            </a:pPr>
            <a:r>
              <a:rPr lang="ar-SA" sz="2400" dirty="0">
                <a:solidFill>
                  <a:prstClr val="black"/>
                </a:solidFill>
                <a:ea typeface="Times New Roman"/>
              </a:rPr>
              <a:t>د- </a:t>
            </a:r>
            <a:r>
              <a:rPr lang="ar-SA" sz="2000" dirty="0">
                <a:solidFill>
                  <a:prstClr val="black"/>
                </a:solidFill>
                <a:ea typeface="Times New Roman"/>
              </a:rPr>
              <a:t>على المرشد أن يلم ببعض سبل الوقاية من الاضطراب النفسي في الإسلام كالإيمان و السـلوك الديني الأخلاقي، و كذلك خطوات الإرشــاد الديني مثل الاعتراف بالذنب و التوبة و الاستبصار بالذات و التعـلم و الدعاء و الاستغفار و ذكر الله و الصبر و التوكل على الله فالثقافة الدينية للمرشد </a:t>
            </a:r>
            <a:r>
              <a:rPr lang="ar-SA" sz="2000" dirty="0" err="1">
                <a:solidFill>
                  <a:prstClr val="black"/>
                </a:solidFill>
                <a:ea typeface="Times New Roman"/>
              </a:rPr>
              <a:t>تفيده</a:t>
            </a:r>
            <a:r>
              <a:rPr lang="ar-SA" sz="2000" dirty="0">
                <a:solidFill>
                  <a:prstClr val="black"/>
                </a:solidFill>
                <a:ea typeface="Times New Roman"/>
              </a:rPr>
              <a:t> </a:t>
            </a:r>
            <a:r>
              <a:rPr lang="ar-SA" sz="2000" dirty="0" smtClean="0">
                <a:solidFill>
                  <a:prstClr val="black"/>
                </a:solidFill>
                <a:ea typeface="Times New Roman"/>
              </a:rPr>
              <a:t>في </a:t>
            </a:r>
            <a:r>
              <a:rPr lang="ar-SA" sz="2000" dirty="0">
                <a:solidFill>
                  <a:prstClr val="black"/>
                </a:solidFill>
                <a:ea typeface="Times New Roman"/>
              </a:rPr>
              <a:t>الرد على الأسئلة الصادرة من المسترشد وتحفزه. </a:t>
            </a:r>
            <a:endParaRPr lang="en-US" sz="2000" dirty="0">
              <a:solidFill>
                <a:prstClr val="black"/>
              </a:solidFill>
              <a:ea typeface="Calibri"/>
              <a:cs typeface="Arial"/>
            </a:endParaRPr>
          </a:p>
          <a:p>
            <a:pPr marL="0" lvl="0" indent="0">
              <a:lnSpc>
                <a:spcPct val="150000"/>
              </a:lnSpc>
              <a:buNone/>
            </a:pPr>
            <a:r>
              <a:rPr lang="ar-SA" sz="2000" dirty="0">
                <a:solidFill>
                  <a:prstClr val="black"/>
                </a:solidFill>
                <a:ea typeface="Times New Roman"/>
              </a:rPr>
              <a:t>هـ- الاستشهاد بالأدلة من القرآن و السـنة المطهرة يعزز مفـاهيم </a:t>
            </a:r>
            <a:r>
              <a:rPr lang="ar-SA" sz="2000" dirty="0" smtClean="0">
                <a:solidFill>
                  <a:prstClr val="black"/>
                </a:solidFill>
                <a:ea typeface="Times New Roman"/>
              </a:rPr>
              <a:t>الإرشـاد</a:t>
            </a:r>
            <a:r>
              <a:rPr lang="ar-IQ" sz="2000" dirty="0" smtClean="0">
                <a:solidFill>
                  <a:prstClr val="black"/>
                </a:solidFill>
                <a:ea typeface="Times New Roman"/>
              </a:rPr>
              <a:t>، </a:t>
            </a:r>
            <a:r>
              <a:rPr lang="ar-SA" sz="2000" dirty="0" smtClean="0">
                <a:solidFill>
                  <a:prstClr val="black"/>
                </a:solidFill>
                <a:ea typeface="Times New Roman"/>
              </a:rPr>
              <a:t>ويعين </a:t>
            </a:r>
            <a:r>
              <a:rPr lang="ar-SA" sz="2000" dirty="0">
                <a:solidFill>
                  <a:prstClr val="black"/>
                </a:solidFill>
                <a:ea typeface="Times New Roman"/>
              </a:rPr>
              <a:t>المسترشـد على </a:t>
            </a:r>
            <a:r>
              <a:rPr lang="ar-EG" sz="2000" dirty="0">
                <a:solidFill>
                  <a:prstClr val="black"/>
                </a:solidFill>
                <a:ea typeface="Times New Roman"/>
              </a:rPr>
              <a:t>الاقناع في تغير</a:t>
            </a:r>
            <a:r>
              <a:rPr lang="ar-SA" sz="2000" dirty="0">
                <a:solidFill>
                  <a:prstClr val="black"/>
                </a:solidFill>
                <a:ea typeface="Times New Roman"/>
              </a:rPr>
              <a:t> السلوك  و الاتجاهات .           </a:t>
            </a:r>
            <a:endParaRPr lang="en-US" sz="2000" dirty="0">
              <a:solidFill>
                <a:prstClr val="black"/>
              </a:solidFill>
              <a:ea typeface="Calibri"/>
              <a:cs typeface="Arial"/>
            </a:endParaRPr>
          </a:p>
          <a:p>
            <a:pPr marL="0" lvl="0" indent="0" algn="just">
              <a:lnSpc>
                <a:spcPct val="150000"/>
              </a:lnSpc>
              <a:buNone/>
            </a:pPr>
            <a:r>
              <a:rPr lang="ar-SA" sz="2000" dirty="0">
                <a:solidFill>
                  <a:prstClr val="black"/>
                </a:solidFill>
                <a:ea typeface="Times New Roman"/>
              </a:rPr>
              <a:t>و- لا يحق للمرشد أن يتدخل في ديانة المسترشد غير المسلم ، والإرشاد الديني لا يعني النصح المباشر أو التهديد بالنار أو الغلظة في القول ،وإنما يكون  بالأسلوب الإرشادي المنظم القائم على الأطر العلمية</a:t>
            </a:r>
            <a:r>
              <a:rPr lang="ar-SA" sz="2000" dirty="0">
                <a:solidFill>
                  <a:srgbClr val="003965"/>
                </a:solidFill>
                <a:ea typeface="Times New Roman"/>
              </a:rPr>
              <a:t>. </a:t>
            </a:r>
            <a:endParaRPr lang="en-US" sz="2000" dirty="0">
              <a:solidFill>
                <a:prstClr val="black"/>
              </a:solidFill>
              <a:ea typeface="Calibri"/>
              <a:cs typeface="Arial"/>
            </a:endParaRPr>
          </a:p>
          <a:p>
            <a:pPr marL="0" indent="0">
              <a:buNone/>
            </a:pPr>
            <a:endParaRPr lang="ar-IQ" dirty="0"/>
          </a:p>
        </p:txBody>
      </p:sp>
    </p:spTree>
    <p:extLst>
      <p:ext uri="{BB962C8B-B14F-4D97-AF65-F5344CB8AC3E}">
        <p14:creationId xmlns:p14="http://schemas.microsoft.com/office/powerpoint/2010/main" val="30712743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251520" y="260648"/>
            <a:ext cx="8640960" cy="6336704"/>
          </a:xfrm>
        </p:spPr>
        <p:txBody>
          <a:bodyPr>
            <a:normAutofit fontScale="92500" lnSpcReduction="20000"/>
          </a:bodyPr>
          <a:lstStyle/>
          <a:p>
            <a:pPr marL="0" indent="0" algn="ctr">
              <a:lnSpc>
                <a:spcPct val="115000"/>
              </a:lnSpc>
              <a:spcAft>
                <a:spcPts val="1000"/>
              </a:spcAft>
              <a:buNone/>
            </a:pPr>
            <a:r>
              <a:rPr lang="ar-IQ" sz="2000" b="1" dirty="0">
                <a:ea typeface="Calibri"/>
              </a:rPr>
              <a:t>المحاضرة </a:t>
            </a:r>
            <a:r>
              <a:rPr lang="ar-IQ" sz="2000" b="1" dirty="0" smtClean="0">
                <a:ea typeface="Calibri"/>
              </a:rPr>
              <a:t>الرابعة</a:t>
            </a:r>
            <a:endParaRPr lang="en-US" sz="1600" dirty="0">
              <a:ea typeface="Calibri"/>
              <a:cs typeface="Arial"/>
            </a:endParaRPr>
          </a:p>
          <a:p>
            <a:pPr marL="0" indent="0" algn="ctr">
              <a:lnSpc>
                <a:spcPct val="115000"/>
              </a:lnSpc>
              <a:buNone/>
            </a:pPr>
            <a:r>
              <a:rPr lang="ar-IQ" sz="2000" b="1" dirty="0" smtClean="0">
                <a:ea typeface="Calibri"/>
              </a:rPr>
              <a:t>(</a:t>
            </a:r>
            <a:r>
              <a:rPr lang="ar-IQ" sz="2000" b="1" dirty="0">
                <a:ea typeface="Calibri"/>
              </a:rPr>
              <a:t>علاقة الارشاد بالعلوم الاخرى)</a:t>
            </a:r>
            <a:endParaRPr lang="en-US" sz="2000" dirty="0">
              <a:ea typeface="Calibri"/>
              <a:cs typeface="Arial"/>
            </a:endParaRPr>
          </a:p>
          <a:p>
            <a:pPr marL="0" indent="0" algn="just">
              <a:lnSpc>
                <a:spcPct val="150000"/>
              </a:lnSpc>
              <a:spcAft>
                <a:spcPts val="1000"/>
              </a:spcAft>
              <a:buNone/>
            </a:pPr>
            <a:r>
              <a:rPr lang="ar-IQ" sz="2000" dirty="0" smtClean="0">
                <a:ea typeface="Calibri"/>
              </a:rPr>
              <a:t>   </a:t>
            </a:r>
            <a:r>
              <a:rPr lang="ar-IQ" sz="2000" dirty="0">
                <a:ea typeface="Calibri"/>
              </a:rPr>
              <a:t>ترتبط العلوم والمعارف داخل الحقل أو ضمن حقول أخرى مغايرة فالحدود بين العلوم الإنسانية والتقنية بلا شك هي حدود وهمية، وان اوجه بين هذه العلوم المختلفة هي تكاملية فكل علم ينفع العلم الاخر ويضيف إليه ما توصلت إليه البحوث والدراسات فتتحقق </a:t>
            </a:r>
            <a:r>
              <a:rPr lang="ar-IQ" sz="2000" dirty="0" smtClean="0">
                <a:ea typeface="Calibri"/>
              </a:rPr>
              <a:t>التراكمية </a:t>
            </a:r>
            <a:r>
              <a:rPr lang="ar-IQ" sz="2000" dirty="0">
                <a:ea typeface="Calibri"/>
              </a:rPr>
              <a:t>وتزدهر العلوم، وفيما </a:t>
            </a:r>
            <a:r>
              <a:rPr lang="ar-IQ" sz="2000" dirty="0" smtClean="0">
                <a:ea typeface="Calibri"/>
              </a:rPr>
              <a:t>يلي توضيح </a:t>
            </a:r>
            <a:r>
              <a:rPr lang="ar-IQ" sz="2000" dirty="0">
                <a:ea typeface="Calibri"/>
              </a:rPr>
              <a:t>لعلاقة التوجيه والارشاد بالعلوم الاخرى:</a:t>
            </a:r>
            <a:endParaRPr lang="en-US" sz="2000" dirty="0">
              <a:ea typeface="Calibri"/>
              <a:cs typeface="Arial"/>
            </a:endParaRPr>
          </a:p>
          <a:p>
            <a:pPr marL="0" indent="0" algn="just">
              <a:lnSpc>
                <a:spcPct val="150000"/>
              </a:lnSpc>
              <a:buNone/>
            </a:pPr>
            <a:r>
              <a:rPr lang="ar-IQ" sz="2000" b="1" dirty="0">
                <a:ea typeface="Calibri"/>
              </a:rPr>
              <a:t>1/ علاقته بالصحة </a:t>
            </a:r>
            <a:r>
              <a:rPr lang="ar-IQ" sz="2000" b="1" dirty="0" smtClean="0">
                <a:ea typeface="Calibri"/>
              </a:rPr>
              <a:t>النفسية :- </a:t>
            </a:r>
            <a:endParaRPr lang="en-US" sz="2000" dirty="0">
              <a:ea typeface="Calibri"/>
              <a:cs typeface="Arial"/>
            </a:endParaRPr>
          </a:p>
          <a:p>
            <a:pPr marL="0" indent="0" algn="just">
              <a:lnSpc>
                <a:spcPct val="150000"/>
              </a:lnSpc>
              <a:buNone/>
            </a:pPr>
            <a:r>
              <a:rPr lang="ar-IQ" sz="2000" dirty="0">
                <a:ea typeface="Calibri"/>
              </a:rPr>
              <a:t> </a:t>
            </a:r>
            <a:r>
              <a:rPr lang="ar-IQ" sz="2000" dirty="0" smtClean="0">
                <a:ea typeface="Calibri"/>
              </a:rPr>
              <a:t>  </a:t>
            </a:r>
            <a:r>
              <a:rPr lang="ar-IQ" sz="2000" dirty="0">
                <a:ea typeface="Calibri"/>
              </a:rPr>
              <a:t>يعد الارشاد النفسي الشق العملي لعلم الصحة </a:t>
            </a:r>
            <a:r>
              <a:rPr lang="ar-IQ" sz="2000" dirty="0" smtClean="0">
                <a:ea typeface="Calibri"/>
              </a:rPr>
              <a:t>النفسية </a:t>
            </a:r>
            <a:r>
              <a:rPr lang="ar-IQ" sz="2000" dirty="0">
                <a:ea typeface="Calibri"/>
              </a:rPr>
              <a:t>حيث يمكن من خلاله مساعدة المسترشد على تجاوز الازمات النفسية، والتي تقف عائقا امام تحقيق صحته النفسية، وخاصة المشاكل النفسية المتعلقة بالقلق والاكتئاب وغيرها، فعن طريق الارشاد يمكن تبصير المسترشد بقدراته وامكانياته الكامنة... بالإضافة إلى ذلك فإن الارشاد النفسي يعمل على معالجة الاضطرابات النفسية، وتحصين الجسم بعوامل الوقاية والمقاومة، وتحسين مستوى التفاعل الحالي عن طريق الاستفادة من القدرات والاستعدادات الحاضرة والتدرب على تلافي اسباب الاضطرابات.</a:t>
            </a:r>
            <a:endParaRPr lang="en-US" sz="2000" dirty="0">
              <a:ea typeface="Calibri"/>
              <a:cs typeface="Arial"/>
            </a:endParaRPr>
          </a:p>
          <a:p>
            <a:pPr marL="0" indent="0">
              <a:buNone/>
            </a:pPr>
            <a:endParaRPr lang="ar-IQ" sz="2000" dirty="0"/>
          </a:p>
        </p:txBody>
      </p:sp>
    </p:spTree>
    <p:extLst>
      <p:ext uri="{BB962C8B-B14F-4D97-AF65-F5344CB8AC3E}">
        <p14:creationId xmlns:p14="http://schemas.microsoft.com/office/powerpoint/2010/main" val="27538893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251520" y="332656"/>
            <a:ext cx="8640960" cy="6264696"/>
          </a:xfrm>
        </p:spPr>
        <p:txBody>
          <a:bodyPr>
            <a:normAutofit fontScale="85000" lnSpcReduction="10000"/>
          </a:bodyPr>
          <a:lstStyle/>
          <a:p>
            <a:pPr marL="0" indent="0" algn="just">
              <a:lnSpc>
                <a:spcPct val="150000"/>
              </a:lnSpc>
              <a:buNone/>
            </a:pPr>
            <a:r>
              <a:rPr lang="ar-IQ" sz="2000" b="1" dirty="0" smtClean="0">
                <a:ea typeface="Calibri"/>
              </a:rPr>
              <a:t> 2/علاقته </a:t>
            </a:r>
            <a:r>
              <a:rPr lang="ar-IQ" sz="2000" b="1" dirty="0">
                <a:ea typeface="Calibri"/>
              </a:rPr>
              <a:t>بعلم </a:t>
            </a:r>
            <a:r>
              <a:rPr lang="ar-IQ" sz="2000" b="1" dirty="0" smtClean="0">
                <a:ea typeface="Calibri"/>
              </a:rPr>
              <a:t>الشخصية :-</a:t>
            </a:r>
            <a:endParaRPr lang="en-US" sz="2000" dirty="0">
              <a:ea typeface="Calibri"/>
              <a:cs typeface="Arial"/>
            </a:endParaRPr>
          </a:p>
          <a:p>
            <a:pPr marL="0" indent="0" algn="just">
              <a:lnSpc>
                <a:spcPct val="150000"/>
              </a:lnSpc>
              <a:buNone/>
            </a:pPr>
            <a:r>
              <a:rPr lang="ar-IQ" sz="2000" dirty="0" smtClean="0">
                <a:ea typeface="Calibri"/>
              </a:rPr>
              <a:t>   </a:t>
            </a:r>
            <a:r>
              <a:rPr lang="ar-IQ" sz="2000" dirty="0">
                <a:ea typeface="Calibri"/>
              </a:rPr>
              <a:t>لا يخفى بأن لكل مجال توجد هناك فلسفة وأسس ومسلمات يقوم عليها وتتولى تحديد الاطار الذي ينتهجه المهني الممارس في هذا المجال وتشكل نظريات الشخصية المنهج الذي يتبعه المرشد النفسي في نظرته الى الشخص المريض المضطرب وفي تقييمه لمستوى الاضطراب </a:t>
            </a:r>
            <a:r>
              <a:rPr lang="ar-IQ" sz="2000" dirty="0" smtClean="0">
                <a:ea typeface="Calibri"/>
              </a:rPr>
              <a:t>، وكذلك </a:t>
            </a:r>
            <a:r>
              <a:rPr lang="ar-IQ" sz="2000" dirty="0">
                <a:ea typeface="Calibri"/>
              </a:rPr>
              <a:t>تحديد طرق العلاج والارشاد المناسبة والهدف الذي يبغي الوصول اليه ، </a:t>
            </a:r>
            <a:r>
              <a:rPr lang="ar-IQ" sz="2000" dirty="0" smtClean="0">
                <a:ea typeface="Calibri"/>
              </a:rPr>
              <a:t>ومعرفة </a:t>
            </a:r>
            <a:r>
              <a:rPr lang="ar-IQ" sz="2000" dirty="0">
                <a:ea typeface="Calibri"/>
              </a:rPr>
              <a:t>الهيئة أو الحالة التي سيكون المسترشد عليها بعد الانتهاء من الارشاد </a:t>
            </a:r>
            <a:r>
              <a:rPr lang="ar-IQ" sz="2000" dirty="0" smtClean="0">
                <a:ea typeface="Calibri"/>
              </a:rPr>
              <a:t>والعلاج ، </a:t>
            </a:r>
            <a:r>
              <a:rPr lang="ar-IQ" sz="2000" dirty="0">
                <a:ea typeface="Calibri"/>
              </a:rPr>
              <a:t>ويختلف المرشدون بالنسبة للطرق التي يتبعونها في معالجة المسترشد وذلك وفقا لمدارس الشخصية التي يتبنونها حيث أن كل </a:t>
            </a:r>
            <a:r>
              <a:rPr lang="ar-IQ" sz="2000" dirty="0" smtClean="0">
                <a:ea typeface="Calibri"/>
              </a:rPr>
              <a:t>مدرسة لها </a:t>
            </a:r>
            <a:r>
              <a:rPr lang="ar-IQ" sz="2000" dirty="0" smtClean="0">
                <a:solidFill>
                  <a:prstClr val="black"/>
                </a:solidFill>
                <a:ea typeface="Calibri"/>
              </a:rPr>
              <a:t>أتباع و</a:t>
            </a:r>
            <a:r>
              <a:rPr lang="ar-IQ" sz="2000" dirty="0" smtClean="0">
                <a:ea typeface="Calibri"/>
              </a:rPr>
              <a:t>لهم </a:t>
            </a:r>
            <a:r>
              <a:rPr lang="ar-IQ" sz="2000" dirty="0">
                <a:ea typeface="Calibri"/>
              </a:rPr>
              <a:t>اهتماماتهم الخاصة واتجاهاتهم المهنية والمطبوعة بطابع أو بفلسفة المدرسة التي يتبعونها فمثلا أتباع نظرية التحليل النفسي يهتمون بالكبت ومسائل اللاشعور في حين أتباع مدرسة </a:t>
            </a:r>
            <a:r>
              <a:rPr lang="ar-IQ" sz="2000" dirty="0" smtClean="0">
                <a:ea typeface="Calibri"/>
              </a:rPr>
              <a:t>( </a:t>
            </a:r>
            <a:r>
              <a:rPr lang="ar-IQ" sz="2000" dirty="0" err="1" smtClean="0">
                <a:ea typeface="Calibri"/>
              </a:rPr>
              <a:t>أدلر</a:t>
            </a:r>
            <a:r>
              <a:rPr lang="ar-IQ" sz="2000" dirty="0" smtClean="0">
                <a:ea typeface="Calibri"/>
              </a:rPr>
              <a:t> ) يهتمون </a:t>
            </a:r>
            <a:r>
              <a:rPr lang="ar-IQ" sz="2000" dirty="0">
                <a:ea typeface="Calibri"/>
              </a:rPr>
              <a:t>بالشعور وأسلوب الحياة.</a:t>
            </a:r>
            <a:endParaRPr lang="en-US" sz="2000" dirty="0">
              <a:ea typeface="Calibri"/>
              <a:cs typeface="Arial"/>
            </a:endParaRPr>
          </a:p>
          <a:p>
            <a:pPr marL="0" indent="0">
              <a:lnSpc>
                <a:spcPct val="150000"/>
              </a:lnSpc>
              <a:buNone/>
            </a:pPr>
            <a:r>
              <a:rPr lang="ar-IQ" sz="2000" b="1" dirty="0">
                <a:ea typeface="Calibri"/>
              </a:rPr>
              <a:t>3</a:t>
            </a:r>
            <a:r>
              <a:rPr lang="ar-IQ" sz="2000" b="1" dirty="0" smtClean="0">
                <a:ea typeface="Calibri"/>
              </a:rPr>
              <a:t>/ </a:t>
            </a:r>
            <a:r>
              <a:rPr lang="ar-IQ" sz="2000" b="1" dirty="0">
                <a:ea typeface="Calibri"/>
              </a:rPr>
              <a:t>علاقته بعلم الاجتماع والخدمة الاجتماعية</a:t>
            </a:r>
            <a:r>
              <a:rPr lang="ar-IQ" sz="2000" b="1" dirty="0" smtClean="0">
                <a:ea typeface="Calibri"/>
              </a:rPr>
              <a:t>:-</a:t>
            </a:r>
            <a:endParaRPr lang="ar-IQ" sz="2000" dirty="0" smtClean="0">
              <a:ea typeface="Calibri"/>
              <a:cs typeface="Arial"/>
            </a:endParaRPr>
          </a:p>
          <a:p>
            <a:pPr marL="0" indent="0">
              <a:lnSpc>
                <a:spcPct val="150000"/>
              </a:lnSpc>
              <a:buNone/>
            </a:pPr>
            <a:r>
              <a:rPr lang="ar-IQ" sz="2000" dirty="0" smtClean="0">
                <a:ea typeface="Calibri"/>
              </a:rPr>
              <a:t>    </a:t>
            </a:r>
            <a:r>
              <a:rPr lang="ar-IQ" sz="2000" dirty="0">
                <a:ea typeface="Calibri"/>
              </a:rPr>
              <a:t>تعد دراسة علم الاجتماع من الركائز المهمة في اعداد المرشد وذلك للصلة الوثيقة بين التوجيه والارشاد وبين علم الاجتماع نظرا لاهتمام كل منها بالسلوك الاجتماعي والقيم والتقاليد والعادات والمعايير الاجتماعية والنمو الاجتماعي والتنشئة الاجتماعية والخبرات الاجتماعية. </a:t>
            </a:r>
            <a:endParaRPr lang="en-US" sz="2000" dirty="0">
              <a:ea typeface="Calibri"/>
              <a:cs typeface="Arial"/>
            </a:endParaRPr>
          </a:p>
        </p:txBody>
      </p:sp>
    </p:spTree>
    <p:extLst>
      <p:ext uri="{BB962C8B-B14F-4D97-AF65-F5344CB8AC3E}">
        <p14:creationId xmlns:p14="http://schemas.microsoft.com/office/powerpoint/2010/main" val="2594206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251520" y="188640"/>
            <a:ext cx="8568952" cy="6552728"/>
          </a:xfrm>
        </p:spPr>
        <p:txBody>
          <a:bodyPr>
            <a:normAutofit fontScale="25000" lnSpcReduction="20000"/>
          </a:bodyPr>
          <a:lstStyle/>
          <a:p>
            <a:pPr marL="0" lvl="0" indent="0" algn="just">
              <a:lnSpc>
                <a:spcPct val="170000"/>
              </a:lnSpc>
              <a:buNone/>
            </a:pPr>
            <a:r>
              <a:rPr lang="ar-IQ" sz="7200" dirty="0" smtClean="0">
                <a:solidFill>
                  <a:prstClr val="black"/>
                </a:solidFill>
                <a:ea typeface="Calibri"/>
              </a:rPr>
              <a:t>  وتعتمد </a:t>
            </a:r>
            <a:r>
              <a:rPr lang="ar-IQ" sz="7200" dirty="0">
                <a:solidFill>
                  <a:prstClr val="black"/>
                </a:solidFill>
                <a:ea typeface="Calibri"/>
              </a:rPr>
              <a:t>طريقة الارشاد الجمعي على مفاهيم أساسية في علم الاجتماع وعلم النفس الاجتماعي كما يهتم المرشد في مجال الارشاد الأسري بدراسة الأسرة باعتبارها أقوى العوامل الاجتماعية تأثيرا في الفرد وفي التنشئة الاجتماعية بالإضافة الى الاهتمام بمعرفة الطبقة الاجتماعية التي ينتمي اليها الفرد وأسلوب حياته الاجتماعية في أطار هذه الطبقة والحراك الاجتماعي </a:t>
            </a:r>
            <a:r>
              <a:rPr lang="ar-IQ" sz="7200" dirty="0" smtClean="0">
                <a:solidFill>
                  <a:prstClr val="black"/>
                </a:solidFill>
                <a:ea typeface="Calibri"/>
              </a:rPr>
              <a:t>من </a:t>
            </a:r>
            <a:r>
              <a:rPr lang="ar-IQ" sz="7200" dirty="0">
                <a:solidFill>
                  <a:prstClr val="black"/>
                </a:solidFill>
                <a:ea typeface="Calibri"/>
              </a:rPr>
              <a:t>طبقة الى أخرى </a:t>
            </a:r>
            <a:r>
              <a:rPr lang="ar-IQ" sz="7200" dirty="0" smtClean="0">
                <a:solidFill>
                  <a:prstClr val="black"/>
                </a:solidFill>
                <a:ea typeface="Calibri"/>
              </a:rPr>
              <a:t>، ويهتم </a:t>
            </a:r>
            <a:r>
              <a:rPr lang="ar-IQ" sz="7200" dirty="0">
                <a:solidFill>
                  <a:prstClr val="black"/>
                </a:solidFill>
                <a:ea typeface="Calibri"/>
              </a:rPr>
              <a:t>المرشد بدراسة نظام الحياة في الريف والحضر والبدو كما يهتم بدراسة الحياة في المجتمعات </a:t>
            </a:r>
            <a:r>
              <a:rPr lang="ar-IQ" sz="7200" dirty="0" smtClean="0">
                <a:solidFill>
                  <a:prstClr val="black"/>
                </a:solidFill>
                <a:ea typeface="Calibri"/>
              </a:rPr>
              <a:t>المختلفة . </a:t>
            </a:r>
          </a:p>
          <a:p>
            <a:pPr marL="0" indent="0" algn="just">
              <a:lnSpc>
                <a:spcPct val="170000"/>
              </a:lnSpc>
              <a:buNone/>
            </a:pPr>
            <a:r>
              <a:rPr lang="ar-IQ" sz="7200" b="1" dirty="0" smtClean="0">
                <a:ea typeface="Calibri"/>
              </a:rPr>
              <a:t>4/ </a:t>
            </a:r>
            <a:r>
              <a:rPr lang="ar-IQ" sz="7200" b="1" dirty="0">
                <a:ea typeface="Calibri"/>
              </a:rPr>
              <a:t>علاقته بعلم النفس العلاجي</a:t>
            </a:r>
            <a:r>
              <a:rPr lang="ar-IQ" sz="7200" b="1" dirty="0" smtClean="0">
                <a:ea typeface="Calibri"/>
              </a:rPr>
              <a:t>:-</a:t>
            </a:r>
            <a:endParaRPr lang="en-US" sz="7200" dirty="0">
              <a:ea typeface="Calibri"/>
              <a:cs typeface="Arial"/>
            </a:endParaRPr>
          </a:p>
          <a:p>
            <a:pPr marL="0" indent="0" algn="just">
              <a:lnSpc>
                <a:spcPct val="170000"/>
              </a:lnSpc>
              <a:buNone/>
            </a:pPr>
            <a:r>
              <a:rPr lang="ar-IQ" sz="7200" dirty="0" smtClean="0">
                <a:ea typeface="Calibri"/>
              </a:rPr>
              <a:t>   </a:t>
            </a:r>
            <a:r>
              <a:rPr lang="ar-IQ" sz="7200" dirty="0">
                <a:ea typeface="Calibri"/>
              </a:rPr>
              <a:t>يستفيد </a:t>
            </a:r>
            <a:r>
              <a:rPr lang="ar-IQ" sz="7200" dirty="0">
                <a:solidFill>
                  <a:prstClr val="black"/>
                </a:solidFill>
                <a:ea typeface="Calibri"/>
              </a:rPr>
              <a:t>الارشاد النفسي من </a:t>
            </a:r>
            <a:r>
              <a:rPr lang="ar-IQ" sz="7200" dirty="0" smtClean="0">
                <a:solidFill>
                  <a:prstClr val="black"/>
                </a:solidFill>
                <a:ea typeface="Calibri"/>
              </a:rPr>
              <a:t>علم </a:t>
            </a:r>
            <a:r>
              <a:rPr lang="ar-IQ" sz="7200" dirty="0">
                <a:solidFill>
                  <a:prstClr val="black"/>
                </a:solidFill>
                <a:ea typeface="Calibri"/>
              </a:rPr>
              <a:t>النفس العلاجي </a:t>
            </a:r>
            <a:r>
              <a:rPr lang="ar-IQ" sz="7200" dirty="0" smtClean="0">
                <a:ea typeface="Calibri"/>
              </a:rPr>
              <a:t>في </a:t>
            </a:r>
            <a:r>
              <a:rPr lang="ar-IQ" sz="7200" dirty="0">
                <a:ea typeface="Calibri"/>
              </a:rPr>
              <a:t>التعرف على الشخص السوي والمضطرب نفسيا وفي معرفة الدرجات المتقدمة أو المتطورة من الاضطراب مثل العصاب والذهان. </a:t>
            </a:r>
            <a:endParaRPr lang="en-US" sz="7200" dirty="0">
              <a:ea typeface="Calibri"/>
              <a:cs typeface="Arial"/>
            </a:endParaRPr>
          </a:p>
          <a:p>
            <a:pPr marL="0" indent="0" algn="just">
              <a:lnSpc>
                <a:spcPct val="170000"/>
              </a:lnSpc>
              <a:buNone/>
            </a:pPr>
            <a:r>
              <a:rPr lang="ar-IQ" sz="7200" b="1" dirty="0" smtClean="0">
                <a:ea typeface="Calibri"/>
              </a:rPr>
              <a:t>5/ </a:t>
            </a:r>
            <a:r>
              <a:rPr lang="ar-IQ" sz="7200" b="1" dirty="0">
                <a:ea typeface="Calibri"/>
              </a:rPr>
              <a:t>علاقته بعلم نفس النمو: </a:t>
            </a:r>
            <a:r>
              <a:rPr lang="ar-IQ" sz="7200" b="1" dirty="0" smtClean="0">
                <a:ea typeface="Calibri"/>
              </a:rPr>
              <a:t>-</a:t>
            </a:r>
            <a:endParaRPr lang="en-US" sz="7200" dirty="0">
              <a:ea typeface="Calibri"/>
              <a:cs typeface="Arial"/>
            </a:endParaRPr>
          </a:p>
          <a:p>
            <a:pPr marL="0" indent="0" algn="just">
              <a:lnSpc>
                <a:spcPct val="170000"/>
              </a:lnSpc>
              <a:buNone/>
            </a:pPr>
            <a:r>
              <a:rPr lang="ar-IQ" sz="7200" dirty="0">
                <a:ea typeface="Calibri"/>
              </a:rPr>
              <a:t>     يستفيد الارشاد </a:t>
            </a:r>
            <a:r>
              <a:rPr lang="ar-IQ" sz="7200" dirty="0">
                <a:solidFill>
                  <a:prstClr val="black"/>
                </a:solidFill>
                <a:ea typeface="Calibri"/>
              </a:rPr>
              <a:t>النفسي </a:t>
            </a:r>
            <a:r>
              <a:rPr lang="ar-IQ" sz="7200" dirty="0" smtClean="0">
                <a:ea typeface="Calibri"/>
              </a:rPr>
              <a:t>من </a:t>
            </a:r>
            <a:r>
              <a:rPr lang="ar-IQ" sz="7200" dirty="0">
                <a:ea typeface="Calibri"/>
              </a:rPr>
              <a:t>علم نفس النمو في معرفة مطالب النمو </a:t>
            </a:r>
            <a:r>
              <a:rPr lang="ar-IQ" sz="7200" dirty="0" smtClean="0">
                <a:ea typeface="Calibri"/>
              </a:rPr>
              <a:t>والمعايير </a:t>
            </a:r>
            <a:r>
              <a:rPr lang="ar-IQ" sz="7200" dirty="0">
                <a:ea typeface="Calibri"/>
              </a:rPr>
              <a:t>التي يرجع اليها في تقييم نمو الفرد </a:t>
            </a:r>
            <a:r>
              <a:rPr lang="ar-IQ" sz="7200" dirty="0" smtClean="0">
                <a:ea typeface="Calibri"/>
              </a:rPr>
              <a:t>، ويشترك </a:t>
            </a:r>
            <a:r>
              <a:rPr lang="ar-IQ" sz="7200" dirty="0">
                <a:ea typeface="Calibri"/>
              </a:rPr>
              <a:t>الارشاد النفسي مع علم نفس النمو في الاهتمام برعاية النمو السوي في مراحل النمو المتتالية.</a:t>
            </a:r>
            <a:endParaRPr lang="en-US" sz="7200" dirty="0">
              <a:ea typeface="Calibri"/>
              <a:cs typeface="Arial"/>
            </a:endParaRPr>
          </a:p>
          <a:p>
            <a:pPr marL="0" indent="0" algn="just">
              <a:lnSpc>
                <a:spcPct val="170000"/>
              </a:lnSpc>
              <a:buNone/>
            </a:pPr>
            <a:r>
              <a:rPr lang="ar-IQ" sz="7200" b="1" dirty="0">
                <a:ea typeface="Calibri"/>
              </a:rPr>
              <a:t>6 </a:t>
            </a:r>
            <a:r>
              <a:rPr lang="ar-IQ" sz="7200" b="1" dirty="0" smtClean="0">
                <a:ea typeface="Calibri"/>
              </a:rPr>
              <a:t>/ </a:t>
            </a:r>
            <a:r>
              <a:rPr lang="ar-IQ" sz="7200" b="1" dirty="0">
                <a:ea typeface="Calibri"/>
              </a:rPr>
              <a:t>علاقته بعلم النفس الاجتماعي</a:t>
            </a:r>
            <a:r>
              <a:rPr lang="ar-IQ" sz="7200" b="1" dirty="0" smtClean="0">
                <a:ea typeface="Calibri"/>
              </a:rPr>
              <a:t>:- </a:t>
            </a:r>
            <a:endParaRPr lang="en-US" sz="7200" dirty="0">
              <a:ea typeface="Calibri"/>
              <a:cs typeface="Arial"/>
            </a:endParaRPr>
          </a:p>
          <a:p>
            <a:pPr marL="0" indent="0" algn="just">
              <a:lnSpc>
                <a:spcPct val="170000"/>
              </a:lnSpc>
              <a:buNone/>
            </a:pPr>
            <a:r>
              <a:rPr lang="ar-IQ" sz="7200" dirty="0" smtClean="0">
                <a:ea typeface="Calibri"/>
              </a:rPr>
              <a:t>   </a:t>
            </a:r>
            <a:r>
              <a:rPr lang="ar-IQ" sz="7200" dirty="0">
                <a:ea typeface="Calibri"/>
              </a:rPr>
              <a:t>يهتم علم النفس الاجتماعي بدراسة السلوك الاجتماعي كاستجابات لمثيرات اجتماعية والارشاد يمكنه أن يستفاد من ذلك لكونه يتعامل مع الأفراد والجماعات ففي الارشاد الجمعي يستفيد المرشد من دراسة سيكولوجية الجماعة وديناميتها وبنائها</a:t>
            </a:r>
            <a:r>
              <a:rPr lang="ar-IQ" sz="7200" dirty="0" smtClean="0">
                <a:ea typeface="Calibri"/>
              </a:rPr>
              <a:t>.</a:t>
            </a:r>
            <a:r>
              <a:rPr lang="ar-IQ" sz="7200" b="1" dirty="0">
                <a:ea typeface="Calibri"/>
              </a:rPr>
              <a:t> </a:t>
            </a:r>
            <a:endParaRPr lang="en-US" sz="7200" dirty="0">
              <a:ea typeface="Calibri"/>
              <a:cs typeface="Arial"/>
            </a:endParaRPr>
          </a:p>
          <a:p>
            <a:pPr marL="0" indent="0" algn="just">
              <a:lnSpc>
                <a:spcPct val="150000"/>
              </a:lnSpc>
              <a:buNone/>
            </a:pPr>
            <a:endParaRPr lang="ar-IQ" sz="8000" dirty="0"/>
          </a:p>
        </p:txBody>
      </p:sp>
    </p:spTree>
    <p:extLst>
      <p:ext uri="{BB962C8B-B14F-4D97-AF65-F5344CB8AC3E}">
        <p14:creationId xmlns:p14="http://schemas.microsoft.com/office/powerpoint/2010/main" val="12266147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251520" y="332656"/>
            <a:ext cx="8568952" cy="6192688"/>
          </a:xfrm>
        </p:spPr>
        <p:txBody>
          <a:bodyPr>
            <a:normAutofit fontScale="25000" lnSpcReduction="20000"/>
          </a:bodyPr>
          <a:lstStyle/>
          <a:p>
            <a:pPr marL="0" lvl="0" indent="0" algn="just">
              <a:lnSpc>
                <a:spcPct val="115000"/>
              </a:lnSpc>
              <a:buNone/>
            </a:pPr>
            <a:r>
              <a:rPr lang="ar-IQ" sz="8000" b="1" dirty="0">
                <a:solidFill>
                  <a:prstClr val="black"/>
                </a:solidFill>
                <a:ea typeface="Calibri"/>
              </a:rPr>
              <a:t>7 – علاقته بعلم النفس التربوي</a:t>
            </a:r>
            <a:r>
              <a:rPr lang="ar-IQ" sz="8000" b="1" dirty="0" smtClean="0">
                <a:solidFill>
                  <a:prstClr val="black"/>
                </a:solidFill>
                <a:ea typeface="Calibri"/>
              </a:rPr>
              <a:t>:- </a:t>
            </a:r>
            <a:endParaRPr lang="en-US" sz="8000" dirty="0">
              <a:solidFill>
                <a:prstClr val="black"/>
              </a:solidFill>
              <a:ea typeface="Calibri"/>
              <a:cs typeface="Arial"/>
            </a:endParaRPr>
          </a:p>
          <a:p>
            <a:pPr marL="0" lvl="0" indent="0" algn="just">
              <a:lnSpc>
                <a:spcPct val="150000"/>
              </a:lnSpc>
              <a:buNone/>
            </a:pPr>
            <a:r>
              <a:rPr lang="ar-IQ" sz="8000" dirty="0">
                <a:solidFill>
                  <a:prstClr val="black"/>
                </a:solidFill>
                <a:ea typeface="Calibri"/>
              </a:rPr>
              <a:t>    تعد العملية الإرشادية في جوهرها عملية تعلم وتعليم فيستفيد الارشاد من علم النفس التربوي في فهم ماهية التعلم واكتساب السلوك والعادات </a:t>
            </a:r>
            <a:r>
              <a:rPr lang="ar-IQ" sz="8000" dirty="0" smtClean="0">
                <a:solidFill>
                  <a:prstClr val="black"/>
                </a:solidFill>
                <a:ea typeface="Calibri"/>
              </a:rPr>
              <a:t>وغير </a:t>
            </a:r>
            <a:r>
              <a:rPr lang="ar-IQ" sz="8000" dirty="0">
                <a:solidFill>
                  <a:prstClr val="black"/>
                </a:solidFill>
                <a:ea typeface="Calibri"/>
              </a:rPr>
              <a:t>ذلك من قوانين التعلم.</a:t>
            </a:r>
            <a:endParaRPr lang="en-US" sz="8000" dirty="0">
              <a:solidFill>
                <a:prstClr val="black"/>
              </a:solidFill>
              <a:ea typeface="Calibri"/>
              <a:cs typeface="Arial"/>
            </a:endParaRPr>
          </a:p>
          <a:p>
            <a:pPr marL="0" lvl="0" indent="0" algn="just">
              <a:lnSpc>
                <a:spcPct val="115000"/>
              </a:lnSpc>
              <a:buNone/>
            </a:pPr>
            <a:r>
              <a:rPr lang="ar-IQ" sz="8000" b="1" dirty="0">
                <a:solidFill>
                  <a:prstClr val="black"/>
                </a:solidFill>
                <a:ea typeface="Calibri"/>
              </a:rPr>
              <a:t>8 – علاقته بعلم النفس الصناعي</a:t>
            </a:r>
            <a:r>
              <a:rPr lang="ar-IQ" sz="8000" b="1" dirty="0" smtClean="0">
                <a:solidFill>
                  <a:prstClr val="black"/>
                </a:solidFill>
                <a:ea typeface="Calibri"/>
              </a:rPr>
              <a:t>:- </a:t>
            </a:r>
            <a:endParaRPr lang="en-US" sz="8000" dirty="0">
              <a:solidFill>
                <a:prstClr val="black"/>
              </a:solidFill>
              <a:ea typeface="Calibri"/>
              <a:cs typeface="Arial"/>
            </a:endParaRPr>
          </a:p>
          <a:p>
            <a:pPr marL="0" lvl="0" indent="0" algn="just">
              <a:lnSpc>
                <a:spcPct val="150000"/>
              </a:lnSpc>
              <a:buNone/>
            </a:pPr>
            <a:r>
              <a:rPr lang="ar-IQ" sz="8000" b="1" dirty="0">
                <a:solidFill>
                  <a:prstClr val="black"/>
                </a:solidFill>
                <a:ea typeface="Calibri"/>
              </a:rPr>
              <a:t>   </a:t>
            </a:r>
            <a:r>
              <a:rPr lang="ar-IQ" sz="8000" b="1" dirty="0" smtClean="0">
                <a:solidFill>
                  <a:prstClr val="black"/>
                </a:solidFill>
                <a:ea typeface="Calibri"/>
              </a:rPr>
              <a:t> </a:t>
            </a:r>
            <a:r>
              <a:rPr lang="ar-IQ" sz="8000" dirty="0" smtClean="0">
                <a:solidFill>
                  <a:prstClr val="black"/>
                </a:solidFill>
                <a:ea typeface="Calibri"/>
              </a:rPr>
              <a:t>يهتم </a:t>
            </a:r>
            <a:r>
              <a:rPr lang="ar-IQ" sz="8000" dirty="0">
                <a:solidFill>
                  <a:prstClr val="black"/>
                </a:solidFill>
                <a:ea typeface="Calibri"/>
              </a:rPr>
              <a:t>علم النفس الصناعي بتطبيق المبادئ العامة لعلم النفس على المشكلات </a:t>
            </a:r>
            <a:r>
              <a:rPr lang="ar-IQ" sz="8000" dirty="0" smtClean="0">
                <a:solidFill>
                  <a:prstClr val="black"/>
                </a:solidFill>
                <a:ea typeface="Calibri"/>
              </a:rPr>
              <a:t>التي </a:t>
            </a:r>
            <a:r>
              <a:rPr lang="ar-IQ" sz="8000" dirty="0">
                <a:solidFill>
                  <a:prstClr val="black"/>
                </a:solidFill>
                <a:ea typeface="Calibri"/>
              </a:rPr>
              <a:t>تخص الصناعة والانتاج والتدريب حيث يمكنه ان يفيد المرشد في مجال الارشاد المهني.</a:t>
            </a:r>
            <a:endParaRPr lang="ar-IQ" sz="8000" dirty="0">
              <a:solidFill>
                <a:prstClr val="black"/>
              </a:solidFill>
            </a:endParaRPr>
          </a:p>
          <a:p>
            <a:pPr marL="0" indent="0" algn="just">
              <a:lnSpc>
                <a:spcPct val="115000"/>
              </a:lnSpc>
              <a:buNone/>
            </a:pPr>
            <a:r>
              <a:rPr lang="ar-IQ" sz="8000" b="1" dirty="0" smtClean="0">
                <a:ea typeface="Calibri"/>
              </a:rPr>
              <a:t>9 </a:t>
            </a:r>
            <a:r>
              <a:rPr lang="ar-IQ" sz="8000" b="1" dirty="0">
                <a:ea typeface="Calibri"/>
              </a:rPr>
              <a:t>– علاقته بعلم النفس الجنائي</a:t>
            </a:r>
            <a:r>
              <a:rPr lang="ar-IQ" sz="8000" b="1" dirty="0" smtClean="0">
                <a:ea typeface="Calibri"/>
              </a:rPr>
              <a:t>:- </a:t>
            </a:r>
            <a:endParaRPr lang="en-US" sz="8000" dirty="0">
              <a:ea typeface="Calibri"/>
              <a:cs typeface="Arial"/>
            </a:endParaRPr>
          </a:p>
          <a:p>
            <a:pPr marL="0" indent="0" algn="just">
              <a:lnSpc>
                <a:spcPct val="150000"/>
              </a:lnSpc>
              <a:buNone/>
            </a:pPr>
            <a:r>
              <a:rPr lang="ar-IQ" sz="8000" dirty="0" smtClean="0">
                <a:ea typeface="Calibri"/>
              </a:rPr>
              <a:t>   </a:t>
            </a:r>
            <a:r>
              <a:rPr lang="ar-IQ" sz="8000" dirty="0">
                <a:ea typeface="Calibri"/>
              </a:rPr>
              <a:t>يهتم علم النفس الجنائي بدوافع السلوك المنحرف مثل جناح الأحداث </a:t>
            </a:r>
            <a:r>
              <a:rPr lang="ar-IQ" sz="8000" dirty="0" smtClean="0">
                <a:ea typeface="Calibri"/>
              </a:rPr>
              <a:t>، وبذلك </a:t>
            </a:r>
            <a:r>
              <a:rPr lang="ar-IQ" sz="8000" dirty="0">
                <a:ea typeface="Calibri"/>
              </a:rPr>
              <a:t>فان الارشاد النفسي يستفيد منه للوقوف على تلك الدوافع وفهمها والعمل على وقاية الأفراد من الوقوع في فخ الأجرام ومعالجة مشكلات من تورط فعلا في ذلك ومساعدته على عدم العودة الى الجريمة</a:t>
            </a:r>
            <a:r>
              <a:rPr lang="ar-IQ" sz="8000" dirty="0" smtClean="0">
                <a:ea typeface="Calibri"/>
              </a:rPr>
              <a:t>.</a:t>
            </a:r>
            <a:r>
              <a:rPr lang="ar-IQ" sz="8000" b="1" dirty="0">
                <a:ea typeface="Calibri"/>
              </a:rPr>
              <a:t> </a:t>
            </a:r>
            <a:endParaRPr lang="en-US" sz="8000" dirty="0">
              <a:ea typeface="Calibri"/>
              <a:cs typeface="Arial"/>
            </a:endParaRPr>
          </a:p>
          <a:p>
            <a:pPr marL="0" indent="0" algn="just">
              <a:lnSpc>
                <a:spcPct val="115000"/>
              </a:lnSpc>
              <a:buNone/>
            </a:pPr>
            <a:r>
              <a:rPr lang="ar-IQ" sz="8000" b="1" dirty="0" smtClean="0">
                <a:ea typeface="Calibri"/>
              </a:rPr>
              <a:t>10 </a:t>
            </a:r>
            <a:r>
              <a:rPr lang="ar-IQ" sz="8000" b="1" dirty="0">
                <a:ea typeface="Calibri"/>
              </a:rPr>
              <a:t>– علاقته بالطب</a:t>
            </a:r>
            <a:r>
              <a:rPr lang="ar-IQ" sz="8000" b="1" dirty="0" smtClean="0">
                <a:ea typeface="Calibri"/>
              </a:rPr>
              <a:t>:-</a:t>
            </a:r>
            <a:endParaRPr lang="en-US" sz="8000" dirty="0">
              <a:ea typeface="Calibri"/>
              <a:cs typeface="Arial"/>
            </a:endParaRPr>
          </a:p>
          <a:p>
            <a:pPr marL="0" indent="0" algn="just">
              <a:lnSpc>
                <a:spcPct val="150000"/>
              </a:lnSpc>
              <a:buNone/>
            </a:pPr>
            <a:r>
              <a:rPr lang="ar-IQ" sz="8000" dirty="0" smtClean="0">
                <a:ea typeface="Calibri"/>
              </a:rPr>
              <a:t>   </a:t>
            </a:r>
            <a:r>
              <a:rPr lang="ar-IQ" sz="8000" dirty="0">
                <a:ea typeface="Calibri"/>
              </a:rPr>
              <a:t>هناك قدر كبير من المعلومات الطبية لابد أن يحيط بها المرشد والمعالج النفسي كي تعينه في الدراسة والاحالة وتمكنه من العمل مع فريق يكون أحد أعضائه الطبيب كما أن الارشاد النفسي يتضمن عمليات علاجية</a:t>
            </a:r>
            <a:r>
              <a:rPr lang="ar-IQ" sz="8000" dirty="0" smtClean="0">
                <a:ea typeface="Calibri"/>
              </a:rPr>
              <a:t>.</a:t>
            </a:r>
            <a:r>
              <a:rPr lang="ar-IQ" sz="8000" dirty="0" smtClean="0">
                <a:ea typeface="Calibri"/>
                <a:cs typeface="Arial"/>
              </a:rPr>
              <a:t> </a:t>
            </a:r>
            <a:r>
              <a:rPr lang="ar-IQ" sz="2000" dirty="0" smtClean="0"/>
              <a:t> </a:t>
            </a:r>
            <a:endParaRPr lang="ar-IQ" sz="2000" dirty="0"/>
          </a:p>
        </p:txBody>
      </p:sp>
    </p:spTree>
    <p:extLst>
      <p:ext uri="{BB962C8B-B14F-4D97-AF65-F5344CB8AC3E}">
        <p14:creationId xmlns:p14="http://schemas.microsoft.com/office/powerpoint/2010/main" val="10309413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251520" y="188640"/>
            <a:ext cx="8640960" cy="6336704"/>
          </a:xfrm>
        </p:spPr>
        <p:txBody>
          <a:bodyPr>
            <a:normAutofit fontScale="92500" lnSpcReduction="20000"/>
          </a:bodyPr>
          <a:lstStyle/>
          <a:p>
            <a:pPr marL="0" lvl="0" indent="0" algn="just">
              <a:lnSpc>
                <a:spcPct val="150000"/>
              </a:lnSpc>
              <a:buNone/>
            </a:pPr>
            <a:r>
              <a:rPr lang="ar-IQ" sz="2000" dirty="0">
                <a:solidFill>
                  <a:prstClr val="black"/>
                </a:solidFill>
                <a:ea typeface="Calibri"/>
              </a:rPr>
              <a:t>ويحدد الدستور الأخلاقي للمرشدين العلاقة بين الأخصائيين ومنهم المرشد والطبيب كعضوين في فريق الارشاد النفسي اذ يجب على المرشد أن يمارس عمله في التشخيص والارشاد واذا ظهر ما يستدعي معالجة طبيبه أو احالة الى طبيب نفسي مثلا فعليه أن يفعل ذلك </a:t>
            </a:r>
            <a:r>
              <a:rPr lang="ar-IQ" sz="2000" dirty="0" smtClean="0">
                <a:solidFill>
                  <a:prstClr val="black"/>
                </a:solidFill>
                <a:ea typeface="Calibri"/>
              </a:rPr>
              <a:t>، ويجب </a:t>
            </a:r>
            <a:r>
              <a:rPr lang="ar-IQ" sz="2000" dirty="0">
                <a:solidFill>
                  <a:prstClr val="black"/>
                </a:solidFill>
                <a:ea typeface="Calibri"/>
              </a:rPr>
              <a:t>على المرشد أن يعرف الحدود الفاصلة التي عندها يحيل الحالة الى الطبيب</a:t>
            </a:r>
            <a:r>
              <a:rPr lang="ar-IQ" sz="2000" dirty="0" smtClean="0">
                <a:solidFill>
                  <a:prstClr val="black"/>
                </a:solidFill>
                <a:ea typeface="Calibri"/>
              </a:rPr>
              <a:t>.</a:t>
            </a:r>
            <a:endParaRPr lang="en-US" sz="2000" dirty="0">
              <a:solidFill>
                <a:prstClr val="black"/>
              </a:solidFill>
              <a:ea typeface="Calibri"/>
              <a:cs typeface="Arial"/>
            </a:endParaRPr>
          </a:p>
          <a:p>
            <a:pPr marL="0" lvl="0" indent="0" algn="just">
              <a:lnSpc>
                <a:spcPct val="115000"/>
              </a:lnSpc>
              <a:buNone/>
            </a:pPr>
            <a:r>
              <a:rPr lang="ar-IQ" sz="2000" b="1" dirty="0">
                <a:solidFill>
                  <a:prstClr val="black"/>
                </a:solidFill>
                <a:ea typeface="Calibri"/>
              </a:rPr>
              <a:t>11 – علاقته </a:t>
            </a:r>
            <a:r>
              <a:rPr lang="ar-IQ" sz="2000" b="1" dirty="0" smtClean="0">
                <a:solidFill>
                  <a:prstClr val="black"/>
                </a:solidFill>
                <a:ea typeface="Calibri"/>
              </a:rPr>
              <a:t>بالقانون:- </a:t>
            </a:r>
            <a:endParaRPr lang="en-US" sz="2000" dirty="0">
              <a:solidFill>
                <a:prstClr val="black"/>
              </a:solidFill>
              <a:ea typeface="Calibri"/>
              <a:cs typeface="Arial"/>
            </a:endParaRPr>
          </a:p>
          <a:p>
            <a:pPr marL="0" lvl="0" indent="0" algn="just">
              <a:lnSpc>
                <a:spcPct val="150000"/>
              </a:lnSpc>
              <a:buNone/>
            </a:pPr>
            <a:r>
              <a:rPr lang="ar-IQ" sz="2000" b="1" dirty="0">
                <a:solidFill>
                  <a:prstClr val="black"/>
                </a:solidFill>
                <a:ea typeface="Calibri"/>
              </a:rPr>
              <a:t>    </a:t>
            </a:r>
            <a:r>
              <a:rPr lang="ar-IQ" sz="2000" dirty="0">
                <a:solidFill>
                  <a:prstClr val="black"/>
                </a:solidFill>
                <a:ea typeface="Calibri"/>
              </a:rPr>
              <a:t>هنالك بعض المسؤوليات القانونية على المرشد نحو المسترشد وهذه المسؤوليات القانونية يجب مراعاتها في ممارسة الارشاد النفسي </a:t>
            </a:r>
            <a:r>
              <a:rPr lang="ar-IQ" sz="2000" dirty="0" smtClean="0">
                <a:solidFill>
                  <a:prstClr val="black"/>
                </a:solidFill>
                <a:ea typeface="Calibri"/>
              </a:rPr>
              <a:t>، ومن </a:t>
            </a:r>
            <a:r>
              <a:rPr lang="ar-IQ" sz="2000" dirty="0">
                <a:solidFill>
                  <a:prstClr val="black"/>
                </a:solidFill>
                <a:ea typeface="Calibri"/>
              </a:rPr>
              <a:t>المسؤوليات القانونية على سبيل المثال أسرار المسترشد فمن أسس ومبادئ الارشاد احترام حق الفرد في الاحتفاظ بأسراره ومحافظة المرشد عليها عند بوح المسترشد بها في أثناء عملية الارشاد </a:t>
            </a:r>
            <a:r>
              <a:rPr lang="ar-IQ" sz="2000" dirty="0" smtClean="0">
                <a:solidFill>
                  <a:prstClr val="black"/>
                </a:solidFill>
                <a:ea typeface="Calibri"/>
              </a:rPr>
              <a:t>، واذا </a:t>
            </a:r>
            <a:r>
              <a:rPr lang="ar-IQ" sz="2000" dirty="0">
                <a:solidFill>
                  <a:prstClr val="black"/>
                </a:solidFill>
                <a:ea typeface="Calibri"/>
              </a:rPr>
              <a:t>أفشى المرشد السر أو أساء استغلال المعلومات والأسرار بما يعود بالضرر المادي أو المعنوي على المسترشد فانه يتعرض للمسائلة قانونا</a:t>
            </a:r>
            <a:r>
              <a:rPr lang="ar-IQ" sz="2000" dirty="0" smtClean="0">
                <a:solidFill>
                  <a:prstClr val="black"/>
                </a:solidFill>
                <a:ea typeface="Calibri"/>
              </a:rPr>
              <a:t>.</a:t>
            </a:r>
          </a:p>
          <a:p>
            <a:pPr marL="0" lvl="0" indent="0" algn="just">
              <a:lnSpc>
                <a:spcPct val="115000"/>
              </a:lnSpc>
              <a:buNone/>
            </a:pPr>
            <a:r>
              <a:rPr lang="ar-IQ" sz="2000" b="1" dirty="0">
                <a:solidFill>
                  <a:prstClr val="black"/>
                </a:solidFill>
                <a:ea typeface="Calibri"/>
              </a:rPr>
              <a:t>12 – علاقته بالإحصاء</a:t>
            </a:r>
            <a:r>
              <a:rPr lang="ar-IQ" sz="2000" b="1" dirty="0" smtClean="0">
                <a:solidFill>
                  <a:prstClr val="black"/>
                </a:solidFill>
                <a:ea typeface="Calibri"/>
              </a:rPr>
              <a:t>:-</a:t>
            </a:r>
            <a:endParaRPr lang="en-US" sz="1600" dirty="0">
              <a:solidFill>
                <a:prstClr val="black"/>
              </a:solidFill>
              <a:ea typeface="Calibri"/>
              <a:cs typeface="Arial"/>
            </a:endParaRPr>
          </a:p>
          <a:p>
            <a:pPr marL="0" lvl="0" indent="0" algn="just">
              <a:lnSpc>
                <a:spcPct val="150000"/>
              </a:lnSpc>
              <a:buNone/>
            </a:pPr>
            <a:r>
              <a:rPr lang="ar-IQ" sz="2000" dirty="0">
                <a:solidFill>
                  <a:prstClr val="black"/>
                </a:solidFill>
                <a:ea typeface="Calibri"/>
              </a:rPr>
              <a:t>    يفيد التوجيه والارشاد النفسي من علم </a:t>
            </a:r>
            <a:r>
              <a:rPr lang="ar-IQ" sz="2000" dirty="0" smtClean="0">
                <a:solidFill>
                  <a:prstClr val="black"/>
                </a:solidFill>
                <a:ea typeface="Calibri"/>
              </a:rPr>
              <a:t>الاحصاء </a:t>
            </a:r>
            <a:r>
              <a:rPr lang="ar-IQ" sz="2000" dirty="0">
                <a:solidFill>
                  <a:prstClr val="black"/>
                </a:solidFill>
                <a:ea typeface="Calibri"/>
              </a:rPr>
              <a:t>المفاهيم الاحصائية الأساسية اللازمة في أنشاء الاختبارات والمقاييس النفسية وتصحيحها وتحليل نتائجها.</a:t>
            </a:r>
            <a:endParaRPr lang="en-US" sz="1600" dirty="0">
              <a:solidFill>
                <a:prstClr val="black"/>
              </a:solidFill>
              <a:ea typeface="Calibri"/>
              <a:cs typeface="Arial"/>
            </a:endParaRPr>
          </a:p>
          <a:p>
            <a:pPr marL="0" lvl="0" indent="0" algn="just">
              <a:lnSpc>
                <a:spcPct val="150000"/>
              </a:lnSpc>
              <a:buNone/>
            </a:pPr>
            <a:endParaRPr lang="en-US" sz="2000" dirty="0">
              <a:solidFill>
                <a:prstClr val="black"/>
              </a:solidFill>
              <a:ea typeface="Calibri"/>
              <a:cs typeface="Arial"/>
            </a:endParaRPr>
          </a:p>
          <a:p>
            <a:pPr marL="0" indent="0">
              <a:buNone/>
            </a:pPr>
            <a:endParaRPr lang="ar-IQ" sz="2000" dirty="0"/>
          </a:p>
        </p:txBody>
      </p:sp>
    </p:spTree>
    <p:extLst>
      <p:ext uri="{BB962C8B-B14F-4D97-AF65-F5344CB8AC3E}">
        <p14:creationId xmlns:p14="http://schemas.microsoft.com/office/powerpoint/2010/main" val="9597944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323528" y="476672"/>
            <a:ext cx="8496944" cy="5976664"/>
          </a:xfrm>
        </p:spPr>
        <p:txBody>
          <a:bodyPr>
            <a:normAutofit fontScale="77500" lnSpcReduction="20000"/>
          </a:bodyPr>
          <a:lstStyle/>
          <a:p>
            <a:pPr marL="0" indent="0" algn="ctr">
              <a:lnSpc>
                <a:spcPct val="115000"/>
              </a:lnSpc>
              <a:buNone/>
            </a:pPr>
            <a:r>
              <a:rPr lang="ar-IQ" sz="2400" b="1" dirty="0">
                <a:ea typeface="Calibri"/>
              </a:rPr>
              <a:t>المحاضرة </a:t>
            </a:r>
            <a:r>
              <a:rPr lang="ar-IQ" sz="2400" b="1" dirty="0" smtClean="0">
                <a:ea typeface="Calibri"/>
              </a:rPr>
              <a:t>الخامسة</a:t>
            </a:r>
            <a:endParaRPr lang="en-US" sz="2400" dirty="0">
              <a:ea typeface="Calibri"/>
              <a:cs typeface="Arial"/>
            </a:endParaRPr>
          </a:p>
          <a:p>
            <a:pPr marL="0" indent="0" algn="ctr">
              <a:lnSpc>
                <a:spcPct val="150000"/>
              </a:lnSpc>
              <a:spcAft>
                <a:spcPts val="1000"/>
              </a:spcAft>
              <a:buNone/>
            </a:pPr>
            <a:r>
              <a:rPr lang="ar-IQ" sz="2400" b="1" dirty="0">
                <a:ea typeface="Calibri"/>
              </a:rPr>
              <a:t>(مجالات الارشاد النفسي/الارشاد العلاجي)</a:t>
            </a:r>
            <a:endParaRPr lang="en-US" sz="2400" dirty="0">
              <a:ea typeface="Calibri"/>
              <a:cs typeface="Arial"/>
            </a:endParaRPr>
          </a:p>
          <a:p>
            <a:pPr marL="0" indent="0" algn="just">
              <a:lnSpc>
                <a:spcPct val="150000"/>
              </a:lnSpc>
              <a:spcAft>
                <a:spcPts val="1000"/>
              </a:spcAft>
              <a:buNone/>
            </a:pPr>
            <a:r>
              <a:rPr lang="ar-IQ" sz="2200" b="1" u="sng" dirty="0">
                <a:ea typeface="Calibri"/>
              </a:rPr>
              <a:t>تعدد مجالات الارشاد النفسي: </a:t>
            </a:r>
            <a:endParaRPr lang="en-US" sz="2200" dirty="0">
              <a:ea typeface="Calibri"/>
              <a:cs typeface="Arial"/>
            </a:endParaRPr>
          </a:p>
          <a:p>
            <a:pPr marL="0" indent="0" algn="just">
              <a:lnSpc>
                <a:spcPct val="150000"/>
              </a:lnSpc>
              <a:spcAft>
                <a:spcPts val="1000"/>
              </a:spcAft>
              <a:buNone/>
            </a:pPr>
            <a:r>
              <a:rPr lang="ar-IQ" sz="2200" dirty="0" smtClean="0">
                <a:ea typeface="Calibri"/>
              </a:rPr>
              <a:t>   </a:t>
            </a:r>
            <a:r>
              <a:rPr lang="ar-IQ" sz="2200" dirty="0">
                <a:ea typeface="Calibri"/>
              </a:rPr>
              <a:t>لقد تعددت مجالات الارشاد النفسي وتنوعت </a:t>
            </a:r>
            <a:r>
              <a:rPr lang="ar-IQ" sz="2200" dirty="0" smtClean="0">
                <a:ea typeface="Calibri"/>
              </a:rPr>
              <a:t>فهناك </a:t>
            </a:r>
            <a:r>
              <a:rPr lang="ar-IQ" sz="2200" dirty="0">
                <a:ea typeface="Calibri"/>
              </a:rPr>
              <a:t>اتجاه ينحو نحو الايجاز والتركيز على المجالات الرئيسية المهمة </a:t>
            </a:r>
            <a:r>
              <a:rPr lang="ar-IQ" sz="2200" dirty="0" smtClean="0">
                <a:ea typeface="Calibri"/>
              </a:rPr>
              <a:t>، </a:t>
            </a:r>
            <a:r>
              <a:rPr lang="ar-IQ" sz="2200" dirty="0">
                <a:ea typeface="Calibri"/>
              </a:rPr>
              <a:t>ويتضمن </a:t>
            </a:r>
            <a:r>
              <a:rPr lang="ar-IQ" sz="2200" dirty="0" smtClean="0">
                <a:ea typeface="Calibri"/>
              </a:rPr>
              <a:t>هذا </a:t>
            </a:r>
            <a:r>
              <a:rPr lang="ar-IQ" sz="2200" dirty="0">
                <a:ea typeface="Calibri"/>
              </a:rPr>
              <a:t>الاتجاه تناول مجالات الارشاد تحت عنوان </a:t>
            </a:r>
            <a:r>
              <a:rPr lang="ar-IQ" sz="2200" dirty="0" smtClean="0">
                <a:ea typeface="Calibri"/>
              </a:rPr>
              <a:t>(</a:t>
            </a:r>
            <a:r>
              <a:rPr lang="ar-IQ" sz="2200" dirty="0">
                <a:ea typeface="Calibri"/>
              </a:rPr>
              <a:t>مثلث الارشاد</a:t>
            </a:r>
            <a:r>
              <a:rPr lang="ar-IQ" sz="2200" dirty="0" smtClean="0">
                <a:ea typeface="Calibri"/>
              </a:rPr>
              <a:t>) </a:t>
            </a:r>
            <a:r>
              <a:rPr lang="ar-IQ" sz="2200" dirty="0">
                <a:ea typeface="Calibri"/>
              </a:rPr>
              <a:t>الذي يضم الارشاد العلاجي والارشاد التربوي والارشاد المهني </a:t>
            </a:r>
            <a:r>
              <a:rPr lang="ar-IQ" sz="2200" dirty="0" smtClean="0">
                <a:ea typeface="Calibri"/>
              </a:rPr>
              <a:t>على </a:t>
            </a:r>
            <a:r>
              <a:rPr lang="ar-IQ" sz="2200" dirty="0">
                <a:ea typeface="Calibri"/>
              </a:rPr>
              <a:t>اساس ان هذه المجالات هي الاهم لأنها تعني بمعظم المواطنين و الطلبة و العمال. </a:t>
            </a:r>
            <a:endParaRPr lang="en-US" sz="2200" dirty="0">
              <a:ea typeface="Calibri"/>
              <a:cs typeface="Arial"/>
            </a:endParaRPr>
          </a:p>
          <a:p>
            <a:pPr marL="0" indent="0" algn="just">
              <a:lnSpc>
                <a:spcPct val="150000"/>
              </a:lnSpc>
              <a:spcAft>
                <a:spcPts val="1000"/>
              </a:spcAft>
              <a:buNone/>
            </a:pPr>
            <a:r>
              <a:rPr lang="ar-IQ" sz="2200" dirty="0" smtClean="0">
                <a:ea typeface="Calibri"/>
              </a:rPr>
              <a:t>  </a:t>
            </a:r>
            <a:r>
              <a:rPr lang="ar-IQ" sz="2200" dirty="0">
                <a:ea typeface="Calibri"/>
              </a:rPr>
              <a:t>وهناك اتجاه اخر ينحو نحو التفصيل والتقسيم الى مجالات متعددة تزيد على (مثلث الارشاد) مثل: الارشاد الزواجي والاسري (تهم الاسرة) وارشاد الاطفال وارشاد الشباب و ارشاد </a:t>
            </a:r>
            <a:r>
              <a:rPr lang="ar-IQ" sz="2200" dirty="0" smtClean="0">
                <a:ea typeface="Calibri"/>
              </a:rPr>
              <a:t>الكبار               </a:t>
            </a:r>
            <a:r>
              <a:rPr lang="ar-IQ" sz="2200" dirty="0">
                <a:ea typeface="Calibri"/>
              </a:rPr>
              <a:t>(على اساس مراحل النمو) وارشاد غير العاديين (الشواذ). </a:t>
            </a:r>
            <a:endParaRPr lang="en-US" sz="2200" dirty="0">
              <a:ea typeface="Calibri"/>
              <a:cs typeface="Arial"/>
            </a:endParaRPr>
          </a:p>
          <a:p>
            <a:pPr marL="0" indent="0" algn="just">
              <a:lnSpc>
                <a:spcPct val="150000"/>
              </a:lnSpc>
              <a:spcAft>
                <a:spcPts val="1000"/>
              </a:spcAft>
              <a:buNone/>
            </a:pPr>
            <a:r>
              <a:rPr lang="ar-IQ" sz="2200" dirty="0">
                <a:ea typeface="Calibri"/>
              </a:rPr>
              <a:t> </a:t>
            </a:r>
            <a:r>
              <a:rPr lang="ar-IQ" sz="2200" dirty="0" smtClean="0">
                <a:ea typeface="Calibri"/>
              </a:rPr>
              <a:t>  </a:t>
            </a:r>
            <a:r>
              <a:rPr lang="ar-IQ" sz="2200" dirty="0">
                <a:ea typeface="Calibri"/>
              </a:rPr>
              <a:t>وسنتناول معظم هذه المجالات بشيء من الايجاز بغض النظر عن اتجاه التقسيم لأنها جميعا تخدم الفرد او الجماعات سواء كان في الاسرة او المدرسة او العمل او حسب مراحل النمو . </a:t>
            </a:r>
            <a:endParaRPr lang="en-US" sz="2200" dirty="0">
              <a:ea typeface="Calibri"/>
              <a:cs typeface="Arial"/>
            </a:endParaRPr>
          </a:p>
          <a:p>
            <a:pPr marL="0" indent="0">
              <a:buNone/>
            </a:pPr>
            <a:endParaRPr lang="ar-IQ" sz="2000" dirty="0"/>
          </a:p>
        </p:txBody>
      </p:sp>
    </p:spTree>
    <p:extLst>
      <p:ext uri="{BB962C8B-B14F-4D97-AF65-F5344CB8AC3E}">
        <p14:creationId xmlns:p14="http://schemas.microsoft.com/office/powerpoint/2010/main" val="25561382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251520" y="260648"/>
            <a:ext cx="8640960" cy="6336704"/>
          </a:xfrm>
        </p:spPr>
        <p:txBody>
          <a:bodyPr>
            <a:normAutofit fontScale="25000" lnSpcReduction="20000"/>
          </a:bodyPr>
          <a:lstStyle/>
          <a:p>
            <a:pPr marL="0" indent="0" algn="just">
              <a:lnSpc>
                <a:spcPct val="150000"/>
              </a:lnSpc>
              <a:spcAft>
                <a:spcPts val="1000"/>
              </a:spcAft>
              <a:buNone/>
            </a:pPr>
            <a:r>
              <a:rPr lang="ar-IQ" sz="8000" b="1" u="sng" dirty="0">
                <a:ea typeface="Calibri"/>
              </a:rPr>
              <a:t>الارشاد العلاجي: </a:t>
            </a:r>
            <a:endParaRPr lang="en-US" sz="8000" dirty="0">
              <a:ea typeface="Calibri"/>
              <a:cs typeface="Arial"/>
            </a:endParaRPr>
          </a:p>
          <a:p>
            <a:pPr marL="0" indent="0" algn="just">
              <a:lnSpc>
                <a:spcPct val="120000"/>
              </a:lnSpc>
              <a:spcAft>
                <a:spcPts val="1000"/>
              </a:spcAft>
              <a:buNone/>
            </a:pPr>
            <a:r>
              <a:rPr lang="ar-IQ" sz="2000" dirty="0" smtClean="0">
                <a:ea typeface="Calibri"/>
              </a:rPr>
              <a:t>   </a:t>
            </a:r>
            <a:r>
              <a:rPr lang="ar-IQ" sz="8000" dirty="0">
                <a:ea typeface="Calibri"/>
              </a:rPr>
              <a:t>هو عملية مساعدة المسترشد على اكتشاف وفهم وتحليل نفسه ومشكلاته الشخصية و الانفعالية والسلوكية التي تؤدي سوء توافقه النفسي والعمل على حل المشكلات بما يحقق افضل مستوى للتوافق النفسي والصحة النفسية. </a:t>
            </a:r>
            <a:endParaRPr lang="ar-IQ" sz="8000" dirty="0" smtClean="0">
              <a:ea typeface="Calibri"/>
              <a:cs typeface="Arial"/>
            </a:endParaRPr>
          </a:p>
          <a:p>
            <a:pPr marL="0" indent="0" algn="just">
              <a:lnSpc>
                <a:spcPct val="120000"/>
              </a:lnSpc>
              <a:spcAft>
                <a:spcPts val="1000"/>
              </a:spcAft>
              <a:buNone/>
            </a:pPr>
            <a:r>
              <a:rPr lang="ar-IQ" sz="8000" dirty="0" smtClean="0">
                <a:ea typeface="Calibri"/>
              </a:rPr>
              <a:t>    </a:t>
            </a:r>
            <a:r>
              <a:rPr lang="ar-IQ" sz="8000" dirty="0">
                <a:ea typeface="Calibri"/>
              </a:rPr>
              <a:t>ومن رواد هذا المجال (</a:t>
            </a:r>
            <a:r>
              <a:rPr lang="ar-IQ" sz="8000" dirty="0" err="1">
                <a:ea typeface="Calibri"/>
              </a:rPr>
              <a:t>وليامسون</a:t>
            </a:r>
            <a:r>
              <a:rPr lang="ar-IQ" sz="8000" dirty="0">
                <a:ea typeface="Calibri"/>
              </a:rPr>
              <a:t>) رائد طريقة الارشاد المباشر و (كارل روجرز) شيخ طريقة الارشاد العلاجي غير المباشر المتمركز حول المسترشد. </a:t>
            </a:r>
            <a:endParaRPr lang="en-US" sz="8000" dirty="0">
              <a:ea typeface="Calibri"/>
              <a:cs typeface="Arial"/>
            </a:endParaRPr>
          </a:p>
          <a:p>
            <a:pPr marL="0" indent="0" algn="just">
              <a:lnSpc>
                <a:spcPct val="150000"/>
              </a:lnSpc>
              <a:spcAft>
                <a:spcPts val="1000"/>
              </a:spcAft>
              <a:buNone/>
            </a:pPr>
            <a:r>
              <a:rPr lang="ar-IQ" sz="8000" dirty="0" smtClean="0">
                <a:ea typeface="Calibri"/>
              </a:rPr>
              <a:t>   </a:t>
            </a:r>
            <a:r>
              <a:rPr lang="ar-IQ" sz="8000" dirty="0">
                <a:ea typeface="Calibri"/>
              </a:rPr>
              <a:t>ويستهدف الارشاد العلاجي دراسة شخصية المسترشد ككل حتى يمكن توجيه حياته بأفضل طريقة ممكنه لتحقيق افضل مستوى من التوافق النفسي. </a:t>
            </a:r>
            <a:endParaRPr lang="en-US" sz="8000" dirty="0">
              <a:ea typeface="Calibri"/>
              <a:cs typeface="Arial"/>
            </a:endParaRPr>
          </a:p>
          <a:p>
            <a:pPr marL="0" indent="0" algn="just">
              <a:lnSpc>
                <a:spcPct val="160000"/>
              </a:lnSpc>
              <a:buNone/>
            </a:pPr>
            <a:r>
              <a:rPr lang="ar-IQ" sz="8000" dirty="0" smtClean="0">
                <a:ea typeface="Calibri"/>
              </a:rPr>
              <a:t>   </a:t>
            </a:r>
            <a:r>
              <a:rPr lang="ar-IQ" sz="8000" dirty="0">
                <a:ea typeface="Calibri"/>
              </a:rPr>
              <a:t>ومن الخصائص المميزة للإرشاد العلاجي انه يؤكد </a:t>
            </a:r>
            <a:r>
              <a:rPr lang="ar-IQ" sz="8000" dirty="0" smtClean="0">
                <a:ea typeface="Calibri"/>
              </a:rPr>
              <a:t>على ضرورة </a:t>
            </a:r>
            <a:r>
              <a:rPr lang="ar-IQ" sz="8000" dirty="0">
                <a:ea typeface="Calibri"/>
              </a:rPr>
              <a:t>التخصص العلاجي للمرشد مع الاهتمام بتأهيله وتدريبه </a:t>
            </a:r>
            <a:r>
              <a:rPr lang="ar-IQ" sz="8000" dirty="0" smtClean="0">
                <a:ea typeface="Calibri"/>
              </a:rPr>
              <a:t>كلينيكيا، </a:t>
            </a:r>
            <a:r>
              <a:rPr lang="ar-IQ" sz="8000" dirty="0">
                <a:ea typeface="Calibri"/>
              </a:rPr>
              <a:t>ويتهم الارشاد العلاجي باستخدام وسائل جمع </a:t>
            </a:r>
            <a:r>
              <a:rPr lang="ar-IQ" sz="8000" dirty="0" smtClean="0">
                <a:ea typeface="Calibri"/>
              </a:rPr>
              <a:t>المعلومات </a:t>
            </a:r>
            <a:r>
              <a:rPr lang="ar-IQ" sz="8000" dirty="0">
                <a:ea typeface="Calibri"/>
              </a:rPr>
              <a:t>مثل الاختبارات والمقاييس وبخاصة اختبارات التشخيص النفسي لكي يتمكن المرشد المعالج ان يفهم المسترشد بدرجة افضل وان يحدد ويشخص مشكلاته </a:t>
            </a:r>
            <a:r>
              <a:rPr lang="ar-IQ" sz="8000" dirty="0" smtClean="0">
                <a:ea typeface="Calibri"/>
              </a:rPr>
              <a:t>بدقة، ويشير </a:t>
            </a:r>
            <a:r>
              <a:rPr lang="ar-IQ" sz="8000" dirty="0">
                <a:ea typeface="Calibri"/>
              </a:rPr>
              <a:t>بعض المؤلفين الى الارشاد العلاجي والعلاج النفسي احيانا كمترادفتين او على الاقل كمصطلحين يستخدمان للتعبير عن عملية واحدة </a:t>
            </a:r>
            <a:r>
              <a:rPr lang="ar-IQ" sz="8000" dirty="0" smtClean="0">
                <a:ea typeface="Calibri"/>
              </a:rPr>
              <a:t>، وان </a:t>
            </a:r>
            <a:r>
              <a:rPr lang="ar-IQ" sz="8000" dirty="0">
                <a:ea typeface="Calibri"/>
              </a:rPr>
              <a:t>علم العلاج النفسي يضم كلا من العلاج النفسي والارشاد العلاجي. </a:t>
            </a:r>
            <a:endParaRPr lang="ar-IQ" sz="8000" dirty="0"/>
          </a:p>
        </p:txBody>
      </p:sp>
    </p:spTree>
    <p:extLst>
      <p:ext uri="{BB962C8B-B14F-4D97-AF65-F5344CB8AC3E}">
        <p14:creationId xmlns:p14="http://schemas.microsoft.com/office/powerpoint/2010/main" val="11114820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251520" y="260648"/>
            <a:ext cx="8640960" cy="6336704"/>
          </a:xfrm>
        </p:spPr>
        <p:txBody>
          <a:bodyPr>
            <a:normAutofit fontScale="25000" lnSpcReduction="20000"/>
          </a:bodyPr>
          <a:lstStyle/>
          <a:p>
            <a:pPr marL="0" indent="0" algn="just">
              <a:lnSpc>
                <a:spcPct val="150000"/>
              </a:lnSpc>
              <a:spcAft>
                <a:spcPts val="1000"/>
              </a:spcAft>
              <a:buNone/>
            </a:pPr>
            <a:r>
              <a:rPr lang="ar-IQ" sz="2000" dirty="0" smtClean="0">
                <a:ea typeface="Calibri"/>
              </a:rPr>
              <a:t>               </a:t>
            </a:r>
            <a:r>
              <a:rPr lang="ar-IQ" sz="8000" dirty="0" smtClean="0">
                <a:ea typeface="Calibri"/>
              </a:rPr>
              <a:t>وتبرز </a:t>
            </a:r>
            <a:r>
              <a:rPr lang="ar-IQ" sz="8000" dirty="0">
                <a:ea typeface="Calibri"/>
              </a:rPr>
              <a:t>الحاجة الى الارشاد العلاجي من ان الفرد العادي قد يعاني من بعض المشكلات الشخصية والانفعالية في حياته اليومية لاتصل الى درجة المرض النفسي </a:t>
            </a:r>
            <a:r>
              <a:rPr lang="ar-IQ" sz="8000" dirty="0" smtClean="0">
                <a:ea typeface="Calibri"/>
              </a:rPr>
              <a:t>، ويجب </a:t>
            </a:r>
            <a:r>
              <a:rPr lang="ar-IQ" sz="8000" dirty="0">
                <a:ea typeface="Calibri"/>
              </a:rPr>
              <a:t>الاهتمام بحل وعلاج هذه المشكلات قبل ان يستفحل امرها وتتطور الى عصاب او ذهان </a:t>
            </a:r>
            <a:r>
              <a:rPr lang="ar-IQ" sz="8000" dirty="0" smtClean="0">
                <a:ea typeface="Calibri"/>
              </a:rPr>
              <a:t>، </a:t>
            </a:r>
            <a:r>
              <a:rPr lang="ar-IQ" sz="8000" dirty="0">
                <a:ea typeface="Calibri"/>
              </a:rPr>
              <a:t>وكثير من الناس يدركون في وقت من اوقات حياتهم ان سلوكهم مضطرب بدرجة تخرج عن حدود العادي بما يعوق حياتهم العادية ويؤثر في حياتهم الاجتماعية وهؤلاء يحتاجون الى مساعدة في حل مشكلاتهم. </a:t>
            </a:r>
            <a:endParaRPr lang="en-US" sz="8000" dirty="0">
              <a:ea typeface="Calibri"/>
              <a:cs typeface="Arial"/>
            </a:endParaRPr>
          </a:p>
          <a:p>
            <a:pPr marL="0" indent="0" algn="just">
              <a:lnSpc>
                <a:spcPct val="150000"/>
              </a:lnSpc>
              <a:spcAft>
                <a:spcPts val="1000"/>
              </a:spcAft>
              <a:buNone/>
            </a:pPr>
            <a:r>
              <a:rPr lang="ar-IQ" sz="8000" b="1" u="sng" dirty="0">
                <a:ea typeface="Calibri"/>
              </a:rPr>
              <a:t>المشكلات التي يتناولها الارشاد العلاجي: </a:t>
            </a:r>
            <a:endParaRPr lang="en-US" sz="8000" dirty="0">
              <a:ea typeface="Calibri"/>
              <a:cs typeface="Arial"/>
            </a:endParaRPr>
          </a:p>
          <a:p>
            <a:pPr marL="0" indent="0" algn="just">
              <a:lnSpc>
                <a:spcPct val="150000"/>
              </a:lnSpc>
              <a:spcAft>
                <a:spcPts val="1000"/>
              </a:spcAft>
              <a:buNone/>
            </a:pPr>
            <a:r>
              <a:rPr lang="ar-IQ" sz="8000" dirty="0" smtClean="0">
                <a:ea typeface="Calibri"/>
              </a:rPr>
              <a:t> فيما </a:t>
            </a:r>
            <a:r>
              <a:rPr lang="ar-IQ" sz="8000" dirty="0">
                <a:ea typeface="Calibri"/>
              </a:rPr>
              <a:t>يأتي أهم المشكلات التي يتناولها الارشاد العلاجي:</a:t>
            </a:r>
            <a:endParaRPr lang="en-US" sz="8000" dirty="0">
              <a:ea typeface="Calibri"/>
              <a:cs typeface="Arial"/>
            </a:endParaRPr>
          </a:p>
          <a:p>
            <a:pPr lvl="0" algn="just">
              <a:lnSpc>
                <a:spcPct val="150000"/>
              </a:lnSpc>
              <a:buFont typeface="+mj-lt"/>
              <a:buAutoNum type="arabicPeriod"/>
            </a:pPr>
            <a:r>
              <a:rPr lang="ar-IQ" sz="8000" dirty="0">
                <a:ea typeface="Calibri"/>
              </a:rPr>
              <a:t>المشكلات الشخصية: </a:t>
            </a:r>
            <a:r>
              <a:rPr lang="ar-IQ" sz="8000" dirty="0" smtClean="0">
                <a:ea typeface="Calibri"/>
              </a:rPr>
              <a:t>يتمثل بالمشكلات </a:t>
            </a:r>
            <a:r>
              <a:rPr lang="ar-IQ" sz="8000" dirty="0">
                <a:ea typeface="Calibri"/>
              </a:rPr>
              <a:t>والانحرافات الجنسية التي تسبب الشعور بالذنب والخطيئة او الخوف او القلق لدى المسترشد </a:t>
            </a:r>
            <a:r>
              <a:rPr lang="ar-IQ" sz="8000" dirty="0" smtClean="0">
                <a:ea typeface="Calibri"/>
              </a:rPr>
              <a:t>، ومن </a:t>
            </a:r>
            <a:r>
              <a:rPr lang="ar-IQ" sz="8000" dirty="0">
                <a:ea typeface="Calibri"/>
              </a:rPr>
              <a:t>امثلة المشكلات والانحرافات الجنسية، الجنسية المثلية والبغاء والافراط بالعادة السرية والاغتصاب والبرود الجنسي ….. الخ </a:t>
            </a:r>
            <a:r>
              <a:rPr lang="ar-IQ" sz="8000" dirty="0" smtClean="0">
                <a:ea typeface="Calibri"/>
              </a:rPr>
              <a:t>، وهذه </a:t>
            </a:r>
            <a:r>
              <a:rPr lang="ar-IQ" sz="8000" dirty="0">
                <a:ea typeface="Calibri"/>
              </a:rPr>
              <a:t>المشكلات تؤدي الى تهديد توافق المسترشد بصفة عامة. </a:t>
            </a:r>
            <a:endParaRPr lang="en-US" sz="8000" dirty="0">
              <a:ea typeface="Calibri"/>
              <a:cs typeface="Arial"/>
            </a:endParaRPr>
          </a:p>
          <a:p>
            <a:pPr lvl="0" algn="just">
              <a:lnSpc>
                <a:spcPct val="150000"/>
              </a:lnSpc>
              <a:buFont typeface="+mj-lt"/>
              <a:buAutoNum type="arabicPeriod"/>
            </a:pPr>
            <a:r>
              <a:rPr lang="ar-IQ" sz="8000" dirty="0">
                <a:ea typeface="Calibri"/>
              </a:rPr>
              <a:t>اضطرابات الشخصية: ومن أمثلتها الخوف بأنواعه المختلفة ودرجاته المتدرجة او الذعر والقلق وخاصة في عصرنا الذي اصبح يطلق عليه (عصر القلق) والغضب والغيرة المركبة والحزن والعدوان والتوتر والخجل……. الخ </a:t>
            </a:r>
            <a:endParaRPr lang="en-US" sz="8000" dirty="0">
              <a:ea typeface="Calibri"/>
              <a:cs typeface="Arial"/>
            </a:endParaRPr>
          </a:p>
        </p:txBody>
      </p:sp>
    </p:spTree>
    <p:extLst>
      <p:ext uri="{BB962C8B-B14F-4D97-AF65-F5344CB8AC3E}">
        <p14:creationId xmlns:p14="http://schemas.microsoft.com/office/powerpoint/2010/main" val="16352015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323528" y="404664"/>
            <a:ext cx="8496944" cy="6120680"/>
          </a:xfrm>
        </p:spPr>
        <p:txBody>
          <a:bodyPr>
            <a:normAutofit fontScale="85000" lnSpcReduction="20000"/>
          </a:bodyPr>
          <a:lstStyle/>
          <a:p>
            <a:pPr marL="0" lvl="0" indent="0" algn="just">
              <a:lnSpc>
                <a:spcPct val="150000"/>
              </a:lnSpc>
              <a:spcAft>
                <a:spcPts val="1000"/>
              </a:spcAft>
              <a:buNone/>
            </a:pPr>
            <a:r>
              <a:rPr lang="ar-IQ" sz="2000" dirty="0" smtClean="0">
                <a:solidFill>
                  <a:prstClr val="black"/>
                </a:solidFill>
                <a:ea typeface="Calibri"/>
              </a:rPr>
              <a:t>3- مشكلات </a:t>
            </a:r>
            <a:r>
              <a:rPr lang="ar-IQ" sz="2000" dirty="0">
                <a:solidFill>
                  <a:prstClr val="black"/>
                </a:solidFill>
                <a:ea typeface="Calibri"/>
              </a:rPr>
              <a:t>التوافق: مثل سوء التوافق </a:t>
            </a:r>
            <a:r>
              <a:rPr lang="ar-IQ" sz="2000" dirty="0" smtClean="0">
                <a:solidFill>
                  <a:prstClr val="black"/>
                </a:solidFill>
                <a:ea typeface="Calibri"/>
              </a:rPr>
              <a:t>الشخص، وهناك </a:t>
            </a:r>
            <a:r>
              <a:rPr lang="ar-IQ" sz="2000" dirty="0">
                <a:solidFill>
                  <a:prstClr val="black"/>
                </a:solidFill>
                <a:ea typeface="Calibri"/>
              </a:rPr>
              <a:t>سوء التوافق الاجتماعي حيث يشاهد الارتباك والشك والحقد والغيرة والاستعراض وقلة الاصدقاء والوحدة والانسحاب والتعصب….الخ </a:t>
            </a:r>
            <a:r>
              <a:rPr lang="ar-IQ" sz="2000" dirty="0" smtClean="0">
                <a:solidFill>
                  <a:prstClr val="black"/>
                </a:solidFill>
                <a:ea typeface="Calibri"/>
              </a:rPr>
              <a:t>.</a:t>
            </a:r>
            <a:endParaRPr lang="ar-IQ" sz="1700" dirty="0" smtClean="0">
              <a:solidFill>
                <a:prstClr val="black"/>
              </a:solidFill>
              <a:ea typeface="Calibri"/>
            </a:endParaRPr>
          </a:p>
          <a:p>
            <a:pPr marL="0" lvl="0" indent="0" algn="just">
              <a:lnSpc>
                <a:spcPct val="150000"/>
              </a:lnSpc>
              <a:buNone/>
            </a:pPr>
            <a:r>
              <a:rPr lang="ar-IQ" sz="1700" dirty="0" smtClean="0">
                <a:solidFill>
                  <a:prstClr val="black"/>
                </a:solidFill>
                <a:ea typeface="Calibri"/>
              </a:rPr>
              <a:t> 4-  </a:t>
            </a:r>
            <a:r>
              <a:rPr lang="ar-IQ" sz="2000" dirty="0" smtClean="0">
                <a:solidFill>
                  <a:prstClr val="black"/>
                </a:solidFill>
                <a:ea typeface="Calibri"/>
              </a:rPr>
              <a:t>مشكلات </a:t>
            </a:r>
            <a:r>
              <a:rPr lang="ar-IQ" sz="2000" dirty="0">
                <a:solidFill>
                  <a:prstClr val="black"/>
                </a:solidFill>
                <a:ea typeface="Calibri"/>
              </a:rPr>
              <a:t>السلوك العامة: وتشمل الاضطرابات السلوكية التي تعد اما اعراض لأمراض نفسية وهي نفسها مشكلات سلوكية قائمة بحد ذاتها ومن امثلتها : اضطرابات العادات مثل الازمات الحركية والعصبية كهز الرجلين وحركات الرأس والكتفين واليدين ورمش العين وحركات الفم وجرش الاسنان…..الخ ومنها ايضا اضطرابات الغذاء ، قلته والافراط فيه والوحم وفقد </a:t>
            </a:r>
            <a:r>
              <a:rPr lang="ar-IQ" sz="2000" dirty="0" smtClean="0">
                <a:solidFill>
                  <a:prstClr val="black"/>
                </a:solidFill>
                <a:ea typeface="Calibri"/>
              </a:rPr>
              <a:t>الشهية، </a:t>
            </a:r>
            <a:r>
              <a:rPr lang="ar-IQ" sz="2000" dirty="0">
                <a:solidFill>
                  <a:prstClr val="black"/>
                </a:solidFill>
                <a:ea typeface="Calibri"/>
              </a:rPr>
              <a:t>واضطرابات اخرى مثل </a:t>
            </a:r>
            <a:r>
              <a:rPr lang="ar-IQ" sz="2000" dirty="0" smtClean="0">
                <a:solidFill>
                  <a:prstClr val="black"/>
                </a:solidFill>
                <a:ea typeface="Calibri"/>
              </a:rPr>
              <a:t>البول </a:t>
            </a:r>
            <a:r>
              <a:rPr lang="ar-IQ" sz="2000" dirty="0">
                <a:solidFill>
                  <a:prstClr val="black"/>
                </a:solidFill>
                <a:ea typeface="Calibri"/>
              </a:rPr>
              <a:t>وعدم القدرة على التحكم في التبرز و الامساك .. الخ. </a:t>
            </a:r>
            <a:endParaRPr lang="ar-IQ" sz="2000" dirty="0">
              <a:solidFill>
                <a:prstClr val="black"/>
              </a:solidFill>
            </a:endParaRPr>
          </a:p>
          <a:p>
            <a:pPr marL="0" indent="0" algn="just">
              <a:lnSpc>
                <a:spcPct val="150000"/>
              </a:lnSpc>
              <a:spcAft>
                <a:spcPts val="1000"/>
              </a:spcAft>
              <a:buNone/>
            </a:pPr>
            <a:r>
              <a:rPr lang="ar-IQ" sz="2000" b="1" u="sng" dirty="0">
                <a:ea typeface="Calibri"/>
              </a:rPr>
              <a:t>خدمات الارشاد العلاجي: </a:t>
            </a:r>
            <a:endParaRPr lang="en-US" sz="1600" dirty="0">
              <a:ea typeface="Calibri"/>
              <a:cs typeface="Arial"/>
            </a:endParaRPr>
          </a:p>
          <a:p>
            <a:pPr lvl="0" algn="just">
              <a:lnSpc>
                <a:spcPct val="150000"/>
              </a:lnSpc>
              <a:buFont typeface="+mj-lt"/>
              <a:buAutoNum type="arabicPeriod"/>
            </a:pPr>
            <a:r>
              <a:rPr lang="ar-IQ" sz="2000" dirty="0">
                <a:ea typeface="Calibri"/>
              </a:rPr>
              <a:t>استخدام طرق الارشاد </a:t>
            </a:r>
            <a:r>
              <a:rPr lang="ar-IQ" sz="2000" dirty="0" smtClean="0">
                <a:ea typeface="Calibri"/>
              </a:rPr>
              <a:t>المناسبة </a:t>
            </a:r>
            <a:r>
              <a:rPr lang="ar-IQ" sz="2000" dirty="0">
                <a:ea typeface="Calibri"/>
              </a:rPr>
              <a:t>اذ يجمع الارشاد العلاجي بين طريقتين </a:t>
            </a:r>
            <a:r>
              <a:rPr lang="ar-IQ" sz="2000" dirty="0" smtClean="0">
                <a:ea typeface="Calibri"/>
              </a:rPr>
              <a:t>، الارشاد </a:t>
            </a:r>
            <a:r>
              <a:rPr lang="ar-IQ" sz="2000" dirty="0">
                <a:ea typeface="Calibri"/>
              </a:rPr>
              <a:t>المباشر والارشاد غير المباشر. </a:t>
            </a:r>
            <a:endParaRPr lang="en-US" sz="1600" dirty="0">
              <a:ea typeface="Calibri"/>
              <a:cs typeface="Arial"/>
            </a:endParaRPr>
          </a:p>
          <a:p>
            <a:pPr lvl="0" algn="just">
              <a:lnSpc>
                <a:spcPct val="150000"/>
              </a:lnSpc>
              <a:buFont typeface="+mj-lt"/>
              <a:buAutoNum type="arabicPeriod"/>
            </a:pPr>
            <a:r>
              <a:rPr lang="ar-IQ" sz="2000" dirty="0">
                <a:ea typeface="Calibri"/>
              </a:rPr>
              <a:t>تقديم بعض الخدمات في المجالات </a:t>
            </a:r>
            <a:r>
              <a:rPr lang="ar-IQ" sz="2000" dirty="0" smtClean="0">
                <a:ea typeface="Calibri"/>
              </a:rPr>
              <a:t>الاخرى </a:t>
            </a:r>
            <a:r>
              <a:rPr lang="ar-IQ" sz="2000" dirty="0">
                <a:ea typeface="Calibri"/>
              </a:rPr>
              <a:t>حيث يهتم بحالة المسترشد والبيئة او المجال النفسي الذي يعيش فيه.  </a:t>
            </a:r>
            <a:endParaRPr lang="en-US" sz="1600" dirty="0">
              <a:ea typeface="Calibri"/>
              <a:cs typeface="Arial"/>
            </a:endParaRPr>
          </a:p>
          <a:p>
            <a:pPr lvl="0" algn="just">
              <a:lnSpc>
                <a:spcPct val="150000"/>
              </a:lnSpc>
              <a:spcAft>
                <a:spcPts val="1000"/>
              </a:spcAft>
              <a:buFont typeface="+mj-lt"/>
              <a:buAutoNum type="arabicPeriod"/>
            </a:pPr>
            <a:r>
              <a:rPr lang="ar-IQ" sz="2000" dirty="0">
                <a:ea typeface="Calibri"/>
              </a:rPr>
              <a:t>حل المشكلات الشخصية والانفعالية وذلك من خلال تقديم المساعدة اللازمة لحل المشكلات الشخصية والانفعالية  عن طريق تأكيد الذات واشباع الحاجات والتفريغ والتطهير الانفعالي.</a:t>
            </a:r>
            <a:endParaRPr lang="en-US" sz="1600" dirty="0">
              <a:ea typeface="Calibri"/>
              <a:cs typeface="Arial"/>
            </a:endParaRPr>
          </a:p>
          <a:p>
            <a:pPr marL="0" indent="0">
              <a:buNone/>
            </a:pPr>
            <a:endParaRPr lang="ar-IQ" sz="2000" dirty="0"/>
          </a:p>
        </p:txBody>
      </p:sp>
    </p:spTree>
    <p:extLst>
      <p:ext uri="{BB962C8B-B14F-4D97-AF65-F5344CB8AC3E}">
        <p14:creationId xmlns:p14="http://schemas.microsoft.com/office/powerpoint/2010/main" val="384268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79512" y="260648"/>
            <a:ext cx="8712968" cy="6336704"/>
          </a:xfrm>
        </p:spPr>
        <p:txBody>
          <a:bodyPr>
            <a:normAutofit fontScale="77500" lnSpcReduction="20000"/>
          </a:bodyPr>
          <a:lstStyle/>
          <a:p>
            <a:pPr marL="0" indent="0" algn="just">
              <a:lnSpc>
                <a:spcPct val="150000"/>
              </a:lnSpc>
              <a:spcAft>
                <a:spcPts val="1000"/>
              </a:spcAft>
              <a:buNone/>
            </a:pPr>
            <a:r>
              <a:rPr lang="ar-IQ" dirty="0" smtClean="0">
                <a:ea typeface="Calibri"/>
              </a:rPr>
              <a:t>  فتحت </a:t>
            </a:r>
            <a:r>
              <a:rPr lang="ar-IQ" dirty="0">
                <a:ea typeface="Calibri"/>
              </a:rPr>
              <a:t>كلمة </a:t>
            </a:r>
            <a:r>
              <a:rPr lang="ar-IQ" dirty="0" smtClean="0">
                <a:ea typeface="Calibri"/>
              </a:rPr>
              <a:t>(</a:t>
            </a:r>
            <a:r>
              <a:rPr lang="ar-IQ" dirty="0">
                <a:ea typeface="Calibri"/>
              </a:rPr>
              <a:t>توجيه</a:t>
            </a:r>
            <a:r>
              <a:rPr lang="ar-IQ" dirty="0" smtClean="0">
                <a:ea typeface="Calibri"/>
              </a:rPr>
              <a:t>) </a:t>
            </a:r>
            <a:r>
              <a:rPr lang="ar-IQ" dirty="0">
                <a:ea typeface="Calibri"/>
              </a:rPr>
              <a:t>نجد التوجيه التربوي والتوجيه المهني وتوجيه الجماعات كما يشار إلى أكثر من نوع للإرشاد فهناك الارشاد النفسي والارشاد </a:t>
            </a:r>
            <a:r>
              <a:rPr lang="ar-IQ" dirty="0" smtClean="0">
                <a:ea typeface="Calibri"/>
              </a:rPr>
              <a:t>الشخصي، </a:t>
            </a:r>
            <a:r>
              <a:rPr lang="ar-IQ" dirty="0">
                <a:ea typeface="Calibri"/>
              </a:rPr>
              <a:t>وقد يعود الخلط في معنى التوجيه إلى مصدرين </a:t>
            </a:r>
            <a:r>
              <a:rPr lang="ar-IQ" dirty="0" smtClean="0">
                <a:ea typeface="Calibri"/>
              </a:rPr>
              <a:t>اساسيين </a:t>
            </a:r>
            <a:r>
              <a:rPr lang="ar-IQ" dirty="0">
                <a:ea typeface="Calibri"/>
              </a:rPr>
              <a:t>الاول: طبيعته غير الملموسة مما يجعله صعب القياس والتقويم </a:t>
            </a:r>
            <a:r>
              <a:rPr lang="ar-IQ" dirty="0" smtClean="0">
                <a:ea typeface="Calibri"/>
              </a:rPr>
              <a:t>ويصعب </a:t>
            </a:r>
            <a:r>
              <a:rPr lang="ar-IQ" dirty="0">
                <a:ea typeface="Calibri"/>
              </a:rPr>
              <a:t>تميزه عن التربية أو المناهج وبالتالي يسمح لكثير من الناس ان يمارسوه والمصدر الثاني: هو حداثة العلم نفسه مما ادى إلى عدم بلورة نظرية متماسكة موحدة ويمكن ان يرجع الخلط في معنى التوجيه والارشاد إلى اختلاف الجذور الاساسية التي ساهمت في ظهور حركة التوجيه والارشاد وتطورها ابتداء من اعمال (</a:t>
            </a:r>
            <a:r>
              <a:rPr lang="ar-IQ" dirty="0" err="1">
                <a:ea typeface="Calibri"/>
              </a:rPr>
              <a:t>بيرسونز</a:t>
            </a:r>
            <a:r>
              <a:rPr lang="ar-IQ" dirty="0">
                <a:ea typeface="Calibri"/>
              </a:rPr>
              <a:t>) وزملائه في بوسطن ونمو حركة التوجيه المهني في مطلع القرن العشرين وحركة الصحة النفسية التي تجسدت في اعمال (بيرز) وحركة القياس النفسي ودراسة الفروق الفردية التي ارتبطت </a:t>
            </a:r>
            <a:r>
              <a:rPr lang="ar-IQ" dirty="0" err="1">
                <a:ea typeface="Calibri"/>
              </a:rPr>
              <a:t>باعمال</a:t>
            </a:r>
            <a:r>
              <a:rPr lang="ar-IQ" dirty="0">
                <a:ea typeface="Calibri"/>
              </a:rPr>
              <a:t> </a:t>
            </a:r>
            <a:r>
              <a:rPr lang="ar-IQ" dirty="0" smtClean="0">
                <a:ea typeface="Calibri"/>
              </a:rPr>
              <a:t>(بينيه ) وتطور </a:t>
            </a:r>
            <a:r>
              <a:rPr lang="ar-IQ" dirty="0">
                <a:ea typeface="Calibri"/>
              </a:rPr>
              <a:t>الارشاد الشخصي وقد يعود الخلط في معنى التوجيه إلى مصدرين اساسيين:</a:t>
            </a:r>
            <a:endParaRPr lang="en-US" dirty="0">
              <a:ea typeface="Calibri"/>
              <a:cs typeface="Arial"/>
            </a:endParaRPr>
          </a:p>
          <a:p>
            <a:pPr marL="0" indent="0" algn="just">
              <a:lnSpc>
                <a:spcPct val="150000"/>
              </a:lnSpc>
              <a:spcAft>
                <a:spcPts val="1000"/>
              </a:spcAft>
              <a:buNone/>
            </a:pPr>
            <a:r>
              <a:rPr lang="ar-IQ" b="1" dirty="0">
                <a:ea typeface="Calibri"/>
              </a:rPr>
              <a:t>الاول:</a:t>
            </a:r>
            <a:r>
              <a:rPr lang="ar-IQ" dirty="0">
                <a:ea typeface="Calibri"/>
              </a:rPr>
              <a:t> طبيعته غير الملموسة مما يجعله صعب القياس والتقويم ويصعب تميزه عن التربية أو المناهج وبالتالي يسمح لكثير من الناس ان يمارسوه.</a:t>
            </a:r>
            <a:endParaRPr lang="en-US" dirty="0">
              <a:ea typeface="Calibri"/>
              <a:cs typeface="Arial"/>
            </a:endParaRPr>
          </a:p>
          <a:p>
            <a:pPr marL="0" indent="0">
              <a:lnSpc>
                <a:spcPct val="170000"/>
              </a:lnSpc>
              <a:buNone/>
            </a:pPr>
            <a:r>
              <a:rPr lang="ar-IQ" b="1" dirty="0">
                <a:ea typeface="Calibri"/>
              </a:rPr>
              <a:t>والمصدر الثاني:</a:t>
            </a:r>
            <a:r>
              <a:rPr lang="ar-IQ" dirty="0">
                <a:ea typeface="Calibri"/>
              </a:rPr>
              <a:t> </a:t>
            </a:r>
            <a:r>
              <a:rPr lang="ar-IQ" dirty="0" smtClean="0">
                <a:ea typeface="Calibri"/>
              </a:rPr>
              <a:t>حداثة </a:t>
            </a:r>
            <a:r>
              <a:rPr lang="ar-IQ" dirty="0">
                <a:ea typeface="Calibri"/>
              </a:rPr>
              <a:t>العلم نفسه مما ادى إلى عدم بلورة نظرية متماسكة موحدة </a:t>
            </a:r>
            <a:r>
              <a:rPr lang="ar-IQ" dirty="0" smtClean="0">
                <a:ea typeface="Calibri"/>
              </a:rPr>
              <a:t>، ويمكن </a:t>
            </a:r>
            <a:r>
              <a:rPr lang="ar-IQ" dirty="0">
                <a:ea typeface="Calibri"/>
              </a:rPr>
              <a:t>ان يرجع الخلط في معنى التوجيه والارشاد إلى اختلاف الجذور الاساسية التي ساهمت في ظهور حركة التوجيه </a:t>
            </a:r>
            <a:endParaRPr lang="ar-IQ" dirty="0"/>
          </a:p>
        </p:txBody>
      </p:sp>
    </p:spTree>
    <p:extLst>
      <p:ext uri="{BB962C8B-B14F-4D97-AF65-F5344CB8AC3E}">
        <p14:creationId xmlns:p14="http://schemas.microsoft.com/office/powerpoint/2010/main" val="21783765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79512" y="260648"/>
            <a:ext cx="8712968" cy="6192688"/>
          </a:xfrm>
        </p:spPr>
        <p:txBody>
          <a:bodyPr>
            <a:normAutofit fontScale="92500" lnSpcReduction="20000"/>
          </a:bodyPr>
          <a:lstStyle/>
          <a:p>
            <a:pPr marL="0" indent="0" algn="ctr">
              <a:lnSpc>
                <a:spcPct val="115000"/>
              </a:lnSpc>
              <a:buNone/>
            </a:pPr>
            <a:r>
              <a:rPr lang="ar-IQ" sz="2000" b="1" dirty="0">
                <a:ea typeface="Calibri"/>
              </a:rPr>
              <a:t>المحاضرة </a:t>
            </a:r>
            <a:r>
              <a:rPr lang="ar-IQ" sz="2000" b="1" dirty="0" smtClean="0">
                <a:ea typeface="Calibri"/>
              </a:rPr>
              <a:t>السادسة</a:t>
            </a:r>
          </a:p>
          <a:p>
            <a:pPr marL="0" indent="0" algn="ctr">
              <a:lnSpc>
                <a:spcPct val="150000"/>
              </a:lnSpc>
              <a:spcAft>
                <a:spcPts val="1000"/>
              </a:spcAft>
              <a:buNone/>
            </a:pPr>
            <a:r>
              <a:rPr lang="ar-IQ" sz="2000" b="1" dirty="0" smtClean="0">
                <a:ea typeface="Calibri"/>
              </a:rPr>
              <a:t>(</a:t>
            </a:r>
            <a:r>
              <a:rPr lang="ar-IQ" sz="2000" b="1" dirty="0">
                <a:ea typeface="Calibri"/>
              </a:rPr>
              <a:t>الارشاد التربوي)</a:t>
            </a:r>
            <a:endParaRPr lang="en-US" sz="2000" dirty="0">
              <a:ea typeface="Calibri"/>
              <a:cs typeface="Arial"/>
            </a:endParaRPr>
          </a:p>
          <a:p>
            <a:pPr marL="0" indent="0" algn="just">
              <a:lnSpc>
                <a:spcPct val="150000"/>
              </a:lnSpc>
              <a:spcAft>
                <a:spcPts val="1000"/>
              </a:spcAft>
              <a:buNone/>
            </a:pPr>
            <a:r>
              <a:rPr lang="ar-IQ" sz="2000" b="1" u="sng" dirty="0">
                <a:ea typeface="Calibri"/>
              </a:rPr>
              <a:t>الارشاد التربوي: </a:t>
            </a:r>
            <a:endParaRPr lang="en-US" sz="2000" dirty="0">
              <a:ea typeface="Calibri"/>
              <a:cs typeface="Arial"/>
            </a:endParaRPr>
          </a:p>
          <a:p>
            <a:pPr marL="0" indent="0" algn="just">
              <a:lnSpc>
                <a:spcPct val="150000"/>
              </a:lnSpc>
              <a:spcAft>
                <a:spcPts val="1000"/>
              </a:spcAft>
              <a:buNone/>
            </a:pPr>
            <a:r>
              <a:rPr lang="ar-IQ" sz="2000" dirty="0" smtClean="0">
                <a:ea typeface="Calibri"/>
              </a:rPr>
              <a:t>   </a:t>
            </a:r>
            <a:r>
              <a:rPr lang="ar-IQ" sz="2000" dirty="0">
                <a:ea typeface="Calibri"/>
              </a:rPr>
              <a:t>هو عملية مساعدة الطالب في </a:t>
            </a:r>
            <a:r>
              <a:rPr lang="ar-IQ" sz="2000" dirty="0" smtClean="0">
                <a:ea typeface="Calibri"/>
              </a:rPr>
              <a:t>رسم </a:t>
            </a:r>
            <a:r>
              <a:rPr lang="ar-IQ" sz="2000" dirty="0">
                <a:ea typeface="Calibri"/>
              </a:rPr>
              <a:t>الخطط التربوية التي </a:t>
            </a:r>
            <a:r>
              <a:rPr lang="ar-IQ" sz="2000" dirty="0" err="1" smtClean="0">
                <a:ea typeface="Calibri"/>
              </a:rPr>
              <a:t>تتلائم</a:t>
            </a:r>
            <a:r>
              <a:rPr lang="ar-IQ" sz="2000" dirty="0" smtClean="0">
                <a:ea typeface="Calibri"/>
              </a:rPr>
              <a:t> </a:t>
            </a:r>
            <a:r>
              <a:rPr lang="ar-IQ" sz="2000" dirty="0">
                <a:ea typeface="Calibri"/>
              </a:rPr>
              <a:t>مع قدرته وميوله وأهدافه وان يختار نوع الدراسة والمناهج المناسبة والمواد الدراسية التي تساعده على كشف امكاناته التربوية ومساعدته في النجاح في البرامج التربوية وتشخيص وعلاج المشكلات التربوية بما يحقق توافقه التربوي بصفة عامة. </a:t>
            </a:r>
            <a:endParaRPr lang="en-US" sz="2000" dirty="0">
              <a:ea typeface="Calibri"/>
              <a:cs typeface="Arial"/>
            </a:endParaRPr>
          </a:p>
          <a:p>
            <a:pPr marL="0" indent="0" algn="just">
              <a:lnSpc>
                <a:spcPct val="150000"/>
              </a:lnSpc>
              <a:spcAft>
                <a:spcPts val="1000"/>
              </a:spcAft>
              <a:buNone/>
            </a:pPr>
            <a:r>
              <a:rPr lang="ar-IQ" sz="2000" dirty="0" smtClean="0">
                <a:ea typeface="Calibri"/>
              </a:rPr>
              <a:t>  </a:t>
            </a:r>
            <a:r>
              <a:rPr lang="ar-IQ" sz="2000" dirty="0">
                <a:ea typeface="Calibri"/>
              </a:rPr>
              <a:t>ويستهدف الارشاد التربوي تحقيق النجاح تربويا وذلك عن طريق معرفه التلاميذ وفهم سلوكهم ومساعدتهم في الاختيار السليم للدراسة ومناهجها وتحقيق الاستمرار في الدراسة والنجاح فيها وحل ما قد يتعرض ذلك من مشكلات </a:t>
            </a:r>
            <a:r>
              <a:rPr lang="ar-IQ" sz="2000" dirty="0" smtClean="0">
                <a:ea typeface="Calibri"/>
              </a:rPr>
              <a:t>، </a:t>
            </a:r>
            <a:r>
              <a:rPr lang="ar-IQ" sz="2000" dirty="0">
                <a:ea typeface="Calibri"/>
              </a:rPr>
              <a:t>ومن اهداف الارشاد التربوي ايضا التطلع المستقبلي والتخطيط للمستقبل التربوي </a:t>
            </a:r>
            <a:r>
              <a:rPr lang="ar-IQ" sz="2000" dirty="0" smtClean="0">
                <a:ea typeface="Calibri"/>
              </a:rPr>
              <a:t>حيث </a:t>
            </a:r>
            <a:r>
              <a:rPr lang="ar-IQ" sz="2000" dirty="0">
                <a:ea typeface="Calibri"/>
              </a:rPr>
              <a:t>يحتاج كل طالب الى خدمات الارشاد التربوي ويهتم به ويشارك فيه كل العاملين في ميدان التربية والتعليم ، ولذلك </a:t>
            </a:r>
            <a:r>
              <a:rPr lang="ar-IQ" sz="2000" dirty="0" smtClean="0">
                <a:ea typeface="Calibri"/>
              </a:rPr>
              <a:t>يحظى </a:t>
            </a:r>
            <a:r>
              <a:rPr lang="ar-IQ" sz="2000" dirty="0">
                <a:ea typeface="Calibri"/>
              </a:rPr>
              <a:t>الارشاد التربوي باهتمام خاص في معظم ادبيات الارشاد والتوجيه التي تركز على الارشاد في المدرسة وفي المجال التربوي و الارشاد خلال العملية.  </a:t>
            </a:r>
            <a:endParaRPr lang="en-US" sz="2000" dirty="0">
              <a:ea typeface="Calibri"/>
              <a:cs typeface="Arial"/>
            </a:endParaRPr>
          </a:p>
          <a:p>
            <a:pPr marL="0" indent="0">
              <a:buNone/>
            </a:pPr>
            <a:endParaRPr lang="ar-IQ" sz="2000" dirty="0"/>
          </a:p>
        </p:txBody>
      </p:sp>
    </p:spTree>
    <p:extLst>
      <p:ext uri="{BB962C8B-B14F-4D97-AF65-F5344CB8AC3E}">
        <p14:creationId xmlns:p14="http://schemas.microsoft.com/office/powerpoint/2010/main" val="29335923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323528" y="476672"/>
            <a:ext cx="8424936" cy="5904656"/>
          </a:xfrm>
        </p:spPr>
        <p:txBody>
          <a:bodyPr>
            <a:normAutofit/>
          </a:bodyPr>
          <a:lstStyle/>
          <a:p>
            <a:pPr marL="0" indent="0" algn="just">
              <a:lnSpc>
                <a:spcPct val="150000"/>
              </a:lnSpc>
              <a:spcAft>
                <a:spcPts val="1000"/>
              </a:spcAft>
              <a:buNone/>
            </a:pPr>
            <a:r>
              <a:rPr lang="ar-IQ" sz="2000" b="1" u="sng" dirty="0">
                <a:ea typeface="Calibri"/>
              </a:rPr>
              <a:t>المشكلات التربوية: </a:t>
            </a:r>
            <a:endParaRPr lang="en-US" sz="1600" dirty="0">
              <a:ea typeface="Calibri"/>
              <a:cs typeface="Arial"/>
            </a:endParaRPr>
          </a:p>
          <a:p>
            <a:pPr marL="0" indent="0" algn="just">
              <a:lnSpc>
                <a:spcPct val="150000"/>
              </a:lnSpc>
              <a:spcAft>
                <a:spcPts val="1000"/>
              </a:spcAft>
              <a:buNone/>
            </a:pPr>
            <a:r>
              <a:rPr lang="ar-IQ" sz="2000" dirty="0" smtClean="0">
                <a:ea typeface="Calibri"/>
              </a:rPr>
              <a:t>هناك </a:t>
            </a:r>
            <a:r>
              <a:rPr lang="ar-IQ" sz="2000" dirty="0">
                <a:ea typeface="Calibri"/>
              </a:rPr>
              <a:t>الكثير من المشكلات التربوية التي يتناولها الارشاد التربوي منها: </a:t>
            </a:r>
            <a:endParaRPr lang="en-US" sz="1600" dirty="0">
              <a:ea typeface="Calibri"/>
              <a:cs typeface="Arial"/>
            </a:endParaRPr>
          </a:p>
          <a:p>
            <a:pPr lvl="0" algn="just">
              <a:lnSpc>
                <a:spcPct val="150000"/>
              </a:lnSpc>
              <a:buFont typeface="+mj-lt"/>
              <a:buAutoNum type="arabicPeriod"/>
            </a:pPr>
            <a:r>
              <a:rPr lang="ar-IQ" sz="2000" dirty="0">
                <a:ea typeface="Calibri"/>
              </a:rPr>
              <a:t>مشكلات المتفوقين </a:t>
            </a:r>
            <a:endParaRPr lang="en-US" sz="1600" dirty="0">
              <a:ea typeface="Calibri"/>
              <a:cs typeface="Arial"/>
            </a:endParaRPr>
          </a:p>
          <a:p>
            <a:pPr lvl="0" algn="just">
              <a:lnSpc>
                <a:spcPct val="150000"/>
              </a:lnSpc>
              <a:buFont typeface="+mj-lt"/>
              <a:buAutoNum type="arabicPeriod"/>
            </a:pPr>
            <a:r>
              <a:rPr lang="ar-IQ" sz="2000" dirty="0">
                <a:ea typeface="Calibri"/>
              </a:rPr>
              <a:t>الضعف العقلي </a:t>
            </a:r>
            <a:endParaRPr lang="en-US" sz="1600" dirty="0">
              <a:ea typeface="Calibri"/>
              <a:cs typeface="Arial"/>
            </a:endParaRPr>
          </a:p>
          <a:p>
            <a:pPr lvl="0" algn="just">
              <a:lnSpc>
                <a:spcPct val="150000"/>
              </a:lnSpc>
              <a:buFont typeface="+mj-lt"/>
              <a:buAutoNum type="arabicPeriod"/>
            </a:pPr>
            <a:r>
              <a:rPr lang="ar-IQ" sz="2000" dirty="0">
                <a:ea typeface="Calibri"/>
              </a:rPr>
              <a:t>التأخر الدراسي </a:t>
            </a:r>
            <a:endParaRPr lang="en-US" sz="1600" dirty="0">
              <a:ea typeface="Calibri"/>
              <a:cs typeface="Arial"/>
            </a:endParaRPr>
          </a:p>
          <a:p>
            <a:pPr lvl="0" algn="just">
              <a:lnSpc>
                <a:spcPct val="150000"/>
              </a:lnSpc>
              <a:buFont typeface="+mj-lt"/>
              <a:buAutoNum type="arabicPeriod"/>
            </a:pPr>
            <a:r>
              <a:rPr lang="ar-IQ" sz="2000" dirty="0">
                <a:ea typeface="Calibri"/>
              </a:rPr>
              <a:t>مشكلات النمو العادية لدى الطلبة </a:t>
            </a:r>
            <a:endParaRPr lang="en-US" sz="1600" dirty="0">
              <a:ea typeface="Calibri"/>
              <a:cs typeface="Arial"/>
            </a:endParaRPr>
          </a:p>
          <a:p>
            <a:pPr lvl="0" algn="just">
              <a:lnSpc>
                <a:spcPct val="150000"/>
              </a:lnSpc>
              <a:buFont typeface="+mj-lt"/>
              <a:buAutoNum type="arabicPeriod"/>
            </a:pPr>
            <a:r>
              <a:rPr lang="ar-IQ" sz="2000" dirty="0">
                <a:ea typeface="Calibri"/>
              </a:rPr>
              <a:t>مشكلات اختيار نوع الدراسة و التخصص </a:t>
            </a:r>
            <a:endParaRPr lang="en-US" sz="1600" dirty="0">
              <a:ea typeface="Calibri"/>
              <a:cs typeface="Arial"/>
            </a:endParaRPr>
          </a:p>
          <a:p>
            <a:pPr lvl="0" algn="just">
              <a:lnSpc>
                <a:spcPct val="150000"/>
              </a:lnSpc>
              <a:buFont typeface="+mj-lt"/>
              <a:buAutoNum type="arabicPeriod"/>
            </a:pPr>
            <a:r>
              <a:rPr lang="ar-IQ" sz="2000" dirty="0">
                <a:ea typeface="Calibri"/>
              </a:rPr>
              <a:t>مشكلات النظام </a:t>
            </a:r>
            <a:endParaRPr lang="en-US" sz="1600" dirty="0">
              <a:ea typeface="Calibri"/>
              <a:cs typeface="Arial"/>
            </a:endParaRPr>
          </a:p>
          <a:p>
            <a:pPr lvl="0" algn="just">
              <a:lnSpc>
                <a:spcPct val="150000"/>
              </a:lnSpc>
              <a:buFont typeface="+mj-lt"/>
              <a:buAutoNum type="arabicPeriod"/>
            </a:pPr>
            <a:r>
              <a:rPr lang="ar-IQ" sz="2000" dirty="0">
                <a:ea typeface="Calibri"/>
              </a:rPr>
              <a:t>سوء التوافق التربوي </a:t>
            </a:r>
            <a:endParaRPr lang="en-US" sz="1600" dirty="0">
              <a:ea typeface="Calibri"/>
              <a:cs typeface="Arial"/>
            </a:endParaRPr>
          </a:p>
          <a:p>
            <a:pPr lvl="0" algn="just">
              <a:lnSpc>
                <a:spcPct val="150000"/>
              </a:lnSpc>
              <a:spcAft>
                <a:spcPts val="1000"/>
              </a:spcAft>
              <a:buFont typeface="+mj-lt"/>
              <a:buAutoNum type="arabicPeriod"/>
            </a:pPr>
            <a:r>
              <a:rPr lang="ar-IQ" sz="2000" dirty="0">
                <a:ea typeface="Calibri"/>
              </a:rPr>
              <a:t>مشكلات تربوية اخرى. </a:t>
            </a:r>
            <a:endParaRPr lang="en-US" sz="1600" dirty="0">
              <a:ea typeface="Calibri"/>
              <a:cs typeface="Arial"/>
            </a:endParaRPr>
          </a:p>
          <a:p>
            <a:pPr marL="0" indent="0">
              <a:buNone/>
            </a:pPr>
            <a:endParaRPr lang="ar-IQ" sz="2000" dirty="0"/>
          </a:p>
        </p:txBody>
      </p:sp>
    </p:spTree>
    <p:extLst>
      <p:ext uri="{BB962C8B-B14F-4D97-AF65-F5344CB8AC3E}">
        <p14:creationId xmlns:p14="http://schemas.microsoft.com/office/powerpoint/2010/main" val="6453351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251520" y="332656"/>
            <a:ext cx="8568952" cy="6192688"/>
          </a:xfrm>
        </p:spPr>
        <p:txBody>
          <a:bodyPr>
            <a:normAutofit fontScale="40000" lnSpcReduction="20000"/>
          </a:bodyPr>
          <a:lstStyle/>
          <a:p>
            <a:pPr marL="0" indent="0" algn="just">
              <a:lnSpc>
                <a:spcPct val="150000"/>
              </a:lnSpc>
              <a:spcAft>
                <a:spcPts val="1000"/>
              </a:spcAft>
              <a:buNone/>
            </a:pPr>
            <a:r>
              <a:rPr lang="ar-IQ" b="1" u="sng" dirty="0">
                <a:ea typeface="Calibri"/>
              </a:rPr>
              <a:t>خدمات الارشاد التربوي: </a:t>
            </a:r>
            <a:endParaRPr lang="en-US" dirty="0">
              <a:ea typeface="Calibri"/>
              <a:cs typeface="Arial"/>
            </a:endParaRPr>
          </a:p>
          <a:p>
            <a:pPr marL="0" indent="0" algn="just">
              <a:lnSpc>
                <a:spcPct val="150000"/>
              </a:lnSpc>
              <a:spcAft>
                <a:spcPts val="1000"/>
              </a:spcAft>
              <a:buNone/>
            </a:pPr>
            <a:r>
              <a:rPr lang="ar-IQ" sz="3600" dirty="0" smtClean="0">
                <a:ea typeface="Calibri"/>
              </a:rPr>
              <a:t>   </a:t>
            </a:r>
            <a:r>
              <a:rPr lang="ar-IQ" sz="3600" dirty="0">
                <a:ea typeface="Calibri"/>
              </a:rPr>
              <a:t>تقدم خدمات الارشاد التربوي مندمجة </a:t>
            </a:r>
            <a:r>
              <a:rPr lang="ar-IQ" sz="3600" dirty="0" smtClean="0">
                <a:ea typeface="Calibri"/>
              </a:rPr>
              <a:t>ومتكاملة </a:t>
            </a:r>
            <a:r>
              <a:rPr lang="ar-IQ" sz="3600" dirty="0">
                <a:ea typeface="Calibri"/>
              </a:rPr>
              <a:t>مع البرنامج التربوي والعمليات التربوية بصفة عامة عن طريق المناهج التي يجب ان </a:t>
            </a:r>
            <a:r>
              <a:rPr lang="ar-IQ" sz="3600" dirty="0" smtClean="0">
                <a:ea typeface="Calibri"/>
              </a:rPr>
              <a:t>تراعي </a:t>
            </a:r>
            <a:r>
              <a:rPr lang="ar-IQ" sz="3600" dirty="0">
                <a:ea typeface="Calibri"/>
              </a:rPr>
              <a:t>تحقيق التوافق والصحة النفسية للطلبة و المربين </a:t>
            </a:r>
            <a:r>
              <a:rPr lang="ar-IQ" sz="3600" dirty="0" smtClean="0">
                <a:ea typeface="Calibri"/>
              </a:rPr>
              <a:t>ايضا، </a:t>
            </a:r>
            <a:r>
              <a:rPr lang="ar-IQ" sz="3600" dirty="0">
                <a:ea typeface="Calibri"/>
              </a:rPr>
              <a:t>وبذلك ينبغي ان تراعي المناهج الحاجات والقدرات والخصائص النفسية للطلبة وان تكون مرتبطة بالحياة العملية </a:t>
            </a:r>
            <a:r>
              <a:rPr lang="ar-IQ" sz="3600" dirty="0" smtClean="0">
                <a:ea typeface="Calibri"/>
              </a:rPr>
              <a:t>، ويقوم </a:t>
            </a:r>
            <a:r>
              <a:rPr lang="ar-IQ" sz="3600" dirty="0">
                <a:ea typeface="Calibri"/>
              </a:rPr>
              <a:t>الطالب والمرشد والمدرسة بدور متكامل في عملية الارشاد التربوي </a:t>
            </a:r>
            <a:r>
              <a:rPr lang="ar-IQ" sz="3600" dirty="0" smtClean="0">
                <a:ea typeface="Calibri"/>
              </a:rPr>
              <a:t>فالطالب يستفيد </a:t>
            </a:r>
            <a:r>
              <a:rPr lang="ar-IQ" sz="3600" dirty="0">
                <a:ea typeface="Calibri"/>
              </a:rPr>
              <a:t>من الخدمات والتسهيلات والفرص المتاحة في المدرسة و </a:t>
            </a:r>
            <a:r>
              <a:rPr lang="ar-IQ" sz="3600" dirty="0" smtClean="0">
                <a:ea typeface="Calibri"/>
              </a:rPr>
              <a:t>المجتمع،  </a:t>
            </a:r>
            <a:r>
              <a:rPr lang="ar-IQ" sz="3600" dirty="0">
                <a:ea typeface="Calibri"/>
              </a:rPr>
              <a:t>و يستشير المرشدين والمربين والوالدين في زيادة فهم نفسه  وقدراته وفي رسم خططه التربوية وفي اتخاذ قراراته بالنسبة لحاضره ومستقبلة التربوي. </a:t>
            </a:r>
            <a:endParaRPr lang="en-US" sz="3600" dirty="0">
              <a:ea typeface="Calibri"/>
              <a:cs typeface="Arial"/>
            </a:endParaRPr>
          </a:p>
          <a:p>
            <a:pPr marL="0" indent="0" algn="just">
              <a:lnSpc>
                <a:spcPct val="150000"/>
              </a:lnSpc>
              <a:spcAft>
                <a:spcPts val="1000"/>
              </a:spcAft>
              <a:buNone/>
            </a:pPr>
            <a:r>
              <a:rPr lang="ar-IQ" sz="3600" dirty="0" smtClean="0">
                <a:ea typeface="Calibri"/>
              </a:rPr>
              <a:t>   </a:t>
            </a:r>
            <a:r>
              <a:rPr lang="ar-IQ" sz="3600" dirty="0">
                <a:ea typeface="Calibri"/>
              </a:rPr>
              <a:t>والمرشد يدرس استعدادات وقدرات وامكانيات وميول وحاجات كل طالب ويعرفه بالإمكانيات التربوية المتاحة، ويهيئ الفرص المناسبة </a:t>
            </a:r>
            <a:r>
              <a:rPr lang="ar-IQ" sz="3600" dirty="0" smtClean="0">
                <a:ea typeface="Calibri"/>
              </a:rPr>
              <a:t>لأجل الافادة من الخبرات </a:t>
            </a:r>
            <a:r>
              <a:rPr lang="ar-IQ" sz="3600" dirty="0">
                <a:ea typeface="Calibri"/>
              </a:rPr>
              <a:t>التربوية والخدمات والتسهيلات في المدرسة </a:t>
            </a:r>
            <a:r>
              <a:rPr lang="ar-IQ" sz="3600" dirty="0" smtClean="0">
                <a:ea typeface="Calibri"/>
              </a:rPr>
              <a:t>والمجتمع، </a:t>
            </a:r>
            <a:r>
              <a:rPr lang="ar-IQ" sz="3600" dirty="0">
                <a:ea typeface="Calibri"/>
              </a:rPr>
              <a:t>ويساعده في التخطيط </a:t>
            </a:r>
            <a:r>
              <a:rPr lang="ar-IQ" sz="3600" dirty="0" smtClean="0">
                <a:ea typeface="Calibri"/>
              </a:rPr>
              <a:t>لمستقبله، </a:t>
            </a:r>
            <a:r>
              <a:rPr lang="ar-IQ" sz="3600" dirty="0">
                <a:ea typeface="Calibri"/>
              </a:rPr>
              <a:t>ويساعد في حل المشكلات التربوية ويعمل مع الطالب على تحقيق توافقه المدرسي . </a:t>
            </a:r>
            <a:endParaRPr lang="ar-IQ" sz="3600" dirty="0" smtClean="0">
              <a:ea typeface="Calibri"/>
            </a:endParaRPr>
          </a:p>
          <a:p>
            <a:pPr marL="0" indent="0" algn="just">
              <a:lnSpc>
                <a:spcPct val="150000"/>
              </a:lnSpc>
              <a:spcAft>
                <a:spcPts val="1000"/>
              </a:spcAft>
              <a:buNone/>
            </a:pPr>
            <a:r>
              <a:rPr lang="ar-IQ" sz="3600" dirty="0">
                <a:ea typeface="Calibri"/>
              </a:rPr>
              <a:t> </a:t>
            </a:r>
            <a:r>
              <a:rPr lang="ar-IQ" sz="3600" dirty="0" smtClean="0">
                <a:ea typeface="Calibri"/>
              </a:rPr>
              <a:t>  والمدرسة </a:t>
            </a:r>
            <a:r>
              <a:rPr lang="ar-IQ" sz="3600" dirty="0">
                <a:ea typeface="Calibri"/>
              </a:rPr>
              <a:t>تيسر التسهيلات لدراسة شخصيات الطلبة وقدراتهم و تحصيلهم ….. </a:t>
            </a:r>
            <a:r>
              <a:rPr lang="ar-IQ" sz="3600" dirty="0" smtClean="0">
                <a:ea typeface="Calibri"/>
              </a:rPr>
              <a:t>الخ،  </a:t>
            </a:r>
            <a:r>
              <a:rPr lang="ar-IQ" sz="3600" dirty="0">
                <a:ea typeface="Calibri"/>
              </a:rPr>
              <a:t>وتقدم المناهج والانشطة وتجعل خدمات المجتمع  كلها في متناول الطلبة وتمكن كل طالب من ممارسة الاختيار والتقرير لنفسه، وتساعده في الدخول عمليا في الخبرات التي يختارها، وتعد برنامجا مخططا لتحقيق ذلك . </a:t>
            </a:r>
            <a:endParaRPr lang="en-US" sz="3600" dirty="0">
              <a:ea typeface="Calibri"/>
              <a:cs typeface="Arial"/>
            </a:endParaRPr>
          </a:p>
          <a:p>
            <a:pPr marL="0" indent="0" algn="just">
              <a:lnSpc>
                <a:spcPct val="150000"/>
              </a:lnSpc>
              <a:spcAft>
                <a:spcPts val="1000"/>
              </a:spcAft>
              <a:buNone/>
            </a:pPr>
            <a:r>
              <a:rPr lang="ar-IQ" sz="3600" dirty="0" smtClean="0">
                <a:ea typeface="Calibri"/>
              </a:rPr>
              <a:t>  </a:t>
            </a:r>
            <a:r>
              <a:rPr lang="ar-IQ" sz="3600" dirty="0">
                <a:ea typeface="Calibri"/>
              </a:rPr>
              <a:t>والمدرس – المرشد. يقدم خدمات مهمة حين يكون نموذجا سلوكيا </a:t>
            </a:r>
            <a:r>
              <a:rPr lang="ar-IQ" sz="3600" dirty="0" smtClean="0">
                <a:ea typeface="Calibri"/>
              </a:rPr>
              <a:t>متوافق </a:t>
            </a:r>
            <a:r>
              <a:rPr lang="ar-IQ" sz="3600" dirty="0">
                <a:ea typeface="Calibri"/>
              </a:rPr>
              <a:t>ومعلما لمهارات </a:t>
            </a:r>
            <a:r>
              <a:rPr lang="ar-IQ" sz="3600" dirty="0" smtClean="0">
                <a:ea typeface="Calibri"/>
              </a:rPr>
              <a:t>التوافق يعلم </a:t>
            </a:r>
            <a:r>
              <a:rPr lang="ar-IQ" sz="3600" dirty="0">
                <a:ea typeface="Calibri"/>
              </a:rPr>
              <a:t>العلم </a:t>
            </a:r>
            <a:r>
              <a:rPr lang="ar-IQ" sz="3600" dirty="0" smtClean="0">
                <a:ea typeface="Calibri"/>
              </a:rPr>
              <a:t>ويوجه، </a:t>
            </a:r>
            <a:r>
              <a:rPr lang="ar-IQ" sz="3600" dirty="0">
                <a:ea typeface="Calibri"/>
              </a:rPr>
              <a:t>ويسهم في عملية الارشاد بقدر ما يستطيع ، ويحيل ما لا يستطيع الى الاخصائيين. </a:t>
            </a:r>
            <a:endParaRPr lang="en-US" sz="3600" dirty="0">
              <a:ea typeface="Calibri"/>
              <a:cs typeface="Arial"/>
            </a:endParaRPr>
          </a:p>
          <a:p>
            <a:pPr marL="0" indent="0">
              <a:buNone/>
            </a:pPr>
            <a:endParaRPr lang="ar-IQ" sz="2000" dirty="0"/>
          </a:p>
        </p:txBody>
      </p:sp>
    </p:spTree>
    <p:extLst>
      <p:ext uri="{BB962C8B-B14F-4D97-AF65-F5344CB8AC3E}">
        <p14:creationId xmlns:p14="http://schemas.microsoft.com/office/powerpoint/2010/main" val="23888455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395536" y="260648"/>
            <a:ext cx="8568952" cy="6192688"/>
          </a:xfrm>
        </p:spPr>
        <p:txBody>
          <a:bodyPr>
            <a:normAutofit fontScale="77500" lnSpcReduction="20000"/>
          </a:bodyPr>
          <a:lstStyle/>
          <a:p>
            <a:pPr marL="0" indent="0" algn="ctr">
              <a:lnSpc>
                <a:spcPct val="120000"/>
              </a:lnSpc>
              <a:buNone/>
            </a:pPr>
            <a:r>
              <a:rPr lang="ar-IQ" sz="2400" b="1" dirty="0">
                <a:ea typeface="Calibri"/>
              </a:rPr>
              <a:t>المحاضرة </a:t>
            </a:r>
            <a:r>
              <a:rPr lang="ar-IQ" sz="2400" b="1" dirty="0" smtClean="0">
                <a:ea typeface="Calibri"/>
              </a:rPr>
              <a:t>السابعة</a:t>
            </a:r>
            <a:endParaRPr lang="en-US" sz="1600" dirty="0">
              <a:ea typeface="Calibri"/>
              <a:cs typeface="Arial"/>
            </a:endParaRPr>
          </a:p>
          <a:p>
            <a:pPr marL="0" indent="0" algn="ctr">
              <a:lnSpc>
                <a:spcPct val="120000"/>
              </a:lnSpc>
              <a:spcAft>
                <a:spcPts val="1000"/>
              </a:spcAft>
              <a:buNone/>
            </a:pPr>
            <a:r>
              <a:rPr lang="ar-IQ" sz="2400" b="1" dirty="0">
                <a:ea typeface="Calibri"/>
              </a:rPr>
              <a:t>(الارشاد المهني)</a:t>
            </a:r>
            <a:endParaRPr lang="en-US" sz="1600" dirty="0">
              <a:ea typeface="Calibri"/>
              <a:cs typeface="Arial"/>
            </a:endParaRPr>
          </a:p>
          <a:p>
            <a:pPr marL="0" indent="0" algn="just">
              <a:lnSpc>
                <a:spcPct val="120000"/>
              </a:lnSpc>
              <a:spcAft>
                <a:spcPts val="1000"/>
              </a:spcAft>
              <a:buNone/>
            </a:pPr>
            <a:r>
              <a:rPr lang="ar-IQ" sz="2200" b="1" u="sng" dirty="0">
                <a:ea typeface="Calibri"/>
              </a:rPr>
              <a:t>الارشاد المهني: </a:t>
            </a:r>
            <a:endParaRPr lang="en-US" sz="2200" dirty="0">
              <a:ea typeface="Calibri"/>
              <a:cs typeface="Arial"/>
            </a:endParaRPr>
          </a:p>
          <a:p>
            <a:pPr marL="0" indent="0" algn="just">
              <a:lnSpc>
                <a:spcPct val="150000"/>
              </a:lnSpc>
              <a:spcAft>
                <a:spcPts val="1000"/>
              </a:spcAft>
              <a:buNone/>
            </a:pPr>
            <a:r>
              <a:rPr lang="ar-IQ" sz="2200" dirty="0" smtClean="0">
                <a:ea typeface="Calibri"/>
              </a:rPr>
              <a:t>   </a:t>
            </a:r>
            <a:r>
              <a:rPr lang="ar-IQ" sz="2200" dirty="0">
                <a:ea typeface="Calibri"/>
              </a:rPr>
              <a:t>هو مساعدة الفرد في اختيار مهنة بما </a:t>
            </a:r>
            <a:r>
              <a:rPr lang="ar-IQ" sz="2200" dirty="0" err="1" smtClean="0">
                <a:ea typeface="Calibri"/>
              </a:rPr>
              <a:t>يتلائم</a:t>
            </a:r>
            <a:r>
              <a:rPr lang="ar-IQ" sz="2200" dirty="0" smtClean="0">
                <a:ea typeface="Calibri"/>
              </a:rPr>
              <a:t> </a:t>
            </a:r>
            <a:r>
              <a:rPr lang="ar-IQ" sz="2200" dirty="0">
                <a:ea typeface="Calibri"/>
              </a:rPr>
              <a:t>مع استعداداته وقدرته وميوله وظروفه الاجتماعية وجنسه والاعداد والتأهيل لها والدخول فيها والتقدم  </a:t>
            </a:r>
            <a:r>
              <a:rPr lang="ar-IQ" sz="2200" dirty="0" smtClean="0">
                <a:ea typeface="Calibri"/>
              </a:rPr>
              <a:t>فيها </a:t>
            </a:r>
            <a:r>
              <a:rPr lang="ar-IQ" sz="2200" dirty="0">
                <a:ea typeface="Calibri"/>
              </a:rPr>
              <a:t>وتحقيق افضل مستوى ممكن من التوافق المهني</a:t>
            </a:r>
            <a:endParaRPr lang="en-US" sz="2200" dirty="0">
              <a:ea typeface="Calibri"/>
              <a:cs typeface="Arial"/>
            </a:endParaRPr>
          </a:p>
          <a:p>
            <a:pPr marL="0" indent="0" algn="just">
              <a:lnSpc>
                <a:spcPct val="150000"/>
              </a:lnSpc>
              <a:spcAft>
                <a:spcPts val="1000"/>
              </a:spcAft>
              <a:buNone/>
            </a:pPr>
            <a:r>
              <a:rPr lang="ar-IQ" sz="2200" dirty="0" smtClean="0">
                <a:ea typeface="Calibri"/>
              </a:rPr>
              <a:t>   </a:t>
            </a:r>
            <a:r>
              <a:rPr lang="ar-IQ" sz="2200" dirty="0">
                <a:ea typeface="Calibri"/>
              </a:rPr>
              <a:t>ويستهدف الارشاد المهني وضع الشخص المناسب في المكان المناسب بما يحقق التوافق المهني ويعود على الفرد والمجتمع </a:t>
            </a:r>
            <a:r>
              <a:rPr lang="ar-IQ" sz="2200" dirty="0" smtClean="0">
                <a:ea typeface="Calibri"/>
              </a:rPr>
              <a:t>بالخير، </a:t>
            </a:r>
            <a:r>
              <a:rPr lang="ar-IQ" sz="2200" dirty="0">
                <a:ea typeface="Calibri"/>
              </a:rPr>
              <a:t>و يستهدف ايضا مساعدة الفرد في معرفه  استعداداته وميوله واختيار مهنة حياته بطريقة منظمة </a:t>
            </a:r>
            <a:r>
              <a:rPr lang="ar-IQ" sz="2200" dirty="0" smtClean="0">
                <a:ea typeface="Calibri"/>
              </a:rPr>
              <a:t>مخططه، </a:t>
            </a:r>
            <a:r>
              <a:rPr lang="ar-IQ" sz="2200" dirty="0">
                <a:ea typeface="Calibri"/>
              </a:rPr>
              <a:t>واعداد نفسه ليحتل مكانه الصحيح في عالم المهنة . </a:t>
            </a:r>
            <a:endParaRPr lang="en-US" sz="2200" dirty="0">
              <a:ea typeface="Calibri"/>
              <a:cs typeface="Arial"/>
            </a:endParaRPr>
          </a:p>
          <a:p>
            <a:pPr marL="0" indent="0" algn="just">
              <a:lnSpc>
                <a:spcPct val="150000"/>
              </a:lnSpc>
              <a:spcAft>
                <a:spcPts val="1000"/>
              </a:spcAft>
              <a:buNone/>
            </a:pPr>
            <a:r>
              <a:rPr lang="ar-IQ" sz="2200" b="1" u="sng" dirty="0">
                <a:ea typeface="Calibri"/>
              </a:rPr>
              <a:t>الحاجة الى الارشاد المهني: </a:t>
            </a:r>
            <a:endParaRPr lang="en-US" sz="2200" dirty="0">
              <a:ea typeface="Calibri"/>
              <a:cs typeface="Arial"/>
            </a:endParaRPr>
          </a:p>
          <a:p>
            <a:pPr marL="0" indent="0" algn="just">
              <a:lnSpc>
                <a:spcPct val="150000"/>
              </a:lnSpc>
              <a:spcAft>
                <a:spcPts val="1000"/>
              </a:spcAft>
              <a:buNone/>
            </a:pPr>
            <a:r>
              <a:rPr lang="ar-IQ" sz="2200" dirty="0" smtClean="0">
                <a:ea typeface="Calibri"/>
              </a:rPr>
              <a:t>   </a:t>
            </a:r>
            <a:r>
              <a:rPr lang="ar-IQ" sz="2200" dirty="0">
                <a:ea typeface="Calibri"/>
              </a:rPr>
              <a:t>ان اهم قرارين في حياة الانسان هما قرار اختيار المهنة وقرار اختيار الزوج وكل مواطن يجب ان يتخذ هذين القرارين بحكمة </a:t>
            </a:r>
            <a:r>
              <a:rPr lang="ar-IQ" sz="2200" dirty="0" smtClean="0">
                <a:ea typeface="Calibri"/>
              </a:rPr>
              <a:t>، </a:t>
            </a:r>
            <a:r>
              <a:rPr lang="ar-IQ" sz="2200" dirty="0">
                <a:ea typeface="Calibri"/>
              </a:rPr>
              <a:t>وتقوم الحاجة للإرشاد المهني على اساس تنوع الفروق الفردية في القدرات والاستعدادات والميول والتقدم العلمي والتكنلوجي الذي يشهده عصرنا الحاضر مما زاد عدد المهن والتخصصات وفرص العمل بشكل كبير جدا . </a:t>
            </a:r>
            <a:endParaRPr lang="en-US" sz="2200" dirty="0">
              <a:ea typeface="Calibri"/>
              <a:cs typeface="Arial"/>
            </a:endParaRPr>
          </a:p>
          <a:p>
            <a:pPr marL="0" indent="0">
              <a:buNone/>
            </a:pPr>
            <a:endParaRPr lang="ar-IQ" sz="2000" dirty="0"/>
          </a:p>
        </p:txBody>
      </p:sp>
    </p:spTree>
    <p:extLst>
      <p:ext uri="{BB962C8B-B14F-4D97-AF65-F5344CB8AC3E}">
        <p14:creationId xmlns:p14="http://schemas.microsoft.com/office/powerpoint/2010/main" val="16594209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251520" y="404664"/>
            <a:ext cx="8640960" cy="6192688"/>
          </a:xfrm>
        </p:spPr>
        <p:txBody>
          <a:bodyPr>
            <a:normAutofit fontScale="25000" lnSpcReduction="20000"/>
          </a:bodyPr>
          <a:lstStyle/>
          <a:p>
            <a:pPr marL="0" indent="0" algn="just">
              <a:lnSpc>
                <a:spcPct val="120000"/>
              </a:lnSpc>
              <a:spcAft>
                <a:spcPts val="1000"/>
              </a:spcAft>
              <a:buNone/>
            </a:pPr>
            <a:r>
              <a:rPr lang="ar-IQ" sz="8000" b="1" u="sng" dirty="0" smtClean="0">
                <a:solidFill>
                  <a:prstClr val="black"/>
                </a:solidFill>
                <a:ea typeface="Calibri"/>
              </a:rPr>
              <a:t>أبرز </a:t>
            </a:r>
            <a:r>
              <a:rPr lang="ar-IQ" sz="8000" b="1" u="sng" dirty="0" smtClean="0">
                <a:ea typeface="Calibri"/>
              </a:rPr>
              <a:t>المشكلات </a:t>
            </a:r>
            <a:r>
              <a:rPr lang="ar-IQ" sz="8000" b="1" u="sng" dirty="0">
                <a:ea typeface="Calibri"/>
              </a:rPr>
              <a:t>المهنية: </a:t>
            </a:r>
            <a:endParaRPr lang="ar-IQ" sz="8000" b="1" u="sng" dirty="0" smtClean="0">
              <a:ea typeface="Calibri"/>
            </a:endParaRPr>
          </a:p>
          <a:p>
            <a:pPr marL="0" indent="0" algn="just">
              <a:lnSpc>
                <a:spcPct val="120000"/>
              </a:lnSpc>
              <a:spcAft>
                <a:spcPts val="1000"/>
              </a:spcAft>
              <a:buNone/>
            </a:pPr>
            <a:r>
              <a:rPr lang="ar-IQ" sz="8000" b="1" dirty="0">
                <a:ea typeface="Calibri"/>
              </a:rPr>
              <a:t> </a:t>
            </a:r>
            <a:r>
              <a:rPr lang="ar-IQ" sz="8000" b="1" dirty="0" smtClean="0">
                <a:ea typeface="Calibri"/>
              </a:rPr>
              <a:t>1- </a:t>
            </a:r>
            <a:r>
              <a:rPr lang="ar-IQ" sz="8000" dirty="0" smtClean="0">
                <a:ea typeface="Calibri"/>
              </a:rPr>
              <a:t>مشكلات </a:t>
            </a:r>
            <a:r>
              <a:rPr lang="ar-IQ" sz="8000" dirty="0">
                <a:ea typeface="Calibri"/>
              </a:rPr>
              <a:t>اختيار المهنة </a:t>
            </a:r>
            <a:endParaRPr lang="en-US" sz="8000" dirty="0">
              <a:ea typeface="Calibri"/>
              <a:cs typeface="Arial"/>
            </a:endParaRPr>
          </a:p>
          <a:p>
            <a:pPr marL="0" lvl="0" indent="0" algn="just">
              <a:lnSpc>
                <a:spcPct val="170000"/>
              </a:lnSpc>
              <a:buNone/>
            </a:pPr>
            <a:r>
              <a:rPr lang="ar-IQ" sz="8000" dirty="0" smtClean="0">
                <a:ea typeface="Calibri"/>
              </a:rPr>
              <a:t> 2- مشكلات </a:t>
            </a:r>
            <a:r>
              <a:rPr lang="ar-IQ" sz="8000" dirty="0">
                <a:ea typeface="Calibri"/>
              </a:rPr>
              <a:t>توزيع القوى العاملة </a:t>
            </a:r>
            <a:endParaRPr lang="en-US" sz="8000" dirty="0">
              <a:ea typeface="Calibri"/>
              <a:cs typeface="Arial"/>
            </a:endParaRPr>
          </a:p>
          <a:p>
            <a:pPr marL="0" lvl="0" indent="0" algn="just">
              <a:lnSpc>
                <a:spcPct val="170000"/>
              </a:lnSpc>
              <a:buNone/>
            </a:pPr>
            <a:r>
              <a:rPr lang="ar-IQ" sz="8000" dirty="0" smtClean="0">
                <a:ea typeface="Calibri"/>
              </a:rPr>
              <a:t> 3- مشكلات </a:t>
            </a:r>
            <a:r>
              <a:rPr lang="ar-IQ" sz="8000" dirty="0">
                <a:ea typeface="Calibri"/>
              </a:rPr>
              <a:t>الاعداد المهني </a:t>
            </a:r>
            <a:endParaRPr lang="en-US" sz="8000" dirty="0">
              <a:ea typeface="Calibri"/>
              <a:cs typeface="Arial"/>
            </a:endParaRPr>
          </a:p>
          <a:p>
            <a:pPr marL="0" lvl="0" indent="0" algn="just">
              <a:lnSpc>
                <a:spcPct val="170000"/>
              </a:lnSpc>
              <a:buNone/>
            </a:pPr>
            <a:r>
              <a:rPr lang="ar-IQ" sz="8000" dirty="0" smtClean="0">
                <a:ea typeface="Calibri"/>
              </a:rPr>
              <a:t> 4- مشكلات </a:t>
            </a:r>
            <a:r>
              <a:rPr lang="ar-IQ" sz="8000" dirty="0">
                <a:ea typeface="Calibri"/>
              </a:rPr>
              <a:t>الالتحاق بالعمل </a:t>
            </a:r>
            <a:endParaRPr lang="en-US" sz="8000" dirty="0">
              <a:ea typeface="Calibri"/>
              <a:cs typeface="Arial"/>
            </a:endParaRPr>
          </a:p>
          <a:p>
            <a:pPr marL="0" lvl="0" indent="0" algn="just">
              <a:lnSpc>
                <a:spcPct val="170000"/>
              </a:lnSpc>
              <a:buNone/>
            </a:pPr>
            <a:r>
              <a:rPr lang="ar-IQ" sz="8000" dirty="0" smtClean="0">
                <a:ea typeface="Calibri"/>
              </a:rPr>
              <a:t> 5- مشكلات </a:t>
            </a:r>
            <a:r>
              <a:rPr lang="ar-IQ" sz="8000" dirty="0">
                <a:ea typeface="Calibri"/>
              </a:rPr>
              <a:t>التوافق المهني </a:t>
            </a:r>
            <a:endParaRPr lang="en-US" sz="8000" dirty="0">
              <a:ea typeface="Calibri"/>
              <a:cs typeface="Arial"/>
            </a:endParaRPr>
          </a:p>
          <a:p>
            <a:pPr marL="0" lvl="0" indent="0" algn="just">
              <a:lnSpc>
                <a:spcPct val="170000"/>
              </a:lnSpc>
              <a:spcAft>
                <a:spcPts val="1000"/>
              </a:spcAft>
              <a:buNone/>
            </a:pPr>
            <a:r>
              <a:rPr lang="ar-IQ" sz="8000" dirty="0" smtClean="0">
                <a:ea typeface="Calibri"/>
              </a:rPr>
              <a:t> 6- البطالة </a:t>
            </a:r>
            <a:endParaRPr lang="en-US" sz="8000" dirty="0">
              <a:ea typeface="Calibri"/>
              <a:cs typeface="Arial"/>
            </a:endParaRPr>
          </a:p>
          <a:p>
            <a:pPr marL="0" indent="0" algn="just">
              <a:lnSpc>
                <a:spcPct val="120000"/>
              </a:lnSpc>
              <a:spcAft>
                <a:spcPts val="1000"/>
              </a:spcAft>
              <a:buNone/>
            </a:pPr>
            <a:r>
              <a:rPr lang="ar-IQ" sz="8000" b="1" u="sng" dirty="0">
                <a:ea typeface="Calibri"/>
              </a:rPr>
              <a:t>خدمات الارشاد المهني: </a:t>
            </a:r>
            <a:endParaRPr lang="en-US" sz="8000" dirty="0">
              <a:ea typeface="Calibri"/>
              <a:cs typeface="Arial"/>
            </a:endParaRPr>
          </a:p>
          <a:p>
            <a:pPr marL="0" indent="0" algn="just">
              <a:lnSpc>
                <a:spcPct val="120000"/>
              </a:lnSpc>
              <a:spcAft>
                <a:spcPts val="1000"/>
              </a:spcAft>
              <a:buNone/>
            </a:pPr>
            <a:r>
              <a:rPr lang="ar-IQ" sz="8000" b="1" dirty="0" smtClean="0">
                <a:ea typeface="Calibri"/>
              </a:rPr>
              <a:t>أ</a:t>
            </a:r>
            <a:r>
              <a:rPr lang="ar-IQ" sz="8000" dirty="0" smtClean="0">
                <a:ea typeface="Calibri"/>
              </a:rPr>
              <a:t>هم </a:t>
            </a:r>
            <a:r>
              <a:rPr lang="ar-IQ" sz="8000" dirty="0">
                <a:ea typeface="Calibri"/>
              </a:rPr>
              <a:t>خدمات الارشاد المهني هي المزاوجة بين العامل و العمل اي بين الشخص والمهنة وذلك لتحديد ما يسمى ( الصلاحية المهنية ) ويتم ذلك عن طريق :- </a:t>
            </a:r>
            <a:endParaRPr lang="en-US" sz="8000" dirty="0">
              <a:ea typeface="Calibri"/>
              <a:cs typeface="Arial"/>
            </a:endParaRPr>
          </a:p>
          <a:p>
            <a:pPr lvl="0" algn="just">
              <a:lnSpc>
                <a:spcPct val="170000"/>
              </a:lnSpc>
              <a:buFont typeface="+mj-lt"/>
              <a:buAutoNum type="arabicPeriod"/>
            </a:pPr>
            <a:r>
              <a:rPr lang="ar-IQ" sz="8000" dirty="0">
                <a:ea typeface="Calibri"/>
              </a:rPr>
              <a:t>التربية المهنية </a:t>
            </a:r>
            <a:endParaRPr lang="en-US" sz="8000" dirty="0">
              <a:ea typeface="Calibri"/>
              <a:cs typeface="Arial"/>
            </a:endParaRPr>
          </a:p>
          <a:p>
            <a:pPr lvl="0" algn="just">
              <a:lnSpc>
                <a:spcPct val="170000"/>
              </a:lnSpc>
              <a:buFont typeface="+mj-lt"/>
              <a:buAutoNum type="arabicPeriod"/>
            </a:pPr>
            <a:r>
              <a:rPr lang="ar-IQ" sz="8000" dirty="0">
                <a:ea typeface="Calibri"/>
              </a:rPr>
              <a:t>تحليل العامل </a:t>
            </a:r>
            <a:endParaRPr lang="en-US" sz="8000" dirty="0">
              <a:ea typeface="Calibri"/>
              <a:cs typeface="Arial"/>
            </a:endParaRPr>
          </a:p>
        </p:txBody>
      </p:sp>
    </p:spTree>
    <p:extLst>
      <p:ext uri="{BB962C8B-B14F-4D97-AF65-F5344CB8AC3E}">
        <p14:creationId xmlns:p14="http://schemas.microsoft.com/office/powerpoint/2010/main" val="6345301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323528" y="332656"/>
            <a:ext cx="8568952" cy="6192688"/>
          </a:xfrm>
        </p:spPr>
        <p:txBody>
          <a:bodyPr>
            <a:normAutofit/>
          </a:bodyPr>
          <a:lstStyle/>
          <a:p>
            <a:pPr marL="0" lvl="0" indent="0" algn="just">
              <a:lnSpc>
                <a:spcPct val="170000"/>
              </a:lnSpc>
              <a:buNone/>
            </a:pPr>
            <a:r>
              <a:rPr lang="ar-IQ" sz="2000" dirty="0" smtClean="0">
                <a:solidFill>
                  <a:prstClr val="black"/>
                </a:solidFill>
                <a:ea typeface="Calibri"/>
              </a:rPr>
              <a:t>3. تحليل </a:t>
            </a:r>
            <a:r>
              <a:rPr lang="ar-IQ" sz="2000" dirty="0">
                <a:solidFill>
                  <a:prstClr val="black"/>
                </a:solidFill>
                <a:ea typeface="Calibri"/>
              </a:rPr>
              <a:t>العمل </a:t>
            </a:r>
            <a:endParaRPr lang="en-US" sz="2000" dirty="0">
              <a:solidFill>
                <a:prstClr val="black"/>
              </a:solidFill>
              <a:ea typeface="Calibri"/>
              <a:cs typeface="Arial"/>
            </a:endParaRPr>
          </a:p>
          <a:p>
            <a:pPr marL="0" lvl="0" indent="0" algn="just">
              <a:lnSpc>
                <a:spcPct val="170000"/>
              </a:lnSpc>
              <a:buNone/>
            </a:pPr>
            <a:r>
              <a:rPr lang="ar-IQ" sz="2000" dirty="0" smtClean="0">
                <a:solidFill>
                  <a:prstClr val="black"/>
                </a:solidFill>
                <a:ea typeface="Calibri"/>
              </a:rPr>
              <a:t>4. الاختيار </a:t>
            </a:r>
            <a:r>
              <a:rPr lang="ar-IQ" sz="2000" dirty="0">
                <a:solidFill>
                  <a:prstClr val="black"/>
                </a:solidFill>
                <a:ea typeface="Calibri"/>
              </a:rPr>
              <a:t>المهني </a:t>
            </a:r>
            <a:endParaRPr lang="en-US" sz="2000" dirty="0">
              <a:solidFill>
                <a:prstClr val="black"/>
              </a:solidFill>
              <a:ea typeface="Calibri"/>
              <a:cs typeface="Arial"/>
            </a:endParaRPr>
          </a:p>
          <a:p>
            <a:pPr marL="0" lvl="0" indent="0" algn="just">
              <a:lnSpc>
                <a:spcPct val="170000"/>
              </a:lnSpc>
              <a:buNone/>
            </a:pPr>
            <a:r>
              <a:rPr lang="ar-IQ" sz="2000" dirty="0" smtClean="0">
                <a:solidFill>
                  <a:prstClr val="black"/>
                </a:solidFill>
                <a:ea typeface="Calibri"/>
              </a:rPr>
              <a:t>5. التأهيل </a:t>
            </a:r>
            <a:r>
              <a:rPr lang="ar-IQ" sz="2000" dirty="0">
                <a:solidFill>
                  <a:prstClr val="black"/>
                </a:solidFill>
                <a:ea typeface="Calibri"/>
              </a:rPr>
              <a:t>المهني </a:t>
            </a:r>
            <a:endParaRPr lang="en-US" sz="2000" dirty="0">
              <a:solidFill>
                <a:prstClr val="black"/>
              </a:solidFill>
              <a:ea typeface="Calibri"/>
              <a:cs typeface="Arial"/>
            </a:endParaRPr>
          </a:p>
          <a:p>
            <a:pPr marL="0" lvl="0" indent="0" algn="just">
              <a:lnSpc>
                <a:spcPct val="170000"/>
              </a:lnSpc>
              <a:buNone/>
            </a:pPr>
            <a:r>
              <a:rPr lang="ar-IQ" sz="2000" dirty="0" smtClean="0">
                <a:solidFill>
                  <a:prstClr val="black"/>
                </a:solidFill>
                <a:ea typeface="Calibri"/>
              </a:rPr>
              <a:t>6. التدريب </a:t>
            </a:r>
            <a:r>
              <a:rPr lang="ar-IQ" sz="2000" dirty="0">
                <a:solidFill>
                  <a:prstClr val="black"/>
                </a:solidFill>
                <a:ea typeface="Calibri"/>
              </a:rPr>
              <a:t>المهني </a:t>
            </a:r>
            <a:endParaRPr lang="ar-IQ" sz="2000" dirty="0" smtClean="0">
              <a:solidFill>
                <a:prstClr val="black"/>
              </a:solidFill>
              <a:ea typeface="Calibri"/>
            </a:endParaRPr>
          </a:p>
          <a:p>
            <a:pPr marL="0" lvl="0" indent="0" algn="just">
              <a:lnSpc>
                <a:spcPct val="120000"/>
              </a:lnSpc>
              <a:buNone/>
            </a:pPr>
            <a:r>
              <a:rPr lang="ar-IQ" sz="2000" dirty="0" smtClean="0">
                <a:solidFill>
                  <a:prstClr val="black"/>
                </a:solidFill>
                <a:ea typeface="Calibri"/>
              </a:rPr>
              <a:t>7. التشغيل </a:t>
            </a:r>
            <a:endParaRPr lang="en-US" sz="2000" dirty="0">
              <a:solidFill>
                <a:prstClr val="black"/>
              </a:solidFill>
              <a:ea typeface="Calibri"/>
              <a:cs typeface="Arial"/>
            </a:endParaRPr>
          </a:p>
          <a:p>
            <a:pPr marL="0" lvl="0" indent="0" algn="just">
              <a:lnSpc>
                <a:spcPct val="120000"/>
              </a:lnSpc>
              <a:buNone/>
            </a:pPr>
            <a:r>
              <a:rPr lang="ar-IQ" sz="2000" dirty="0" smtClean="0">
                <a:solidFill>
                  <a:prstClr val="black"/>
                </a:solidFill>
                <a:ea typeface="Calibri"/>
              </a:rPr>
              <a:t>8. الاستقرار </a:t>
            </a:r>
            <a:r>
              <a:rPr lang="ar-IQ" sz="2000" dirty="0">
                <a:solidFill>
                  <a:prstClr val="black"/>
                </a:solidFill>
                <a:ea typeface="Calibri"/>
              </a:rPr>
              <a:t>في العمل </a:t>
            </a:r>
            <a:endParaRPr lang="ar-IQ" sz="2000" dirty="0">
              <a:solidFill>
                <a:prstClr val="black"/>
              </a:solidFill>
              <a:ea typeface="Calibri"/>
              <a:cs typeface="Arial"/>
            </a:endParaRPr>
          </a:p>
          <a:p>
            <a:pPr marL="0" lvl="0" indent="0" algn="just">
              <a:lnSpc>
                <a:spcPct val="120000"/>
              </a:lnSpc>
              <a:buNone/>
            </a:pPr>
            <a:r>
              <a:rPr lang="ar-IQ" sz="2000" dirty="0">
                <a:solidFill>
                  <a:prstClr val="black"/>
                </a:solidFill>
                <a:ea typeface="Calibri"/>
              </a:rPr>
              <a:t> </a:t>
            </a:r>
            <a:r>
              <a:rPr lang="ar-IQ" sz="2000" dirty="0" smtClean="0">
                <a:solidFill>
                  <a:prstClr val="black"/>
                </a:solidFill>
                <a:ea typeface="Calibri"/>
              </a:rPr>
              <a:t>9. التوافق </a:t>
            </a:r>
            <a:r>
              <a:rPr lang="ar-IQ" sz="2000" dirty="0">
                <a:solidFill>
                  <a:prstClr val="black"/>
                </a:solidFill>
                <a:ea typeface="Calibri"/>
              </a:rPr>
              <a:t>المهني .</a:t>
            </a:r>
            <a:endParaRPr lang="en-US" sz="2000" dirty="0">
              <a:solidFill>
                <a:prstClr val="black"/>
              </a:solidFill>
              <a:ea typeface="Calibri"/>
              <a:cs typeface="Arial"/>
            </a:endParaRPr>
          </a:p>
          <a:p>
            <a:pPr marL="0" indent="0">
              <a:buNone/>
            </a:pPr>
            <a:endParaRPr lang="ar-IQ" sz="2000" dirty="0"/>
          </a:p>
        </p:txBody>
      </p:sp>
    </p:spTree>
    <p:extLst>
      <p:ext uri="{BB962C8B-B14F-4D97-AF65-F5344CB8AC3E}">
        <p14:creationId xmlns:p14="http://schemas.microsoft.com/office/powerpoint/2010/main" val="26445703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251520" y="332656"/>
            <a:ext cx="8568952" cy="6192688"/>
          </a:xfrm>
        </p:spPr>
        <p:txBody>
          <a:bodyPr>
            <a:normAutofit fontScale="25000" lnSpcReduction="20000"/>
          </a:bodyPr>
          <a:lstStyle/>
          <a:p>
            <a:pPr marL="0" indent="0" algn="ctr">
              <a:lnSpc>
                <a:spcPct val="115000"/>
              </a:lnSpc>
              <a:spcAft>
                <a:spcPts val="1000"/>
              </a:spcAft>
              <a:buNone/>
            </a:pPr>
            <a:r>
              <a:rPr lang="ar-IQ" sz="8000" b="1" dirty="0">
                <a:ea typeface="Calibri"/>
              </a:rPr>
              <a:t>المحاضرة </a:t>
            </a:r>
            <a:r>
              <a:rPr lang="ar-IQ" sz="8000" b="1" dirty="0" smtClean="0">
                <a:ea typeface="Calibri"/>
              </a:rPr>
              <a:t>الثامنة</a:t>
            </a:r>
            <a:endParaRPr lang="en-US" sz="8000" dirty="0">
              <a:ea typeface="Calibri"/>
              <a:cs typeface="Arial"/>
            </a:endParaRPr>
          </a:p>
          <a:p>
            <a:pPr marL="0" indent="0" algn="ctr">
              <a:lnSpc>
                <a:spcPct val="115000"/>
              </a:lnSpc>
              <a:buNone/>
            </a:pPr>
            <a:r>
              <a:rPr lang="ar-IQ" sz="8000" b="1" dirty="0" smtClean="0">
                <a:ea typeface="Calibri"/>
              </a:rPr>
              <a:t>(</a:t>
            </a:r>
            <a:r>
              <a:rPr lang="ar-IQ" sz="8000" b="1" dirty="0">
                <a:ea typeface="Calibri"/>
              </a:rPr>
              <a:t>الارشاد الزواجي)</a:t>
            </a:r>
            <a:endParaRPr lang="en-US" sz="8000" dirty="0">
              <a:ea typeface="Calibri"/>
              <a:cs typeface="Arial"/>
            </a:endParaRPr>
          </a:p>
          <a:p>
            <a:pPr marL="0" indent="0" algn="just">
              <a:lnSpc>
                <a:spcPct val="150000"/>
              </a:lnSpc>
              <a:spcAft>
                <a:spcPts val="1000"/>
              </a:spcAft>
              <a:buNone/>
            </a:pPr>
            <a:r>
              <a:rPr lang="ar-IQ" sz="8000" b="1" u="sng" dirty="0">
                <a:ea typeface="Calibri"/>
              </a:rPr>
              <a:t>الإرشاد الزواجي</a:t>
            </a:r>
            <a:endParaRPr lang="en-US" sz="8000" dirty="0">
              <a:ea typeface="Calibri"/>
              <a:cs typeface="Arial"/>
            </a:endParaRPr>
          </a:p>
          <a:p>
            <a:pPr marL="0" indent="0" algn="just">
              <a:lnSpc>
                <a:spcPct val="150000"/>
              </a:lnSpc>
              <a:spcAft>
                <a:spcPts val="1000"/>
              </a:spcAft>
              <a:buNone/>
            </a:pPr>
            <a:r>
              <a:rPr lang="ar-IQ" sz="8000" dirty="0">
                <a:ea typeface="Calibri"/>
              </a:rPr>
              <a:t>    هو عملية مساعدة </a:t>
            </a:r>
            <a:r>
              <a:rPr lang="ar-IQ" sz="8000" dirty="0" smtClean="0">
                <a:ea typeface="Calibri"/>
              </a:rPr>
              <a:t>افراد </a:t>
            </a:r>
            <a:r>
              <a:rPr lang="ar-IQ" sz="8000" dirty="0">
                <a:ea typeface="Calibri"/>
              </a:rPr>
              <a:t>في اختيار زوجة والاستعداد للحياة الزوجية والدخول فيها والاستقرار والسعادة وتحقيق التوافق الزواجي </a:t>
            </a:r>
            <a:r>
              <a:rPr lang="ar-IQ" sz="8000" dirty="0" smtClean="0">
                <a:ea typeface="Calibri"/>
              </a:rPr>
              <a:t>، وحل </a:t>
            </a:r>
            <a:r>
              <a:rPr lang="ar-IQ" sz="8000" dirty="0">
                <a:ea typeface="Calibri"/>
              </a:rPr>
              <a:t>ما قد </a:t>
            </a:r>
            <a:r>
              <a:rPr lang="ar-IQ" sz="8000" dirty="0" smtClean="0">
                <a:ea typeface="Calibri"/>
              </a:rPr>
              <a:t>يطرأ </a:t>
            </a:r>
            <a:r>
              <a:rPr lang="ar-IQ" sz="8000" dirty="0">
                <a:ea typeface="Calibri"/>
              </a:rPr>
              <a:t>من مشكلات زوجية قبل الزواج </a:t>
            </a:r>
            <a:r>
              <a:rPr lang="ar-IQ" sz="8000" dirty="0" smtClean="0">
                <a:ea typeface="Calibri"/>
              </a:rPr>
              <a:t>واثناءه </a:t>
            </a:r>
            <a:r>
              <a:rPr lang="ar-IQ" sz="8000" dirty="0">
                <a:ea typeface="Calibri"/>
              </a:rPr>
              <a:t>وبعده.</a:t>
            </a:r>
            <a:endParaRPr lang="en-US" sz="8000" dirty="0">
              <a:ea typeface="Calibri"/>
              <a:cs typeface="Arial"/>
            </a:endParaRPr>
          </a:p>
          <a:p>
            <a:pPr marL="0" indent="0" algn="just">
              <a:lnSpc>
                <a:spcPct val="150000"/>
              </a:lnSpc>
              <a:spcAft>
                <a:spcPts val="1000"/>
              </a:spcAft>
              <a:buNone/>
            </a:pPr>
            <a:r>
              <a:rPr lang="ar-IQ" sz="8000" dirty="0">
                <a:ea typeface="Calibri"/>
              </a:rPr>
              <a:t>    ويستهدف الارشاد الزواجي تحقيق سعادة الأسرة الصغيرة والمجتمع الكبير وذلك بتعليم الشباب اصول الحياة الزوجية السعيدة والعمل على الجمع بين انسب الزوجين بهدف وقائي والمساعدة في حل وعلاج ما قد </a:t>
            </a:r>
            <a:r>
              <a:rPr lang="ar-IQ" sz="8000" dirty="0" smtClean="0">
                <a:ea typeface="Calibri"/>
              </a:rPr>
              <a:t>يطرأ </a:t>
            </a:r>
            <a:r>
              <a:rPr lang="ar-IQ" sz="8000" dirty="0">
                <a:ea typeface="Calibri"/>
              </a:rPr>
              <a:t>من مشكلات أو اضطرابات زوجية.</a:t>
            </a:r>
            <a:endParaRPr lang="en-US" sz="8000" dirty="0">
              <a:ea typeface="Calibri"/>
              <a:cs typeface="Arial"/>
            </a:endParaRPr>
          </a:p>
          <a:p>
            <a:pPr marL="0" indent="0" algn="just">
              <a:lnSpc>
                <a:spcPct val="150000"/>
              </a:lnSpc>
              <a:spcAft>
                <a:spcPts val="1000"/>
              </a:spcAft>
              <a:buNone/>
            </a:pPr>
            <a:r>
              <a:rPr lang="ar-IQ" sz="8000" b="1" u="sng" dirty="0">
                <a:ea typeface="Calibri"/>
              </a:rPr>
              <a:t>الحاجة إلى الارشاد الزواجي:</a:t>
            </a:r>
            <a:endParaRPr lang="en-US" sz="8000" dirty="0">
              <a:ea typeface="Calibri"/>
              <a:cs typeface="Arial"/>
            </a:endParaRPr>
          </a:p>
          <a:p>
            <a:pPr marL="0" indent="0" algn="just">
              <a:lnSpc>
                <a:spcPct val="150000"/>
              </a:lnSpc>
              <a:spcAft>
                <a:spcPts val="1000"/>
              </a:spcAft>
              <a:buNone/>
            </a:pPr>
            <a:r>
              <a:rPr lang="ar-IQ" sz="8000" dirty="0">
                <a:ea typeface="Calibri"/>
              </a:rPr>
              <a:t>    كان الناس يسترشدون بالأهل والاقارب والاصدقاء والمعارف بالنواحي العامة </a:t>
            </a:r>
            <a:r>
              <a:rPr lang="ar-IQ" sz="8000" dirty="0" smtClean="0">
                <a:ea typeface="Calibri"/>
              </a:rPr>
              <a:t>والخاصة </a:t>
            </a:r>
            <a:r>
              <a:rPr lang="ar-IQ" sz="8000" dirty="0">
                <a:ea typeface="Calibri"/>
              </a:rPr>
              <a:t>بالزواج والحصول على المعلومات المطلوبة ثم بدا علماء الدين يقدمون خدمات بالإرشاد الزواجي مؤكدين الجوانب الدينية، واسهم الاطباء مؤكدين النواحي الطبية، وساعد الاخصائيون الاجتماعيون مهتمين بالنواحي الاجتماعية، واشترك المعالجون النفسيون متناولين النواحي النفسية الا ان تخصص </a:t>
            </a:r>
            <a:r>
              <a:rPr lang="ar-IQ" sz="8000" dirty="0" smtClean="0">
                <a:ea typeface="Calibri"/>
              </a:rPr>
              <a:t>الارشاد </a:t>
            </a:r>
            <a:endParaRPr lang="ar-IQ" sz="2000" dirty="0"/>
          </a:p>
        </p:txBody>
      </p:sp>
    </p:spTree>
    <p:extLst>
      <p:ext uri="{BB962C8B-B14F-4D97-AF65-F5344CB8AC3E}">
        <p14:creationId xmlns:p14="http://schemas.microsoft.com/office/powerpoint/2010/main" val="34135282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251520" y="260648"/>
            <a:ext cx="8640960" cy="6192688"/>
          </a:xfrm>
        </p:spPr>
        <p:txBody>
          <a:bodyPr>
            <a:normAutofit fontScale="25000" lnSpcReduction="20000"/>
          </a:bodyPr>
          <a:lstStyle/>
          <a:p>
            <a:pPr marL="0" lvl="0" indent="0" algn="just">
              <a:lnSpc>
                <a:spcPct val="150000"/>
              </a:lnSpc>
              <a:spcAft>
                <a:spcPts val="1000"/>
              </a:spcAft>
              <a:buNone/>
            </a:pPr>
            <a:r>
              <a:rPr lang="ar-IQ" sz="8000" dirty="0">
                <a:solidFill>
                  <a:prstClr val="black"/>
                </a:solidFill>
                <a:ea typeface="Calibri"/>
              </a:rPr>
              <a:t>النفسي وتحديد مجال خاص فيه – هو الارشاد الزواجي – والذي يعمل بأسلوب علمي أكثر دقه .</a:t>
            </a:r>
            <a:endParaRPr lang="en-US" sz="8000" dirty="0">
              <a:solidFill>
                <a:prstClr val="black"/>
              </a:solidFill>
              <a:ea typeface="Calibri"/>
              <a:cs typeface="Arial"/>
            </a:endParaRPr>
          </a:p>
          <a:p>
            <a:pPr marL="0" indent="0" algn="just">
              <a:lnSpc>
                <a:spcPct val="150000"/>
              </a:lnSpc>
              <a:spcAft>
                <a:spcPts val="1000"/>
              </a:spcAft>
              <a:buNone/>
            </a:pPr>
            <a:r>
              <a:rPr lang="ar-IQ" sz="8000" b="1" u="sng" dirty="0" smtClean="0">
                <a:ea typeface="Calibri"/>
              </a:rPr>
              <a:t>مشكلات </a:t>
            </a:r>
            <a:r>
              <a:rPr lang="ar-IQ" sz="8000" b="1" u="sng" dirty="0">
                <a:ea typeface="Calibri"/>
              </a:rPr>
              <a:t>الزواج:</a:t>
            </a:r>
            <a:endParaRPr lang="en-US" sz="8000" dirty="0">
              <a:ea typeface="Calibri"/>
              <a:cs typeface="Arial"/>
            </a:endParaRPr>
          </a:p>
          <a:p>
            <a:pPr marL="0" indent="0" algn="just">
              <a:lnSpc>
                <a:spcPct val="150000"/>
              </a:lnSpc>
              <a:spcAft>
                <a:spcPts val="1000"/>
              </a:spcAft>
              <a:buNone/>
            </a:pPr>
            <a:r>
              <a:rPr lang="ar-IQ" sz="8000" b="1" dirty="0">
                <a:ea typeface="Calibri"/>
              </a:rPr>
              <a:t>أ/ مشكلات قبل الزواج:</a:t>
            </a:r>
            <a:endParaRPr lang="en-US" sz="8000" dirty="0">
              <a:ea typeface="Calibri"/>
              <a:cs typeface="Arial"/>
            </a:endParaRPr>
          </a:p>
          <a:p>
            <a:pPr lvl="0" algn="just">
              <a:lnSpc>
                <a:spcPct val="150000"/>
              </a:lnSpc>
              <a:buFont typeface="+mj-lt"/>
              <a:buAutoNum type="arabicPeriod"/>
            </a:pPr>
            <a:r>
              <a:rPr lang="ar-IQ" sz="8000" dirty="0">
                <a:ea typeface="Calibri"/>
              </a:rPr>
              <a:t>العنوسة</a:t>
            </a:r>
            <a:endParaRPr lang="en-US" sz="8000" dirty="0">
              <a:ea typeface="Calibri"/>
              <a:cs typeface="Arial"/>
            </a:endParaRPr>
          </a:p>
          <a:p>
            <a:pPr lvl="0" algn="just">
              <a:lnSpc>
                <a:spcPct val="150000"/>
              </a:lnSpc>
              <a:buFont typeface="+mj-lt"/>
              <a:buAutoNum type="arabicPeriod"/>
            </a:pPr>
            <a:r>
              <a:rPr lang="ar-IQ" sz="8000" dirty="0">
                <a:ea typeface="Calibri"/>
              </a:rPr>
              <a:t>الاحجام والاضراب عن الزواج</a:t>
            </a:r>
            <a:endParaRPr lang="en-US" sz="8000" dirty="0">
              <a:ea typeface="Calibri"/>
              <a:cs typeface="Arial"/>
            </a:endParaRPr>
          </a:p>
          <a:p>
            <a:pPr lvl="0" algn="just">
              <a:lnSpc>
                <a:spcPct val="150000"/>
              </a:lnSpc>
              <a:buFont typeface="+mj-lt"/>
              <a:buAutoNum type="arabicPeriod"/>
            </a:pPr>
            <a:r>
              <a:rPr lang="ar-IQ" sz="8000" dirty="0">
                <a:ea typeface="Calibri"/>
              </a:rPr>
              <a:t>التفاوت بين الزوجين</a:t>
            </a:r>
            <a:endParaRPr lang="en-US" sz="8000" dirty="0">
              <a:ea typeface="Calibri"/>
              <a:cs typeface="Arial"/>
            </a:endParaRPr>
          </a:p>
          <a:p>
            <a:pPr lvl="0" algn="just">
              <a:lnSpc>
                <a:spcPct val="150000"/>
              </a:lnSpc>
              <a:spcAft>
                <a:spcPts val="1000"/>
              </a:spcAft>
              <a:buFont typeface="+mj-lt"/>
              <a:buAutoNum type="arabicPeriod"/>
            </a:pPr>
            <a:r>
              <a:rPr lang="ar-IQ" sz="8000" dirty="0">
                <a:ea typeface="Calibri"/>
              </a:rPr>
              <a:t>الاختلاط الزائد والتجارب قبل الزواج</a:t>
            </a:r>
            <a:endParaRPr lang="en-US" sz="8000" dirty="0">
              <a:ea typeface="Calibri"/>
              <a:cs typeface="Arial"/>
            </a:endParaRPr>
          </a:p>
          <a:p>
            <a:pPr marL="0" indent="0" algn="just">
              <a:lnSpc>
                <a:spcPct val="150000"/>
              </a:lnSpc>
              <a:spcAft>
                <a:spcPts val="1000"/>
              </a:spcAft>
              <a:buNone/>
            </a:pPr>
            <a:r>
              <a:rPr lang="ar-IQ" sz="8000" b="1" dirty="0">
                <a:ea typeface="Calibri"/>
              </a:rPr>
              <a:t>ب/ مشكلات اثناء الزواج:</a:t>
            </a:r>
            <a:endParaRPr lang="en-US" sz="8000" dirty="0">
              <a:ea typeface="Calibri"/>
              <a:cs typeface="Arial"/>
            </a:endParaRPr>
          </a:p>
          <a:p>
            <a:pPr lvl="0" algn="just">
              <a:lnSpc>
                <a:spcPct val="150000"/>
              </a:lnSpc>
              <a:buFont typeface="+mj-lt"/>
              <a:buAutoNum type="arabicPeriod"/>
            </a:pPr>
            <a:r>
              <a:rPr lang="ar-IQ" sz="8000" dirty="0">
                <a:ea typeface="Calibri"/>
              </a:rPr>
              <a:t>العقم</a:t>
            </a:r>
            <a:endParaRPr lang="en-US" sz="8000" dirty="0">
              <a:ea typeface="Calibri"/>
              <a:cs typeface="Arial"/>
            </a:endParaRPr>
          </a:p>
          <a:p>
            <a:pPr lvl="0" algn="just">
              <a:lnSpc>
                <a:spcPct val="150000"/>
              </a:lnSpc>
              <a:buFont typeface="+mj-lt"/>
              <a:buAutoNum type="arabicPeriod"/>
            </a:pPr>
            <a:r>
              <a:rPr lang="ar-IQ" sz="8000" dirty="0">
                <a:ea typeface="Calibri"/>
              </a:rPr>
              <a:t>تدخل الحماة والاقارب</a:t>
            </a:r>
            <a:endParaRPr lang="en-US" sz="8000" dirty="0">
              <a:ea typeface="Calibri"/>
              <a:cs typeface="Arial"/>
            </a:endParaRPr>
          </a:p>
          <a:p>
            <a:pPr lvl="0" algn="just">
              <a:lnSpc>
                <a:spcPct val="150000"/>
              </a:lnSpc>
              <a:buFont typeface="+mj-lt"/>
              <a:buAutoNum type="arabicPeriod"/>
            </a:pPr>
            <a:r>
              <a:rPr lang="ar-IQ" sz="8000" dirty="0">
                <a:ea typeface="Calibri"/>
              </a:rPr>
              <a:t>تعدد الزوجات</a:t>
            </a:r>
            <a:endParaRPr lang="en-US" sz="8000" dirty="0">
              <a:ea typeface="Calibri"/>
              <a:cs typeface="Arial"/>
            </a:endParaRPr>
          </a:p>
          <a:p>
            <a:pPr lvl="0" algn="just">
              <a:lnSpc>
                <a:spcPct val="150000"/>
              </a:lnSpc>
              <a:buFont typeface="+mj-lt"/>
              <a:buAutoNum type="arabicPeriod"/>
            </a:pPr>
            <a:r>
              <a:rPr lang="ar-IQ" sz="8000" dirty="0">
                <a:ea typeface="Calibri"/>
              </a:rPr>
              <a:t>اضطراب العلاقات الزوجية</a:t>
            </a:r>
            <a:endParaRPr lang="en-US" sz="8000" dirty="0">
              <a:ea typeface="Calibri"/>
              <a:cs typeface="Arial"/>
            </a:endParaRPr>
          </a:p>
          <a:p>
            <a:pPr marL="0" indent="0">
              <a:buNone/>
            </a:pPr>
            <a:r>
              <a:rPr lang="ar-IQ" sz="2000" dirty="0" smtClean="0"/>
              <a:t> </a:t>
            </a:r>
            <a:endParaRPr lang="ar-IQ" sz="2000" dirty="0"/>
          </a:p>
        </p:txBody>
      </p:sp>
    </p:spTree>
    <p:extLst>
      <p:ext uri="{BB962C8B-B14F-4D97-AF65-F5344CB8AC3E}">
        <p14:creationId xmlns:p14="http://schemas.microsoft.com/office/powerpoint/2010/main" val="28713511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323528" y="404664"/>
            <a:ext cx="8496944" cy="6120680"/>
          </a:xfrm>
        </p:spPr>
        <p:txBody>
          <a:bodyPr>
            <a:normAutofit fontScale="25000" lnSpcReduction="20000"/>
          </a:bodyPr>
          <a:lstStyle/>
          <a:p>
            <a:pPr marL="0" lvl="0" indent="0" algn="just">
              <a:buNone/>
            </a:pPr>
            <a:r>
              <a:rPr lang="ar-IQ" sz="8000" dirty="0" smtClean="0">
                <a:solidFill>
                  <a:prstClr val="black"/>
                </a:solidFill>
                <a:ea typeface="Calibri"/>
              </a:rPr>
              <a:t>5. المشكلات </a:t>
            </a:r>
            <a:r>
              <a:rPr lang="ar-IQ" sz="8000" dirty="0">
                <a:solidFill>
                  <a:prstClr val="black"/>
                </a:solidFill>
                <a:ea typeface="Calibri"/>
              </a:rPr>
              <a:t>الجنسية</a:t>
            </a:r>
            <a:endParaRPr lang="en-US" sz="8000" dirty="0">
              <a:solidFill>
                <a:prstClr val="black"/>
              </a:solidFill>
              <a:ea typeface="Calibri"/>
              <a:cs typeface="Arial"/>
            </a:endParaRPr>
          </a:p>
          <a:p>
            <a:pPr marL="0" lvl="0" indent="0" algn="just">
              <a:spcAft>
                <a:spcPts val="1000"/>
              </a:spcAft>
              <a:buNone/>
            </a:pPr>
            <a:r>
              <a:rPr lang="ar-IQ" sz="8000" dirty="0" smtClean="0">
                <a:solidFill>
                  <a:prstClr val="black"/>
                </a:solidFill>
                <a:ea typeface="Calibri"/>
              </a:rPr>
              <a:t>6. الخيانات </a:t>
            </a:r>
            <a:r>
              <a:rPr lang="ar-IQ" sz="8000" dirty="0">
                <a:solidFill>
                  <a:prstClr val="black"/>
                </a:solidFill>
                <a:ea typeface="Calibri"/>
              </a:rPr>
              <a:t>الزوجية</a:t>
            </a:r>
            <a:endParaRPr lang="en-US" sz="8000" dirty="0">
              <a:solidFill>
                <a:prstClr val="black"/>
              </a:solidFill>
              <a:ea typeface="Calibri"/>
              <a:cs typeface="Arial"/>
            </a:endParaRPr>
          </a:p>
          <a:p>
            <a:pPr marL="0" indent="0" algn="just">
              <a:lnSpc>
                <a:spcPct val="120000"/>
              </a:lnSpc>
              <a:spcAft>
                <a:spcPts val="1000"/>
              </a:spcAft>
              <a:buNone/>
            </a:pPr>
            <a:r>
              <a:rPr lang="ar-IQ" sz="8000" b="1" dirty="0">
                <a:ea typeface="Calibri"/>
              </a:rPr>
              <a:t>ج/ مشكلات بعد انهاء الزواج:</a:t>
            </a:r>
            <a:endParaRPr lang="en-US" sz="8000" dirty="0">
              <a:ea typeface="Calibri"/>
              <a:cs typeface="Arial"/>
            </a:endParaRPr>
          </a:p>
          <a:p>
            <a:pPr lvl="0" algn="just">
              <a:lnSpc>
                <a:spcPct val="120000"/>
              </a:lnSpc>
              <a:buFont typeface="+mj-lt"/>
              <a:buAutoNum type="arabicPeriod"/>
            </a:pPr>
            <a:r>
              <a:rPr lang="ar-IQ" sz="8000" dirty="0">
                <a:ea typeface="Calibri"/>
              </a:rPr>
              <a:t>الطلاق</a:t>
            </a:r>
            <a:endParaRPr lang="en-US" sz="8000" dirty="0">
              <a:ea typeface="Calibri"/>
              <a:cs typeface="Arial"/>
            </a:endParaRPr>
          </a:p>
          <a:p>
            <a:pPr lvl="0" algn="just">
              <a:lnSpc>
                <a:spcPct val="120000"/>
              </a:lnSpc>
              <a:buFont typeface="+mj-lt"/>
              <a:buAutoNum type="arabicPeriod"/>
            </a:pPr>
            <a:r>
              <a:rPr lang="ar-IQ" sz="8000" dirty="0">
                <a:ea typeface="Calibri"/>
              </a:rPr>
              <a:t>الترمل والعزوبة بعد الزواج</a:t>
            </a:r>
            <a:endParaRPr lang="en-US" sz="8000" dirty="0">
              <a:ea typeface="Calibri"/>
              <a:cs typeface="Arial"/>
            </a:endParaRPr>
          </a:p>
          <a:p>
            <a:pPr lvl="0" algn="just">
              <a:lnSpc>
                <a:spcPct val="120000"/>
              </a:lnSpc>
              <a:spcAft>
                <a:spcPts val="1000"/>
              </a:spcAft>
              <a:buFont typeface="+mj-lt"/>
              <a:buAutoNum type="arabicPeriod"/>
            </a:pPr>
            <a:r>
              <a:rPr lang="ar-IQ" sz="8000" dirty="0">
                <a:ea typeface="Calibri"/>
              </a:rPr>
              <a:t>الزواج من جديد</a:t>
            </a:r>
            <a:endParaRPr lang="en-US" sz="8000" dirty="0">
              <a:ea typeface="Calibri"/>
              <a:cs typeface="Arial"/>
            </a:endParaRPr>
          </a:p>
          <a:p>
            <a:pPr marL="0" indent="0" algn="just">
              <a:lnSpc>
                <a:spcPct val="120000"/>
              </a:lnSpc>
              <a:spcAft>
                <a:spcPts val="1000"/>
              </a:spcAft>
              <a:buNone/>
            </a:pPr>
            <a:r>
              <a:rPr lang="ar-IQ" sz="8000" b="1" dirty="0">
                <a:ea typeface="Calibri"/>
              </a:rPr>
              <a:t>د/ مشكلات عامة في الزواج:</a:t>
            </a:r>
            <a:endParaRPr lang="en-US" sz="8000" dirty="0">
              <a:ea typeface="Calibri"/>
              <a:cs typeface="Arial"/>
            </a:endParaRPr>
          </a:p>
          <a:p>
            <a:pPr lvl="0" algn="just">
              <a:lnSpc>
                <a:spcPct val="120000"/>
              </a:lnSpc>
              <a:buFont typeface="+mj-lt"/>
              <a:buAutoNum type="arabicPeriod"/>
            </a:pPr>
            <a:r>
              <a:rPr lang="ar-IQ" sz="8000" dirty="0">
                <a:ea typeface="Calibri"/>
              </a:rPr>
              <a:t>الزواج غير الناضج</a:t>
            </a:r>
            <a:endParaRPr lang="en-US" sz="8000" dirty="0">
              <a:ea typeface="Calibri"/>
              <a:cs typeface="Arial"/>
            </a:endParaRPr>
          </a:p>
          <a:p>
            <a:pPr lvl="0" algn="just">
              <a:lnSpc>
                <a:spcPct val="120000"/>
              </a:lnSpc>
              <a:buFont typeface="+mj-lt"/>
              <a:buAutoNum type="arabicPeriod"/>
            </a:pPr>
            <a:r>
              <a:rPr lang="ar-IQ" sz="8000" dirty="0">
                <a:ea typeface="Calibri"/>
              </a:rPr>
              <a:t>الزواج المتسرع</a:t>
            </a:r>
            <a:endParaRPr lang="en-US" sz="8000" dirty="0">
              <a:ea typeface="Calibri"/>
              <a:cs typeface="Arial"/>
            </a:endParaRPr>
          </a:p>
          <a:p>
            <a:pPr lvl="0" algn="just">
              <a:lnSpc>
                <a:spcPct val="120000"/>
              </a:lnSpc>
              <a:buFont typeface="+mj-lt"/>
              <a:buAutoNum type="arabicPeriod"/>
            </a:pPr>
            <a:r>
              <a:rPr lang="ar-IQ" sz="8000" dirty="0">
                <a:ea typeface="Calibri"/>
              </a:rPr>
              <a:t>زواج الشوارع</a:t>
            </a:r>
            <a:endParaRPr lang="en-US" sz="8000" dirty="0">
              <a:ea typeface="Calibri"/>
              <a:cs typeface="Arial"/>
            </a:endParaRPr>
          </a:p>
          <a:p>
            <a:pPr lvl="0" algn="just">
              <a:lnSpc>
                <a:spcPct val="120000"/>
              </a:lnSpc>
              <a:buFont typeface="+mj-lt"/>
              <a:buAutoNum type="arabicPeriod"/>
            </a:pPr>
            <a:r>
              <a:rPr lang="ar-IQ" sz="8000" dirty="0">
                <a:ea typeface="Calibri"/>
              </a:rPr>
              <a:t>الزواج الجبري</a:t>
            </a:r>
            <a:endParaRPr lang="en-US" sz="8000" dirty="0">
              <a:ea typeface="Calibri"/>
              <a:cs typeface="Arial"/>
            </a:endParaRPr>
          </a:p>
          <a:p>
            <a:pPr lvl="0" algn="just">
              <a:lnSpc>
                <a:spcPct val="120000"/>
              </a:lnSpc>
              <a:buFont typeface="+mj-lt"/>
              <a:buAutoNum type="arabicPeriod"/>
            </a:pPr>
            <a:r>
              <a:rPr lang="ar-IQ" sz="8000" dirty="0">
                <a:ea typeface="Calibri"/>
              </a:rPr>
              <a:t>زواج المبادلة</a:t>
            </a:r>
            <a:endParaRPr lang="en-US" sz="8000" dirty="0">
              <a:ea typeface="Calibri"/>
              <a:cs typeface="Arial"/>
            </a:endParaRPr>
          </a:p>
          <a:p>
            <a:pPr lvl="0" algn="just">
              <a:lnSpc>
                <a:spcPct val="120000"/>
              </a:lnSpc>
              <a:buFont typeface="+mj-lt"/>
              <a:buAutoNum type="arabicPeriod"/>
            </a:pPr>
            <a:r>
              <a:rPr lang="ar-IQ" sz="8000" dirty="0">
                <a:ea typeface="Calibri"/>
              </a:rPr>
              <a:t>زواج الغرض</a:t>
            </a:r>
            <a:endParaRPr lang="en-US" sz="8000" dirty="0">
              <a:ea typeface="Calibri"/>
              <a:cs typeface="Arial"/>
            </a:endParaRPr>
          </a:p>
          <a:p>
            <a:pPr lvl="0" algn="just">
              <a:lnSpc>
                <a:spcPct val="120000"/>
              </a:lnSpc>
              <a:spcAft>
                <a:spcPts val="1000"/>
              </a:spcAft>
              <a:buFont typeface="+mj-lt"/>
              <a:buAutoNum type="arabicPeriod"/>
            </a:pPr>
            <a:r>
              <a:rPr lang="ar-IQ" sz="8000" dirty="0">
                <a:ea typeface="Calibri"/>
              </a:rPr>
              <a:t>الزواج العرفي...الخ</a:t>
            </a:r>
            <a:r>
              <a:rPr lang="ar-IQ" sz="2000" dirty="0">
                <a:ea typeface="Calibri"/>
              </a:rPr>
              <a:t>.</a:t>
            </a:r>
            <a:endParaRPr lang="en-US" sz="1600" dirty="0">
              <a:ea typeface="Calibri"/>
              <a:cs typeface="Arial"/>
            </a:endParaRPr>
          </a:p>
          <a:p>
            <a:pPr marL="0" indent="0">
              <a:buNone/>
            </a:pPr>
            <a:endParaRPr lang="ar-IQ" sz="2000" dirty="0"/>
          </a:p>
        </p:txBody>
      </p:sp>
    </p:spTree>
    <p:extLst>
      <p:ext uri="{BB962C8B-B14F-4D97-AF65-F5344CB8AC3E}">
        <p14:creationId xmlns:p14="http://schemas.microsoft.com/office/powerpoint/2010/main" val="41015309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323528" y="332656"/>
            <a:ext cx="8496944" cy="6192688"/>
          </a:xfrm>
        </p:spPr>
        <p:txBody>
          <a:bodyPr>
            <a:normAutofit fontScale="85000" lnSpcReduction="10000"/>
          </a:bodyPr>
          <a:lstStyle/>
          <a:p>
            <a:pPr marL="0" indent="0" algn="ctr">
              <a:lnSpc>
                <a:spcPct val="115000"/>
              </a:lnSpc>
              <a:spcAft>
                <a:spcPts val="1000"/>
              </a:spcAft>
              <a:buNone/>
            </a:pPr>
            <a:r>
              <a:rPr lang="ar-IQ" sz="2000" b="1" dirty="0">
                <a:ea typeface="Calibri"/>
              </a:rPr>
              <a:t>المحاضرة </a:t>
            </a:r>
            <a:r>
              <a:rPr lang="ar-IQ" sz="2000" b="1" dirty="0" smtClean="0">
                <a:ea typeface="Calibri"/>
              </a:rPr>
              <a:t>التاسعة</a:t>
            </a:r>
            <a:endParaRPr lang="en-US" sz="1600" dirty="0">
              <a:ea typeface="Calibri"/>
              <a:cs typeface="Arial"/>
            </a:endParaRPr>
          </a:p>
          <a:p>
            <a:pPr marL="0" indent="0" algn="ctr">
              <a:lnSpc>
                <a:spcPct val="115000"/>
              </a:lnSpc>
              <a:buNone/>
            </a:pPr>
            <a:r>
              <a:rPr lang="ar-IQ" sz="2400" b="1" dirty="0" smtClean="0">
                <a:ea typeface="Calibri"/>
              </a:rPr>
              <a:t>(</a:t>
            </a:r>
            <a:r>
              <a:rPr lang="ar-IQ" sz="2400" b="1" dirty="0">
                <a:ea typeface="Calibri"/>
              </a:rPr>
              <a:t>الارشاد </a:t>
            </a:r>
            <a:r>
              <a:rPr lang="ar-IQ" sz="2400" b="1" dirty="0" smtClean="0">
                <a:ea typeface="Calibri"/>
              </a:rPr>
              <a:t>الأسري</a:t>
            </a:r>
            <a:r>
              <a:rPr lang="ar-IQ" sz="2400" b="1" dirty="0">
                <a:ea typeface="Calibri"/>
              </a:rPr>
              <a:t>)</a:t>
            </a:r>
            <a:endParaRPr lang="en-US" sz="1600" dirty="0">
              <a:ea typeface="Calibri"/>
              <a:cs typeface="Arial"/>
            </a:endParaRPr>
          </a:p>
          <a:p>
            <a:pPr marL="0" indent="0" algn="just">
              <a:lnSpc>
                <a:spcPct val="150000"/>
              </a:lnSpc>
              <a:spcAft>
                <a:spcPts val="1000"/>
              </a:spcAft>
              <a:buNone/>
            </a:pPr>
            <a:r>
              <a:rPr lang="ar-IQ" sz="2400" b="1" u="sng" dirty="0">
                <a:ea typeface="Calibri"/>
              </a:rPr>
              <a:t>الارشاد </a:t>
            </a:r>
            <a:r>
              <a:rPr lang="ar-IQ" sz="2400" b="1" u="sng" dirty="0" smtClean="0">
                <a:ea typeface="Calibri"/>
              </a:rPr>
              <a:t>الأسري</a:t>
            </a:r>
            <a:endParaRPr lang="en-US" sz="1600" dirty="0">
              <a:ea typeface="Calibri"/>
              <a:cs typeface="Arial"/>
            </a:endParaRPr>
          </a:p>
          <a:p>
            <a:pPr marL="0" indent="0" algn="just">
              <a:lnSpc>
                <a:spcPct val="150000"/>
              </a:lnSpc>
              <a:spcAft>
                <a:spcPts val="1000"/>
              </a:spcAft>
              <a:buNone/>
            </a:pPr>
            <a:r>
              <a:rPr lang="ar-IQ" sz="2000" dirty="0" smtClean="0">
                <a:ea typeface="Calibri"/>
              </a:rPr>
              <a:t>   </a:t>
            </a:r>
            <a:r>
              <a:rPr lang="ar-IQ" sz="2000" dirty="0">
                <a:ea typeface="Calibri"/>
              </a:rPr>
              <a:t>هو عملية مساعدة افراد الأسرة (الوالدين والاولاد وحتى الاقارب فرادا أو جماعات) </a:t>
            </a:r>
            <a:r>
              <a:rPr lang="ar-IQ" sz="2000" dirty="0" smtClean="0">
                <a:ea typeface="Calibri"/>
              </a:rPr>
              <a:t>في فهم </a:t>
            </a:r>
            <a:r>
              <a:rPr lang="ar-IQ" sz="2000" dirty="0">
                <a:ea typeface="Calibri"/>
              </a:rPr>
              <a:t>الحياة الاسرية ومسؤولياتها وتحقيق الاستقرار والتوافق الاسري وحل المشكلات الاسرية.</a:t>
            </a:r>
            <a:endParaRPr lang="en-US" sz="1600" dirty="0">
              <a:ea typeface="Calibri"/>
              <a:cs typeface="Arial"/>
            </a:endParaRPr>
          </a:p>
          <a:p>
            <a:pPr marL="0" indent="0" algn="just">
              <a:lnSpc>
                <a:spcPct val="150000"/>
              </a:lnSpc>
              <a:spcAft>
                <a:spcPts val="1000"/>
              </a:spcAft>
              <a:buNone/>
            </a:pPr>
            <a:r>
              <a:rPr lang="ar-IQ" sz="2000" dirty="0" smtClean="0">
                <a:ea typeface="Calibri"/>
              </a:rPr>
              <a:t>   </a:t>
            </a:r>
            <a:r>
              <a:rPr lang="ar-IQ" sz="2000" dirty="0">
                <a:ea typeface="Calibri"/>
              </a:rPr>
              <a:t>والفرق بين الارشاد الزواجي والاسري هو ان الاول يهتم بالزوجين فقط أما الثاني فيهتم بالأسرة بكاملها، </a:t>
            </a:r>
            <a:r>
              <a:rPr lang="ar-IQ" sz="2000" dirty="0" smtClean="0">
                <a:ea typeface="Calibri"/>
              </a:rPr>
              <a:t>ويهتم </a:t>
            </a:r>
            <a:r>
              <a:rPr lang="ar-IQ" sz="2000" dirty="0">
                <a:ea typeface="Calibri"/>
              </a:rPr>
              <a:t>بالعلاقة بين الوالدين وكذلك بينهم وبين الاولاد والاولاد بعضهم مع البعض وبين الأسرة والاقارب...و هكذا.</a:t>
            </a:r>
            <a:endParaRPr lang="en-US" sz="1600" dirty="0">
              <a:ea typeface="Calibri"/>
              <a:cs typeface="Arial"/>
            </a:endParaRPr>
          </a:p>
          <a:p>
            <a:pPr marL="0" indent="0" algn="just">
              <a:lnSpc>
                <a:spcPct val="150000"/>
              </a:lnSpc>
              <a:spcAft>
                <a:spcPts val="1000"/>
              </a:spcAft>
              <a:buNone/>
            </a:pPr>
            <a:r>
              <a:rPr lang="ar-IQ" sz="2000" dirty="0" smtClean="0">
                <a:ea typeface="Calibri"/>
              </a:rPr>
              <a:t>    </a:t>
            </a:r>
            <a:r>
              <a:rPr lang="ar-IQ" sz="2000" dirty="0">
                <a:ea typeface="Calibri"/>
              </a:rPr>
              <a:t>يستهدف الارشاد الاسري تحقيق سعادة واستقرار واستمرار الأسرة وبالتالي سعادة المجتمع واستقراره وذلك بنشر تعليم اصول الحياة الاسرية السليمة وعملية التنشئة الاجتماعية للأولاد ورعاية نموهم والمساعدة في حل وعلاج المشكلات والاضطرابات الاسرية وفي ذلك تقوية وتحصين للأسرة ضد احتمالات الاضطرابات أو الانهيار وتحقيق التوافق الاسري والصحة النفسية في الأسرة.</a:t>
            </a:r>
            <a:endParaRPr lang="en-US" sz="1600" dirty="0">
              <a:ea typeface="Calibri"/>
              <a:cs typeface="Arial"/>
            </a:endParaRPr>
          </a:p>
          <a:p>
            <a:pPr marL="0" indent="0">
              <a:buNone/>
            </a:pPr>
            <a:endParaRPr lang="ar-IQ" sz="2000" dirty="0"/>
          </a:p>
        </p:txBody>
      </p:sp>
    </p:spTree>
    <p:extLst>
      <p:ext uri="{BB962C8B-B14F-4D97-AF65-F5344CB8AC3E}">
        <p14:creationId xmlns:p14="http://schemas.microsoft.com/office/powerpoint/2010/main" val="3695332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79512" y="260648"/>
            <a:ext cx="8712968" cy="6264696"/>
          </a:xfrm>
        </p:spPr>
        <p:txBody>
          <a:bodyPr>
            <a:normAutofit fontScale="25000" lnSpcReduction="20000"/>
          </a:bodyPr>
          <a:lstStyle/>
          <a:p>
            <a:pPr marL="0" indent="0" algn="just">
              <a:lnSpc>
                <a:spcPct val="150000"/>
              </a:lnSpc>
              <a:spcAft>
                <a:spcPts val="1000"/>
              </a:spcAft>
              <a:buNone/>
            </a:pPr>
            <a:r>
              <a:rPr lang="ar-IQ" sz="8000" dirty="0" smtClean="0">
                <a:ea typeface="Calibri"/>
              </a:rPr>
              <a:t>  </a:t>
            </a:r>
          </a:p>
          <a:p>
            <a:pPr marL="0" indent="0" algn="just">
              <a:lnSpc>
                <a:spcPct val="150000"/>
              </a:lnSpc>
              <a:spcAft>
                <a:spcPts val="1000"/>
              </a:spcAft>
              <a:buNone/>
            </a:pPr>
            <a:r>
              <a:rPr lang="ar-IQ" sz="8000" dirty="0" smtClean="0">
                <a:ea typeface="Calibri"/>
              </a:rPr>
              <a:t>كما </a:t>
            </a:r>
            <a:r>
              <a:rPr lang="ar-IQ" sz="8000" dirty="0">
                <a:ea typeface="Calibri"/>
              </a:rPr>
              <a:t>لا يميز البعض بين الارشاد </a:t>
            </a:r>
            <a:r>
              <a:rPr lang="en-US" sz="8000" dirty="0" smtClean="0">
                <a:ea typeface="Calibri"/>
                <a:cs typeface="Arial"/>
              </a:rPr>
              <a:t>Counseling)</a:t>
            </a:r>
            <a:r>
              <a:rPr lang="ar-IQ" sz="8000" dirty="0" smtClean="0">
                <a:ea typeface="Calibri"/>
              </a:rPr>
              <a:t> ) وبين </a:t>
            </a:r>
            <a:r>
              <a:rPr lang="ar-IQ" sz="8000" dirty="0">
                <a:ea typeface="Calibri"/>
              </a:rPr>
              <a:t>التوجيه </a:t>
            </a:r>
            <a:r>
              <a:rPr lang="en-US" sz="8000" dirty="0" smtClean="0">
                <a:ea typeface="Calibri"/>
                <a:cs typeface="Arial"/>
              </a:rPr>
              <a:t>Guidance)</a:t>
            </a:r>
            <a:r>
              <a:rPr lang="ar-IQ" sz="8000" dirty="0" smtClean="0">
                <a:ea typeface="Calibri"/>
              </a:rPr>
              <a:t> ) وكثيرا </a:t>
            </a:r>
            <a:r>
              <a:rPr lang="ar-IQ" sz="8000" dirty="0">
                <a:ea typeface="Calibri"/>
              </a:rPr>
              <a:t>ما يسال الطلبة ما الفرق بين التوجيه والارشاد؟ وفي بعض الاحيان يعلقون قائلين لا يوجد فرق بينهما أو نحن عاجزون عن التفريق بينهما.</a:t>
            </a:r>
            <a:endParaRPr lang="en-US" sz="8000" dirty="0">
              <a:ea typeface="Calibri"/>
              <a:cs typeface="Arial"/>
            </a:endParaRPr>
          </a:p>
          <a:p>
            <a:pPr marL="0" indent="0" algn="just">
              <a:lnSpc>
                <a:spcPct val="150000"/>
              </a:lnSpc>
              <a:spcAft>
                <a:spcPts val="1000"/>
              </a:spcAft>
              <a:buNone/>
            </a:pPr>
            <a:r>
              <a:rPr lang="ar-IQ" sz="8000" dirty="0" smtClean="0">
                <a:ea typeface="Calibri"/>
              </a:rPr>
              <a:t>   والواقع </a:t>
            </a:r>
            <a:r>
              <a:rPr lang="ar-IQ" sz="8000" dirty="0">
                <a:ea typeface="Calibri"/>
              </a:rPr>
              <a:t>هناك </a:t>
            </a:r>
            <a:r>
              <a:rPr lang="ar-IQ" sz="8000" dirty="0" smtClean="0">
                <a:ea typeface="Calibri"/>
              </a:rPr>
              <a:t>تشابه </a:t>
            </a:r>
            <a:r>
              <a:rPr lang="ar-IQ" sz="8000" dirty="0">
                <a:ea typeface="Calibri"/>
              </a:rPr>
              <a:t>وهناك فروق يمكن تلخيصها بما يأتي:</a:t>
            </a:r>
            <a:endParaRPr lang="en-US" sz="8000" dirty="0">
              <a:ea typeface="Calibri"/>
              <a:cs typeface="Arial"/>
            </a:endParaRPr>
          </a:p>
          <a:p>
            <a:pPr marL="0" indent="0" algn="just">
              <a:lnSpc>
                <a:spcPct val="150000"/>
              </a:lnSpc>
              <a:spcAft>
                <a:spcPts val="1000"/>
              </a:spcAft>
              <a:buNone/>
            </a:pPr>
            <a:r>
              <a:rPr lang="ar-IQ" sz="8000" dirty="0" smtClean="0">
                <a:ea typeface="Calibri"/>
              </a:rPr>
              <a:t>1- </a:t>
            </a:r>
            <a:r>
              <a:rPr lang="ar-IQ" sz="8000" dirty="0">
                <a:ea typeface="Calibri"/>
              </a:rPr>
              <a:t>الارشاد فرع من فروع التوجيه: تقسم خدمات التوجيه إلى </a:t>
            </a:r>
            <a:r>
              <a:rPr lang="ar-IQ" sz="8000" dirty="0" smtClean="0">
                <a:ea typeface="Calibri"/>
              </a:rPr>
              <a:t>اقسام </a:t>
            </a:r>
            <a:r>
              <a:rPr lang="ar-IQ" sz="8000" dirty="0">
                <a:ea typeface="Calibri"/>
              </a:rPr>
              <a:t>رئيسة هي القياس والتقويم والاعلام التربوي والمهني، والارشاد </a:t>
            </a:r>
            <a:r>
              <a:rPr lang="ar-IQ" sz="8000" dirty="0" smtClean="0">
                <a:ea typeface="Calibri"/>
              </a:rPr>
              <a:t>والمتابعة ، وكما </a:t>
            </a:r>
            <a:r>
              <a:rPr lang="ar-IQ" sz="8000" dirty="0">
                <a:ea typeface="Calibri"/>
              </a:rPr>
              <a:t>نرى ان الارشاد هو ابن للتوجيه وهو جزء من كل </a:t>
            </a:r>
            <a:r>
              <a:rPr lang="ar-IQ" sz="8000" dirty="0" smtClean="0">
                <a:ea typeface="Calibri"/>
              </a:rPr>
              <a:t>، وهذا </a:t>
            </a:r>
            <a:r>
              <a:rPr lang="ar-IQ" sz="8000" dirty="0">
                <a:ea typeface="Calibri"/>
              </a:rPr>
              <a:t>هو </a:t>
            </a:r>
            <a:r>
              <a:rPr lang="ar-IQ" sz="8000" dirty="0" smtClean="0">
                <a:ea typeface="Calibri"/>
              </a:rPr>
              <a:t>السر </a:t>
            </a:r>
            <a:r>
              <a:rPr lang="ar-IQ" sz="8000" dirty="0">
                <a:ea typeface="Calibri"/>
              </a:rPr>
              <a:t>في التشابه وفي استعمال مصطلحي التوجيه والارشاد كمترادفين.</a:t>
            </a:r>
            <a:endParaRPr lang="en-US" sz="8000" dirty="0">
              <a:ea typeface="Calibri"/>
              <a:cs typeface="Arial"/>
            </a:endParaRPr>
          </a:p>
          <a:p>
            <a:pPr marL="0" indent="0" algn="just">
              <a:lnSpc>
                <a:spcPct val="150000"/>
              </a:lnSpc>
              <a:spcAft>
                <a:spcPts val="1000"/>
              </a:spcAft>
              <a:buNone/>
            </a:pPr>
            <a:r>
              <a:rPr lang="ar-IQ" sz="8000" dirty="0" smtClean="0">
                <a:ea typeface="Calibri"/>
              </a:rPr>
              <a:t>2- </a:t>
            </a:r>
            <a:r>
              <a:rPr lang="ar-IQ" sz="8000" dirty="0">
                <a:ea typeface="Calibri"/>
              </a:rPr>
              <a:t>يتميز الارشاد بانه على الاغلب علاقة بين فردين احدهما يقدم مساعدة وهو المرشد والثاني بحاجة إلى مساعدة وهو المسترشد بينما يتصف التوجيه بانه علاقة بين الموجه ومجموعة من الأفراد.</a:t>
            </a:r>
            <a:endParaRPr lang="en-US" sz="8000" dirty="0">
              <a:ea typeface="Calibri"/>
              <a:cs typeface="Arial"/>
            </a:endParaRPr>
          </a:p>
          <a:p>
            <a:pPr marL="0" indent="0">
              <a:buNone/>
            </a:pPr>
            <a:endParaRPr lang="ar-IQ" dirty="0"/>
          </a:p>
        </p:txBody>
      </p:sp>
    </p:spTree>
    <p:extLst>
      <p:ext uri="{BB962C8B-B14F-4D97-AF65-F5344CB8AC3E}">
        <p14:creationId xmlns:p14="http://schemas.microsoft.com/office/powerpoint/2010/main" val="1781729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395536" y="332656"/>
            <a:ext cx="8424936" cy="6192688"/>
          </a:xfrm>
        </p:spPr>
        <p:txBody>
          <a:bodyPr>
            <a:normAutofit fontScale="25000" lnSpcReduction="20000"/>
          </a:bodyPr>
          <a:lstStyle/>
          <a:p>
            <a:pPr marL="0" indent="0" algn="ctr" defTabSz="360000">
              <a:lnSpc>
                <a:spcPct val="170000"/>
              </a:lnSpc>
              <a:spcAft>
                <a:spcPts val="1000"/>
              </a:spcAft>
              <a:buNone/>
            </a:pPr>
            <a:r>
              <a:rPr lang="ar-IQ" sz="8000" b="1" dirty="0">
                <a:ea typeface="Calibri"/>
              </a:rPr>
              <a:t>المحاضرة </a:t>
            </a:r>
            <a:r>
              <a:rPr lang="ar-IQ" sz="8000" b="1" dirty="0" smtClean="0">
                <a:ea typeface="Calibri"/>
              </a:rPr>
              <a:t>العاشرة</a:t>
            </a:r>
            <a:endParaRPr lang="en-US" sz="8000" dirty="0">
              <a:ea typeface="Calibri"/>
              <a:cs typeface="Arial"/>
            </a:endParaRPr>
          </a:p>
          <a:p>
            <a:pPr marL="0" indent="0" algn="ctr" defTabSz="360000">
              <a:lnSpc>
                <a:spcPct val="170000"/>
              </a:lnSpc>
              <a:buNone/>
            </a:pPr>
            <a:r>
              <a:rPr lang="ar-IQ" sz="8000" b="1" dirty="0">
                <a:ea typeface="Calibri"/>
              </a:rPr>
              <a:t> (ارشاد الاطفال)</a:t>
            </a:r>
            <a:endParaRPr lang="en-US" sz="8000" dirty="0">
              <a:ea typeface="Calibri"/>
              <a:cs typeface="Arial"/>
            </a:endParaRPr>
          </a:p>
          <a:p>
            <a:pPr marL="0" indent="0" algn="just">
              <a:lnSpc>
                <a:spcPct val="170000"/>
              </a:lnSpc>
              <a:spcAft>
                <a:spcPts val="1000"/>
              </a:spcAft>
              <a:buNone/>
            </a:pPr>
            <a:r>
              <a:rPr lang="ar-IQ" sz="8000" b="1" u="sng" dirty="0">
                <a:ea typeface="Calibri"/>
              </a:rPr>
              <a:t>ارشاد الاطفال:</a:t>
            </a:r>
            <a:endParaRPr lang="en-US" sz="8000" dirty="0">
              <a:ea typeface="Calibri"/>
              <a:cs typeface="Arial"/>
            </a:endParaRPr>
          </a:p>
          <a:p>
            <a:pPr marL="0" indent="0" algn="just">
              <a:lnSpc>
                <a:spcPct val="170000"/>
              </a:lnSpc>
              <a:spcAft>
                <a:spcPts val="1000"/>
              </a:spcAft>
              <a:buNone/>
            </a:pPr>
            <a:r>
              <a:rPr lang="ar-IQ" sz="8000" dirty="0" smtClean="0">
                <a:ea typeface="Calibri"/>
              </a:rPr>
              <a:t>  </a:t>
            </a:r>
            <a:r>
              <a:rPr lang="ar-IQ" sz="8000" dirty="0">
                <a:ea typeface="Calibri"/>
              </a:rPr>
              <a:t>هو عملية المساعدة في رعاية نمو الاطفال نفسيا وتربيتهم اجتماعيا وحل مشكلاتهم اليومية، ويستهدف مساعدة الطفل لتحقيق نمو سليم متكامل ومتوافق.</a:t>
            </a:r>
            <a:endParaRPr lang="en-US" sz="8000" dirty="0">
              <a:ea typeface="Calibri"/>
              <a:cs typeface="Arial"/>
            </a:endParaRPr>
          </a:p>
          <a:p>
            <a:pPr marL="0" indent="0" algn="just">
              <a:lnSpc>
                <a:spcPct val="170000"/>
              </a:lnSpc>
              <a:spcAft>
                <a:spcPts val="1000"/>
              </a:spcAft>
              <a:buNone/>
            </a:pPr>
            <a:r>
              <a:rPr lang="ar-IQ" sz="8000" b="1" u="sng" dirty="0">
                <a:ea typeface="Calibri"/>
              </a:rPr>
              <a:t>الحاجة إلى ارشاد الاطفال:</a:t>
            </a:r>
            <a:endParaRPr lang="en-US" sz="8000" dirty="0">
              <a:ea typeface="Calibri"/>
              <a:cs typeface="Arial"/>
            </a:endParaRPr>
          </a:p>
          <a:p>
            <a:pPr marL="0" indent="0" algn="just">
              <a:lnSpc>
                <a:spcPct val="170000"/>
              </a:lnSpc>
              <a:spcAft>
                <a:spcPts val="1000"/>
              </a:spcAft>
              <a:buNone/>
            </a:pPr>
            <a:r>
              <a:rPr lang="ar-IQ" sz="8000" dirty="0">
                <a:ea typeface="Calibri"/>
              </a:rPr>
              <a:t>    يتخلل مرحلة الطفولة بعض </a:t>
            </a:r>
            <a:r>
              <a:rPr lang="ar-IQ" sz="8000" dirty="0" smtClean="0">
                <a:ea typeface="Calibri"/>
              </a:rPr>
              <a:t>مشكلات </a:t>
            </a:r>
            <a:r>
              <a:rPr lang="ar-IQ" sz="8000" dirty="0">
                <a:ea typeface="Calibri"/>
              </a:rPr>
              <a:t>النمو </a:t>
            </a:r>
            <a:r>
              <a:rPr lang="ar-IQ" sz="8000" dirty="0" smtClean="0">
                <a:ea typeface="Calibri"/>
              </a:rPr>
              <a:t>، </a:t>
            </a:r>
            <a:r>
              <a:rPr lang="ar-IQ" sz="8000" dirty="0">
                <a:ea typeface="Calibri"/>
              </a:rPr>
              <a:t>وبعض المشكلات والاضطرابات المتطرفة، وهذا كله يؤكد الحاجة الماسة إلى ارشاد </a:t>
            </a:r>
            <a:r>
              <a:rPr lang="ar-IQ" sz="8000" dirty="0" smtClean="0">
                <a:ea typeface="Calibri"/>
              </a:rPr>
              <a:t>الاطفال </a:t>
            </a:r>
            <a:r>
              <a:rPr lang="ar-IQ" sz="8000" dirty="0">
                <a:ea typeface="Calibri"/>
              </a:rPr>
              <a:t>اضافة إلى ان مرحلة الطفولة تعد مرحلة أساسية في نمو </a:t>
            </a:r>
            <a:r>
              <a:rPr lang="ar-IQ" sz="8000" dirty="0" smtClean="0">
                <a:ea typeface="Calibri"/>
              </a:rPr>
              <a:t>الشخصية .</a:t>
            </a:r>
            <a:endParaRPr lang="en-US" sz="8000" dirty="0">
              <a:ea typeface="Calibri"/>
              <a:cs typeface="Arial"/>
            </a:endParaRPr>
          </a:p>
        </p:txBody>
      </p:sp>
    </p:spTree>
    <p:extLst>
      <p:ext uri="{BB962C8B-B14F-4D97-AF65-F5344CB8AC3E}">
        <p14:creationId xmlns:p14="http://schemas.microsoft.com/office/powerpoint/2010/main" val="15609446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457200" y="476672"/>
            <a:ext cx="8229600" cy="5832648"/>
          </a:xfrm>
        </p:spPr>
        <p:txBody>
          <a:bodyPr>
            <a:normAutofit/>
          </a:bodyPr>
          <a:lstStyle/>
          <a:p>
            <a:pPr marL="0" lvl="0" indent="0" algn="just">
              <a:lnSpc>
                <a:spcPct val="170000"/>
              </a:lnSpc>
              <a:spcAft>
                <a:spcPts val="1000"/>
              </a:spcAft>
              <a:buNone/>
            </a:pPr>
            <a:r>
              <a:rPr lang="ar-IQ" sz="2000" b="1" u="sng" dirty="0">
                <a:solidFill>
                  <a:prstClr val="black"/>
                </a:solidFill>
                <a:ea typeface="Calibri"/>
              </a:rPr>
              <a:t>مشكلات الاطفال:</a:t>
            </a:r>
            <a:endParaRPr lang="en-US" sz="2000" dirty="0">
              <a:solidFill>
                <a:prstClr val="black"/>
              </a:solidFill>
              <a:ea typeface="Calibri"/>
              <a:cs typeface="Arial"/>
            </a:endParaRPr>
          </a:p>
          <a:p>
            <a:pPr lvl="0" algn="just">
              <a:lnSpc>
                <a:spcPct val="170000"/>
              </a:lnSpc>
              <a:buFont typeface="+mj-lt"/>
              <a:buAutoNum type="arabicPeriod"/>
            </a:pPr>
            <a:r>
              <a:rPr lang="ar-IQ" sz="2000" dirty="0">
                <a:solidFill>
                  <a:prstClr val="black"/>
                </a:solidFill>
                <a:ea typeface="Calibri"/>
              </a:rPr>
              <a:t>اضطرابات الغذاء</a:t>
            </a:r>
            <a:endParaRPr lang="en-US" sz="2000" dirty="0">
              <a:solidFill>
                <a:prstClr val="black"/>
              </a:solidFill>
              <a:ea typeface="Calibri"/>
              <a:cs typeface="Arial"/>
            </a:endParaRPr>
          </a:p>
          <a:p>
            <a:pPr lvl="0" algn="just">
              <a:lnSpc>
                <a:spcPct val="170000"/>
              </a:lnSpc>
              <a:buFont typeface="+mj-lt"/>
              <a:buAutoNum type="arabicPeriod"/>
            </a:pPr>
            <a:r>
              <a:rPr lang="ar-IQ" sz="2000" dirty="0">
                <a:solidFill>
                  <a:prstClr val="black"/>
                </a:solidFill>
                <a:ea typeface="Calibri"/>
              </a:rPr>
              <a:t>اضطرابات الاخراج</a:t>
            </a:r>
            <a:endParaRPr lang="en-US" sz="2000" dirty="0">
              <a:solidFill>
                <a:prstClr val="black"/>
              </a:solidFill>
              <a:ea typeface="Calibri"/>
              <a:cs typeface="Arial"/>
            </a:endParaRPr>
          </a:p>
          <a:p>
            <a:pPr lvl="0" algn="just">
              <a:lnSpc>
                <a:spcPct val="170000"/>
              </a:lnSpc>
              <a:buFont typeface="+mj-lt"/>
              <a:buAutoNum type="arabicPeriod"/>
            </a:pPr>
            <a:r>
              <a:rPr lang="ar-IQ" sz="2000" dirty="0">
                <a:solidFill>
                  <a:prstClr val="black"/>
                </a:solidFill>
                <a:ea typeface="Calibri"/>
              </a:rPr>
              <a:t>اضطرابات الكلام</a:t>
            </a:r>
            <a:endParaRPr lang="en-US" sz="2000" dirty="0">
              <a:solidFill>
                <a:prstClr val="black"/>
              </a:solidFill>
              <a:ea typeface="Calibri"/>
              <a:cs typeface="Arial"/>
            </a:endParaRPr>
          </a:p>
          <a:p>
            <a:pPr lvl="0" algn="just">
              <a:lnSpc>
                <a:spcPct val="170000"/>
              </a:lnSpc>
              <a:buFont typeface="+mj-lt"/>
              <a:buAutoNum type="arabicPeriod"/>
            </a:pPr>
            <a:r>
              <a:rPr lang="ar-IQ" sz="2000" dirty="0">
                <a:solidFill>
                  <a:prstClr val="black"/>
                </a:solidFill>
                <a:ea typeface="Calibri"/>
              </a:rPr>
              <a:t>اضطرابات النوم</a:t>
            </a:r>
            <a:endParaRPr lang="en-US" sz="2000" dirty="0">
              <a:solidFill>
                <a:prstClr val="black"/>
              </a:solidFill>
              <a:ea typeface="Calibri"/>
              <a:cs typeface="Arial"/>
            </a:endParaRPr>
          </a:p>
          <a:p>
            <a:pPr lvl="0" algn="just">
              <a:lnSpc>
                <a:spcPct val="170000"/>
              </a:lnSpc>
              <a:buFont typeface="+mj-lt"/>
              <a:buAutoNum type="arabicPeriod"/>
            </a:pPr>
            <a:r>
              <a:rPr lang="ar-IQ" sz="2000" dirty="0">
                <a:solidFill>
                  <a:prstClr val="black"/>
                </a:solidFill>
                <a:ea typeface="Calibri"/>
              </a:rPr>
              <a:t>اضطرابات انفعالية</a:t>
            </a:r>
            <a:endParaRPr lang="en-US" sz="2000" dirty="0">
              <a:solidFill>
                <a:prstClr val="black"/>
              </a:solidFill>
              <a:ea typeface="Calibri"/>
              <a:cs typeface="Arial"/>
            </a:endParaRPr>
          </a:p>
          <a:p>
            <a:pPr lvl="0" algn="just">
              <a:lnSpc>
                <a:spcPct val="170000"/>
              </a:lnSpc>
              <a:buFont typeface="+mj-lt"/>
              <a:buAutoNum type="arabicPeriod"/>
            </a:pPr>
            <a:r>
              <a:rPr lang="ar-IQ" sz="2000" dirty="0">
                <a:solidFill>
                  <a:prstClr val="black"/>
                </a:solidFill>
                <a:ea typeface="Calibri"/>
              </a:rPr>
              <a:t>مشكلات النظام</a:t>
            </a:r>
            <a:endParaRPr lang="en-US" sz="2000" dirty="0">
              <a:solidFill>
                <a:prstClr val="black"/>
              </a:solidFill>
              <a:ea typeface="Calibri"/>
              <a:cs typeface="Arial"/>
            </a:endParaRPr>
          </a:p>
          <a:p>
            <a:pPr lvl="0" algn="just">
              <a:lnSpc>
                <a:spcPct val="170000"/>
              </a:lnSpc>
              <a:buFont typeface="+mj-lt"/>
              <a:buAutoNum type="arabicPeriod"/>
            </a:pPr>
            <a:r>
              <a:rPr lang="ar-IQ" sz="2000" dirty="0">
                <a:solidFill>
                  <a:prstClr val="black"/>
                </a:solidFill>
                <a:ea typeface="Calibri"/>
              </a:rPr>
              <a:t>الاضطرابات النفسية والجسمية</a:t>
            </a:r>
            <a:endParaRPr lang="en-US" sz="2000" dirty="0">
              <a:solidFill>
                <a:prstClr val="black"/>
              </a:solidFill>
              <a:ea typeface="Calibri"/>
              <a:cs typeface="Arial"/>
            </a:endParaRPr>
          </a:p>
          <a:p>
            <a:pPr lvl="0" algn="just">
              <a:lnSpc>
                <a:spcPct val="170000"/>
              </a:lnSpc>
              <a:spcAft>
                <a:spcPts val="1000"/>
              </a:spcAft>
              <a:buFont typeface="+mj-lt"/>
              <a:buAutoNum type="arabicPeriod"/>
            </a:pPr>
            <a:r>
              <a:rPr lang="ar-IQ" sz="2000" dirty="0">
                <a:solidFill>
                  <a:prstClr val="black"/>
                </a:solidFill>
                <a:ea typeface="Calibri"/>
              </a:rPr>
              <a:t>مشكلات أخرى.</a:t>
            </a:r>
            <a:endParaRPr lang="en-US" sz="2000" dirty="0">
              <a:solidFill>
                <a:prstClr val="black"/>
              </a:solidFill>
              <a:ea typeface="Calibri"/>
              <a:cs typeface="Arial"/>
            </a:endParaRPr>
          </a:p>
          <a:p>
            <a:pPr marL="0" indent="0">
              <a:buNone/>
            </a:pPr>
            <a:endParaRPr lang="ar-IQ" sz="2000" dirty="0"/>
          </a:p>
        </p:txBody>
      </p:sp>
    </p:spTree>
    <p:extLst>
      <p:ext uri="{BB962C8B-B14F-4D97-AF65-F5344CB8AC3E}">
        <p14:creationId xmlns:p14="http://schemas.microsoft.com/office/powerpoint/2010/main" val="2518920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79512" y="332656"/>
            <a:ext cx="8712968" cy="6192688"/>
          </a:xfrm>
        </p:spPr>
        <p:txBody>
          <a:bodyPr>
            <a:normAutofit fontScale="85000" lnSpcReduction="10000"/>
          </a:bodyPr>
          <a:lstStyle/>
          <a:p>
            <a:pPr marL="0" lvl="0" indent="0" algn="just">
              <a:lnSpc>
                <a:spcPct val="150000"/>
              </a:lnSpc>
              <a:spcAft>
                <a:spcPts val="1000"/>
              </a:spcAft>
              <a:buNone/>
            </a:pPr>
            <a:r>
              <a:rPr lang="ar-IQ" sz="2000" dirty="0">
                <a:solidFill>
                  <a:prstClr val="black"/>
                </a:solidFill>
                <a:ea typeface="Calibri"/>
              </a:rPr>
              <a:t>3- يهتم التوجيه بجمع معلومات عن </a:t>
            </a:r>
            <a:r>
              <a:rPr lang="ar-IQ" sz="2000" dirty="0" smtClean="0">
                <a:solidFill>
                  <a:prstClr val="black"/>
                </a:solidFill>
                <a:ea typeface="Calibri"/>
              </a:rPr>
              <a:t>الفرد </a:t>
            </a:r>
            <a:r>
              <a:rPr lang="ar-IQ" sz="2000" dirty="0">
                <a:solidFill>
                  <a:prstClr val="black"/>
                </a:solidFill>
                <a:ea typeface="Calibri"/>
              </a:rPr>
              <a:t>سواء بوساطة الاختبارات والمقاييس أو من </a:t>
            </a:r>
            <a:r>
              <a:rPr lang="ar-IQ" sz="2000" dirty="0" smtClean="0">
                <a:solidFill>
                  <a:prstClr val="black"/>
                </a:solidFill>
                <a:ea typeface="Calibri"/>
              </a:rPr>
              <a:t>خلال الآخرين كالمعلمين </a:t>
            </a:r>
            <a:r>
              <a:rPr lang="ar-IQ" sz="2000" dirty="0">
                <a:solidFill>
                  <a:prstClr val="black"/>
                </a:solidFill>
                <a:ea typeface="Calibri"/>
              </a:rPr>
              <a:t>والاباء واقران التلميذ </a:t>
            </a:r>
            <a:r>
              <a:rPr lang="ar-IQ" sz="2000" dirty="0" smtClean="0">
                <a:solidFill>
                  <a:prstClr val="black"/>
                </a:solidFill>
                <a:ea typeface="Calibri"/>
              </a:rPr>
              <a:t>، ويخزنها </a:t>
            </a:r>
            <a:r>
              <a:rPr lang="ar-IQ" sz="2000" dirty="0">
                <a:solidFill>
                  <a:prstClr val="black"/>
                </a:solidFill>
                <a:ea typeface="Calibri"/>
              </a:rPr>
              <a:t>في السجلات ليستعملها فيما بعد في جلسة أو مقابلة ارشادية لمساعدة الفرد على اختيار تخصص أو مهنة أو وظيفة أو حل مشكلة شخصية اي ان التوجيه سابق للإرشاد وممهد له.</a:t>
            </a:r>
            <a:endParaRPr lang="en-US" sz="2000" dirty="0">
              <a:solidFill>
                <a:prstClr val="black"/>
              </a:solidFill>
              <a:ea typeface="Calibri"/>
              <a:cs typeface="Arial"/>
            </a:endParaRPr>
          </a:p>
          <a:p>
            <a:pPr marL="0" indent="0" algn="just">
              <a:lnSpc>
                <a:spcPct val="150000"/>
              </a:lnSpc>
              <a:spcAft>
                <a:spcPts val="1000"/>
              </a:spcAft>
              <a:buNone/>
            </a:pPr>
            <a:r>
              <a:rPr lang="ar-IQ" sz="2000" dirty="0" smtClean="0">
                <a:ea typeface="Calibri"/>
              </a:rPr>
              <a:t>   والتوجيه </a:t>
            </a:r>
            <a:r>
              <a:rPr lang="ar-IQ" sz="2000" dirty="0">
                <a:ea typeface="Calibri"/>
              </a:rPr>
              <a:t>وسيلة اعلامية في بعض الاحيان أما الارشاد فهو وسيلة وقائية أو علاجية اي إننا نساعد التلميذ على اختيار التخصص المناسب لقدراته </a:t>
            </a:r>
            <a:r>
              <a:rPr lang="ar-IQ" sz="2000" dirty="0" smtClean="0">
                <a:ea typeface="Calibri"/>
              </a:rPr>
              <a:t>كي لا </a:t>
            </a:r>
            <a:r>
              <a:rPr lang="ar-IQ" sz="2000" dirty="0">
                <a:ea typeface="Calibri"/>
              </a:rPr>
              <a:t>يرسب فنقيه الرسوب أو إذا رسب في مادة ما نساعده على ان </a:t>
            </a:r>
            <a:r>
              <a:rPr lang="ar-IQ" sz="2000" dirty="0" smtClean="0">
                <a:ea typeface="Calibri"/>
              </a:rPr>
              <a:t>ينجح .</a:t>
            </a:r>
            <a:endParaRPr lang="en-US" sz="1600" dirty="0">
              <a:ea typeface="Calibri"/>
              <a:cs typeface="Arial"/>
            </a:endParaRPr>
          </a:p>
          <a:p>
            <a:pPr marL="0" indent="0" algn="just">
              <a:lnSpc>
                <a:spcPct val="150000"/>
              </a:lnSpc>
              <a:spcAft>
                <a:spcPts val="1000"/>
              </a:spcAft>
              <a:buNone/>
            </a:pPr>
            <a:r>
              <a:rPr lang="ar-IQ" sz="2000" dirty="0" smtClean="0">
                <a:ea typeface="Calibri"/>
              </a:rPr>
              <a:t>  </a:t>
            </a:r>
            <a:r>
              <a:rPr lang="ar-IQ" sz="2000" dirty="0">
                <a:ea typeface="Calibri"/>
              </a:rPr>
              <a:t>وعليه يمكن الاشارة إلى </a:t>
            </a:r>
            <a:r>
              <a:rPr lang="ar-IQ" sz="2000" dirty="0" smtClean="0">
                <a:ea typeface="Calibri"/>
              </a:rPr>
              <a:t>ان التوجيه (</a:t>
            </a:r>
            <a:r>
              <a:rPr lang="en-US" sz="2000" dirty="0" smtClean="0">
                <a:ea typeface="Calibri"/>
                <a:cs typeface="Arial"/>
              </a:rPr>
              <a:t>Guidance</a:t>
            </a:r>
            <a:r>
              <a:rPr lang="ar-IQ" sz="2000" dirty="0" smtClean="0">
                <a:ea typeface="Calibri"/>
                <a:cs typeface="Arial"/>
              </a:rPr>
              <a:t>) </a:t>
            </a:r>
            <a:r>
              <a:rPr lang="ar-IQ" sz="2000" dirty="0" smtClean="0">
                <a:ea typeface="Calibri"/>
              </a:rPr>
              <a:t> </a:t>
            </a:r>
            <a:r>
              <a:rPr lang="ar-IQ" sz="2000" dirty="0">
                <a:ea typeface="Calibri"/>
              </a:rPr>
              <a:t>كعملية تتسم بالاتساع والشمولية أكثر من الارشاد ويمكن تعريفه </a:t>
            </a:r>
            <a:r>
              <a:rPr lang="ar-IQ" sz="2000" dirty="0" smtClean="0">
                <a:ea typeface="Calibri"/>
              </a:rPr>
              <a:t>بأنه </a:t>
            </a:r>
            <a:r>
              <a:rPr lang="ar-IQ" sz="2000" dirty="0">
                <a:ea typeface="Calibri"/>
              </a:rPr>
              <a:t>مجموع الخدمات التي تستهدف مساعدة الفرد على فهم ذاته ومشكلاته واستغلال امكانياته الشخصية من قدرات وميول واستعدادات ومهارات ومواهب والافادة من امكانات بيئية وتحديد اهدافه بما يتفق وكلا النوعين من هذه الامكانات ثم اجراء عملية الاختيار للحلول والطرق التي تمكنه من تحقيق هذه </a:t>
            </a:r>
            <a:r>
              <a:rPr lang="ar-IQ" sz="2000" dirty="0" smtClean="0">
                <a:ea typeface="Calibri"/>
              </a:rPr>
              <a:t>الاهداف، </a:t>
            </a:r>
            <a:r>
              <a:rPr lang="ar-IQ" sz="2000" dirty="0">
                <a:ea typeface="Calibri"/>
              </a:rPr>
              <a:t>وبذلك يتمكن من حل مشكلاته حلا علميا يؤدي إلى تكيفه مع نفسه ومع مجتمعه وبلوغ اقصى ما يمكن ان يبلغه من النمو والتكامل في الشخصية كما تتضمن عملية التوجيه تزويد الأفراد بالمعلومات المتعلقة بهم وبظروف بيئتهم ومتطلباتهم وتوجههم </a:t>
            </a:r>
            <a:r>
              <a:rPr lang="ar-IQ" sz="2000" dirty="0" smtClean="0">
                <a:ea typeface="Calibri"/>
              </a:rPr>
              <a:t>للإفادة </a:t>
            </a:r>
            <a:r>
              <a:rPr lang="ar-IQ" sz="2000" dirty="0">
                <a:ea typeface="Calibri"/>
              </a:rPr>
              <a:t>من المصادر المختلفة المتاحة لديهم.</a:t>
            </a:r>
            <a:endParaRPr lang="en-US" sz="1600" dirty="0">
              <a:ea typeface="Calibri"/>
              <a:cs typeface="Arial"/>
            </a:endParaRPr>
          </a:p>
          <a:p>
            <a:pPr marL="0" indent="0">
              <a:buNone/>
            </a:pPr>
            <a:endParaRPr lang="ar-IQ" sz="2000" dirty="0"/>
          </a:p>
        </p:txBody>
      </p:sp>
    </p:spTree>
    <p:extLst>
      <p:ext uri="{BB962C8B-B14F-4D97-AF65-F5344CB8AC3E}">
        <p14:creationId xmlns:p14="http://schemas.microsoft.com/office/powerpoint/2010/main" val="4050337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251520" y="332656"/>
            <a:ext cx="8640960" cy="6264696"/>
          </a:xfrm>
        </p:spPr>
        <p:txBody>
          <a:bodyPr>
            <a:normAutofit fontScale="85000" lnSpcReduction="20000"/>
          </a:bodyPr>
          <a:lstStyle/>
          <a:p>
            <a:pPr marL="0" indent="0" algn="just">
              <a:lnSpc>
                <a:spcPct val="150000"/>
              </a:lnSpc>
              <a:spcAft>
                <a:spcPts val="1000"/>
              </a:spcAft>
              <a:buNone/>
            </a:pPr>
            <a:r>
              <a:rPr lang="ar-IQ" sz="2000" dirty="0" smtClean="0">
                <a:ea typeface="Calibri"/>
              </a:rPr>
              <a:t>  أما </a:t>
            </a:r>
            <a:r>
              <a:rPr lang="ar-IQ" sz="2000" dirty="0">
                <a:ea typeface="Calibri"/>
              </a:rPr>
              <a:t>الارشاد </a:t>
            </a:r>
            <a:r>
              <a:rPr lang="ar-IQ" sz="2000" dirty="0" smtClean="0">
                <a:ea typeface="Calibri"/>
              </a:rPr>
              <a:t>(</a:t>
            </a:r>
            <a:r>
              <a:rPr lang="en-US" sz="2000" dirty="0" smtClean="0">
                <a:ea typeface="Calibri"/>
                <a:cs typeface="Arial"/>
              </a:rPr>
              <a:t>Counseling</a:t>
            </a:r>
            <a:r>
              <a:rPr lang="ar-IQ" sz="2000" dirty="0" smtClean="0">
                <a:ea typeface="Calibri"/>
              </a:rPr>
              <a:t> ) فهو </a:t>
            </a:r>
            <a:r>
              <a:rPr lang="ar-IQ" sz="2000" dirty="0">
                <a:ea typeface="Calibri"/>
              </a:rPr>
              <a:t>عملية تفاعلية تنشا عن علاقة بين فردين احدهما متخصص وهو المرشد المؤهل، والثاني هو المسترشد حيث يقوم المرشد من خلال هذه العلاقة بمساعدة المسترشد على مواجهة مشكلته وتطوير سلوكه واساليب التعامل مع الظروف التي </a:t>
            </a:r>
            <a:r>
              <a:rPr lang="ar-IQ" sz="2000" dirty="0" err="1" smtClean="0">
                <a:ea typeface="Calibri"/>
              </a:rPr>
              <a:t>يواجهها</a:t>
            </a:r>
            <a:r>
              <a:rPr lang="ar-IQ" sz="2000" dirty="0" smtClean="0">
                <a:ea typeface="Calibri"/>
              </a:rPr>
              <a:t> ، </a:t>
            </a:r>
            <a:r>
              <a:rPr lang="ar-IQ" sz="2000" dirty="0">
                <a:ea typeface="Calibri"/>
              </a:rPr>
              <a:t>والاسلوب المستخدم في الارشاد هو المقابلة وجها لوجه في جو يتطلب ان يسوده الثقة والشعور بالتقبل المتبادل والاطمئنان والتسامح ليتمكن المسترشد التعبير عن مشاعره بحرية من دون خوف من اللوم أو النقد أو العقاب.</a:t>
            </a:r>
            <a:endParaRPr lang="en-US" sz="1600" dirty="0">
              <a:ea typeface="Calibri"/>
              <a:cs typeface="Arial"/>
            </a:endParaRPr>
          </a:p>
          <a:p>
            <a:pPr marL="0" indent="0" algn="just">
              <a:lnSpc>
                <a:spcPct val="150000"/>
              </a:lnSpc>
              <a:spcAft>
                <a:spcPts val="1000"/>
              </a:spcAft>
              <a:buNone/>
            </a:pPr>
            <a:r>
              <a:rPr lang="ar-IQ" sz="2000" dirty="0" smtClean="0">
                <a:ea typeface="Calibri"/>
              </a:rPr>
              <a:t>  </a:t>
            </a:r>
            <a:r>
              <a:rPr lang="ar-IQ" sz="2000" dirty="0">
                <a:ea typeface="Calibri"/>
              </a:rPr>
              <a:t>وبناء عليه يمكن الاستنتاج ان الارشاد هو محور عملية التوجيه الواسعة الابعاد، وانهما مترابطان لا ينفصل احدهما عن الاخر بل يلتقيان في الاهداف النهائية كما يمكن ان نضع ثلاث عمليات على امتداد واحد </a:t>
            </a:r>
            <a:r>
              <a:rPr lang="ar-IQ" sz="2000" dirty="0" smtClean="0">
                <a:ea typeface="Calibri"/>
              </a:rPr>
              <a:t>هي</a:t>
            </a:r>
            <a:endParaRPr lang="ar-IQ" sz="2000" dirty="0">
              <a:ea typeface="Calibri"/>
            </a:endParaRPr>
          </a:p>
          <a:p>
            <a:pPr marL="0" indent="0" algn="just">
              <a:lnSpc>
                <a:spcPct val="150000"/>
              </a:lnSpc>
              <a:spcAft>
                <a:spcPts val="1000"/>
              </a:spcAft>
              <a:buNone/>
            </a:pPr>
            <a:r>
              <a:rPr lang="ar-IQ" sz="2000" dirty="0" smtClean="0">
                <a:ea typeface="Calibri"/>
              </a:rPr>
              <a:t> </a:t>
            </a:r>
            <a:r>
              <a:rPr lang="ar-IQ" sz="1900" dirty="0" smtClean="0">
                <a:ea typeface="Calibri"/>
              </a:rPr>
              <a:t>( </a:t>
            </a:r>
            <a:r>
              <a:rPr lang="ar-IQ" sz="1900" dirty="0">
                <a:ea typeface="Calibri"/>
              </a:rPr>
              <a:t>التوجيه – الارشاد النفسي – العلاج </a:t>
            </a:r>
            <a:r>
              <a:rPr lang="ar-IQ" sz="1900" dirty="0" smtClean="0">
                <a:ea typeface="Calibri"/>
              </a:rPr>
              <a:t>النفسي) .</a:t>
            </a:r>
            <a:endParaRPr lang="en-US" sz="1900" dirty="0">
              <a:ea typeface="Calibri"/>
              <a:cs typeface="Arial"/>
            </a:endParaRPr>
          </a:p>
          <a:p>
            <a:pPr marL="0" indent="0" algn="just">
              <a:lnSpc>
                <a:spcPct val="150000"/>
              </a:lnSpc>
              <a:spcAft>
                <a:spcPts val="1000"/>
              </a:spcAft>
              <a:buNone/>
            </a:pPr>
            <a:r>
              <a:rPr lang="ar-IQ" sz="2000" dirty="0" smtClean="0">
                <a:ea typeface="Calibri"/>
              </a:rPr>
              <a:t>   </a:t>
            </a:r>
            <a:r>
              <a:rPr lang="ar-IQ" sz="2000" dirty="0">
                <a:ea typeface="Calibri"/>
              </a:rPr>
              <a:t>وعلى ذلك فالتوجيه والارشاد والعلاج النفسي ليست سوى درجات في عملية واحدة تستهدف مساعدة الفرد على ان يتغلب على </a:t>
            </a:r>
            <a:r>
              <a:rPr lang="ar-IQ" sz="2000" dirty="0" smtClean="0">
                <a:ea typeface="Calibri"/>
              </a:rPr>
              <a:t>مشكلاته ، وتتميز </a:t>
            </a:r>
            <a:r>
              <a:rPr lang="ar-IQ" sz="2000" dirty="0">
                <a:ea typeface="Calibri"/>
              </a:rPr>
              <a:t>هذه العملية بالتوجيه والاتساع وبمعالجة المشكلات على مستوى سطحي نسبياً بحكم طبيعة هذه </a:t>
            </a:r>
            <a:r>
              <a:rPr lang="ar-IQ" sz="2000" dirty="0" smtClean="0">
                <a:ea typeface="Calibri"/>
              </a:rPr>
              <a:t>المشكلات </a:t>
            </a:r>
            <a:r>
              <a:rPr lang="ar-IQ" sz="2000" dirty="0">
                <a:ea typeface="Calibri"/>
              </a:rPr>
              <a:t>في حين يتميز الارشاد النفسي بانه يتناول مشكلات اقل تنوعا وهي مشكلات سوء التوافق </a:t>
            </a:r>
            <a:r>
              <a:rPr lang="ar-IQ" sz="2000" dirty="0" err="1">
                <a:ea typeface="Calibri"/>
              </a:rPr>
              <a:t>بشئ</a:t>
            </a:r>
            <a:r>
              <a:rPr lang="ar-IQ" sz="2000" dirty="0">
                <a:ea typeface="Calibri"/>
              </a:rPr>
              <a:t> من التعمق أما العلاج النفسي فانه يتناول مشكلات الانحراف النفسي العميقة بطريقة أكثر تعمقا إذ يتناول التكوين الاساس للشخصية بالتعديل </a:t>
            </a:r>
            <a:r>
              <a:rPr lang="ar-IQ" sz="2000" dirty="0" smtClean="0">
                <a:ea typeface="Calibri"/>
              </a:rPr>
              <a:t>والتكوين .</a:t>
            </a:r>
            <a:endParaRPr lang="ar-IQ" sz="2000" dirty="0"/>
          </a:p>
        </p:txBody>
      </p:sp>
    </p:spTree>
    <p:extLst>
      <p:ext uri="{BB962C8B-B14F-4D97-AF65-F5344CB8AC3E}">
        <p14:creationId xmlns:p14="http://schemas.microsoft.com/office/powerpoint/2010/main" val="1977702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323528" y="404664"/>
            <a:ext cx="8496944" cy="6120680"/>
          </a:xfrm>
        </p:spPr>
        <p:txBody>
          <a:bodyPr>
            <a:normAutofit fontScale="25000" lnSpcReduction="20000"/>
          </a:bodyPr>
          <a:lstStyle/>
          <a:p>
            <a:pPr marL="0" indent="0" algn="ctr">
              <a:lnSpc>
                <a:spcPct val="115000"/>
              </a:lnSpc>
              <a:spcAft>
                <a:spcPts val="1000"/>
              </a:spcAft>
              <a:buNone/>
            </a:pPr>
            <a:r>
              <a:rPr lang="ar-IQ" sz="8000" b="1" dirty="0">
                <a:ea typeface="Calibri"/>
              </a:rPr>
              <a:t>المحاضرة الثانية</a:t>
            </a:r>
            <a:endParaRPr lang="en-US" sz="8000" dirty="0">
              <a:ea typeface="Calibri"/>
              <a:cs typeface="Arial"/>
            </a:endParaRPr>
          </a:p>
          <a:p>
            <a:pPr marL="0" indent="0" algn="ctr">
              <a:lnSpc>
                <a:spcPct val="115000"/>
              </a:lnSpc>
              <a:buNone/>
            </a:pPr>
            <a:r>
              <a:rPr lang="ar-IQ" sz="8000" b="1" dirty="0" smtClean="0">
                <a:ea typeface="Calibri"/>
              </a:rPr>
              <a:t>(</a:t>
            </a:r>
            <a:r>
              <a:rPr lang="ar-IQ" sz="8000" b="1" dirty="0">
                <a:ea typeface="Calibri"/>
              </a:rPr>
              <a:t>مبررات الارشاد النفسي </a:t>
            </a:r>
            <a:r>
              <a:rPr lang="ar-IQ" sz="8000" b="1" dirty="0" smtClean="0">
                <a:ea typeface="Calibri"/>
              </a:rPr>
              <a:t>واهدافه) </a:t>
            </a:r>
            <a:endParaRPr lang="ar-IQ" sz="8000" dirty="0">
              <a:ea typeface="Calibri"/>
              <a:cs typeface="Arial"/>
            </a:endParaRPr>
          </a:p>
          <a:p>
            <a:pPr marL="0" indent="0" algn="just">
              <a:lnSpc>
                <a:spcPct val="170000"/>
              </a:lnSpc>
              <a:buNone/>
            </a:pPr>
            <a:r>
              <a:rPr lang="ar-IQ" sz="2000" dirty="0" smtClean="0">
                <a:ea typeface="Calibri"/>
              </a:rPr>
              <a:t>        </a:t>
            </a:r>
            <a:r>
              <a:rPr lang="ar-IQ" sz="8000" dirty="0" smtClean="0">
                <a:ea typeface="Calibri"/>
              </a:rPr>
              <a:t>أصبح </a:t>
            </a:r>
            <a:r>
              <a:rPr lang="ar-IQ" sz="8000" dirty="0">
                <a:ea typeface="Calibri"/>
              </a:rPr>
              <a:t>التوجيه والإرشاد النفسي ضرورة ملحة في الوقت الحاضر نتيجة تعقد الحياة وتنوع حاجات الأفراد وظهور الاختراعات الحديثة وتغير الظروف التي يعيش فهيا الفرد واختلاف مجالات العمل وتعدد مطالبها وتطور نظام التعليم وبروز العديد من المشكلات: ولعل من أهم العوامل التي زادت الحاجة إلى التوجيه والإرشاد في الوقت الحاضر هي: </a:t>
            </a:r>
            <a:endParaRPr lang="en-US" sz="8000" dirty="0">
              <a:ea typeface="Calibri"/>
              <a:cs typeface="Arial"/>
            </a:endParaRPr>
          </a:p>
          <a:p>
            <a:pPr marL="0" indent="0">
              <a:lnSpc>
                <a:spcPct val="150000"/>
              </a:lnSpc>
              <a:spcAft>
                <a:spcPts val="1000"/>
              </a:spcAft>
              <a:buNone/>
            </a:pPr>
            <a:r>
              <a:rPr lang="ar-IQ" sz="8000" dirty="0" smtClean="0">
                <a:ea typeface="Calibri"/>
              </a:rPr>
              <a:t>1</a:t>
            </a:r>
            <a:r>
              <a:rPr lang="ar-IQ" sz="8000" b="1" dirty="0" smtClean="0">
                <a:ea typeface="Calibri"/>
              </a:rPr>
              <a:t>- </a:t>
            </a:r>
            <a:r>
              <a:rPr lang="ar-IQ" sz="8000" b="1" dirty="0">
                <a:ea typeface="Calibri"/>
              </a:rPr>
              <a:t>التغيرات الأسرية في البناء والوظيفة: </a:t>
            </a:r>
            <a:endParaRPr lang="en-US" sz="8000" dirty="0">
              <a:ea typeface="Calibri"/>
              <a:cs typeface="Arial"/>
            </a:endParaRPr>
          </a:p>
          <a:p>
            <a:pPr marL="0" indent="0" algn="just">
              <a:lnSpc>
                <a:spcPct val="150000"/>
              </a:lnSpc>
              <a:spcAft>
                <a:spcPts val="1000"/>
              </a:spcAft>
              <a:buNone/>
            </a:pPr>
            <a:r>
              <a:rPr lang="ar-IQ" sz="8000" dirty="0" smtClean="0">
                <a:ea typeface="Calibri"/>
              </a:rPr>
              <a:t>  </a:t>
            </a:r>
            <a:r>
              <a:rPr lang="ar-IQ" sz="8000" dirty="0">
                <a:ea typeface="Calibri"/>
              </a:rPr>
              <a:t>إن تلاشي الأسرة الممتدة في الوقت الراهن المكونة من الزوج والزوجة والأولاد والآباء والأجداد وبقاء الأسرة الصغيرة وضعف التماسك بين أفرادها وزيادة أعباء الحياة على الأب مما جعل الأم تخرج إلى سوق العمل ما سببه من قلة الوقت لتقديم الخدمات الإرشادية المناسبة للأبناء وتبصيرهم بمستقبلهم والعمل على تعديل سلوكهم وبالتالي كان هناك ضرورة أو حاجة إلى تقديم خدمات إرشادية منظمة في المدرسة</a:t>
            </a:r>
            <a:r>
              <a:rPr lang="ar-IQ" sz="8000" dirty="0" smtClean="0">
                <a:ea typeface="Calibri"/>
              </a:rPr>
              <a:t>.</a:t>
            </a:r>
            <a:endParaRPr lang="en-US" sz="8000" dirty="0">
              <a:ea typeface="Calibri"/>
              <a:cs typeface="Arial"/>
            </a:endParaRPr>
          </a:p>
        </p:txBody>
      </p:sp>
    </p:spTree>
    <p:extLst>
      <p:ext uri="{BB962C8B-B14F-4D97-AF65-F5344CB8AC3E}">
        <p14:creationId xmlns:p14="http://schemas.microsoft.com/office/powerpoint/2010/main" val="3548940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323528" y="404664"/>
            <a:ext cx="8496944" cy="6120680"/>
          </a:xfrm>
        </p:spPr>
        <p:txBody>
          <a:bodyPr>
            <a:normAutofit fontScale="92500" lnSpcReduction="10000"/>
          </a:bodyPr>
          <a:lstStyle/>
          <a:p>
            <a:pPr marL="0" lvl="0" indent="0" algn="just">
              <a:lnSpc>
                <a:spcPct val="150000"/>
              </a:lnSpc>
              <a:spcAft>
                <a:spcPts val="1000"/>
              </a:spcAft>
              <a:buNone/>
            </a:pPr>
            <a:r>
              <a:rPr lang="ar-IQ" sz="2000" b="1" dirty="0">
                <a:solidFill>
                  <a:prstClr val="black"/>
                </a:solidFill>
                <a:ea typeface="Calibri"/>
              </a:rPr>
              <a:t>2- التغير الاجتماعي السريع: </a:t>
            </a:r>
            <a:endParaRPr lang="en-US" sz="2000" dirty="0">
              <a:solidFill>
                <a:prstClr val="black"/>
              </a:solidFill>
              <a:ea typeface="Calibri"/>
              <a:cs typeface="Arial"/>
            </a:endParaRPr>
          </a:p>
          <a:p>
            <a:pPr marL="0" lvl="0" indent="0" algn="just">
              <a:lnSpc>
                <a:spcPct val="150000"/>
              </a:lnSpc>
              <a:spcAft>
                <a:spcPts val="1000"/>
              </a:spcAft>
              <a:buNone/>
            </a:pPr>
            <a:r>
              <a:rPr lang="ar-IQ" sz="2000" dirty="0">
                <a:solidFill>
                  <a:prstClr val="black"/>
                </a:solidFill>
                <a:ea typeface="Calibri"/>
              </a:rPr>
              <a:t>   تتغير المجتمعات بمرور الزمن </a:t>
            </a:r>
            <a:r>
              <a:rPr lang="ar-IQ" sz="2000" dirty="0" smtClean="0">
                <a:solidFill>
                  <a:prstClr val="black"/>
                </a:solidFill>
                <a:ea typeface="Calibri"/>
              </a:rPr>
              <a:t>سواء </a:t>
            </a:r>
            <a:r>
              <a:rPr lang="ar-IQ" sz="2000" dirty="0">
                <a:solidFill>
                  <a:prstClr val="black"/>
                </a:solidFill>
                <a:ea typeface="Calibri"/>
              </a:rPr>
              <a:t>كان هذا التغير ضئيلاً أو كبيراً مما يتوجب على أفراد المجتمع مراعاة هذا التغير ليتمكنوا من التكيف معه، فقد تغيرت نظرة المجتمع إلى التعليم وإلى المهن وكذلك التغير في بعض العادات الاجتماعية ونظم المجتمع والظواهر السلوكية مما أدى إلى ظهور خلل في العاقلات الاجتماعية وظهور التنافس والصراع بين أفراد المجتمع في الأفكار والاتجاهات وما عكسه ذلك من أحداث أدى إلى حدوث فجوة بين الأجيال وظهور العديد من المشكلات التي يجعل من الخدمات الإرشادية ضرورة ملحة لعلاجها. </a:t>
            </a:r>
            <a:endParaRPr lang="ar-IQ" sz="2000" dirty="0" smtClean="0">
              <a:solidFill>
                <a:prstClr val="black"/>
              </a:solidFill>
              <a:ea typeface="Calibri"/>
            </a:endParaRPr>
          </a:p>
          <a:p>
            <a:pPr marL="0" indent="0">
              <a:lnSpc>
                <a:spcPct val="150000"/>
              </a:lnSpc>
              <a:spcAft>
                <a:spcPts val="1000"/>
              </a:spcAft>
              <a:buNone/>
            </a:pPr>
            <a:r>
              <a:rPr lang="ar-IQ" sz="2000" b="1" dirty="0" smtClean="0">
                <a:ea typeface="Calibri"/>
              </a:rPr>
              <a:t>3- </a:t>
            </a:r>
            <a:r>
              <a:rPr lang="ar-IQ" sz="2000" b="1" dirty="0">
                <a:ea typeface="Calibri"/>
              </a:rPr>
              <a:t>التقدم العلمي والتقني: </a:t>
            </a:r>
            <a:endParaRPr lang="en-US" sz="2000" dirty="0">
              <a:ea typeface="Calibri"/>
              <a:cs typeface="Arial"/>
            </a:endParaRPr>
          </a:p>
          <a:p>
            <a:pPr marL="0" indent="0" algn="just">
              <a:lnSpc>
                <a:spcPct val="150000"/>
              </a:lnSpc>
              <a:spcAft>
                <a:spcPts val="1000"/>
              </a:spcAft>
              <a:buNone/>
            </a:pPr>
            <a:r>
              <a:rPr lang="ar-IQ" sz="2000" dirty="0">
                <a:ea typeface="Calibri"/>
              </a:rPr>
              <a:t> </a:t>
            </a:r>
            <a:r>
              <a:rPr lang="ar-IQ" sz="2000" dirty="0" smtClean="0">
                <a:ea typeface="Calibri"/>
              </a:rPr>
              <a:t>  </a:t>
            </a:r>
            <a:r>
              <a:rPr lang="ar-IQ" sz="2000" dirty="0">
                <a:ea typeface="Calibri"/>
              </a:rPr>
              <a:t>إن التقدم العلمي والتقني الهائل في العصر الحديث وظهور المخترعات الحديثة أصبح من الضروري على الفرد أن </a:t>
            </a:r>
            <a:r>
              <a:rPr lang="ar-IQ" sz="2000" dirty="0" smtClean="0">
                <a:ea typeface="Calibri"/>
              </a:rPr>
              <a:t>يواكب </a:t>
            </a:r>
            <a:r>
              <a:rPr lang="ar-IQ" sz="2000" dirty="0">
                <a:ea typeface="Calibri"/>
              </a:rPr>
              <a:t>ويتعايش معه بالإعداد العلمي والمهني وهو في هذا يمر ببعض المشكلات الناتجة عن هذا الانفجار المعرفي والثورة التقنية المتسارعة وبذلك تكون هناك حاجة ملحة إلى إرشاد منظم وهادف.</a:t>
            </a:r>
            <a:endParaRPr lang="en-US" sz="2000" dirty="0">
              <a:ea typeface="Calibri"/>
              <a:cs typeface="Arial"/>
            </a:endParaRPr>
          </a:p>
          <a:p>
            <a:pPr marL="0" lvl="0" indent="0" algn="just">
              <a:lnSpc>
                <a:spcPct val="150000"/>
              </a:lnSpc>
              <a:spcAft>
                <a:spcPts val="1000"/>
              </a:spcAft>
              <a:buNone/>
            </a:pPr>
            <a:endParaRPr lang="en-US" sz="2000" dirty="0">
              <a:solidFill>
                <a:prstClr val="black"/>
              </a:solidFill>
              <a:ea typeface="Calibri"/>
              <a:cs typeface="Arial"/>
            </a:endParaRPr>
          </a:p>
          <a:p>
            <a:pPr marL="0" lvl="0" indent="0">
              <a:buNone/>
            </a:pPr>
            <a:endParaRPr lang="ar-IQ" sz="500" dirty="0">
              <a:solidFill>
                <a:prstClr val="black"/>
              </a:solidFill>
            </a:endParaRPr>
          </a:p>
        </p:txBody>
      </p:sp>
    </p:spTree>
    <p:extLst>
      <p:ext uri="{BB962C8B-B14F-4D97-AF65-F5344CB8AC3E}">
        <p14:creationId xmlns:p14="http://schemas.microsoft.com/office/powerpoint/2010/main" val="4238131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323528" y="332656"/>
            <a:ext cx="8568952" cy="6192688"/>
          </a:xfrm>
        </p:spPr>
        <p:txBody>
          <a:bodyPr>
            <a:normAutofit fontScale="92500" lnSpcReduction="10000"/>
          </a:bodyPr>
          <a:lstStyle/>
          <a:p>
            <a:pPr marL="0" indent="0" algn="just">
              <a:lnSpc>
                <a:spcPct val="150000"/>
              </a:lnSpc>
              <a:spcAft>
                <a:spcPts val="1000"/>
              </a:spcAft>
              <a:buNone/>
            </a:pPr>
            <a:r>
              <a:rPr lang="ar-IQ" sz="2000" b="1" dirty="0" smtClean="0">
                <a:ea typeface="Calibri"/>
              </a:rPr>
              <a:t>4- </a:t>
            </a:r>
            <a:r>
              <a:rPr lang="ar-IQ" sz="2000" b="1" dirty="0">
                <a:ea typeface="Calibri"/>
              </a:rPr>
              <a:t>التغير في مجال التعليم: </a:t>
            </a:r>
            <a:endParaRPr lang="en-US" sz="1600" dirty="0">
              <a:ea typeface="Calibri"/>
              <a:cs typeface="Arial"/>
            </a:endParaRPr>
          </a:p>
          <a:p>
            <a:pPr marL="0" indent="0" algn="just">
              <a:lnSpc>
                <a:spcPct val="150000"/>
              </a:lnSpc>
              <a:spcAft>
                <a:spcPts val="1000"/>
              </a:spcAft>
              <a:buNone/>
            </a:pPr>
            <a:r>
              <a:rPr lang="ar-IQ" sz="2000" dirty="0" smtClean="0">
                <a:ea typeface="Calibri"/>
              </a:rPr>
              <a:t>   </a:t>
            </a:r>
            <a:r>
              <a:rPr lang="ar-IQ" sz="2000" dirty="0">
                <a:ea typeface="Calibri"/>
              </a:rPr>
              <a:t>لقد كان التعليم منصباً على نقل التراث والمعلومات للطالب بطريقة التلقين والحفظ ولكن في العصر الحديث تغيرت أهداف التعليم وبالتالي طرائق التدريس وأصبح الطالب هو محور العملية التربوية وأصبح الاهتمام ببناء شخصيته وتنمية ما لديه من استعدادات وقدرات كذلك الاستفادة من </a:t>
            </a:r>
            <a:r>
              <a:rPr lang="ar-IQ" sz="2000" dirty="0" smtClean="0">
                <a:ea typeface="Calibri"/>
              </a:rPr>
              <a:t>الوسائل </a:t>
            </a:r>
            <a:r>
              <a:rPr lang="ar-IQ" sz="2000" dirty="0">
                <a:ea typeface="Calibri"/>
              </a:rPr>
              <a:t>التقنية في التعليم وإيصال المعلومات إلى الطالب ، </a:t>
            </a:r>
            <a:r>
              <a:rPr lang="ar-IQ" sz="2000" dirty="0" smtClean="0">
                <a:ea typeface="Calibri"/>
              </a:rPr>
              <a:t>و من </a:t>
            </a:r>
            <a:r>
              <a:rPr lang="ar-IQ" sz="2000" dirty="0">
                <a:ea typeface="Calibri"/>
              </a:rPr>
              <a:t>ملامح تتطور التعليم إشراك أولياء الأمور في العملية التربوية وعقد مجالس الآباء والمعلمين </a:t>
            </a:r>
            <a:r>
              <a:rPr lang="ar-IQ" sz="2000" dirty="0" smtClean="0">
                <a:ea typeface="Calibri"/>
              </a:rPr>
              <a:t>وأهمية </a:t>
            </a:r>
            <a:r>
              <a:rPr lang="ar-IQ" sz="2000" dirty="0">
                <a:ea typeface="Calibri"/>
              </a:rPr>
              <a:t>التعاون بين البيت والمدرسة ،كما أن النمو السكاني المطرد أدى إلى زيادة إعداد </a:t>
            </a:r>
            <a:r>
              <a:rPr lang="ar-IQ" sz="2000" dirty="0" err="1" smtClean="0">
                <a:ea typeface="Calibri"/>
              </a:rPr>
              <a:t>الالطلبة</a:t>
            </a:r>
            <a:r>
              <a:rPr lang="ar-IQ" sz="2000" dirty="0" smtClean="0">
                <a:ea typeface="Calibri"/>
              </a:rPr>
              <a:t> في </a:t>
            </a:r>
            <a:r>
              <a:rPr lang="ar-IQ" sz="2000" dirty="0">
                <a:ea typeface="Calibri"/>
              </a:rPr>
              <a:t>المدارس فظهرت مشكلات التوافق المدرسي والتأخر الدراسي والرسوب والتسرب </a:t>
            </a:r>
            <a:r>
              <a:rPr lang="ar-IQ" sz="2000" dirty="0" smtClean="0">
                <a:ea typeface="Calibri"/>
              </a:rPr>
              <a:t>من المدرسة مما </a:t>
            </a:r>
            <a:r>
              <a:rPr lang="ar-IQ" sz="2000" dirty="0">
                <a:ea typeface="Calibri"/>
              </a:rPr>
              <a:t>أدى إلى الحاجة إلى التوجيه والإرشاد كجزء من العملية التربوية. </a:t>
            </a:r>
            <a:endParaRPr lang="en-US" sz="1600" dirty="0">
              <a:ea typeface="Calibri"/>
              <a:cs typeface="Arial"/>
            </a:endParaRPr>
          </a:p>
          <a:p>
            <a:pPr marL="0" indent="0" algn="just">
              <a:lnSpc>
                <a:spcPct val="150000"/>
              </a:lnSpc>
              <a:spcAft>
                <a:spcPts val="1000"/>
              </a:spcAft>
              <a:buNone/>
            </a:pPr>
            <a:r>
              <a:rPr lang="ar-IQ" sz="2000" b="1" dirty="0" smtClean="0">
                <a:ea typeface="Calibri"/>
              </a:rPr>
              <a:t>5- </a:t>
            </a:r>
            <a:r>
              <a:rPr lang="ar-IQ" sz="2000" b="1" dirty="0">
                <a:ea typeface="Calibri"/>
              </a:rPr>
              <a:t>الهجرة من الريف إلى المدينة</a:t>
            </a:r>
            <a:r>
              <a:rPr lang="ar-IQ" sz="2000" b="1" dirty="0" smtClean="0">
                <a:ea typeface="Calibri"/>
              </a:rPr>
              <a:t>:</a:t>
            </a:r>
            <a:endParaRPr lang="ar-IQ" sz="1600" dirty="0" smtClean="0">
              <a:ea typeface="Calibri"/>
              <a:cs typeface="Arial"/>
            </a:endParaRPr>
          </a:p>
          <a:p>
            <a:pPr marL="0" indent="0" algn="just">
              <a:lnSpc>
                <a:spcPct val="150000"/>
              </a:lnSpc>
              <a:spcAft>
                <a:spcPts val="1000"/>
              </a:spcAft>
              <a:buNone/>
            </a:pPr>
            <a:r>
              <a:rPr lang="ar-IQ" sz="2000" dirty="0" smtClean="0">
                <a:ea typeface="Calibri"/>
              </a:rPr>
              <a:t>    لوحظ </a:t>
            </a:r>
            <a:r>
              <a:rPr lang="ar-IQ" sz="2000" dirty="0">
                <a:ea typeface="Calibri"/>
              </a:rPr>
              <a:t>في الاختلاف بين طبيعة الناس في كلا المجتمعين وما سوف يؤدي إليه ذلك من خلل واضح في العادات والتقاليد والقيم والاتصال الواضح في الحياة الاجتماعية. </a:t>
            </a:r>
            <a:endParaRPr lang="ar-IQ" sz="2000" dirty="0"/>
          </a:p>
        </p:txBody>
      </p:sp>
    </p:spTree>
    <p:extLst>
      <p:ext uri="{BB962C8B-B14F-4D97-AF65-F5344CB8AC3E}">
        <p14:creationId xmlns:p14="http://schemas.microsoft.com/office/powerpoint/2010/main" val="2392123041"/>
      </p:ext>
    </p:extLst>
  </p:cSld>
  <p:clrMapOvr>
    <a:masterClrMapping/>
  </p:clrMapOvr>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614</TotalTime>
  <Words>4740</Words>
  <Application>Microsoft Office PowerPoint</Application>
  <PresentationFormat>عرض على الشاشة (3:4)‏</PresentationFormat>
  <Paragraphs>256</Paragraphs>
  <Slides>41</Slides>
  <Notes>0</Notes>
  <HiddenSlides>0</HiddenSlides>
  <MMClips>0</MMClips>
  <ScaleCrop>false</ScaleCrop>
  <HeadingPairs>
    <vt:vector size="4" baseType="variant">
      <vt:variant>
        <vt:lpstr>نسق</vt:lpstr>
      </vt:variant>
      <vt:variant>
        <vt:i4>1</vt:i4>
      </vt:variant>
      <vt:variant>
        <vt:lpstr>عناوين الشرائح</vt:lpstr>
      </vt:variant>
      <vt:variant>
        <vt:i4>41</vt:i4>
      </vt:variant>
    </vt:vector>
  </HeadingPairs>
  <TitlesOfParts>
    <vt:vector size="42" baseType="lpstr">
      <vt:lpstr>دفق الهواء</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Discovery</dc:creator>
  <cp:lastModifiedBy>Maher</cp:lastModifiedBy>
  <cp:revision>122</cp:revision>
  <cp:lastPrinted>2019-12-17T20:00:31Z</cp:lastPrinted>
  <dcterms:created xsi:type="dcterms:W3CDTF">2019-12-17T16:47:52Z</dcterms:created>
  <dcterms:modified xsi:type="dcterms:W3CDTF">2021-03-22T22:20:41Z</dcterms:modified>
</cp:coreProperties>
</file>