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5"/>
  </p:notesMasterIdLst>
  <p:sldIdLst>
    <p:sldId id="257" r:id="rId2"/>
    <p:sldId id="256" r:id="rId3"/>
    <p:sldId id="258" r:id="rId4"/>
    <p:sldId id="259" r:id="rId5"/>
    <p:sldId id="261" r:id="rId6"/>
    <p:sldId id="262" r:id="rId7"/>
    <p:sldId id="263" r:id="rId8"/>
    <p:sldId id="264" r:id="rId9"/>
    <p:sldId id="265" r:id="rId10"/>
    <p:sldId id="266" r:id="rId11"/>
    <p:sldId id="268" r:id="rId12"/>
    <p:sldId id="269" r:id="rId13"/>
    <p:sldId id="270"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79" autoAdjust="0"/>
    <p:restoredTop sz="94660"/>
  </p:normalViewPr>
  <p:slideViewPr>
    <p:cSldViewPr>
      <p:cViewPr varScale="1">
        <p:scale>
          <a:sx n="66" d="100"/>
          <a:sy n="66" d="100"/>
        </p:scale>
        <p:origin x="-6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8FE3BE-E8F1-4305-93E3-69E461B82E35}" type="datetimeFigureOut">
              <a:rPr lang="ar-IQ" smtClean="0"/>
              <a:pPr/>
              <a:t>10/01/1443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93BEF4-7585-436B-8847-B598496C2856}"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93BEF4-7585-436B-8847-B598496C2856}" type="slidenum">
              <a:rPr lang="ar-IQ" smtClean="0"/>
              <a:pPr/>
              <a:t>3</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93BEF4-7585-436B-8847-B598496C2856}" type="slidenum">
              <a:rPr lang="ar-IQ" smtClean="0"/>
              <a:pPr/>
              <a:t>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a:lstStyle/>
          <a:p>
            <a:fld id="{BED74D3F-ECCF-494E-BB05-934283C05B96}" type="slidenum">
              <a:rPr lang="ar-IQ" smtClean="0"/>
              <a:pPr/>
              <a:t>‹#›</a:t>
            </a:fld>
            <a:endParaRPr lang="ar-IQ"/>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7924800" y="6416675"/>
            <a:ext cx="762000" cy="365125"/>
          </a:xfrm>
        </p:spPr>
        <p:txBody>
          <a:bodyPr/>
          <a:lstStyle/>
          <a:p>
            <a:fld id="{BED74D3F-ECCF-494E-BB05-934283C05B9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C2CF86-B70A-461A-9089-4F5009BB595B}" type="datetimeFigureOut">
              <a:rPr lang="ar-IQ" smtClean="0"/>
              <a:pPr/>
              <a:t>10/01/1443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ED74D3F-ECCF-494E-BB05-934283C05B96}"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8C2CF86-B70A-461A-9089-4F5009BB595B}" type="datetimeFigureOut">
              <a:rPr lang="ar-IQ" smtClean="0"/>
              <a:pPr/>
              <a:t>10/01/1443</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D74D3F-ECCF-494E-BB05-934283C05B96}"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39"/>
            <a:ext cx="7772400" cy="3672409"/>
          </a:xfrm>
        </p:spPr>
        <p:txBody>
          <a:bodyPr>
            <a:normAutofit/>
          </a:bodyPr>
          <a:lstStyle/>
          <a:p>
            <a:r>
              <a:rPr lang="ar-IQ" sz="4000" dirty="0" smtClean="0">
                <a:solidFill>
                  <a:srgbClr val="C00000"/>
                </a:solidFill>
              </a:rPr>
              <a:t>الحفظ بالسكر </a:t>
            </a:r>
            <a:br>
              <a:rPr lang="ar-IQ" sz="4000" dirty="0" smtClean="0">
                <a:solidFill>
                  <a:srgbClr val="C00000"/>
                </a:solidFill>
              </a:rPr>
            </a:br>
            <a:r>
              <a:rPr lang="ar-IQ" sz="4000" dirty="0" smtClean="0">
                <a:solidFill>
                  <a:srgbClr val="FF9900"/>
                </a:solidFill>
              </a:rPr>
              <a:t>المرملاد </a:t>
            </a:r>
            <a:r>
              <a:rPr lang="ar-IQ" sz="4000" b="1" dirty="0" smtClean="0"/>
              <a:t/>
            </a:r>
            <a:br>
              <a:rPr lang="ar-IQ" sz="4000" b="1" dirty="0" smtClean="0"/>
            </a:br>
            <a:r>
              <a:rPr lang="ar-IQ" sz="4000" b="1" dirty="0" smtClean="0">
                <a:solidFill>
                  <a:srgbClr val="00B050"/>
                </a:solidFill>
              </a:rPr>
              <a:t>حفظ الاغذية / الدرس العملي </a:t>
            </a:r>
            <a:r>
              <a:rPr lang="ar-IQ" sz="4000" b="1" dirty="0" smtClean="0"/>
              <a:t/>
            </a:r>
            <a:br>
              <a:rPr lang="ar-IQ" sz="4000" b="1" dirty="0" smtClean="0"/>
            </a:br>
            <a:r>
              <a:rPr lang="ar-IQ" sz="4000" b="1" dirty="0" smtClean="0">
                <a:solidFill>
                  <a:srgbClr val="0070C0"/>
                </a:solidFill>
              </a:rPr>
              <a:t>المرحلة الثالثة / الاقتصاد المنزلي </a:t>
            </a:r>
            <a:r>
              <a:rPr lang="ar-IQ" sz="4000" b="1" dirty="0" smtClean="0">
                <a:solidFill>
                  <a:srgbClr val="0070C0"/>
                </a:solidFill>
              </a:rPr>
              <a:t/>
            </a:r>
            <a:br>
              <a:rPr lang="ar-IQ" sz="4000" b="1" dirty="0" smtClean="0">
                <a:solidFill>
                  <a:srgbClr val="0070C0"/>
                </a:solidFill>
              </a:rPr>
            </a:br>
            <a:r>
              <a:rPr lang="ar-IQ" sz="4000" dirty="0" smtClean="0">
                <a:solidFill>
                  <a:srgbClr val="FF0000"/>
                </a:solidFill>
              </a:rPr>
              <a:t>م. باهرة محمود جعفر </a:t>
            </a:r>
            <a:endParaRPr lang="ar-IQ" sz="4000" b="1" dirty="0">
              <a:solidFill>
                <a:srgbClr val="FF0000"/>
              </a:solidFill>
            </a:endParaRPr>
          </a:p>
        </p:txBody>
      </p:sp>
      <p:pic>
        <p:nvPicPr>
          <p:cNvPr id="6" name="Picture 2" descr="D:\نشاطات 2021\حفظ عملي\المرملاد\طريقة-عمل-مربي-البرتقال-بالصور-9-300x235.jpg"/>
          <p:cNvPicPr>
            <a:picLocks noChangeAspect="1" noChangeArrowheads="1"/>
          </p:cNvPicPr>
          <p:nvPr/>
        </p:nvPicPr>
        <p:blipFill>
          <a:blip r:embed="rId2" cstate="print"/>
          <a:srcRect/>
          <a:stretch>
            <a:fillRect/>
          </a:stretch>
        </p:blipFill>
        <p:spPr bwMode="auto">
          <a:xfrm rot="20202452">
            <a:off x="4149555" y="4284025"/>
            <a:ext cx="2857500" cy="2094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D:\نشاطات 2021\حفظ عملي\المرملاد\طريقة_عمل_مربى_البرتقال (1).jpg"/>
          <p:cNvPicPr>
            <a:picLocks noChangeAspect="1" noChangeArrowheads="1"/>
          </p:cNvPicPr>
          <p:nvPr/>
        </p:nvPicPr>
        <p:blipFill>
          <a:blip r:embed="rId3" cstate="print"/>
          <a:srcRect/>
          <a:stretch>
            <a:fillRect/>
          </a:stretch>
        </p:blipFill>
        <p:spPr bwMode="auto">
          <a:xfrm>
            <a:off x="1436621" y="4479528"/>
            <a:ext cx="3408462" cy="2070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ar-IQ" dirty="0" smtClean="0">
                <a:solidFill>
                  <a:srgbClr val="FF0000"/>
                </a:solidFill>
              </a:rPr>
              <a:t>طريقة العمل </a:t>
            </a:r>
            <a:endParaRPr lang="ar-IQ" dirty="0">
              <a:solidFill>
                <a:srgbClr val="FF0000"/>
              </a:solidFill>
            </a:endParaRPr>
          </a:p>
        </p:txBody>
      </p:sp>
      <p:sp>
        <p:nvSpPr>
          <p:cNvPr id="3" name="Content Placeholder 2"/>
          <p:cNvSpPr>
            <a:spLocks noGrp="1"/>
          </p:cNvSpPr>
          <p:nvPr>
            <p:ph idx="1"/>
          </p:nvPr>
        </p:nvSpPr>
        <p:spPr>
          <a:xfrm>
            <a:off x="251520" y="980728"/>
            <a:ext cx="8568952" cy="5877272"/>
          </a:xfrm>
        </p:spPr>
        <p:txBody>
          <a:bodyPr>
            <a:normAutofit/>
          </a:bodyPr>
          <a:lstStyle/>
          <a:p>
            <a:pPr>
              <a:buClr>
                <a:srgbClr val="FF0000"/>
              </a:buClr>
            </a:pPr>
            <a:r>
              <a:rPr lang="ar-IQ" dirty="0" smtClean="0"/>
              <a:t>اغسلي الجزر وقشري اثرمي بماكنة اللحم مستعملة الحجم المتوسط للثرم أو قطعيه طوليا استعملي قطاعة الخضراوات ثم قيسيه بالاكواب .</a:t>
            </a:r>
          </a:p>
          <a:p>
            <a:endParaRPr lang="ar-IQ" dirty="0" smtClean="0"/>
          </a:p>
          <a:p>
            <a:endParaRPr lang="ar-IQ" dirty="0" smtClean="0"/>
          </a:p>
          <a:p>
            <a:endParaRPr lang="ar-IQ" dirty="0" smtClean="0"/>
          </a:p>
          <a:p>
            <a:pPr>
              <a:buNone/>
            </a:pPr>
            <a:endParaRPr lang="ar-IQ" dirty="0" smtClean="0"/>
          </a:p>
          <a:p>
            <a:pPr>
              <a:buClr>
                <a:srgbClr val="FF0000"/>
              </a:buClr>
            </a:pPr>
            <a:r>
              <a:rPr lang="ar-IQ" dirty="0" smtClean="0"/>
              <a:t> اغلي اوضعيها على بخار الماء الى ان يطبخ الجزر</a:t>
            </a:r>
          </a:p>
          <a:p>
            <a:pPr>
              <a:buClr>
                <a:srgbClr val="FF0000"/>
              </a:buClr>
            </a:pPr>
            <a:endParaRPr lang="en-US" dirty="0" smtClean="0"/>
          </a:p>
        </p:txBody>
      </p:sp>
      <p:pic>
        <p:nvPicPr>
          <p:cNvPr id="5" name="Picture 7" descr="D:\نشاطات 2021\حفظ عملي\المرملاد\تنزيل (6).jpg"/>
          <p:cNvPicPr>
            <a:picLocks noChangeAspect="1" noChangeArrowheads="1"/>
          </p:cNvPicPr>
          <p:nvPr/>
        </p:nvPicPr>
        <p:blipFill>
          <a:blip r:embed="rId2" cstate="print"/>
          <a:srcRect/>
          <a:stretch>
            <a:fillRect/>
          </a:stretch>
        </p:blipFill>
        <p:spPr bwMode="auto">
          <a:xfrm>
            <a:off x="3923928" y="2132856"/>
            <a:ext cx="2160240" cy="1656184"/>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6" name="Picture 3" descr="D:\نشاطات 2021\حفظ عملي\المرملاد\مربى-الجزر03 (1).jpg"/>
          <p:cNvPicPr>
            <a:picLocks noChangeAspect="1" noChangeArrowheads="1"/>
          </p:cNvPicPr>
          <p:nvPr/>
        </p:nvPicPr>
        <p:blipFill>
          <a:blip r:embed="rId3" cstate="print"/>
          <a:srcRect/>
          <a:stretch>
            <a:fillRect/>
          </a:stretch>
        </p:blipFill>
        <p:spPr bwMode="auto">
          <a:xfrm>
            <a:off x="2051720" y="4653136"/>
            <a:ext cx="2130904" cy="1828800"/>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7" name="Picture 4" descr="D:\نشاطات 2021\حفظ عملي\المرملاد\images (9).jpg"/>
          <p:cNvPicPr>
            <a:picLocks noChangeAspect="1" noChangeArrowheads="1"/>
          </p:cNvPicPr>
          <p:nvPr/>
        </p:nvPicPr>
        <p:blipFill>
          <a:blip r:embed="rId4" cstate="print"/>
          <a:srcRect/>
          <a:stretch>
            <a:fillRect/>
          </a:stretch>
        </p:blipFill>
        <p:spPr bwMode="auto">
          <a:xfrm>
            <a:off x="971600" y="2204864"/>
            <a:ext cx="2108076" cy="1584176"/>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858000"/>
          </a:xfrm>
        </p:spPr>
        <p:txBody>
          <a:bodyPr/>
          <a:lstStyle/>
          <a:p>
            <a:endParaRPr lang="ar-IQ" dirty="0" smtClean="0"/>
          </a:p>
          <a:p>
            <a:pPr>
              <a:buClr>
                <a:srgbClr val="FF0000"/>
              </a:buClr>
            </a:pPr>
            <a:r>
              <a:rPr lang="ar-IQ" dirty="0" smtClean="0"/>
              <a:t>اغسلي البرتقال ثم قشري اثرمي برتقاله والثانية قطعي قشرها الى قطع رفيعة طوليه واغسليها الى ان تصبح لينه.</a:t>
            </a:r>
          </a:p>
          <a:p>
            <a:pPr>
              <a:buClr>
                <a:srgbClr val="FF0000"/>
              </a:buClr>
            </a:pPr>
            <a:endParaRPr lang="ar-IQ" dirty="0" smtClean="0"/>
          </a:p>
          <a:p>
            <a:pPr>
              <a:buClr>
                <a:srgbClr val="FF0000"/>
              </a:buClr>
            </a:pPr>
            <a:endParaRPr lang="ar-IQ" dirty="0" smtClean="0"/>
          </a:p>
          <a:p>
            <a:pPr>
              <a:buClr>
                <a:srgbClr val="FF0000"/>
              </a:buClr>
            </a:pPr>
            <a:endParaRPr lang="ar-IQ" dirty="0" smtClean="0"/>
          </a:p>
          <a:p>
            <a:pPr>
              <a:buClr>
                <a:srgbClr val="FF0000"/>
              </a:buClr>
            </a:pPr>
            <a:endParaRPr lang="ar-IQ" dirty="0" smtClean="0"/>
          </a:p>
          <a:p>
            <a:r>
              <a:rPr lang="ar-IQ" dirty="0" smtClean="0"/>
              <a:t>اضيفي السكر فوق الجزر المطبوخ وهو حار لكي يذوب اضيفي الماء وعصير الليمون ولب البرتقال وكذالك اضيفي اليها قشرة البرتقاال .</a:t>
            </a:r>
          </a:p>
          <a:p>
            <a:pPr>
              <a:buNone/>
            </a:pPr>
            <a:endParaRPr lang="ar-IQ" dirty="0" smtClean="0"/>
          </a:p>
          <a:p>
            <a:endParaRPr lang="ar-IQ" dirty="0"/>
          </a:p>
        </p:txBody>
      </p:sp>
      <p:pic>
        <p:nvPicPr>
          <p:cNvPr id="6" name="Picture 2" descr="D:\نشاطات 2021\حفظ عملي\المرملاد\hqdefault.jpg"/>
          <p:cNvPicPr>
            <a:picLocks noChangeAspect="1" noChangeArrowheads="1"/>
          </p:cNvPicPr>
          <p:nvPr/>
        </p:nvPicPr>
        <p:blipFill>
          <a:blip r:embed="rId2" cstate="print"/>
          <a:srcRect/>
          <a:stretch>
            <a:fillRect/>
          </a:stretch>
        </p:blipFill>
        <p:spPr bwMode="auto">
          <a:xfrm>
            <a:off x="467544" y="1484784"/>
            <a:ext cx="3006080" cy="1944216"/>
          </a:xfrm>
          <a:prstGeom prst="rect">
            <a:avLst/>
          </a:prstGeom>
          <a:ln>
            <a:noFill/>
          </a:ln>
          <a:effectLst>
            <a:softEdge rad="112500"/>
          </a:effectLst>
        </p:spPr>
      </p:pic>
      <p:pic>
        <p:nvPicPr>
          <p:cNvPr id="8" name="Picture 5" descr="D:\نشاطات 2021\حفظ عملي\المرملاد\images (1).jpg"/>
          <p:cNvPicPr>
            <a:picLocks noChangeAspect="1" noChangeArrowheads="1"/>
          </p:cNvPicPr>
          <p:nvPr/>
        </p:nvPicPr>
        <p:blipFill>
          <a:blip r:embed="rId3" cstate="print"/>
          <a:srcRect/>
          <a:stretch>
            <a:fillRect/>
          </a:stretch>
        </p:blipFill>
        <p:spPr bwMode="auto">
          <a:xfrm>
            <a:off x="3131840" y="4725144"/>
            <a:ext cx="2495550" cy="1828800"/>
          </a:xfrm>
          <a:prstGeom prst="rect">
            <a:avLst/>
          </a:prstGeom>
          <a:ln>
            <a:noFill/>
          </a:ln>
          <a:effectLst>
            <a:softEdge rad="112500"/>
          </a:effectLst>
        </p:spPr>
      </p:pic>
      <p:pic>
        <p:nvPicPr>
          <p:cNvPr id="9" name="Picture 6" descr="D:\نشاطات 2021\حفظ عملي\المرملاد\unnamed (1).jpg"/>
          <p:cNvPicPr>
            <a:picLocks noChangeAspect="1" noChangeArrowheads="1"/>
          </p:cNvPicPr>
          <p:nvPr/>
        </p:nvPicPr>
        <p:blipFill>
          <a:blip r:embed="rId4" cstate="print"/>
          <a:srcRect/>
          <a:stretch>
            <a:fillRect/>
          </a:stretch>
        </p:blipFill>
        <p:spPr bwMode="auto">
          <a:xfrm>
            <a:off x="6156176" y="4941168"/>
            <a:ext cx="1800200" cy="1440160"/>
          </a:xfrm>
          <a:prstGeom prst="rect">
            <a:avLst/>
          </a:prstGeom>
          <a:ln>
            <a:noFill/>
          </a:ln>
          <a:effectLst>
            <a:softEdge rad="112500"/>
          </a:effectLst>
        </p:spPr>
      </p:pic>
      <p:pic>
        <p:nvPicPr>
          <p:cNvPr id="10" name="Picture 7" descr="D:\نشاطات 2021\حفظ عملي\المرملاد\images (10).jpg"/>
          <p:cNvPicPr>
            <a:picLocks noChangeAspect="1" noChangeArrowheads="1"/>
          </p:cNvPicPr>
          <p:nvPr/>
        </p:nvPicPr>
        <p:blipFill>
          <a:blip r:embed="rId5" cstate="print"/>
          <a:srcRect/>
          <a:stretch>
            <a:fillRect/>
          </a:stretch>
        </p:blipFill>
        <p:spPr bwMode="auto">
          <a:xfrm>
            <a:off x="539552" y="4725144"/>
            <a:ext cx="1800200" cy="165618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اطبخي الى تثخن الشيرة ويصبح لون الفاكهة شفافة ضعيها في العلب الزجاجية وعقمي لمدة 15 دقيقة .</a:t>
            </a:r>
          </a:p>
          <a:p>
            <a:pPr>
              <a:buNone/>
            </a:pPr>
            <a:endParaRPr lang="ar-IQ" dirty="0"/>
          </a:p>
        </p:txBody>
      </p:sp>
      <p:pic>
        <p:nvPicPr>
          <p:cNvPr id="4" name="Picture 6" descr="D:\نشاطات 2021\حفظ عملي\المرملاد\photo.jpg"/>
          <p:cNvPicPr>
            <a:picLocks noChangeAspect="1" noChangeArrowheads="1"/>
          </p:cNvPicPr>
          <p:nvPr/>
        </p:nvPicPr>
        <p:blipFill>
          <a:blip r:embed="rId2" cstate="print"/>
          <a:srcRect/>
          <a:stretch>
            <a:fillRect/>
          </a:stretch>
        </p:blipFill>
        <p:spPr bwMode="auto">
          <a:xfrm>
            <a:off x="5004048" y="3717032"/>
            <a:ext cx="2520280" cy="1656184"/>
          </a:xfrm>
          <a:prstGeom prst="rect">
            <a:avLst/>
          </a:prstGeom>
          <a:noFill/>
          <a:ln>
            <a:solidFill>
              <a:srgbClr val="FFC000"/>
            </a:solidFill>
          </a:ln>
        </p:spPr>
      </p:pic>
      <p:pic>
        <p:nvPicPr>
          <p:cNvPr id="5" name="Picture 5" descr="D:\نشاطات 2021\حفظ عملي\المرملاد\orange-jam.jpg"/>
          <p:cNvPicPr>
            <a:picLocks noChangeAspect="1" noChangeArrowheads="1"/>
          </p:cNvPicPr>
          <p:nvPr/>
        </p:nvPicPr>
        <p:blipFill>
          <a:blip r:embed="rId3" cstate="print"/>
          <a:srcRect/>
          <a:stretch>
            <a:fillRect/>
          </a:stretch>
        </p:blipFill>
        <p:spPr bwMode="auto">
          <a:xfrm>
            <a:off x="1115616" y="3861048"/>
            <a:ext cx="2165226" cy="1825303"/>
          </a:xfrm>
          <a:prstGeom prst="rect">
            <a:avLst/>
          </a:prstGeom>
          <a:noFill/>
          <a:ln>
            <a:solidFill>
              <a:srgbClr val="FFC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buNone/>
            </a:pPr>
            <a:endParaRPr lang="ar-IQ"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a:p>
            <a:pPr algn="ctr">
              <a:buNone/>
            </a:pPr>
            <a:endParaRPr lang="ar-IQ"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a:p>
            <a:pPr algn="ctr">
              <a:buNone/>
            </a:pPr>
            <a:endParaRPr lang="ar-IQ"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a:p>
            <a:pPr algn="ctr">
              <a:buNone/>
            </a:pPr>
            <a:r>
              <a:rPr lang="ar-IQ"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شكرا لحسن استماعكم </a:t>
            </a:r>
            <a:endParaRPr lang="ar-IQ"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332656"/>
            <a:ext cx="8659688" cy="6336704"/>
          </a:xfrm>
        </p:spPr>
        <p:txBody>
          <a:bodyPr>
            <a:normAutofit/>
          </a:bodyPr>
          <a:lstStyle/>
          <a:p>
            <a:pPr>
              <a:lnSpc>
                <a:spcPct val="115000"/>
              </a:lnSpc>
              <a:spcAft>
                <a:spcPts val="1000"/>
              </a:spcAft>
            </a:pPr>
            <a:r>
              <a:rPr lang="ar-IQ" sz="4400" b="1" dirty="0" smtClean="0">
                <a:solidFill>
                  <a:srgbClr val="FF0000"/>
                </a:solidFill>
                <a:latin typeface="Calibri"/>
                <a:ea typeface="Times New Roman"/>
              </a:rPr>
              <a:t>الحفـــــظ بالســـــــكر</a:t>
            </a:r>
            <a:endParaRPr lang="en-US" sz="2400" dirty="0" smtClean="0">
              <a:latin typeface="Calibri"/>
              <a:ea typeface="Times New Roman"/>
            </a:endParaRPr>
          </a:p>
          <a:p>
            <a:pPr algn="r">
              <a:lnSpc>
                <a:spcPct val="115000"/>
              </a:lnSpc>
              <a:spcAft>
                <a:spcPts val="1000"/>
              </a:spcAft>
            </a:pPr>
            <a:r>
              <a:rPr lang="en-US" sz="3600" dirty="0" smtClean="0">
                <a:solidFill>
                  <a:srgbClr val="0070C0"/>
                </a:solidFill>
                <a:latin typeface="Arial"/>
                <a:ea typeface="Times New Roman"/>
                <a:cs typeface="Times New Roman"/>
              </a:rPr>
              <a:t>	</a:t>
            </a:r>
            <a:r>
              <a:rPr lang="en-US" sz="3600" b="1" dirty="0" smtClean="0">
                <a:solidFill>
                  <a:srgbClr val="FFFF00"/>
                </a:solidFill>
                <a:latin typeface="Arial"/>
                <a:ea typeface="Times New Roman"/>
                <a:cs typeface="Times New Roman"/>
              </a:rPr>
              <a:t>Marmalade                 </a:t>
            </a:r>
            <a:r>
              <a:rPr lang="ar-IQ" sz="3600" b="1" dirty="0" smtClean="0">
                <a:solidFill>
                  <a:srgbClr val="FFFF00"/>
                </a:solidFill>
                <a:latin typeface="Arial"/>
                <a:ea typeface="Times New Roman"/>
                <a:cs typeface="Times New Roman"/>
              </a:rPr>
              <a:t>   </a:t>
            </a:r>
          </a:p>
          <a:p>
            <a:pPr algn="r">
              <a:lnSpc>
                <a:spcPct val="115000"/>
              </a:lnSpc>
              <a:spcAft>
                <a:spcPts val="1000"/>
              </a:spcAft>
            </a:pPr>
            <a:r>
              <a:rPr lang="ar-IQ" sz="3600" b="1" dirty="0" smtClean="0">
                <a:solidFill>
                  <a:srgbClr val="FFFF00"/>
                </a:solidFill>
                <a:latin typeface="Arial"/>
                <a:ea typeface="Times New Roman"/>
                <a:cs typeface="Times New Roman"/>
              </a:rPr>
              <a:t>المرملاد:          </a:t>
            </a:r>
            <a:endParaRPr lang="en-US" sz="1800" dirty="0" smtClean="0">
              <a:solidFill>
                <a:srgbClr val="FFFF00"/>
              </a:solidFill>
              <a:latin typeface="Calibri"/>
              <a:ea typeface="Times New Roman"/>
              <a:cs typeface="Times New Roman"/>
            </a:endParaRPr>
          </a:p>
          <a:p>
            <a:pPr algn="r">
              <a:lnSpc>
                <a:spcPct val="115000"/>
              </a:lnSpc>
              <a:spcAft>
                <a:spcPts val="1000"/>
              </a:spcAft>
            </a:pPr>
            <a:r>
              <a:rPr lang="ar-SA" dirty="0" smtClean="0">
                <a:latin typeface="Calibri"/>
                <a:ea typeface="Times New Roman"/>
              </a:rPr>
              <a:t>يعرف المرملاد بأنه المنتج المحضر من ثمار الحمضيات سواء كانت طازجة أو مصنعة أو محفوظة على ان  تكون الثمار المستعملة أو منتجاتها ( ثمار كاملة أو لب الثمار أو مصفى الثمار) سليمة وصحية ونظيفة, كما تضاف بعض القشور من ثمار الحمضيات, تخلط المكونات السابقة بعد ذلك  بالمحلي الكربوهيدراتي بوجود أو عدم  وجود الماء ومن ثم الطبخ حتى الوصول إلى القوام  المناسب.</a:t>
            </a:r>
            <a:r>
              <a:rPr lang="en-US" dirty="0" smtClean="0"/>
              <a:t> </a:t>
            </a:r>
            <a:r>
              <a:rPr lang="en-US" dirty="0" smtClean="0">
                <a:latin typeface="Calibri"/>
                <a:ea typeface="Times New Roman"/>
                <a:cs typeface="Times New Roman"/>
              </a:rPr>
              <a:t> </a:t>
            </a:r>
            <a:endParaRPr lang="en-US" sz="1800" dirty="0" smtClean="0">
              <a:latin typeface="Calibri"/>
              <a:ea typeface="Times New Roman"/>
              <a:cs typeface="Times New Roman"/>
            </a:endParaRPr>
          </a:p>
          <a:p>
            <a:pPr algn="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507288" cy="6408712"/>
          </a:xfrm>
        </p:spPr>
        <p:txBody>
          <a:bodyPr/>
          <a:lstStyle/>
          <a:p>
            <a:pPr>
              <a:buNone/>
            </a:pPr>
            <a:r>
              <a:rPr lang="ar-IQ" sz="3200" b="1" dirty="0" smtClean="0">
                <a:solidFill>
                  <a:srgbClr val="FF9900"/>
                </a:solidFill>
              </a:rPr>
              <a:t>البرتقال:</a:t>
            </a:r>
            <a:r>
              <a:rPr lang="en-US" sz="3200" b="1" dirty="0" smtClean="0">
                <a:solidFill>
                  <a:srgbClr val="FFFF00"/>
                </a:solidFill>
              </a:rPr>
              <a:t> orange marmalade </a:t>
            </a:r>
            <a:endParaRPr lang="en-US" sz="3200" dirty="0" smtClean="0">
              <a:solidFill>
                <a:srgbClr val="FFFF00"/>
              </a:solidFill>
            </a:endParaRPr>
          </a:p>
          <a:p>
            <a:r>
              <a:rPr lang="ar-IQ" sz="3200" b="1" u="sng" dirty="0" smtClean="0">
                <a:solidFill>
                  <a:srgbClr val="FF0000"/>
                </a:solidFill>
              </a:rPr>
              <a:t>المكونات: </a:t>
            </a:r>
            <a:endParaRPr lang="en-US" sz="3200" b="1" dirty="0" smtClean="0">
              <a:solidFill>
                <a:srgbClr val="FF0000"/>
              </a:solidFill>
            </a:endParaRPr>
          </a:p>
          <a:p>
            <a:r>
              <a:rPr lang="ar-IQ" sz="3200" b="1" dirty="0" smtClean="0"/>
              <a:t>1,5 كيلو ونصف برتقال</a:t>
            </a:r>
            <a:endParaRPr lang="en-US" sz="3200" b="1" dirty="0" smtClean="0"/>
          </a:p>
          <a:p>
            <a:r>
              <a:rPr lang="ar-IQ" sz="3200" b="1" dirty="0" smtClean="0"/>
              <a:t>3 وحدات نومي حامض</a:t>
            </a:r>
            <a:endParaRPr lang="en-US" sz="3200" b="1" dirty="0" smtClean="0"/>
          </a:p>
          <a:p>
            <a:r>
              <a:rPr lang="ar-IQ" sz="3200" b="1" dirty="0" smtClean="0"/>
              <a:t>1,5 كيلو سكر</a:t>
            </a:r>
            <a:endParaRPr lang="en-US" sz="3200" b="1" dirty="0"/>
          </a:p>
        </p:txBody>
      </p:sp>
      <p:pic>
        <p:nvPicPr>
          <p:cNvPr id="4" name="Picture 2" descr="D:\نشاطات 2021\حفظ عملي\المرملاد\c8f630788585048c5eda0e637c95e61f.jpg"/>
          <p:cNvPicPr>
            <a:picLocks noChangeAspect="1" noChangeArrowheads="1"/>
          </p:cNvPicPr>
          <p:nvPr/>
        </p:nvPicPr>
        <p:blipFill>
          <a:blip r:embed="rId3" cstate="print"/>
          <a:srcRect/>
          <a:stretch>
            <a:fillRect/>
          </a:stretch>
        </p:blipFill>
        <p:spPr bwMode="auto">
          <a:xfrm>
            <a:off x="683568" y="764704"/>
            <a:ext cx="1884040" cy="2160240"/>
          </a:xfrm>
          <a:prstGeom prst="ellipse">
            <a:avLst/>
          </a:prstGeom>
          <a:ln w="63500" cap="rnd">
            <a:solidFill>
              <a:srgbClr val="FF99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3" descr="D:\نشاطات 2021\حفظ عملي\المرملاد\تنزيل (4).jpg"/>
          <p:cNvPicPr>
            <a:picLocks noChangeAspect="1" noChangeArrowheads="1"/>
          </p:cNvPicPr>
          <p:nvPr/>
        </p:nvPicPr>
        <p:blipFill>
          <a:blip r:embed="rId4" cstate="print"/>
          <a:srcRect/>
          <a:stretch>
            <a:fillRect/>
          </a:stretch>
        </p:blipFill>
        <p:spPr bwMode="auto">
          <a:xfrm>
            <a:off x="1475656" y="3212976"/>
            <a:ext cx="2857500" cy="1600200"/>
          </a:xfrm>
          <a:prstGeom prst="roundRect">
            <a:avLst>
              <a:gd name="adj" fmla="val 8594"/>
            </a:avLst>
          </a:prstGeom>
          <a:solidFill>
            <a:srgbClr val="FFFFFF">
              <a:shade val="85000"/>
            </a:srgbClr>
          </a:solidFill>
          <a:ln w="28575">
            <a:solidFill>
              <a:srgbClr val="FFFF00"/>
            </a:solidFill>
          </a:ln>
          <a:effectLst>
            <a:reflection blurRad="12700" stA="38000" endPos="28000" dist="5000" dir="5400000" sy="-100000" algn="bl" rotWithShape="0"/>
          </a:effectLst>
        </p:spPr>
      </p:pic>
      <p:pic>
        <p:nvPicPr>
          <p:cNvPr id="6" name="Picture 4" descr="D:\نشاطات 2021\حفظ عملي\المرملاد\images (4).jpg"/>
          <p:cNvPicPr>
            <a:picLocks noChangeAspect="1" noChangeArrowheads="1"/>
          </p:cNvPicPr>
          <p:nvPr/>
        </p:nvPicPr>
        <p:blipFill>
          <a:blip r:embed="rId5" cstate="print"/>
          <a:srcRect/>
          <a:stretch>
            <a:fillRect/>
          </a:stretch>
        </p:blipFill>
        <p:spPr bwMode="auto">
          <a:xfrm>
            <a:off x="4932040" y="4581128"/>
            <a:ext cx="2571750" cy="1771650"/>
          </a:xfrm>
          <a:prstGeom prst="roundRect">
            <a:avLst>
              <a:gd name="adj" fmla="val 8594"/>
            </a:avLst>
          </a:prstGeom>
          <a:solidFill>
            <a:srgbClr val="FFFFFF">
              <a:shade val="85000"/>
            </a:srgbClr>
          </a:solidFill>
          <a:ln w="19050">
            <a:solidFill>
              <a:srgbClr val="FF9900"/>
            </a:solid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ar-IQ" dirty="0" smtClean="0">
                <a:solidFill>
                  <a:srgbClr val="FF0000"/>
                </a:solidFill>
              </a:rPr>
              <a:t>طريقة العمل </a:t>
            </a:r>
            <a:endParaRPr lang="ar-IQ" dirty="0">
              <a:solidFill>
                <a:srgbClr val="FF0000"/>
              </a:solidFill>
            </a:endParaRPr>
          </a:p>
        </p:txBody>
      </p:sp>
      <p:sp>
        <p:nvSpPr>
          <p:cNvPr id="9" name="Content Placeholder 8"/>
          <p:cNvSpPr>
            <a:spLocks noGrp="1"/>
          </p:cNvSpPr>
          <p:nvPr>
            <p:ph idx="1"/>
          </p:nvPr>
        </p:nvSpPr>
        <p:spPr>
          <a:xfrm>
            <a:off x="251520" y="1124744"/>
            <a:ext cx="8435280" cy="5733256"/>
          </a:xfrm>
        </p:spPr>
        <p:txBody>
          <a:bodyPr>
            <a:normAutofit/>
          </a:bodyPr>
          <a:lstStyle/>
          <a:p>
            <a:pPr>
              <a:buNone/>
            </a:pPr>
            <a:r>
              <a:rPr lang="ar-IQ" dirty="0" smtClean="0">
                <a:solidFill>
                  <a:srgbClr val="FF0000"/>
                </a:solidFill>
              </a:rPr>
              <a:t>1-</a:t>
            </a:r>
            <a:r>
              <a:rPr lang="ar-IQ" dirty="0" smtClean="0"/>
              <a:t> إختياري الليمون والبرتقال الطازج وليس اللين أو المتعفن أو مشوه .</a:t>
            </a:r>
          </a:p>
          <a:p>
            <a:pPr>
              <a:buNone/>
            </a:pPr>
            <a:endParaRPr lang="ar-IQ" dirty="0" smtClean="0"/>
          </a:p>
          <a:p>
            <a:pPr>
              <a:buNone/>
            </a:pPr>
            <a:endParaRPr lang="ar-IQ" dirty="0" smtClean="0"/>
          </a:p>
          <a:p>
            <a:pPr>
              <a:buNone/>
            </a:pPr>
            <a:r>
              <a:rPr lang="ar-IQ" dirty="0" smtClean="0">
                <a:solidFill>
                  <a:srgbClr val="FF0000"/>
                </a:solidFill>
              </a:rPr>
              <a:t>2-</a:t>
            </a:r>
            <a:r>
              <a:rPr lang="ar-IQ" dirty="0" smtClean="0"/>
              <a:t> اغسلي الفاكهة غسل جيدا بالماء.</a:t>
            </a:r>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a:p>
        </p:txBody>
      </p:sp>
      <p:pic>
        <p:nvPicPr>
          <p:cNvPr id="2053" name="Picture 5" descr="D:\نشاطات 2021\حفظ عملي\المرملاد\طريقة-عمل-مربي-البرتقال-بالصور-10 (1).jpg"/>
          <p:cNvPicPr>
            <a:picLocks noChangeAspect="1" noChangeArrowheads="1"/>
          </p:cNvPicPr>
          <p:nvPr/>
        </p:nvPicPr>
        <p:blipFill>
          <a:blip r:embed="rId2" cstate="print"/>
          <a:srcRect/>
          <a:stretch>
            <a:fillRect/>
          </a:stretch>
        </p:blipFill>
        <p:spPr bwMode="auto">
          <a:xfrm>
            <a:off x="539552" y="1700808"/>
            <a:ext cx="2160240" cy="1512168"/>
          </a:xfrm>
          <a:prstGeom prst="rect">
            <a:avLst/>
          </a:prstGeom>
          <a:ln>
            <a:noFill/>
          </a:ln>
          <a:effectLst>
            <a:softEdge rad="112500"/>
          </a:effectLst>
        </p:spPr>
      </p:pic>
      <p:pic>
        <p:nvPicPr>
          <p:cNvPr id="11" name="Picture 2" descr="D:\نشاطات 2021\حفظ عملي\المرملاد\ال-التعريف-برتقال-نوكأ-شخصية-غسل-ألبوم-الصور__k11527833.jpg"/>
          <p:cNvPicPr>
            <a:picLocks noChangeAspect="1" noChangeArrowheads="1"/>
          </p:cNvPicPr>
          <p:nvPr/>
        </p:nvPicPr>
        <p:blipFill>
          <a:blip r:embed="rId3" cstate="print"/>
          <a:srcRect/>
          <a:stretch>
            <a:fillRect/>
          </a:stretch>
        </p:blipFill>
        <p:spPr bwMode="auto">
          <a:xfrm>
            <a:off x="4355976" y="3356992"/>
            <a:ext cx="2088232" cy="1432560"/>
          </a:xfrm>
          <a:prstGeom prst="roundRect">
            <a:avLst>
              <a:gd name="adj" fmla="val 8594"/>
            </a:avLst>
          </a:prstGeom>
          <a:solidFill>
            <a:srgbClr val="FFFFFF">
              <a:shade val="85000"/>
            </a:srgbClr>
          </a:solidFill>
          <a:ln w="28575">
            <a:solidFill>
              <a:srgbClr val="FF9900"/>
            </a:solidFill>
          </a:ln>
          <a:effectLst>
            <a:reflection blurRad="12700" stA="38000" endPos="28000" dist="5000" dir="5400000" sy="-100000" algn="bl" rotWithShape="0"/>
          </a:effectLst>
        </p:spPr>
      </p:pic>
      <p:pic>
        <p:nvPicPr>
          <p:cNvPr id="12" name="Picture 3" descr="D:\نشاطات 2021\حفظ عملي\المرملاد\23517731_915471295285549_5532785800911848190_n.jpg"/>
          <p:cNvPicPr>
            <a:picLocks noChangeAspect="1" noChangeArrowheads="1"/>
          </p:cNvPicPr>
          <p:nvPr/>
        </p:nvPicPr>
        <p:blipFill>
          <a:blip r:embed="rId4" cstate="print"/>
          <a:srcRect/>
          <a:stretch>
            <a:fillRect/>
          </a:stretch>
        </p:blipFill>
        <p:spPr bwMode="auto">
          <a:xfrm>
            <a:off x="323528" y="4581128"/>
            <a:ext cx="2016224" cy="20448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lstStyle/>
          <a:p>
            <a:pPr>
              <a:buNone/>
            </a:pPr>
            <a:r>
              <a:rPr lang="ar-IQ" dirty="0" smtClean="0">
                <a:solidFill>
                  <a:srgbClr val="FF0000"/>
                </a:solidFill>
              </a:rPr>
              <a:t>3-</a:t>
            </a:r>
            <a:r>
              <a:rPr lang="ar-IQ" dirty="0" smtClean="0"/>
              <a:t> ازيلي الجزء الاصفر الخارجي من قشرة البرتقال بواسطة مقشرة الخضروات أو السكين ثم قشري.</a:t>
            </a:r>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r>
              <a:rPr lang="ar-IQ" dirty="0" smtClean="0">
                <a:solidFill>
                  <a:srgbClr val="FF0000"/>
                </a:solidFill>
              </a:rPr>
              <a:t>4-</a:t>
            </a:r>
            <a:r>
              <a:rPr lang="ar-IQ" dirty="0" smtClean="0"/>
              <a:t>استخرجي لب البرتقال من القشرة الداخلية وكذلك البذور.</a:t>
            </a:r>
            <a:endParaRPr lang="en-US" dirty="0" smtClean="0"/>
          </a:p>
          <a:p>
            <a:pPr>
              <a:buNone/>
            </a:pPr>
            <a:r>
              <a:rPr lang="ar-IQ" dirty="0" smtClean="0"/>
              <a:t/>
            </a:r>
            <a:br>
              <a:rPr lang="ar-IQ" dirty="0" smtClean="0"/>
            </a:br>
            <a:endParaRPr lang="ar-IQ" dirty="0"/>
          </a:p>
        </p:txBody>
      </p:sp>
      <p:pic>
        <p:nvPicPr>
          <p:cNvPr id="4" name="Picture 4" descr="D:\نشاطات 2021\حفظ عملي\المرملاد\images (2).jpg"/>
          <p:cNvPicPr>
            <a:picLocks noChangeAspect="1" noChangeArrowheads="1"/>
          </p:cNvPicPr>
          <p:nvPr/>
        </p:nvPicPr>
        <p:blipFill>
          <a:blip r:embed="rId3" cstate="print"/>
          <a:srcRect/>
          <a:stretch>
            <a:fillRect/>
          </a:stretch>
        </p:blipFill>
        <p:spPr bwMode="auto">
          <a:xfrm>
            <a:off x="5940152" y="1268760"/>
            <a:ext cx="2376264" cy="1872208"/>
          </a:xfrm>
          <a:prstGeom prst="roundRect">
            <a:avLst>
              <a:gd name="adj" fmla="val 8594"/>
            </a:avLst>
          </a:prstGeom>
          <a:solidFill>
            <a:srgbClr val="FFFFFF">
              <a:shade val="85000"/>
            </a:srgbClr>
          </a:solidFill>
          <a:ln>
            <a:solidFill>
              <a:schemeClr val="bg2">
                <a:lumMod val="60000"/>
                <a:lumOff val="40000"/>
              </a:schemeClr>
            </a:solidFill>
          </a:ln>
          <a:effectLst>
            <a:reflection blurRad="12700" stA="38000" endPos="28000" dist="5000" dir="5400000" sy="-100000" algn="bl" rotWithShape="0"/>
          </a:effectLst>
        </p:spPr>
      </p:pic>
      <p:pic>
        <p:nvPicPr>
          <p:cNvPr id="5" name="Picture 3" descr="D:\نشاطات 2021\حفظ عملي\المرملاد\23517731_915471295285549_5532785800911848190_n.jpg"/>
          <p:cNvPicPr>
            <a:picLocks noChangeAspect="1" noChangeArrowheads="1"/>
          </p:cNvPicPr>
          <p:nvPr/>
        </p:nvPicPr>
        <p:blipFill>
          <a:blip r:embed="rId4" cstate="print"/>
          <a:srcRect/>
          <a:stretch>
            <a:fillRect/>
          </a:stretch>
        </p:blipFill>
        <p:spPr bwMode="auto">
          <a:xfrm>
            <a:off x="3347864" y="1268760"/>
            <a:ext cx="2016224" cy="2044824"/>
          </a:xfrm>
          <a:prstGeom prst="roundRect">
            <a:avLst>
              <a:gd name="adj" fmla="val 8594"/>
            </a:avLst>
          </a:prstGeom>
          <a:solidFill>
            <a:srgbClr val="FFFFFF">
              <a:shade val="85000"/>
            </a:srgbClr>
          </a:solidFill>
          <a:ln>
            <a:solidFill>
              <a:schemeClr val="bg2">
                <a:lumMod val="60000"/>
                <a:lumOff val="40000"/>
              </a:schemeClr>
            </a:solidFill>
          </a:ln>
          <a:effectLst>
            <a:reflection blurRad="12700" stA="38000" endPos="28000" dist="5000" dir="5400000" sy="-100000" algn="bl" rotWithShape="0"/>
          </a:effectLst>
        </p:spPr>
      </p:pic>
      <p:pic>
        <p:nvPicPr>
          <p:cNvPr id="7" name="Picture 2" descr="D:\نشاطات 2021\حفظ عملي\المرملاد\طريقة-عمل-مربي-البرتقال-بالصور-14.jpg"/>
          <p:cNvPicPr>
            <a:picLocks noChangeAspect="1" noChangeArrowheads="1"/>
          </p:cNvPicPr>
          <p:nvPr/>
        </p:nvPicPr>
        <p:blipFill>
          <a:blip r:embed="rId5" cstate="print"/>
          <a:srcRect/>
          <a:stretch>
            <a:fillRect/>
          </a:stretch>
        </p:blipFill>
        <p:spPr bwMode="auto">
          <a:xfrm>
            <a:off x="395536" y="4437112"/>
            <a:ext cx="2841848" cy="2088232"/>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8" name="Picture 3" descr="D:\نشاطات 2021\حفظ عملي\المرملاد\220px-Citrus_pulp1.jpg"/>
          <p:cNvPicPr>
            <a:picLocks noChangeAspect="1" noChangeArrowheads="1"/>
          </p:cNvPicPr>
          <p:nvPr/>
        </p:nvPicPr>
        <p:blipFill>
          <a:blip r:embed="rId6" cstate="print"/>
          <a:srcRect/>
          <a:stretch>
            <a:fillRect/>
          </a:stretch>
        </p:blipFill>
        <p:spPr bwMode="auto">
          <a:xfrm>
            <a:off x="4355976" y="4581128"/>
            <a:ext cx="2647032" cy="1872208"/>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9" name="Picture 5" descr="D:\نشاطات 2021\حفظ عملي\المرملاد\maxresdefault.jpg"/>
          <p:cNvPicPr>
            <a:picLocks noChangeAspect="1" noChangeArrowheads="1"/>
          </p:cNvPicPr>
          <p:nvPr/>
        </p:nvPicPr>
        <p:blipFill>
          <a:blip r:embed="rId7" cstate="print"/>
          <a:srcRect/>
          <a:stretch>
            <a:fillRect/>
          </a:stretch>
        </p:blipFill>
        <p:spPr bwMode="auto">
          <a:xfrm>
            <a:off x="611560" y="1268760"/>
            <a:ext cx="2304256" cy="1944216"/>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23528" y="476672"/>
            <a:ext cx="8496944" cy="6192688"/>
          </a:xfrm>
        </p:spPr>
        <p:txBody>
          <a:bodyPr/>
          <a:lstStyle/>
          <a:p>
            <a:pPr>
              <a:buNone/>
            </a:pPr>
            <a:r>
              <a:rPr lang="ar-IQ" dirty="0" smtClean="0">
                <a:solidFill>
                  <a:srgbClr val="FF0000"/>
                </a:solidFill>
              </a:rPr>
              <a:t>5-</a:t>
            </a:r>
            <a:r>
              <a:rPr lang="ar-IQ" dirty="0" smtClean="0"/>
              <a:t> اثرمي لب البرتقال مع نصف كمية قشرة البرتقال بماكنة الثرم.</a:t>
            </a:r>
          </a:p>
          <a:p>
            <a:pPr>
              <a:buNone/>
            </a:pPr>
            <a:endParaRPr lang="ar-IQ" dirty="0" smtClean="0"/>
          </a:p>
          <a:p>
            <a:pPr>
              <a:buNone/>
            </a:pPr>
            <a:endParaRPr lang="ar-IQ" dirty="0" smtClean="0"/>
          </a:p>
          <a:p>
            <a:pPr>
              <a:buNone/>
            </a:pPr>
            <a:endParaRPr lang="ar-IQ" dirty="0" smtClean="0"/>
          </a:p>
          <a:p>
            <a:pPr>
              <a:buNone/>
            </a:pPr>
            <a:endParaRPr lang="ar-IQ" dirty="0" smtClean="0"/>
          </a:p>
          <a:p>
            <a:pPr>
              <a:buNone/>
            </a:pPr>
            <a:r>
              <a:rPr lang="ar-IQ" dirty="0" smtClean="0">
                <a:solidFill>
                  <a:srgbClr val="FF0000"/>
                </a:solidFill>
              </a:rPr>
              <a:t>6-</a:t>
            </a:r>
            <a:r>
              <a:rPr lang="ar-IQ" dirty="0" smtClean="0"/>
              <a:t> قطعي نصف القشرة الباقية بقطع ورفعيه طوليه واضيفي 3 اضعاف حجمها من الماء واغلي لمدة 10 دقائق وبردي</a:t>
            </a:r>
            <a:endParaRPr lang="en-US" dirty="0" smtClean="0"/>
          </a:p>
          <a:p>
            <a:pPr>
              <a:buNone/>
            </a:pPr>
            <a:endParaRPr lang="ar-IQ" dirty="0" smtClean="0"/>
          </a:p>
          <a:p>
            <a:pPr>
              <a:buNone/>
            </a:pPr>
            <a:endParaRPr lang="ar-IQ" dirty="0"/>
          </a:p>
        </p:txBody>
      </p:sp>
      <p:pic>
        <p:nvPicPr>
          <p:cNvPr id="12" name="Picture 6" descr="D:\نشاطات 2021\حفظ عملي\المرملاد\images (5).jpg"/>
          <p:cNvPicPr>
            <a:picLocks noChangeAspect="1" noChangeArrowheads="1"/>
          </p:cNvPicPr>
          <p:nvPr/>
        </p:nvPicPr>
        <p:blipFill>
          <a:blip r:embed="rId2" cstate="print"/>
          <a:srcRect/>
          <a:stretch>
            <a:fillRect/>
          </a:stretch>
        </p:blipFill>
        <p:spPr bwMode="auto">
          <a:xfrm>
            <a:off x="971600" y="1196752"/>
            <a:ext cx="1737543" cy="1728192"/>
          </a:xfrm>
          <a:prstGeom prst="rect">
            <a:avLst/>
          </a:prstGeom>
          <a:noFill/>
          <a:ln>
            <a:solidFill>
              <a:srgbClr val="FFC000"/>
            </a:solidFill>
          </a:ln>
        </p:spPr>
      </p:pic>
      <p:pic>
        <p:nvPicPr>
          <p:cNvPr id="13" name="Picture 2" descr="D:\نشاطات 2021\حفظ عملي\المرملاد\images (6).jpg"/>
          <p:cNvPicPr>
            <a:picLocks noChangeAspect="1" noChangeArrowheads="1"/>
          </p:cNvPicPr>
          <p:nvPr/>
        </p:nvPicPr>
        <p:blipFill>
          <a:blip r:embed="rId3" cstate="print"/>
          <a:srcRect/>
          <a:stretch>
            <a:fillRect/>
          </a:stretch>
        </p:blipFill>
        <p:spPr bwMode="auto">
          <a:xfrm>
            <a:off x="3059832" y="1268760"/>
            <a:ext cx="1575618" cy="1656184"/>
          </a:xfrm>
          <a:prstGeom prst="rect">
            <a:avLst/>
          </a:prstGeom>
          <a:noFill/>
          <a:ln>
            <a:solidFill>
              <a:srgbClr val="FFC000"/>
            </a:solidFill>
          </a:ln>
        </p:spPr>
      </p:pic>
      <p:pic>
        <p:nvPicPr>
          <p:cNvPr id="14" name="Picture 3" descr="D:\نشاطات 2021\حفظ عملي\المرملاد\فوائد_قشر_البرتقال_لحب_الشباب.jpg"/>
          <p:cNvPicPr>
            <a:picLocks noChangeAspect="1" noChangeArrowheads="1"/>
          </p:cNvPicPr>
          <p:nvPr/>
        </p:nvPicPr>
        <p:blipFill>
          <a:blip r:embed="rId4" cstate="print"/>
          <a:srcRect/>
          <a:stretch>
            <a:fillRect/>
          </a:stretch>
        </p:blipFill>
        <p:spPr bwMode="auto">
          <a:xfrm>
            <a:off x="6300192" y="4293096"/>
            <a:ext cx="1972816" cy="1872208"/>
          </a:xfrm>
          <a:prstGeom prst="rect">
            <a:avLst/>
          </a:prstGeom>
          <a:ln>
            <a:noFill/>
          </a:ln>
          <a:effectLst>
            <a:softEdge rad="112500"/>
          </a:effectLst>
        </p:spPr>
      </p:pic>
      <p:pic>
        <p:nvPicPr>
          <p:cNvPr id="15" name="Picture 4" descr="D:\نشاطات 2021\حفظ عملي\المرملاد\DBE2AEFF-CA6D-475C-B3FB-6EBCDCFAE981-300x225.jpeg"/>
          <p:cNvPicPr>
            <a:picLocks noChangeAspect="1" noChangeArrowheads="1"/>
          </p:cNvPicPr>
          <p:nvPr/>
        </p:nvPicPr>
        <p:blipFill>
          <a:blip r:embed="rId5" cstate="print"/>
          <a:srcRect/>
          <a:stretch>
            <a:fillRect/>
          </a:stretch>
        </p:blipFill>
        <p:spPr bwMode="auto">
          <a:xfrm>
            <a:off x="3563888" y="4365104"/>
            <a:ext cx="2016224"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5" descr="D:\نشاطات 2021\حفظ عملي\المرملاد\images.jpg"/>
          <p:cNvPicPr>
            <a:picLocks noChangeAspect="1" noChangeArrowheads="1"/>
          </p:cNvPicPr>
          <p:nvPr/>
        </p:nvPicPr>
        <p:blipFill>
          <a:blip r:embed="rId6" cstate="print"/>
          <a:srcRect/>
          <a:stretch>
            <a:fillRect/>
          </a:stretch>
        </p:blipFill>
        <p:spPr bwMode="auto">
          <a:xfrm>
            <a:off x="899592" y="4221088"/>
            <a:ext cx="2088232" cy="1872208"/>
          </a:xfrm>
          <a:prstGeom prst="rect">
            <a:avLst/>
          </a:prstGeom>
          <a:noFill/>
          <a:ln>
            <a:solidFill>
              <a:srgbClr val="FFC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88640"/>
            <a:ext cx="8229600" cy="6120720"/>
          </a:xfrm>
        </p:spPr>
        <p:txBody>
          <a:bodyPr/>
          <a:lstStyle/>
          <a:p>
            <a:pPr>
              <a:buNone/>
            </a:pPr>
            <a:r>
              <a:rPr lang="ar-IQ" dirty="0" smtClean="0">
                <a:solidFill>
                  <a:srgbClr val="FF0000"/>
                </a:solidFill>
              </a:rPr>
              <a:t>7- </a:t>
            </a:r>
            <a:r>
              <a:rPr lang="ar-IQ" dirty="0" smtClean="0"/>
              <a:t>قيسي كمية الفاكهة واضيفي السكر بنسبة 1,5 كوب سكر لكل كوبين من العصير.</a:t>
            </a:r>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r>
              <a:rPr lang="ar-IQ" dirty="0" smtClean="0">
                <a:solidFill>
                  <a:srgbClr val="FF0000"/>
                </a:solidFill>
              </a:rPr>
              <a:t>8- </a:t>
            </a:r>
            <a:r>
              <a:rPr lang="ar-IQ" dirty="0" smtClean="0"/>
              <a:t>اطبخي بسرعة الى يثخن القوام .</a:t>
            </a:r>
          </a:p>
          <a:p>
            <a:pPr>
              <a:buNone/>
            </a:pPr>
            <a:endParaRPr lang="ar-IQ" dirty="0"/>
          </a:p>
        </p:txBody>
      </p:sp>
      <p:pic>
        <p:nvPicPr>
          <p:cNvPr id="14" name="Picture 6" descr="D:\نشاطات 2021\حفظ عملي\المرملاد\images (7).jpg"/>
          <p:cNvPicPr>
            <a:picLocks noChangeAspect="1" noChangeArrowheads="1"/>
          </p:cNvPicPr>
          <p:nvPr/>
        </p:nvPicPr>
        <p:blipFill>
          <a:blip r:embed="rId2" cstate="print"/>
          <a:srcRect/>
          <a:stretch>
            <a:fillRect/>
          </a:stretch>
        </p:blipFill>
        <p:spPr bwMode="auto">
          <a:xfrm>
            <a:off x="5508104" y="1268760"/>
            <a:ext cx="1743075" cy="1656184"/>
          </a:xfrm>
          <a:prstGeom prst="roundRect">
            <a:avLst>
              <a:gd name="adj" fmla="val 8594"/>
            </a:avLst>
          </a:prstGeom>
          <a:solidFill>
            <a:srgbClr val="FFFFFF">
              <a:shade val="85000"/>
            </a:srgbClr>
          </a:solidFill>
          <a:ln w="19050">
            <a:solidFill>
              <a:srgbClr val="FFC000"/>
            </a:solidFill>
          </a:ln>
          <a:effectLst>
            <a:reflection blurRad="12700" stA="38000" endPos="28000" dist="5000" dir="5400000" sy="-100000" algn="bl" rotWithShape="0"/>
          </a:effectLst>
        </p:spPr>
      </p:pic>
      <p:pic>
        <p:nvPicPr>
          <p:cNvPr id="15" name="Picture 2" descr="D:\نشاطات 2021\حفظ عملي\المرملاد\images (8).jpg"/>
          <p:cNvPicPr>
            <a:picLocks noChangeAspect="1" noChangeArrowheads="1"/>
          </p:cNvPicPr>
          <p:nvPr/>
        </p:nvPicPr>
        <p:blipFill>
          <a:blip r:embed="rId3" cstate="print"/>
          <a:srcRect/>
          <a:stretch>
            <a:fillRect/>
          </a:stretch>
        </p:blipFill>
        <p:spPr bwMode="auto">
          <a:xfrm>
            <a:off x="4427984" y="1772816"/>
            <a:ext cx="1405508" cy="1714500"/>
          </a:xfrm>
          <a:prstGeom prst="roundRect">
            <a:avLst>
              <a:gd name="adj" fmla="val 8594"/>
            </a:avLst>
          </a:prstGeom>
          <a:solidFill>
            <a:srgbClr val="FFFFFF">
              <a:shade val="85000"/>
            </a:srgbClr>
          </a:solidFill>
          <a:ln w="19050">
            <a:solidFill>
              <a:srgbClr val="FFC000"/>
            </a:solidFill>
          </a:ln>
          <a:effectLst>
            <a:reflection blurRad="12700" stA="38000" endPos="28000" dist="5000" dir="5400000" sy="-100000" algn="bl" rotWithShape="0"/>
          </a:effectLst>
        </p:spPr>
      </p:pic>
      <p:pic>
        <p:nvPicPr>
          <p:cNvPr id="16" name="Picture 3" descr="D:\نشاطات 2021\حفظ عملي\المرملاد\طريقة-عمل-مربي-البرتقال-بالصور-3.jpg"/>
          <p:cNvPicPr>
            <a:picLocks noChangeAspect="1" noChangeArrowheads="1"/>
          </p:cNvPicPr>
          <p:nvPr/>
        </p:nvPicPr>
        <p:blipFill>
          <a:blip r:embed="rId4" cstate="print"/>
          <a:srcRect/>
          <a:stretch>
            <a:fillRect/>
          </a:stretch>
        </p:blipFill>
        <p:spPr bwMode="auto">
          <a:xfrm>
            <a:off x="1619672" y="1340768"/>
            <a:ext cx="1877194" cy="1636514"/>
          </a:xfrm>
          <a:prstGeom prst="roundRect">
            <a:avLst>
              <a:gd name="adj" fmla="val 8594"/>
            </a:avLst>
          </a:prstGeom>
          <a:solidFill>
            <a:srgbClr val="FFFFFF">
              <a:shade val="85000"/>
            </a:srgbClr>
          </a:solidFill>
          <a:ln w="28575">
            <a:solidFill>
              <a:srgbClr val="FFC000"/>
            </a:solidFill>
          </a:ln>
          <a:effectLst>
            <a:reflection blurRad="12700" stA="38000" endPos="28000" dist="5000" dir="5400000" sy="-100000" algn="bl" rotWithShape="0"/>
          </a:effectLst>
        </p:spPr>
      </p:pic>
      <p:pic>
        <p:nvPicPr>
          <p:cNvPr id="17" name="Picture 4" descr="D:\نشاطات 2021\حفظ عملي\المرملاد\طريقة-عمل-مربي-البرتقال-بالصور-7 (1).jpg"/>
          <p:cNvPicPr>
            <a:picLocks noChangeAspect="1" noChangeArrowheads="1"/>
          </p:cNvPicPr>
          <p:nvPr/>
        </p:nvPicPr>
        <p:blipFill>
          <a:blip r:embed="rId5" cstate="print"/>
          <a:srcRect/>
          <a:stretch>
            <a:fillRect/>
          </a:stretch>
        </p:blipFill>
        <p:spPr bwMode="auto">
          <a:xfrm>
            <a:off x="5436096" y="4365104"/>
            <a:ext cx="2164084" cy="1587748"/>
          </a:xfrm>
          <a:prstGeom prst="rect">
            <a:avLst/>
          </a:prstGeom>
          <a:noFill/>
          <a:ln>
            <a:solidFill>
              <a:srgbClr val="FFC000"/>
            </a:solidFill>
          </a:ln>
        </p:spPr>
      </p:pic>
      <p:pic>
        <p:nvPicPr>
          <p:cNvPr id="18" name="Picture 5" descr="D:\نشاطات 2021\حفظ عملي\المرملاد\طريقة-عمل-مربي-البرتقال-بالصور-8 (1).jpg"/>
          <p:cNvPicPr>
            <a:picLocks noChangeAspect="1" noChangeArrowheads="1"/>
          </p:cNvPicPr>
          <p:nvPr/>
        </p:nvPicPr>
        <p:blipFill>
          <a:blip r:embed="rId6" cstate="print"/>
          <a:srcRect/>
          <a:stretch>
            <a:fillRect/>
          </a:stretch>
        </p:blipFill>
        <p:spPr bwMode="auto">
          <a:xfrm>
            <a:off x="1043608" y="4437112"/>
            <a:ext cx="2308100" cy="1656184"/>
          </a:xfrm>
          <a:prstGeom prst="rect">
            <a:avLst/>
          </a:prstGeom>
          <a:noFill/>
          <a:ln w="19050">
            <a:solidFill>
              <a:srgbClr val="FFC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260648"/>
            <a:ext cx="8229600" cy="6048712"/>
          </a:xfrm>
        </p:spPr>
        <p:txBody>
          <a:bodyPr/>
          <a:lstStyle/>
          <a:p>
            <a:pPr>
              <a:buNone/>
            </a:pPr>
            <a:r>
              <a:rPr lang="ar-IQ" dirty="0" smtClean="0"/>
              <a:t>9- ضعيها في علب مع وضع طبقة من الشمع على الفوهة او علبيها في العلب مع التعقيم لمدة 15 دقيقة في الماء المغلي.</a:t>
            </a:r>
            <a:endParaRPr lang="ar-IQ" dirty="0"/>
          </a:p>
        </p:txBody>
      </p:sp>
      <p:pic>
        <p:nvPicPr>
          <p:cNvPr id="12" name="Content Placeholder 3" descr="D:\نشاطات 2021\حفظ عملي\حفظ المشمش\5-15.jpg"/>
          <p:cNvPicPr>
            <a:picLocks noChangeAspect="1" noChangeArrowheads="1"/>
          </p:cNvPicPr>
          <p:nvPr/>
        </p:nvPicPr>
        <p:blipFill>
          <a:blip r:embed="rId2" cstate="print"/>
          <a:srcRect/>
          <a:stretch>
            <a:fillRect/>
          </a:stretch>
        </p:blipFill>
        <p:spPr bwMode="auto">
          <a:xfrm>
            <a:off x="6156176" y="1916832"/>
            <a:ext cx="2022921" cy="1944216"/>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13" name="Picture 2" descr="D:\نشاطات 2021\حفظ عملي\المرملاد\260px-Homemade_marmalade,_England.jpg"/>
          <p:cNvPicPr>
            <a:picLocks noChangeAspect="1" noChangeArrowheads="1"/>
          </p:cNvPicPr>
          <p:nvPr/>
        </p:nvPicPr>
        <p:blipFill>
          <a:blip r:embed="rId3" cstate="print"/>
          <a:srcRect/>
          <a:stretch>
            <a:fillRect/>
          </a:stretch>
        </p:blipFill>
        <p:spPr bwMode="auto">
          <a:xfrm>
            <a:off x="3707904" y="1844824"/>
            <a:ext cx="1584176" cy="1966020"/>
          </a:xfrm>
          <a:prstGeom prst="rect">
            <a:avLst/>
          </a:prstGeom>
          <a:noFill/>
          <a:ln>
            <a:solidFill>
              <a:srgbClr val="FFC000"/>
            </a:solidFill>
          </a:ln>
        </p:spPr>
      </p:pic>
      <p:pic>
        <p:nvPicPr>
          <p:cNvPr id="24582" name="Picture 6" descr="D:\نشاطات 2021\حفظ عملي\المرملاد\3262139-orange-marmalade-in-a-small-white-bowl-in-close-up-.jpg"/>
          <p:cNvPicPr>
            <a:picLocks noChangeAspect="1" noChangeArrowheads="1"/>
          </p:cNvPicPr>
          <p:nvPr/>
        </p:nvPicPr>
        <p:blipFill>
          <a:blip r:embed="rId4" cstate="print"/>
          <a:srcRect/>
          <a:stretch>
            <a:fillRect/>
          </a:stretch>
        </p:blipFill>
        <p:spPr bwMode="auto">
          <a:xfrm>
            <a:off x="251520" y="4005064"/>
            <a:ext cx="2808312" cy="2160240"/>
          </a:xfrm>
          <a:prstGeom prst="rect">
            <a:avLst/>
          </a:prstGeom>
          <a:noFill/>
          <a:ln>
            <a:solidFill>
              <a:srgbClr val="FFC0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332656"/>
            <a:ext cx="8229600" cy="5976704"/>
          </a:xfrm>
        </p:spPr>
        <p:txBody>
          <a:bodyPr/>
          <a:lstStyle/>
          <a:p>
            <a:pPr>
              <a:buNone/>
            </a:pPr>
            <a:r>
              <a:rPr lang="ar-IQ" dirty="0" smtClean="0"/>
              <a:t> </a:t>
            </a:r>
            <a:endParaRPr lang="en-US" dirty="0" smtClean="0"/>
          </a:p>
          <a:p>
            <a:pPr>
              <a:buNone/>
            </a:pPr>
            <a:r>
              <a:rPr lang="ar-IQ" sz="3200" b="1" dirty="0" smtClean="0">
                <a:solidFill>
                  <a:srgbClr val="FF9900"/>
                </a:solidFill>
              </a:rPr>
              <a:t>الجزر :  </a:t>
            </a:r>
            <a:r>
              <a:rPr lang="en-US" sz="3200" b="1" dirty="0" smtClean="0">
                <a:solidFill>
                  <a:srgbClr val="FFFF00"/>
                </a:solidFill>
              </a:rPr>
              <a:t>carrot marmalade</a:t>
            </a:r>
            <a:endParaRPr lang="en-US" b="1" dirty="0" smtClean="0">
              <a:solidFill>
                <a:srgbClr val="FFFF00"/>
              </a:solidFill>
            </a:endParaRPr>
          </a:p>
          <a:p>
            <a:pPr>
              <a:buClr>
                <a:srgbClr val="FF0000"/>
              </a:buClr>
            </a:pPr>
            <a:r>
              <a:rPr lang="ar-IQ" dirty="0" smtClean="0"/>
              <a:t>3</a:t>
            </a:r>
            <a:r>
              <a:rPr lang="ar-IQ" sz="3200" dirty="0" smtClean="0"/>
              <a:t>اكواب جزر</a:t>
            </a:r>
            <a:endParaRPr lang="en-US" sz="3200" dirty="0" smtClean="0"/>
          </a:p>
          <a:p>
            <a:pPr>
              <a:buClr>
                <a:srgbClr val="FF0000"/>
              </a:buClr>
            </a:pPr>
            <a:r>
              <a:rPr lang="ar-IQ" sz="3200" dirty="0" smtClean="0"/>
              <a:t>4 اكواب سكر</a:t>
            </a:r>
            <a:endParaRPr lang="en-US" sz="3200" dirty="0" smtClean="0"/>
          </a:p>
          <a:p>
            <a:pPr>
              <a:buClr>
                <a:srgbClr val="FF0000"/>
              </a:buClr>
            </a:pPr>
            <a:r>
              <a:rPr lang="ar-IQ" sz="3200" dirty="0" smtClean="0"/>
              <a:t>0,5 ملعقة حليب ملح</a:t>
            </a:r>
            <a:endParaRPr lang="en-US" sz="3200" dirty="0" smtClean="0"/>
          </a:p>
          <a:p>
            <a:pPr>
              <a:buClr>
                <a:srgbClr val="FF0000"/>
              </a:buClr>
            </a:pPr>
            <a:r>
              <a:rPr lang="ar-IQ" sz="3200" dirty="0" smtClean="0"/>
              <a:t>2 عدد برتقال و 3ليمون حامض</a:t>
            </a:r>
            <a:endParaRPr lang="en-US" sz="3200" dirty="0" smtClean="0"/>
          </a:p>
          <a:p>
            <a:pPr>
              <a:buClr>
                <a:srgbClr val="FF0000"/>
              </a:buClr>
            </a:pPr>
            <a:r>
              <a:rPr lang="ar-IQ" sz="3200" dirty="0" smtClean="0"/>
              <a:t>1 كوب ماء</a:t>
            </a:r>
            <a:endParaRPr lang="ar-IQ" sz="3200" dirty="0"/>
          </a:p>
        </p:txBody>
      </p:sp>
      <p:pic>
        <p:nvPicPr>
          <p:cNvPr id="25603" name="Picture 3" descr="D:\نشاطات 2021\حفظ عملي\المرملاد\images (3).jpg"/>
          <p:cNvPicPr>
            <a:picLocks noChangeAspect="1" noChangeArrowheads="1"/>
          </p:cNvPicPr>
          <p:nvPr/>
        </p:nvPicPr>
        <p:blipFill>
          <a:blip r:embed="rId2" cstate="print"/>
          <a:srcRect/>
          <a:stretch>
            <a:fillRect/>
          </a:stretch>
        </p:blipFill>
        <p:spPr bwMode="auto">
          <a:xfrm>
            <a:off x="971600" y="1268760"/>
            <a:ext cx="2466975" cy="1847850"/>
          </a:xfrm>
          <a:prstGeom prst="rect">
            <a:avLst/>
          </a:prstGeom>
          <a:noFill/>
          <a:ln>
            <a:solidFill>
              <a:srgbClr val="FFC000"/>
            </a:solidFill>
          </a:ln>
        </p:spPr>
      </p:pic>
      <p:pic>
        <p:nvPicPr>
          <p:cNvPr id="25604" name="Picture 4" descr="D:\نشاطات 2021\حفظ عملي\المرملاد\note_5c51f267178d1.jpg"/>
          <p:cNvPicPr>
            <a:picLocks noChangeAspect="1" noChangeArrowheads="1"/>
          </p:cNvPicPr>
          <p:nvPr/>
        </p:nvPicPr>
        <p:blipFill>
          <a:blip r:embed="rId3" cstate="print"/>
          <a:srcRect/>
          <a:stretch>
            <a:fillRect/>
          </a:stretch>
        </p:blipFill>
        <p:spPr bwMode="auto">
          <a:xfrm>
            <a:off x="683568" y="3717032"/>
            <a:ext cx="2016224" cy="1800200"/>
          </a:xfrm>
          <a:prstGeom prst="rect">
            <a:avLst/>
          </a:prstGeom>
          <a:noFill/>
          <a:ln>
            <a:solidFill>
              <a:srgbClr val="FFC000"/>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133</TotalTime>
  <Words>238</Words>
  <Application>Microsoft Office PowerPoint</Application>
  <PresentationFormat>On-screen Show (4:3)</PresentationFormat>
  <Paragraphs>68</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الحفظ بالسكر  المرملاد  حفظ الاغذية / الدرس العملي  المرحلة الثالثة / الاقتصاد المنزلي  م. باهرة محمود جعفر </vt:lpstr>
      <vt:lpstr>Slide 2</vt:lpstr>
      <vt:lpstr>Slide 3</vt:lpstr>
      <vt:lpstr>طريقة العمل </vt:lpstr>
      <vt:lpstr>Slide 5</vt:lpstr>
      <vt:lpstr>Slide 6</vt:lpstr>
      <vt:lpstr>Slide 7</vt:lpstr>
      <vt:lpstr>Slide 8</vt:lpstr>
      <vt:lpstr>Slide 9</vt:lpstr>
      <vt:lpstr>طريقة العمل </vt:lpstr>
      <vt:lpstr>Slide 11</vt:lpstr>
      <vt:lpstr>Slide 12</vt:lpstr>
      <vt:lpstr>Slide 13</vt:lpstr>
    </vt:vector>
  </TitlesOfParts>
  <Company>Microsoft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الحفظ بالسكر  المرملاد  حفظ الاغذية / الدرس العملي  المرحلة الثالثة / الاقتصاد المنزلي</dc:title>
  <dc:creator>DR.Ahmed Saker 2O14</dc:creator>
  <cp:lastModifiedBy>DR.Ahmed Saker 2O14</cp:lastModifiedBy>
  <cp:revision>15</cp:revision>
  <dcterms:created xsi:type="dcterms:W3CDTF">2021-06-20T06:12:18Z</dcterms:created>
  <dcterms:modified xsi:type="dcterms:W3CDTF">2021-08-18T09:59:04Z</dcterms:modified>
</cp:coreProperties>
</file>