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613ABD-E9E9-417A-BB31-7EDF072491D8}" type="datetimeFigureOut">
              <a:rPr lang="ar-IQ" smtClean="0"/>
              <a:pPr/>
              <a:t>08/01/1443</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2D0F213-75A6-43CE-8E05-59007B34C9D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2D0F213-75A6-43CE-8E05-59007B34C9D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2D0F213-75A6-43CE-8E05-59007B34C9D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2D0F213-75A6-43CE-8E05-59007B34C9D1}"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2D0F213-75A6-43CE-8E05-59007B34C9D1}"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2D0F213-75A6-43CE-8E05-59007B34C9D1}"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2D0F213-75A6-43CE-8E05-59007B34C9D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2D0F213-75A6-43CE-8E05-59007B34C9D1}"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613ABD-E9E9-417A-BB31-7EDF072491D8}" type="datetimeFigureOut">
              <a:rPr lang="ar-IQ" smtClean="0"/>
              <a:pPr/>
              <a:t>08/01/1443</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92D0F213-75A6-43CE-8E05-59007B34C9D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613ABD-E9E9-417A-BB31-7EDF072491D8}" type="datetimeFigureOut">
              <a:rPr lang="ar-IQ" smtClean="0"/>
              <a:pPr/>
              <a:t>08/01/1443</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2D0F213-75A6-43CE-8E05-59007B34C9D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613ABD-E9E9-417A-BB31-7EDF072491D8}" type="datetimeFigureOut">
              <a:rPr lang="ar-IQ" smtClean="0"/>
              <a:pPr/>
              <a:t>08/01/1443</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2D0F213-75A6-43CE-8E05-59007B34C9D1}"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613ABD-E9E9-417A-BB31-7EDF072491D8}" type="datetimeFigureOut">
              <a:rPr lang="ar-IQ" smtClean="0"/>
              <a:pPr/>
              <a:t>08/01/1443</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2D0F213-75A6-43CE-8E05-59007B34C9D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3600400"/>
          </a:xfrm>
        </p:spPr>
        <p:txBody>
          <a:bodyPr>
            <a:normAutofit/>
          </a:bodyPr>
          <a:lstStyle/>
          <a:p>
            <a:pPr algn="ctr" rtl="1"/>
            <a:r>
              <a:rPr lang="ar-IQ" sz="4400" dirty="0" smtClean="0">
                <a:solidFill>
                  <a:srgbClr val="FF0000"/>
                </a:solidFill>
              </a:rPr>
              <a:t>حفظ </a:t>
            </a:r>
            <a:r>
              <a:rPr lang="ar-IQ" sz="4400" dirty="0" smtClean="0">
                <a:solidFill>
                  <a:srgbClr val="FF0000"/>
                </a:solidFill>
              </a:rPr>
              <a:t>الاغذية/الدرس </a:t>
            </a:r>
            <a:r>
              <a:rPr lang="ar-IQ" sz="4400" dirty="0" smtClean="0">
                <a:solidFill>
                  <a:srgbClr val="FF0000"/>
                </a:solidFill>
              </a:rPr>
              <a:t>العملي</a:t>
            </a:r>
            <a:r>
              <a:rPr lang="en-US" sz="4400" dirty="0" smtClean="0"/>
              <a:t/>
            </a:r>
            <a:br>
              <a:rPr lang="en-US" sz="4400" dirty="0" smtClean="0"/>
            </a:br>
            <a:r>
              <a:rPr lang="ar-IQ" sz="4400" dirty="0" smtClean="0">
                <a:solidFill>
                  <a:srgbClr val="92D050"/>
                </a:solidFill>
              </a:rPr>
              <a:t>المرحلة الثالثة/ الاقتصاد المنزلي </a:t>
            </a:r>
            <a:r>
              <a:rPr lang="en-US" sz="4400" dirty="0" smtClean="0"/>
              <a:t/>
            </a:r>
            <a:br>
              <a:rPr lang="en-US" sz="4400" dirty="0" smtClean="0"/>
            </a:br>
            <a:r>
              <a:rPr lang="ar-IQ" sz="4400" dirty="0" smtClean="0">
                <a:solidFill>
                  <a:srgbClr val="FFFF00"/>
                </a:solidFill>
              </a:rPr>
              <a:t>حفــــظ </a:t>
            </a:r>
            <a:r>
              <a:rPr lang="ar-IQ" sz="4400" dirty="0" smtClean="0">
                <a:solidFill>
                  <a:srgbClr val="FFFF00"/>
                </a:solidFill>
              </a:rPr>
              <a:t>البــــازلاء</a:t>
            </a:r>
            <a:r>
              <a:rPr lang="ar-IQ" sz="4400" dirty="0" smtClean="0">
                <a:solidFill>
                  <a:srgbClr val="FFFF00"/>
                </a:solidFill>
              </a:rPr>
              <a:t/>
            </a:r>
            <a:br>
              <a:rPr lang="ar-IQ" sz="4400" dirty="0" smtClean="0">
                <a:solidFill>
                  <a:srgbClr val="FFFF00"/>
                </a:solidFill>
              </a:rPr>
            </a:br>
            <a:r>
              <a:rPr lang="ar-IQ" sz="4400" dirty="0" smtClean="0">
                <a:solidFill>
                  <a:srgbClr val="FF0000"/>
                </a:solidFill>
              </a:rPr>
              <a:t>م. باهرة محمود جعفر </a:t>
            </a:r>
            <a:br>
              <a:rPr lang="ar-IQ" sz="4400" dirty="0" smtClean="0">
                <a:solidFill>
                  <a:srgbClr val="FF0000"/>
                </a:solidFill>
              </a:rPr>
            </a:br>
            <a:r>
              <a:rPr lang="ar-IQ" sz="4400" dirty="0" smtClean="0">
                <a:solidFill>
                  <a:srgbClr val="00B050"/>
                </a:solidFill>
              </a:rPr>
              <a:t>الاقتصاد المنزلي </a:t>
            </a:r>
            <a:endParaRPr lang="en-US" sz="4400" dirty="0">
              <a:solidFill>
                <a:srgbClr val="00B050"/>
              </a:solidFill>
            </a:endParaRPr>
          </a:p>
        </p:txBody>
      </p:sp>
      <p:pic>
        <p:nvPicPr>
          <p:cNvPr id="9" name="Picture 2" descr="D:\نشاطات 2021\حفظ عملي\البازلاء\تنزيل.jpg"/>
          <p:cNvPicPr>
            <a:picLocks noChangeAspect="1" noChangeArrowheads="1"/>
          </p:cNvPicPr>
          <p:nvPr/>
        </p:nvPicPr>
        <p:blipFill>
          <a:blip r:embed="rId2" cstate="print"/>
          <a:srcRect/>
          <a:stretch>
            <a:fillRect/>
          </a:stretch>
        </p:blipFill>
        <p:spPr bwMode="auto">
          <a:xfrm>
            <a:off x="2699792" y="4077072"/>
            <a:ext cx="3672408" cy="2160240"/>
          </a:xfrm>
          <a:prstGeom prst="rect">
            <a:avLst/>
          </a:prstGeom>
          <a:noFill/>
          <a:ln>
            <a:solidFill>
              <a:srgbClr val="FF0000"/>
            </a:solidFill>
          </a:ln>
          <a:effectLst>
            <a:glow rad="101600">
              <a:schemeClr val="accent2">
                <a:satMod val="175000"/>
                <a:alpha val="40000"/>
              </a:schemeClr>
            </a:glow>
          </a:effectLst>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04664"/>
            <a:ext cx="8496944" cy="6192688"/>
          </a:xfrm>
        </p:spPr>
        <p:txBody>
          <a:bodyPr/>
          <a:lstStyle/>
          <a:p>
            <a:pPr>
              <a:buNone/>
            </a:pPr>
            <a:r>
              <a:rPr lang="ar-IQ" b="1" dirty="0" smtClean="0">
                <a:solidFill>
                  <a:srgbClr val="00B0F0"/>
                </a:solidFill>
                <a:latin typeface="Simplified Arabic" pitchFamily="18" charset="-78"/>
                <a:cs typeface="Simplified Arabic" pitchFamily="18" charset="-78"/>
              </a:rPr>
              <a:t>2- التعبئة الحارة:</a:t>
            </a:r>
          </a:p>
          <a:p>
            <a:pPr>
              <a:buNone/>
            </a:pPr>
            <a:endParaRPr lang="en-US" dirty="0" smtClean="0">
              <a:solidFill>
                <a:srgbClr val="00B0F0"/>
              </a:solidFill>
              <a:latin typeface="Simplified Arabic" pitchFamily="18" charset="-78"/>
              <a:cs typeface="Simplified Arabic" pitchFamily="18" charset="-78"/>
            </a:endParaRPr>
          </a:p>
          <a:p>
            <a:r>
              <a:rPr lang="ar-IQ" dirty="0" smtClean="0">
                <a:latin typeface="Simplified Arabic" pitchFamily="18" charset="-78"/>
                <a:cs typeface="Simplified Arabic" pitchFamily="18" charset="-78"/>
              </a:rPr>
              <a:t>قشري القرون وفرطيها ثم اغسليها جيدا </a:t>
            </a:r>
          </a:p>
          <a:p>
            <a:r>
              <a:rPr lang="ar-IQ" dirty="0" smtClean="0">
                <a:latin typeface="Simplified Arabic" pitchFamily="18" charset="-78"/>
                <a:cs typeface="Simplified Arabic" pitchFamily="18" charset="-78"/>
              </a:rPr>
              <a:t>ضعيها في الماء المغلي في قدر على النار لعمل عملية السلق الخفيف.</a:t>
            </a:r>
          </a:p>
          <a:p>
            <a:r>
              <a:rPr lang="ar-IQ" dirty="0" smtClean="0">
                <a:latin typeface="Simplified Arabic" pitchFamily="18" charset="-78"/>
                <a:cs typeface="Simplified Arabic" pitchFamily="18" charset="-78"/>
              </a:rPr>
              <a:t> ضعيها على النار لحين الوصول الى درجة الغليان ثم احسبي 3 دقائق.</a:t>
            </a:r>
          </a:p>
          <a:p>
            <a:r>
              <a:rPr lang="ar-IQ" dirty="0" smtClean="0">
                <a:latin typeface="Simplified Arabic" pitchFamily="18" charset="-78"/>
                <a:cs typeface="Simplified Arabic" pitchFamily="18" charset="-78"/>
              </a:rPr>
              <a:t> عبئيها في علب زجاجية معقمة لحد 1 انج من الفوهة .</a:t>
            </a:r>
          </a:p>
          <a:p>
            <a:r>
              <a:rPr lang="ar-IQ" dirty="0" smtClean="0">
                <a:latin typeface="Simplified Arabic" pitchFamily="18" charset="-78"/>
                <a:cs typeface="Simplified Arabic" pitchFamily="18" charset="-78"/>
              </a:rPr>
              <a:t>اضيفي الملح بنفس النسبة السابقة .اضيفي اليها الماء المغلي .</a:t>
            </a:r>
          </a:p>
          <a:p>
            <a:r>
              <a:rPr lang="ar-IQ" dirty="0" smtClean="0">
                <a:latin typeface="Simplified Arabic" pitchFamily="18" charset="-78"/>
                <a:cs typeface="Simplified Arabic" pitchFamily="18" charset="-78"/>
              </a:rPr>
              <a:t>عقمي بقدر الضغط (10 باون) لمدة 40 دقيقة.</a:t>
            </a:r>
            <a:endParaRPr lang="en-US" dirty="0" smtClean="0">
              <a:latin typeface="Simplified Arabic" pitchFamily="18" charset="-78"/>
              <a:cs typeface="Simplified Arabic" pitchFamily="18" charset="-78"/>
            </a:endParaRPr>
          </a:p>
          <a:p>
            <a:pPr>
              <a:buNone/>
            </a:pPr>
            <a:endParaRPr lang="ar-IQ" dirty="0"/>
          </a:p>
        </p:txBody>
      </p:sp>
      <p:pic>
        <p:nvPicPr>
          <p:cNvPr id="4" name="Picture 2" descr="D:\نشاطات 2021\حفظ عملي\البازلاء\erbsen-einmachen-4.jpg"/>
          <p:cNvPicPr>
            <a:picLocks noChangeAspect="1" noChangeArrowheads="1"/>
          </p:cNvPicPr>
          <p:nvPr/>
        </p:nvPicPr>
        <p:blipFill>
          <a:blip r:embed="rId2" cstate="print"/>
          <a:srcRect/>
          <a:stretch>
            <a:fillRect/>
          </a:stretch>
        </p:blipFill>
        <p:spPr bwMode="auto">
          <a:xfrm rot="21063173">
            <a:off x="2433888" y="4934091"/>
            <a:ext cx="1867151" cy="1356664"/>
          </a:xfrm>
          <a:prstGeom prst="rect">
            <a:avLst/>
          </a:prstGeom>
          <a:noFill/>
          <a:ln>
            <a:solidFill>
              <a:srgbClr val="92D050"/>
            </a:solidFill>
          </a:ln>
        </p:spPr>
      </p:pic>
      <p:pic>
        <p:nvPicPr>
          <p:cNvPr id="5" name="Picture 2" descr="D:\نشاطات 2021\حفظ عملي\البازلاء\erbsen-einmachen-7.jpg"/>
          <p:cNvPicPr>
            <a:picLocks noChangeAspect="1" noChangeArrowheads="1"/>
          </p:cNvPicPr>
          <p:nvPr/>
        </p:nvPicPr>
        <p:blipFill>
          <a:blip r:embed="rId3" cstate="print"/>
          <a:srcRect/>
          <a:stretch>
            <a:fillRect/>
          </a:stretch>
        </p:blipFill>
        <p:spPr bwMode="auto">
          <a:xfrm rot="20760324">
            <a:off x="476584" y="5210345"/>
            <a:ext cx="1656606" cy="1469149"/>
          </a:xfrm>
          <a:prstGeom prst="rect">
            <a:avLst/>
          </a:prstGeom>
          <a:noFill/>
          <a:ln>
            <a:solidFill>
              <a:srgbClr val="92D050"/>
            </a:solidFill>
          </a:ln>
        </p:spPr>
      </p:pic>
      <p:pic>
        <p:nvPicPr>
          <p:cNvPr id="6" name="Picture 3" descr="D:\نشاطات 2021\حفظ عملي\البازلاء\erbsen-einmachen-2.jpg"/>
          <p:cNvPicPr>
            <a:picLocks noChangeAspect="1" noChangeArrowheads="1"/>
          </p:cNvPicPr>
          <p:nvPr/>
        </p:nvPicPr>
        <p:blipFill>
          <a:blip r:embed="rId4" cstate="print"/>
          <a:srcRect/>
          <a:stretch>
            <a:fillRect/>
          </a:stretch>
        </p:blipFill>
        <p:spPr bwMode="auto">
          <a:xfrm rot="21184982">
            <a:off x="4467711" y="4722314"/>
            <a:ext cx="1677810" cy="1381487"/>
          </a:xfrm>
          <a:prstGeom prst="rect">
            <a:avLst/>
          </a:prstGeom>
          <a:noFill/>
          <a:ln>
            <a:solidFill>
              <a:srgbClr val="92D050"/>
            </a:solidFill>
          </a:ln>
        </p:spPr>
      </p:pic>
      <p:pic>
        <p:nvPicPr>
          <p:cNvPr id="7" name="Picture 4" descr="D:\نشاطات 2021\حفظ عملي\البازلاء\images (4).jpg"/>
          <p:cNvPicPr>
            <a:picLocks noChangeAspect="1" noChangeArrowheads="1"/>
          </p:cNvPicPr>
          <p:nvPr/>
        </p:nvPicPr>
        <p:blipFill>
          <a:blip r:embed="rId5" cstate="print"/>
          <a:srcRect/>
          <a:stretch>
            <a:fillRect/>
          </a:stretch>
        </p:blipFill>
        <p:spPr bwMode="auto">
          <a:xfrm>
            <a:off x="6516216" y="4581128"/>
            <a:ext cx="1512168" cy="1440160"/>
          </a:xfrm>
          <a:prstGeom prst="rect">
            <a:avLst/>
          </a:prstGeom>
          <a:noFill/>
          <a:ln>
            <a:solidFill>
              <a:srgbClr val="92D050"/>
            </a:solidFill>
          </a:ln>
        </p:spPr>
      </p:pic>
    </p:spTree>
  </p:cSld>
  <p:clrMapOvr>
    <a:masterClrMapping/>
  </p:clrMapOvr>
  <p:transition spd="slow">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908720"/>
            <a:ext cx="8229600" cy="5314595"/>
          </a:xfrm>
        </p:spPr>
        <p:txBody>
          <a:bodyPr/>
          <a:lstStyle/>
          <a:p>
            <a:pPr>
              <a:buNone/>
            </a:pPr>
            <a:r>
              <a:rPr lang="ar-IQ" b="1" u="sng" dirty="0" smtClean="0">
                <a:solidFill>
                  <a:srgbClr val="FF0000"/>
                </a:solidFill>
              </a:rPr>
              <a:t>التجميـــــــــــد</a:t>
            </a:r>
            <a:endParaRPr lang="en-US" dirty="0" smtClean="0">
              <a:solidFill>
                <a:srgbClr val="FF0000"/>
              </a:solidFill>
            </a:endParaRPr>
          </a:p>
          <a:p>
            <a:r>
              <a:rPr lang="ar-IQ" dirty="0" smtClean="0"/>
              <a:t>قشري وازيلي القرون </a:t>
            </a:r>
          </a:p>
          <a:p>
            <a:r>
              <a:rPr lang="ar-IQ" dirty="0" smtClean="0"/>
              <a:t>اغسليها بالماء جيدا </a:t>
            </a:r>
          </a:p>
          <a:p>
            <a:r>
              <a:rPr lang="ar-IQ" dirty="0" smtClean="0"/>
              <a:t> ضعيها في الماء المغلي لمدة 2 دقيقة</a:t>
            </a:r>
          </a:p>
          <a:p>
            <a:r>
              <a:rPr lang="ar-IQ" dirty="0" smtClean="0"/>
              <a:t> بردي حالا في ماء بارد او في جو الغرفة .</a:t>
            </a:r>
          </a:p>
          <a:p>
            <a:r>
              <a:rPr lang="ar-IQ" dirty="0" smtClean="0"/>
              <a:t>عبئيها في اكياس التجميد وجمدي في الفريزر.</a:t>
            </a:r>
          </a:p>
          <a:p>
            <a:endParaRPr lang="en-US" dirty="0" smtClean="0"/>
          </a:p>
          <a:p>
            <a:pPr>
              <a:buNone/>
            </a:pPr>
            <a:endParaRPr lang="ar-IQ" dirty="0"/>
          </a:p>
        </p:txBody>
      </p:sp>
      <p:pic>
        <p:nvPicPr>
          <p:cNvPr id="6" name="Picture 3" descr="D:\نشاطات 2021\حفظ عملي\البازلاء\تنزيل (3).jpg"/>
          <p:cNvPicPr>
            <a:picLocks noChangeAspect="1" noChangeArrowheads="1"/>
          </p:cNvPicPr>
          <p:nvPr/>
        </p:nvPicPr>
        <p:blipFill>
          <a:blip r:embed="rId2" cstate="print"/>
          <a:srcRect/>
          <a:stretch>
            <a:fillRect/>
          </a:stretch>
        </p:blipFill>
        <p:spPr bwMode="auto">
          <a:xfrm>
            <a:off x="2555776" y="836712"/>
            <a:ext cx="1798029" cy="1080120"/>
          </a:xfrm>
          <a:prstGeom prst="rect">
            <a:avLst/>
          </a:prstGeom>
          <a:noFill/>
          <a:ln>
            <a:solidFill>
              <a:srgbClr val="92D050"/>
            </a:solidFill>
          </a:ln>
        </p:spPr>
      </p:pic>
      <p:pic>
        <p:nvPicPr>
          <p:cNvPr id="7" name="Picture 5" descr="D:\نشاطات 2021\حفظ عملي\البازلاء\2e1b104d-29c2-4404-9f92-ac89c7fcc982_16x9_1200x676.jpg"/>
          <p:cNvPicPr>
            <a:picLocks noChangeAspect="1" noChangeArrowheads="1"/>
          </p:cNvPicPr>
          <p:nvPr/>
        </p:nvPicPr>
        <p:blipFill>
          <a:blip r:embed="rId3" cstate="print"/>
          <a:srcRect/>
          <a:stretch>
            <a:fillRect/>
          </a:stretch>
        </p:blipFill>
        <p:spPr bwMode="auto">
          <a:xfrm>
            <a:off x="755576" y="1988840"/>
            <a:ext cx="1872208" cy="1512168"/>
          </a:xfrm>
          <a:prstGeom prst="rect">
            <a:avLst/>
          </a:prstGeom>
          <a:noFill/>
          <a:ln>
            <a:solidFill>
              <a:srgbClr val="92D050"/>
            </a:solidFill>
          </a:ln>
        </p:spPr>
      </p:pic>
      <p:pic>
        <p:nvPicPr>
          <p:cNvPr id="8" name="Picture 6" descr="D:\نشاطات 2021\حفظ عملي\البازلاء\how-to-freeze-green-peas-for-winter-12.jpg"/>
          <p:cNvPicPr>
            <a:picLocks noChangeAspect="1" noChangeArrowheads="1"/>
          </p:cNvPicPr>
          <p:nvPr/>
        </p:nvPicPr>
        <p:blipFill>
          <a:blip r:embed="rId4" cstate="print"/>
          <a:srcRect/>
          <a:stretch>
            <a:fillRect/>
          </a:stretch>
        </p:blipFill>
        <p:spPr bwMode="auto">
          <a:xfrm>
            <a:off x="467544" y="3645024"/>
            <a:ext cx="2304256" cy="1328936"/>
          </a:xfrm>
          <a:prstGeom prst="rect">
            <a:avLst/>
          </a:prstGeom>
          <a:noFill/>
          <a:ln>
            <a:solidFill>
              <a:srgbClr val="FF0000"/>
            </a:solidFill>
          </a:ln>
        </p:spPr>
      </p:pic>
      <p:pic>
        <p:nvPicPr>
          <p:cNvPr id="9" name="Picture 7" descr="D:\نشاطات 2021\حفظ عملي\البازلاء\تنزيل (6).jpg"/>
          <p:cNvPicPr>
            <a:picLocks noChangeAspect="1" noChangeArrowheads="1"/>
          </p:cNvPicPr>
          <p:nvPr/>
        </p:nvPicPr>
        <p:blipFill>
          <a:blip r:embed="rId5" cstate="print"/>
          <a:srcRect/>
          <a:stretch>
            <a:fillRect/>
          </a:stretch>
        </p:blipFill>
        <p:spPr bwMode="auto">
          <a:xfrm>
            <a:off x="1979712" y="4725144"/>
            <a:ext cx="1512168" cy="1368152"/>
          </a:xfrm>
          <a:prstGeom prst="rect">
            <a:avLst/>
          </a:prstGeom>
          <a:noFill/>
          <a:ln>
            <a:solidFill>
              <a:srgbClr val="FF0000"/>
            </a:solidFill>
          </a:ln>
        </p:spPr>
      </p:pic>
      <p:pic>
        <p:nvPicPr>
          <p:cNvPr id="10" name="Picture 8" descr="D:\نشاطات 2021\حفظ عملي\البازلاء\mozhnolizamorazhivatzeleniygoroshekvstru_B038BB09.jpg"/>
          <p:cNvPicPr>
            <a:picLocks noChangeAspect="1" noChangeArrowheads="1"/>
          </p:cNvPicPr>
          <p:nvPr/>
        </p:nvPicPr>
        <p:blipFill>
          <a:blip r:embed="rId6" cstate="print"/>
          <a:srcRect/>
          <a:stretch>
            <a:fillRect/>
          </a:stretch>
        </p:blipFill>
        <p:spPr bwMode="auto">
          <a:xfrm>
            <a:off x="4499992" y="4581128"/>
            <a:ext cx="3048000" cy="1728192"/>
          </a:xfrm>
          <a:prstGeom prst="rect">
            <a:avLst/>
          </a:prstGeom>
          <a:noFill/>
          <a:ln>
            <a:solidFill>
              <a:srgbClr val="FF0000"/>
            </a:solidFill>
          </a:ln>
        </p:spPr>
      </p:pic>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2656"/>
            <a:ext cx="8496944" cy="5760640"/>
          </a:xfrm>
        </p:spPr>
        <p:txBody>
          <a:bodyPr>
            <a:normAutofit lnSpcReduction="10000"/>
          </a:bodyPr>
          <a:lstStyle/>
          <a:p>
            <a:pPr>
              <a:buNone/>
            </a:pPr>
            <a:r>
              <a:rPr lang="ar-IQ" b="1" u="sng" dirty="0" smtClean="0">
                <a:solidFill>
                  <a:srgbClr val="FF0000"/>
                </a:solidFill>
              </a:rPr>
              <a:t>التجفيــــــــف</a:t>
            </a:r>
          </a:p>
          <a:p>
            <a:pPr>
              <a:buNone/>
            </a:pPr>
            <a:endParaRPr lang="ar-IQ" b="1" u="sng" dirty="0" smtClean="0">
              <a:solidFill>
                <a:srgbClr val="FF0000"/>
              </a:solidFill>
            </a:endParaRPr>
          </a:p>
          <a:p>
            <a:pPr>
              <a:buNone/>
            </a:pPr>
            <a:endParaRPr lang="en-US" dirty="0" smtClean="0">
              <a:solidFill>
                <a:srgbClr val="FF0000"/>
              </a:solidFill>
            </a:endParaRPr>
          </a:p>
          <a:p>
            <a:r>
              <a:rPr lang="ar-IQ" dirty="0" smtClean="0"/>
              <a:t>قشري وازيلي القرون </a:t>
            </a:r>
          </a:p>
          <a:p>
            <a:r>
              <a:rPr lang="ar-IQ" dirty="0" smtClean="0"/>
              <a:t>افرزي حبوب البازلاء الجيدة عن الحبوب التالفة والمصفرة، ويتمّ اختيار الحبوب الناضجة والخضراء للتنشيف، أما الباقي فلا تصلُح لذلك.</a:t>
            </a:r>
          </a:p>
          <a:p>
            <a:r>
              <a:rPr lang="ar-IQ" dirty="0" smtClean="0"/>
              <a:t>اغسلي حبوب البازلاء بالماء </a:t>
            </a:r>
          </a:p>
          <a:p>
            <a:r>
              <a:rPr lang="ar-IQ" dirty="0" smtClean="0"/>
              <a:t>اسلقيها على البخار من 15-20 دقيقة </a:t>
            </a:r>
          </a:p>
          <a:p>
            <a:r>
              <a:rPr lang="ar-IQ" dirty="0" smtClean="0"/>
              <a:t>صفيها في الفرن مبتدئة بدرجة 120 ف ثم الى 150 ف مع التقليب بين الحين والاخر  لحين انتهاء التجفيف.</a:t>
            </a:r>
            <a:endParaRPr lang="en-US" dirty="0" smtClean="0"/>
          </a:p>
          <a:p>
            <a:r>
              <a:rPr lang="ar-IQ" dirty="0" smtClean="0"/>
              <a:t>البازلاء الجيدة عن الحبوب التالفة والمصفرة، ويتمّ اختيار الحبوب الناضجة والخضراء للتنشيف، أما الباقي فلا تصلُح لذلك.</a:t>
            </a:r>
            <a:br>
              <a:rPr lang="ar-IQ" dirty="0" smtClean="0"/>
            </a:br>
            <a:r>
              <a:rPr lang="ar-IQ" dirty="0" smtClean="0"/>
              <a:t/>
            </a:r>
            <a:br>
              <a:rPr lang="ar-IQ" dirty="0" smtClean="0"/>
            </a:br>
            <a:endParaRPr lang="en-US" dirty="0"/>
          </a:p>
        </p:txBody>
      </p:sp>
      <p:pic>
        <p:nvPicPr>
          <p:cNvPr id="5" name="Picture 2" descr="D:\نشاطات 2021\حفظ عملي\البازلاء\تنزيل (9).jpg"/>
          <p:cNvPicPr>
            <a:picLocks noChangeAspect="1" noChangeArrowheads="1"/>
          </p:cNvPicPr>
          <p:nvPr/>
        </p:nvPicPr>
        <p:blipFill>
          <a:blip r:embed="rId2" cstate="print"/>
          <a:srcRect/>
          <a:stretch>
            <a:fillRect/>
          </a:stretch>
        </p:blipFill>
        <p:spPr bwMode="auto">
          <a:xfrm>
            <a:off x="323529" y="4869160"/>
            <a:ext cx="1944216" cy="1368152"/>
          </a:xfrm>
          <a:prstGeom prst="rect">
            <a:avLst/>
          </a:prstGeom>
          <a:ln>
            <a:noFill/>
          </a:ln>
          <a:effectLst>
            <a:softEdge rad="112500"/>
          </a:effectLst>
        </p:spPr>
      </p:pic>
      <p:pic>
        <p:nvPicPr>
          <p:cNvPr id="6" name="Picture 3" descr="D:\نشاطات 2021\حفظ عملي\البازلاء\تنزيل (8).jpg"/>
          <p:cNvPicPr>
            <a:picLocks noChangeAspect="1" noChangeArrowheads="1"/>
          </p:cNvPicPr>
          <p:nvPr/>
        </p:nvPicPr>
        <p:blipFill>
          <a:blip r:embed="rId3" cstate="print"/>
          <a:srcRect/>
          <a:stretch>
            <a:fillRect/>
          </a:stretch>
        </p:blipFill>
        <p:spPr bwMode="auto">
          <a:xfrm>
            <a:off x="1619672" y="476672"/>
            <a:ext cx="2088232" cy="11991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595-2.jpg"/>
          <p:cNvPicPr>
            <a:picLocks noGrp="1" noChangeAspect="1"/>
          </p:cNvPicPr>
          <p:nvPr>
            <p:ph idx="1"/>
          </p:nvPr>
        </p:nvPicPr>
        <p:blipFill>
          <a:blip r:embed="rId2" cstate="print"/>
          <a:stretch>
            <a:fillRect/>
          </a:stretch>
        </p:blipFill>
        <p:spPr>
          <a:xfrm>
            <a:off x="0" y="0"/>
            <a:ext cx="9144000" cy="6858000"/>
          </a:xfrm>
        </p:spPr>
      </p:pic>
      <p:sp>
        <p:nvSpPr>
          <p:cNvPr id="10" name="TextBox 9"/>
          <p:cNvSpPr txBox="1"/>
          <p:nvPr/>
        </p:nvSpPr>
        <p:spPr>
          <a:xfrm rot="20393855">
            <a:off x="1984616" y="2692876"/>
            <a:ext cx="5049088" cy="923330"/>
          </a:xfrm>
          <a:prstGeom prst="rect">
            <a:avLst/>
          </a:prstGeom>
          <a:noFill/>
        </p:spPr>
        <p:txBody>
          <a:bodyPr wrap="square" rtlCol="1">
            <a:spAutoFit/>
          </a:bodyPr>
          <a:lstStyle/>
          <a:p>
            <a:pPr algn="ctr"/>
            <a:r>
              <a:rPr lang="ar-IQ"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شكرا لحسن استماعكم </a:t>
            </a:r>
            <a:endParaRPr lang="ar-IQ"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20688"/>
            <a:ext cx="8229600" cy="5400600"/>
          </a:xfrm>
        </p:spPr>
        <p:txBody>
          <a:bodyPr/>
          <a:lstStyle/>
          <a:p>
            <a:pPr>
              <a:buNone/>
            </a:pPr>
            <a:r>
              <a:rPr lang="ar-IQ" b="1" dirty="0" smtClean="0">
                <a:solidFill>
                  <a:srgbClr val="FF0000"/>
                </a:solidFill>
                <a:latin typeface="Simplified Arabic" pitchFamily="18" charset="-78"/>
                <a:cs typeface="Simplified Arabic" pitchFamily="18" charset="-78"/>
              </a:rPr>
              <a:t>المقدمــــــة </a:t>
            </a:r>
            <a:endParaRPr lang="en-US" dirty="0" smtClean="0">
              <a:solidFill>
                <a:srgbClr val="FF0000"/>
              </a:solidFill>
              <a:latin typeface="Simplified Arabic" pitchFamily="18" charset="-78"/>
              <a:cs typeface="Simplified Arabic" pitchFamily="18" charset="-78"/>
            </a:endParaRPr>
          </a:p>
          <a:p>
            <a:pPr>
              <a:buNone/>
            </a:pP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البقوليات عبارة عن نباتات تؤتى ثمارها على شكل قرون تحوى البذور التي نعرفها على أنها حبوب، والبازلاء</a:t>
            </a:r>
            <a:r>
              <a:rPr lang="ar-IQ" dirty="0" smtClean="0">
                <a:latin typeface="Simplified Arabic" pitchFamily="18" charset="-78"/>
                <a:cs typeface="Simplified Arabic" pitchFamily="18" charset="-78"/>
              </a:rPr>
              <a:t> ( البسلة )</a:t>
            </a:r>
            <a:r>
              <a:rPr lang="ar-SA" dirty="0" smtClean="0">
                <a:latin typeface="Simplified Arabic" pitchFamily="18" charset="-78"/>
                <a:cs typeface="Simplified Arabic" pitchFamily="18" charset="-78"/>
              </a:rPr>
              <a:t> هي واحدة من عدد قليل من أفراد عائلة البقوليات التي تباع وتطهى عادة كخضروات طازجة، وغالباً ما يتم بيع وطهي معظم عائلة البقوليات، بما في ذلك العدس والحمص والفاصوليا في صورة مجففة</a:t>
            </a:r>
            <a:r>
              <a:rPr lang="en-US" dirty="0" smtClean="0">
                <a:latin typeface="Simplified Arabic" pitchFamily="18" charset="-78"/>
                <a:cs typeface="Simplified Arabic" pitchFamily="18" charset="-78"/>
              </a:rPr>
              <a:t>.</a:t>
            </a:r>
            <a:br>
              <a:rPr lang="en-US" dirty="0" smtClean="0">
                <a:latin typeface="Simplified Arabic" pitchFamily="18" charset="-78"/>
                <a:cs typeface="Simplified Arabic" pitchFamily="18" charset="-78"/>
              </a:rPr>
            </a:br>
            <a:r>
              <a:rPr lang="ar-SA" dirty="0" smtClean="0">
                <a:latin typeface="Simplified Arabic" pitchFamily="18" charset="-78"/>
                <a:cs typeface="Simplified Arabic" pitchFamily="18" charset="-78"/>
              </a:rPr>
              <a:t>وهناك عدة أنواع مختلفة من البازلاء المتاحة، بما في ذلك البازلاء الصفراء والبازلاء الأرجوانية. ومع ذلك، فإن البازلاء الخضراء هي الأكثر استهلاكا بشكل متكرر، والبازلاء الخضراء هي بذور تأتي من نبات البقوليات، ولكنها في الغالب تستهلك كخضروات نشوية.</a:t>
            </a:r>
            <a:endParaRPr lang="en-US" dirty="0" smtClean="0">
              <a:latin typeface="Simplified Arabic" pitchFamily="18" charset="-78"/>
              <a:cs typeface="Simplified Arabic" pitchFamily="18" charset="-78"/>
            </a:endParaRPr>
          </a:p>
          <a:p>
            <a:pPr>
              <a:buNone/>
            </a:pPr>
            <a:endParaRPr lang="ar-IQ" dirty="0"/>
          </a:p>
        </p:txBody>
      </p:sp>
      <p:pic>
        <p:nvPicPr>
          <p:cNvPr id="6" name="Picture 2" descr="D:\نشاطات 2021\حفظ عملي\البازلاء\تنزيل (4).jpg"/>
          <p:cNvPicPr>
            <a:picLocks noChangeAspect="1" noChangeArrowheads="1"/>
          </p:cNvPicPr>
          <p:nvPr/>
        </p:nvPicPr>
        <p:blipFill>
          <a:blip r:embed="rId2" cstate="print"/>
          <a:srcRect/>
          <a:stretch>
            <a:fillRect/>
          </a:stretch>
        </p:blipFill>
        <p:spPr bwMode="auto">
          <a:xfrm>
            <a:off x="6228184" y="4941168"/>
            <a:ext cx="2287141" cy="1584176"/>
          </a:xfrm>
          <a:prstGeom prst="rect">
            <a:avLst/>
          </a:prstGeom>
          <a:ln>
            <a:noFill/>
          </a:ln>
          <a:effectLst>
            <a:softEdge rad="112500"/>
          </a:effectLst>
        </p:spPr>
      </p:pic>
      <p:pic>
        <p:nvPicPr>
          <p:cNvPr id="38915" name="Picture 3" descr="D:\نشاطات 2021\حفظ عملي\البازلاء\تنزيل (5).jpg"/>
          <p:cNvPicPr>
            <a:picLocks noChangeAspect="1" noChangeArrowheads="1"/>
          </p:cNvPicPr>
          <p:nvPr/>
        </p:nvPicPr>
        <p:blipFill>
          <a:blip r:embed="rId3" cstate="print"/>
          <a:srcRect/>
          <a:stretch>
            <a:fillRect/>
          </a:stretch>
        </p:blipFill>
        <p:spPr bwMode="auto">
          <a:xfrm>
            <a:off x="3419872" y="5013176"/>
            <a:ext cx="2476500" cy="1440160"/>
          </a:xfrm>
          <a:prstGeom prst="rect">
            <a:avLst/>
          </a:prstGeom>
          <a:ln>
            <a:noFill/>
          </a:ln>
          <a:effectLst>
            <a:softEdge rad="112500"/>
          </a:effectLst>
        </p:spPr>
      </p:pic>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20688"/>
            <a:ext cx="8229600" cy="5386603"/>
          </a:xfrm>
        </p:spPr>
        <p:txBody>
          <a:bodyPr/>
          <a:lstStyle/>
          <a:p>
            <a:pPr>
              <a:buNone/>
            </a:pPr>
            <a:r>
              <a:rPr lang="ar-IQ" b="1" dirty="0" smtClean="0">
                <a:solidFill>
                  <a:srgbClr val="FF0000"/>
                </a:solidFill>
              </a:rPr>
              <a:t>البازلاء نبات صديق للبيئة</a:t>
            </a:r>
            <a:endParaRPr lang="en-US" dirty="0" smtClean="0">
              <a:solidFill>
                <a:srgbClr val="FF0000"/>
              </a:solidFill>
            </a:endParaRPr>
          </a:p>
          <a:p>
            <a:pPr>
              <a:buNone/>
            </a:pPr>
            <a:r>
              <a:rPr lang="ar-IQ" dirty="0" smtClean="0"/>
              <a:t>تزرع البازلاء الخضراء الآن في جميع أنحاء العالم في كل مناخ ومناطق زمنية تقريبا، وتعد كندا أكبر منتج ومصدر للبازلاء الخضراء، حيث تنتج حوالي ثلاثة ملايين طن سنويا، بالإضافة إلى المنتجين الرئيسيين من فرنسا والصين وروسيا والهند، ومع ذلك تعتبر الهند هي أكبر مستورد للبازلاء الخضراء في العالم.</a:t>
            </a:r>
            <a:endParaRPr lang="en-US" dirty="0" smtClean="0"/>
          </a:p>
          <a:p>
            <a:pPr>
              <a:buNone/>
            </a:pPr>
            <a:r>
              <a:rPr lang="ar-IQ" dirty="0" smtClean="0"/>
              <a:t>البازلاء الخضراء تبرز كغذاء صديق للبيئة حيث تعمل البازلاء مع البكتيريا الموجودة في التربة من أجل تثبيت النيتروجين من الهواء وإيداعه في التربة، وهذا يقلل من الحاجة إلى الأسمدة الاصطناعية لأن أحد مكوناته الرئيسية هو النيتروجين، كما أنه بعد حصاد البازلاء، يتحلل النبات المتبقي بسهولة لخلق المزيد من السماد العضوي للتربة.</a:t>
            </a:r>
            <a:endParaRPr lang="en-US" dirty="0" smtClean="0"/>
          </a:p>
          <a:p>
            <a:pPr>
              <a:buNone/>
            </a:pPr>
            <a:endParaRPr lang="ar-IQ" dirty="0"/>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332656"/>
            <a:ext cx="8784976" cy="6120680"/>
          </a:xfrm>
        </p:spPr>
        <p:txBody>
          <a:bodyPr>
            <a:normAutofit fontScale="85000" lnSpcReduction="20000"/>
          </a:bodyPr>
          <a:lstStyle/>
          <a:p>
            <a:pPr>
              <a:buNone/>
            </a:pPr>
            <a:r>
              <a:rPr lang="ar-IQ" sz="3000" b="1" dirty="0" smtClean="0">
                <a:solidFill>
                  <a:srgbClr val="FF0000"/>
                </a:solidFill>
              </a:rPr>
              <a:t>القيمة الغذائية للبازلاء</a:t>
            </a:r>
            <a:endParaRPr lang="en-US" sz="3000" dirty="0" smtClean="0">
              <a:solidFill>
                <a:srgbClr val="FF0000"/>
              </a:solidFill>
            </a:endParaRPr>
          </a:p>
          <a:p>
            <a:pPr>
              <a:buNone/>
            </a:pPr>
            <a:r>
              <a:rPr lang="ar-IQ" sz="3000" dirty="0" smtClean="0">
                <a:latin typeface="Simplified Arabic" pitchFamily="18" charset="-78"/>
                <a:cs typeface="Simplified Arabic" pitchFamily="18" charset="-78"/>
              </a:rPr>
              <a:t>البازلاء الخضراء منخفضة إلى حد ما في السعرات الحرارية مقارنة مع البقوليات الأخرى، وتحتوى على العديد من الفيتامينات والمعادن ومضادات الأكسدة، كما أنها غنية بالألياف والبروتين.</a:t>
            </a:r>
            <a:endParaRPr lang="en-US" sz="3000" dirty="0" smtClean="0">
              <a:latin typeface="Simplified Arabic" pitchFamily="18" charset="-78"/>
              <a:cs typeface="Simplified Arabic" pitchFamily="18" charset="-78"/>
            </a:endParaRPr>
          </a:p>
          <a:p>
            <a:pPr>
              <a:buNone/>
            </a:pPr>
            <a:r>
              <a:rPr lang="ar-IQ" sz="3000" dirty="0" smtClean="0">
                <a:latin typeface="Simplified Arabic" pitchFamily="18" charset="-78"/>
                <a:cs typeface="Simplified Arabic" pitchFamily="18" charset="-78"/>
              </a:rPr>
              <a:t>ووفقاً لقاعدة بيانات وزارة الزراعة الأميركية للمواد الغذائية فإن كل 100 غرام من البازلاء الخضراء تحتوى على:</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- 81 سعرة حرارية.</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- 14.0غم كربوهيدرات بما يعادل 4% من الأستهلاك اليومى الموصى به.</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- 5.0 غم ألياف غذائية بما يعادل 20% من الأستهلاك اليومى الموصى به.</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- 5.0 غم بروتين.</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- 0.4 غم دهون.</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ما يعادل 15-66-22-12-13-10-15-10-30% من الاستهلاك اليومى الموصى به من كل من فيتامين أ - ج - ب1 - ب2 - ب3 - ب6 - ب9 (حمض الفوليك) - كولين - فيتامين ك على التوالى.</a:t>
            </a:r>
            <a:endParaRPr lang="en-US" sz="3000" dirty="0" smtClean="0">
              <a:latin typeface="Simplified Arabic" pitchFamily="18" charset="-78"/>
              <a:cs typeface="Simplified Arabic" pitchFamily="18" charset="-78"/>
            </a:endParaRPr>
          </a:p>
          <a:p>
            <a:r>
              <a:rPr lang="ar-IQ" sz="3000" dirty="0" smtClean="0">
                <a:latin typeface="Simplified Arabic" pitchFamily="18" charset="-78"/>
                <a:cs typeface="Simplified Arabic" pitchFamily="18" charset="-78"/>
              </a:rPr>
              <a:t>- ما يعادل 2-6-8-8-20-15-10% من الاستهلاك اليومى الموصى به من الكالسيوم، الماغنسيوم، الحديد، المنغنيز، النحاس، الفوسفور، الزنك على التوالى.</a:t>
            </a:r>
            <a:endParaRPr lang="en-US" sz="3000" dirty="0" smtClean="0">
              <a:latin typeface="Simplified Arabic" pitchFamily="18" charset="-78"/>
              <a:cs typeface="Simplified Arabic" pitchFamily="18" charset="-78"/>
            </a:endParaRPr>
          </a:p>
          <a:p>
            <a:pPr>
              <a:buNone/>
            </a:pPr>
            <a:endParaRPr lang="ar-IQ" sz="3000" dirty="0">
              <a:latin typeface="Simplified Arabic" pitchFamily="18" charset="-78"/>
              <a:cs typeface="Simplified Arabic" pitchFamily="18" charset="-78"/>
            </a:endParaRPr>
          </a:p>
        </p:txBody>
      </p:sp>
    </p:spTree>
  </p:cSld>
  <p:clrMapOvr>
    <a:masterClrMapping/>
  </p:clrMapOvr>
  <p:transition spd="slow">
    <p:whee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88640"/>
            <a:ext cx="8568952" cy="6192688"/>
          </a:xfrm>
        </p:spPr>
        <p:txBody>
          <a:bodyPr/>
          <a:lstStyle/>
          <a:p>
            <a:r>
              <a:rPr lang="ar-IQ" dirty="0" smtClean="0"/>
              <a:t>- تحتوي أيضا على مجموعة متنوعة فريدة من المغذيات النباتية الواقية للصحة، ومن أهم هذه المغذيات النباتية (البوليفينول مثل الكومسترول، الكاتيكين والبيكاتيكين، وكذلك الصابونين وحمض الكافيين).</a:t>
            </a:r>
          </a:p>
          <a:p>
            <a:pPr>
              <a:buNone/>
            </a:pPr>
            <a:endParaRPr lang="en-US" dirty="0" smtClean="0"/>
          </a:p>
          <a:p>
            <a:r>
              <a:rPr lang="ar-IQ" dirty="0" smtClean="0"/>
              <a:t>- على الرغم من أن البازلاء الخضراء عبارة عن غذاء قليل الدسم إلا أن الأبحاث الحديثة أظهرت أنها مصدر موثوق لأحماض أوميغا 3 في شكل حمض ألفا لينولينيك (</a:t>
            </a:r>
            <a:r>
              <a:rPr lang="en-US" dirty="0" smtClean="0"/>
              <a:t>ALA</a:t>
            </a:r>
            <a:r>
              <a:rPr lang="ar-IQ" dirty="0" smtClean="0"/>
              <a:t>) حيث إن كوبا واحدا من البازلاء الخضراء يحتوى على حوالي 30 ملليغرام من </a:t>
            </a:r>
            <a:r>
              <a:rPr lang="en-US" dirty="0" smtClean="0"/>
              <a:t>ALA</a:t>
            </a:r>
            <a:r>
              <a:rPr lang="ar-IQ" dirty="0" smtClean="0"/>
              <a:t>. وحوالي 130 ملليغرام من الأحماض الدهنية الأساسية أوميغا 6، كما أنها تحتوى على حمض اللينوليك.</a:t>
            </a:r>
            <a:endParaRPr lang="en-US" dirty="0" smtClean="0"/>
          </a:p>
          <a:p>
            <a:r>
              <a:rPr lang="ar-IQ" dirty="0" smtClean="0"/>
              <a:t>- محتوى البروتين الفريد من البازلاء الخضراء يجعلها خيارا ممتازا للطعام لأولئك الذين لا يتناولون المنتجات الحيوانية، ومع ذلك، من المهم أن نلاحظ أنها ليست مصدراً كاملاً للبروتين، لأنها تفتقر إلى ميثيونين الأحماض الأمينية.</a:t>
            </a:r>
            <a:endParaRPr lang="ar-IQ" dirty="0"/>
          </a:p>
        </p:txBody>
      </p:sp>
    </p:spTree>
  </p:cSld>
  <p:clrMapOvr>
    <a:masterClrMapping/>
  </p:clrMapOvr>
  <p:transition spd="slow">
    <p:whee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lstStyle/>
          <a:p>
            <a:pPr>
              <a:buNone/>
            </a:pPr>
            <a:r>
              <a:rPr lang="ar-IQ" b="1" dirty="0" smtClean="0">
                <a:solidFill>
                  <a:srgbClr val="FF0000"/>
                </a:solidFill>
                <a:latin typeface="Simplified Arabic" pitchFamily="18" charset="-78"/>
                <a:cs typeface="Simplified Arabic" pitchFamily="18" charset="-78"/>
              </a:rPr>
              <a:t>كيفية اختيار البازلاء وتخزينها؟</a:t>
            </a:r>
          </a:p>
          <a:p>
            <a:pPr>
              <a:buNone/>
            </a:pPr>
            <a:endParaRPr lang="en-US" dirty="0" smtClean="0">
              <a:solidFill>
                <a:srgbClr val="FF0000"/>
              </a:solidFill>
              <a:latin typeface="Simplified Arabic" pitchFamily="18" charset="-78"/>
              <a:cs typeface="Simplified Arabic" pitchFamily="18" charset="-78"/>
            </a:endParaRPr>
          </a:p>
          <a:p>
            <a:r>
              <a:rPr lang="ar-IQ" dirty="0" smtClean="0">
                <a:latin typeface="Simplified Arabic" pitchFamily="18" charset="-78"/>
                <a:cs typeface="Simplified Arabic" pitchFamily="18" charset="-78"/>
              </a:rPr>
              <a:t>فقط حوالي 5٪ من البازلاء المزروعة تباع طازجة؛ البقية أما مجمدة أو معلبة.</a:t>
            </a:r>
            <a:endParaRPr lang="en-US" dirty="0" smtClean="0">
              <a:latin typeface="Simplified Arabic" pitchFamily="18" charset="-78"/>
              <a:cs typeface="Simplified Arabic" pitchFamily="18" charset="-78"/>
            </a:endParaRPr>
          </a:p>
          <a:p>
            <a:r>
              <a:rPr lang="ar-IQ" dirty="0" smtClean="0">
                <a:latin typeface="Simplified Arabic" pitchFamily="18" charset="-78"/>
                <a:cs typeface="Simplified Arabic" pitchFamily="18" charset="-78"/>
              </a:rPr>
              <a:t>- البازلاء المجمدة أكثر قدرة على الحفاظ على لونها وملمسها ونكتها من البازلاء المعلبة وأكدت الأبحاث الحديثة أن هذه الخصائص الحسية المهمة للبازلاء الخضراء لا تتأثر بالتجميد على مدى فترات تتراوح بين 1-3 أشهر.</a:t>
            </a:r>
            <a:endParaRPr lang="en-US" dirty="0" smtClean="0">
              <a:latin typeface="Simplified Arabic" pitchFamily="18" charset="-78"/>
              <a:cs typeface="Simplified Arabic" pitchFamily="18" charset="-78"/>
            </a:endParaRPr>
          </a:p>
          <a:p>
            <a:r>
              <a:rPr lang="ar-IQ" dirty="0" smtClean="0">
                <a:latin typeface="Simplified Arabic" pitchFamily="18" charset="-78"/>
                <a:cs typeface="Simplified Arabic" pitchFamily="18" charset="-78"/>
              </a:rPr>
              <a:t>- قد تحتوي كل من البازلاء المعلبة والمجمدة على مستويات عالية نسبيًا من الصوديوم</a:t>
            </a:r>
            <a:endParaRPr lang="en-US" dirty="0" smtClean="0">
              <a:latin typeface="Simplified Arabic" pitchFamily="18" charset="-78"/>
              <a:cs typeface="Simplified Arabic" pitchFamily="18" charset="-78"/>
            </a:endParaRPr>
          </a:p>
          <a:p>
            <a:pPr>
              <a:buNone/>
            </a:pPr>
            <a:endParaRPr lang="ar-IQ" dirty="0"/>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435280" cy="5242587"/>
          </a:xfrm>
        </p:spPr>
        <p:txBody>
          <a:bodyPr/>
          <a:lstStyle/>
          <a:p>
            <a:r>
              <a:rPr lang="ar-IQ" dirty="0" smtClean="0"/>
              <a:t>يمكنك توقع العثور على 650-800 ملليغرام من الصوديوم في كوب واحد من البازلاء الخضراء المعلبة، ويمكن إزالة بعض من هذا الصوديوم عن طريق الشطف الكامل، وغالبًا ما يؤدي ذلك إلى خفض محتوى الصوديوم إلى 250-300 ملليغرام، وينتج هذا الصوديوم المرتفع نسبياً في البازلاء المجمدة أو المعلبة عن طرق معالجة البازلاء الخضراء، وليس من محتوى الصوديوم الطبيعي للبازلاء.</a:t>
            </a:r>
          </a:p>
          <a:p>
            <a:endParaRPr lang="en-US" dirty="0" smtClean="0"/>
          </a:p>
          <a:p>
            <a:r>
              <a:rPr lang="ar-IQ" dirty="0" smtClean="0"/>
              <a:t>- يوصى بتناول البازلاء المجمدة في غضون 6-12 شهراً من تاريخ التعبئة، وبشكل عام، يوصي باختيار البازلاء المجمدة على البازلاء المعلبة، ومع ذلك، أيضا يجب التفكير في البازلاء الطازجة كلما أمكن ذلك.</a:t>
            </a:r>
            <a:endParaRPr lang="en-US" dirty="0" smtClean="0"/>
          </a:p>
          <a:p>
            <a:pPr>
              <a:buNone/>
            </a:pPr>
            <a:endParaRPr lang="ar-IQ"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lstStyle/>
          <a:p>
            <a:pPr>
              <a:lnSpc>
                <a:spcPct val="150000"/>
              </a:lnSpc>
            </a:pPr>
            <a:r>
              <a:rPr lang="ar-IQ" dirty="0" smtClean="0"/>
              <a:t>- </a:t>
            </a:r>
            <a:r>
              <a:rPr lang="ar-IQ" dirty="0" smtClean="0">
                <a:latin typeface="Simplified Arabic" pitchFamily="18" charset="-78"/>
                <a:cs typeface="Simplified Arabic" pitchFamily="18" charset="-78"/>
              </a:rPr>
              <a:t>عند شراء حبوب البازلاء الطازجة، ابحث عن تلك التي تكون قرونها صلبة ومخملية وسلسة، ويجب أن يكون لونها أخضر متوسطا، يجب تجنب التي لونها أخضر فاتح أو داكن، أو اللون الأصفر أو الأبيض أو المرقط باللون الرمادي، وبالإضافة إلى ذلك، لا تختر القرون المنتفخة أو المنقوعة بالماء أو التي بها بقايا من الفطريات، ويجب أن تحتوي القرون على عدد كبير من البازلاء بحيث لا توجد مساحة كبيرة في القرنة</a:t>
            </a:r>
            <a:endParaRPr lang="ar-IQ" dirty="0">
              <a:latin typeface="Simplified Arabic" pitchFamily="18" charset="-78"/>
              <a:cs typeface="Simplified Arabic" pitchFamily="18" charset="-78"/>
            </a:endParaRPr>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pPr>
              <a:buNone/>
            </a:pPr>
            <a:r>
              <a:rPr lang="ar-IQ" sz="2800" b="1" dirty="0" smtClean="0">
                <a:solidFill>
                  <a:srgbClr val="FF0000"/>
                </a:solidFill>
                <a:latin typeface="Simplified Arabic" pitchFamily="18" charset="-78"/>
                <a:cs typeface="Simplified Arabic" pitchFamily="18" charset="-78"/>
              </a:rPr>
              <a:t>طرق حفظ البازلاء</a:t>
            </a:r>
            <a:endParaRPr lang="en-US" sz="2800" dirty="0" smtClean="0">
              <a:solidFill>
                <a:srgbClr val="FF0000"/>
              </a:solidFill>
              <a:latin typeface="Simplified Arabic" pitchFamily="18" charset="-78"/>
              <a:cs typeface="Simplified Arabic" pitchFamily="18" charset="-78"/>
            </a:endParaRPr>
          </a:p>
          <a:p>
            <a:pPr>
              <a:buNone/>
            </a:pPr>
            <a:r>
              <a:rPr lang="ar-IQ" b="1" u="sng" dirty="0" smtClean="0">
                <a:solidFill>
                  <a:srgbClr val="00B050"/>
                </a:solidFill>
                <a:latin typeface="Simplified Arabic" pitchFamily="18" charset="-78"/>
                <a:cs typeface="Simplified Arabic" pitchFamily="18" charset="-78"/>
              </a:rPr>
              <a:t> التعلـيب</a:t>
            </a:r>
            <a:endParaRPr lang="en-US" dirty="0" smtClean="0">
              <a:solidFill>
                <a:srgbClr val="00B050"/>
              </a:solidFill>
              <a:latin typeface="Simplified Arabic" pitchFamily="18" charset="-78"/>
              <a:cs typeface="Simplified Arabic" pitchFamily="18" charset="-78"/>
            </a:endParaRPr>
          </a:p>
          <a:p>
            <a:pPr>
              <a:buNone/>
            </a:pPr>
            <a:r>
              <a:rPr lang="ar-IQ" b="1" dirty="0" smtClean="0">
                <a:solidFill>
                  <a:srgbClr val="00B0F0"/>
                </a:solidFill>
                <a:latin typeface="Simplified Arabic" pitchFamily="18" charset="-78"/>
                <a:cs typeface="Simplified Arabic" pitchFamily="18" charset="-78"/>
              </a:rPr>
              <a:t>1-التعبئة الباردة :</a:t>
            </a:r>
            <a:endParaRPr lang="en-US" dirty="0" smtClean="0">
              <a:solidFill>
                <a:srgbClr val="00B0F0"/>
              </a:solidFill>
              <a:latin typeface="Simplified Arabic" pitchFamily="18" charset="-78"/>
              <a:cs typeface="Simplified Arabic" pitchFamily="18" charset="-78"/>
            </a:endParaRPr>
          </a:p>
          <a:p>
            <a:r>
              <a:rPr lang="ar-IQ" dirty="0" smtClean="0">
                <a:latin typeface="Simplified Arabic" pitchFamily="18" charset="-78"/>
                <a:cs typeface="Simplified Arabic" pitchFamily="18" charset="-78"/>
              </a:rPr>
              <a:t>ازيلي قشور البازلاء ثم اغسلي جيدا عبئي في علب زجاجية معقمة لحد انج واحد من الفوهة اضيفي نصف ملعقة صغيرة من الملح للعلبة بحجم 2 كوب و 1م . ص للعلبة بحجم 4 كوب .اضيفي الماء المغلي تاركة  1انج في اعلى الفوه ضعي الغطاء عقمي في قدر الضغط (10 باون) لمدة 4 دقيقة </a:t>
            </a:r>
          </a:p>
          <a:p>
            <a:pPr>
              <a:buNone/>
            </a:pPr>
            <a:endParaRPr lang="en-US" dirty="0" smtClean="0">
              <a:latin typeface="Simplified Arabic" pitchFamily="18" charset="-78"/>
              <a:cs typeface="Simplified Arabic" pitchFamily="18" charset="-78"/>
            </a:endParaRPr>
          </a:p>
          <a:p>
            <a:pPr>
              <a:buNone/>
            </a:pPr>
            <a:endParaRPr lang="ar-IQ" dirty="0">
              <a:latin typeface="Simplified Arabic" pitchFamily="18" charset="-78"/>
              <a:cs typeface="Simplified Arabic" pitchFamily="18" charset="-78"/>
            </a:endParaRPr>
          </a:p>
        </p:txBody>
      </p:sp>
      <p:pic>
        <p:nvPicPr>
          <p:cNvPr id="40962" name="Picture 2" descr="D:\نشاطات 2021\حفظ عملي\البازلاء\images (1).jpg"/>
          <p:cNvPicPr>
            <a:picLocks noChangeAspect="1" noChangeArrowheads="1"/>
          </p:cNvPicPr>
          <p:nvPr/>
        </p:nvPicPr>
        <p:blipFill>
          <a:blip r:embed="rId2" cstate="print"/>
          <a:srcRect/>
          <a:stretch>
            <a:fillRect/>
          </a:stretch>
        </p:blipFill>
        <p:spPr bwMode="auto">
          <a:xfrm rot="20776388">
            <a:off x="5652120" y="4221088"/>
            <a:ext cx="1690886" cy="2019300"/>
          </a:xfrm>
          <a:prstGeom prst="rect">
            <a:avLst/>
          </a:prstGeom>
          <a:noFill/>
          <a:ln>
            <a:solidFill>
              <a:srgbClr val="92D050"/>
            </a:solidFill>
          </a:ln>
        </p:spPr>
      </p:pic>
      <p:pic>
        <p:nvPicPr>
          <p:cNvPr id="5" name="Picture 2" descr="D:\نشاطات 2021\حفظ عملي\البازلاء\تنزيل (1).jpg"/>
          <p:cNvPicPr>
            <a:picLocks noChangeAspect="1" noChangeArrowheads="1"/>
          </p:cNvPicPr>
          <p:nvPr/>
        </p:nvPicPr>
        <p:blipFill>
          <a:blip r:embed="rId3" cstate="print"/>
          <a:srcRect/>
          <a:stretch>
            <a:fillRect/>
          </a:stretch>
        </p:blipFill>
        <p:spPr bwMode="auto">
          <a:xfrm rot="20286661">
            <a:off x="3242409" y="4507583"/>
            <a:ext cx="1503610" cy="1812706"/>
          </a:xfrm>
          <a:prstGeom prst="rect">
            <a:avLst/>
          </a:prstGeom>
          <a:noFill/>
          <a:ln>
            <a:solidFill>
              <a:srgbClr val="FFFF00"/>
            </a:solidFill>
          </a:ln>
        </p:spPr>
      </p:pic>
    </p:spTree>
  </p:cSld>
  <p:clrMapOvr>
    <a:masterClrMapping/>
  </p:clrMapOvr>
  <p:transition spd="slow">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TotalTime>
  <Words>958</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حفظ الاغذية/الدرس العملي المرحلة الثالثة/ الاقتصاد المنزلي  حفــــظ البــــازلاء م. باهرة محمود جعفر  الاقتصاد المنزلي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حفظ الاغذية الدرس العملي المرحلة الثالثة/ الاقتصاد المنزلي  حفــــظ البــــازلاء</dc:title>
  <dc:creator>DR.Ahmed Saker 2O14</dc:creator>
  <cp:lastModifiedBy>DR.Ahmed Saker 2O14</cp:lastModifiedBy>
  <cp:revision>12</cp:revision>
  <dcterms:created xsi:type="dcterms:W3CDTF">2021-04-11T06:40:12Z</dcterms:created>
  <dcterms:modified xsi:type="dcterms:W3CDTF">2021-08-16T09:54:44Z</dcterms:modified>
</cp:coreProperties>
</file>