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56" r:id="rId2"/>
    <p:sldId id="257" r:id="rId3"/>
    <p:sldId id="263" r:id="rId4"/>
    <p:sldId id="264" r:id="rId5"/>
    <p:sldId id="265" r:id="rId6"/>
    <p:sldId id="267" r:id="rId7"/>
    <p:sldId id="268" r:id="rId8"/>
    <p:sldId id="269" r:id="rId9"/>
    <p:sldId id="270" r:id="rId10"/>
    <p:sldId id="271" r:id="rId11"/>
    <p:sldId id="273" r:id="rId12"/>
    <p:sldId id="274" r:id="rId13"/>
    <p:sldId id="275" r:id="rId14"/>
    <p:sldId id="276" r:id="rId15"/>
    <p:sldId id="278" r:id="rId16"/>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p:scale>
          <a:sx n="70" d="100"/>
          <a:sy n="70" d="100"/>
        </p:scale>
        <p:origin x="-516" y="6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902F9D82-81CA-47A7-8673-F783589EBB92}" type="datetimeFigureOut">
              <a:rPr lang="ar-IQ" smtClean="0"/>
              <a:pPr/>
              <a:t>08/01/1443</a:t>
            </a:fld>
            <a:endParaRPr lang="ar-IQ"/>
          </a:p>
        </p:txBody>
      </p:sp>
      <p:sp>
        <p:nvSpPr>
          <p:cNvPr id="19" name="Footer Placeholder 18"/>
          <p:cNvSpPr>
            <a:spLocks noGrp="1"/>
          </p:cNvSpPr>
          <p:nvPr>
            <p:ph type="ftr" sz="quarter" idx="11"/>
          </p:nvPr>
        </p:nvSpPr>
        <p:spPr/>
        <p:txBody>
          <a:bodyPr/>
          <a:lstStyle/>
          <a:p>
            <a:endParaRPr lang="ar-IQ"/>
          </a:p>
        </p:txBody>
      </p:sp>
      <p:sp>
        <p:nvSpPr>
          <p:cNvPr id="27" name="Slide Number Placeholder 26"/>
          <p:cNvSpPr>
            <a:spLocks noGrp="1"/>
          </p:cNvSpPr>
          <p:nvPr>
            <p:ph type="sldNum" sz="quarter" idx="12"/>
          </p:nvPr>
        </p:nvSpPr>
        <p:spPr/>
        <p:txBody>
          <a:bodyPr/>
          <a:lstStyle/>
          <a:p>
            <a:fld id="{A11D1047-E838-4B56-BDFF-50A62AF014B5}" type="slidenum">
              <a:rPr lang="ar-IQ" smtClean="0"/>
              <a:pPr/>
              <a:t>‹#›</a:t>
            </a:fld>
            <a:endParaRPr lang="ar-IQ"/>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02F9D82-81CA-47A7-8673-F783589EBB92}" type="datetimeFigureOut">
              <a:rPr lang="ar-IQ" smtClean="0"/>
              <a:pPr/>
              <a:t>08/01/1443</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A11D1047-E838-4B56-BDFF-50A62AF014B5}" type="slidenum">
              <a:rPr lang="ar-IQ" smtClean="0"/>
              <a:pPr/>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02F9D82-81CA-47A7-8673-F783589EBB92}" type="datetimeFigureOut">
              <a:rPr lang="ar-IQ" smtClean="0"/>
              <a:pPr/>
              <a:t>08/01/1443</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A11D1047-E838-4B56-BDFF-50A62AF014B5}" type="slidenum">
              <a:rPr lang="ar-IQ" smtClean="0"/>
              <a:pPr/>
              <a:t>‹#›</a:t>
            </a:fld>
            <a:endParaRPr lang="ar-IQ"/>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02F9D82-81CA-47A7-8673-F783589EBB92}" type="datetimeFigureOut">
              <a:rPr lang="ar-IQ" smtClean="0"/>
              <a:pPr/>
              <a:t>08/01/1443</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A11D1047-E838-4B56-BDFF-50A62AF014B5}" type="slidenum">
              <a:rPr lang="ar-IQ" smtClean="0"/>
              <a:pPr/>
              <a:t>‹#›</a:t>
            </a:fld>
            <a:endParaRPr lang="ar-IQ"/>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902F9D82-81CA-47A7-8673-F783589EBB92}" type="datetimeFigureOut">
              <a:rPr lang="ar-IQ" smtClean="0"/>
              <a:pPr/>
              <a:t>08/01/1443</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A11D1047-E838-4B56-BDFF-50A62AF014B5}" type="slidenum">
              <a:rPr lang="ar-IQ" smtClean="0"/>
              <a:pPr/>
              <a:t>‹#›</a:t>
            </a:fld>
            <a:endParaRPr lang="ar-IQ"/>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02F9D82-81CA-47A7-8673-F783589EBB92}" type="datetimeFigureOut">
              <a:rPr lang="ar-IQ" smtClean="0"/>
              <a:pPr/>
              <a:t>08/01/1443</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A11D1047-E838-4B56-BDFF-50A62AF014B5}" type="slidenum">
              <a:rPr lang="ar-IQ" smtClean="0"/>
              <a:pPr/>
              <a:t>‹#›</a:t>
            </a:fld>
            <a:endParaRPr lang="ar-IQ"/>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902F9D82-81CA-47A7-8673-F783589EBB92}" type="datetimeFigureOut">
              <a:rPr lang="ar-IQ" smtClean="0"/>
              <a:pPr/>
              <a:t>08/01/1443</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A11D1047-E838-4B56-BDFF-50A62AF014B5}" type="slidenum">
              <a:rPr lang="ar-IQ" smtClean="0"/>
              <a:pPr/>
              <a:t>‹#›</a:t>
            </a:fld>
            <a:endParaRPr lang="ar-IQ"/>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02F9D82-81CA-47A7-8673-F783589EBB92}" type="datetimeFigureOut">
              <a:rPr lang="ar-IQ" smtClean="0"/>
              <a:pPr/>
              <a:t>08/01/1443</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A11D1047-E838-4B56-BDFF-50A62AF014B5}" type="slidenum">
              <a:rPr lang="ar-IQ" smtClean="0"/>
              <a:pPr/>
              <a:t>‹#›</a:t>
            </a:fld>
            <a:endParaRPr lang="ar-IQ"/>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2F9D82-81CA-47A7-8673-F783589EBB92}" type="datetimeFigureOut">
              <a:rPr lang="ar-IQ" smtClean="0"/>
              <a:pPr/>
              <a:t>08/01/1443</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A11D1047-E838-4B56-BDFF-50A62AF014B5}" type="slidenum">
              <a:rPr lang="ar-IQ" smtClean="0"/>
              <a:pPr/>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02F9D82-81CA-47A7-8673-F783589EBB92}" type="datetimeFigureOut">
              <a:rPr lang="ar-IQ" smtClean="0"/>
              <a:pPr/>
              <a:t>08/01/1443</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A11D1047-E838-4B56-BDFF-50A62AF014B5}" type="slidenum">
              <a:rPr lang="ar-IQ" smtClean="0"/>
              <a:pPr/>
              <a:t>‹#›</a:t>
            </a:fld>
            <a:endParaRPr lang="ar-IQ"/>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902F9D82-81CA-47A7-8673-F783589EBB92}" type="datetimeFigureOut">
              <a:rPr lang="ar-IQ" smtClean="0"/>
              <a:pPr/>
              <a:t>08/01/1443</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a:xfrm>
            <a:off x="8077200" y="6356350"/>
            <a:ext cx="609600" cy="365125"/>
          </a:xfrm>
        </p:spPr>
        <p:txBody>
          <a:bodyPr/>
          <a:lstStyle/>
          <a:p>
            <a:fld id="{A11D1047-E838-4B56-BDFF-50A62AF014B5}" type="slidenum">
              <a:rPr lang="ar-IQ" smtClean="0"/>
              <a:pPr/>
              <a:t>‹#›</a:t>
            </a:fld>
            <a:endParaRPr lang="ar-IQ"/>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902F9D82-81CA-47A7-8673-F783589EBB92}" type="datetimeFigureOut">
              <a:rPr lang="ar-IQ" smtClean="0"/>
              <a:pPr/>
              <a:t>08/01/1443</a:t>
            </a:fld>
            <a:endParaRPr lang="ar-IQ"/>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ar-IQ"/>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A11D1047-E838-4B56-BDFF-50A62AF014B5}" type="slidenum">
              <a:rPr lang="ar-IQ" smtClean="0"/>
              <a:pPr/>
              <a:t>‹#›</a:t>
            </a:fld>
            <a:endParaRPr lang="ar-IQ"/>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1"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r" rtl="1"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r" rtl="1"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r" rtl="1"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r" rtl="1"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r" rtl="1"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5" Type="http://schemas.openxmlformats.org/officeDocument/2006/relationships/image" Target="../media/image28.gif"/><Relationship Id="rId4" Type="http://schemas.openxmlformats.org/officeDocument/2006/relationships/image" Target="../media/image27.jpeg"/></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1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15.xml.rels><?xml version="1.0" encoding="UTF-8" standalone="yes"?>
<Relationships xmlns="http://schemas.openxmlformats.org/package/2006/relationships"><Relationship Id="rId2" Type="http://schemas.openxmlformats.org/officeDocument/2006/relationships/image" Target="../media/image39.gi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399" y="4135272"/>
            <a:ext cx="8143057" cy="2462080"/>
          </a:xfrm>
        </p:spPr>
        <p:txBody>
          <a:bodyPr/>
          <a:lstStyle/>
          <a:p>
            <a:endParaRPr lang="ar-IQ" dirty="0"/>
          </a:p>
        </p:txBody>
      </p:sp>
      <p:sp>
        <p:nvSpPr>
          <p:cNvPr id="4" name="Horizontal Scroll 3"/>
          <p:cNvSpPr/>
          <p:nvPr/>
        </p:nvSpPr>
        <p:spPr>
          <a:xfrm>
            <a:off x="467544" y="0"/>
            <a:ext cx="8342064" cy="4293096"/>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sz="4000" b="1" dirty="0" smtClean="0">
                <a:solidFill>
                  <a:srgbClr val="FFFF00"/>
                </a:solidFill>
              </a:rPr>
              <a:t>حفظ الاغذية / الجزء العملي</a:t>
            </a:r>
          </a:p>
          <a:p>
            <a:pPr algn="ctr"/>
            <a:r>
              <a:rPr lang="ar-IQ" sz="4000" b="1" dirty="0" smtClean="0">
                <a:solidFill>
                  <a:srgbClr val="FF0000"/>
                </a:solidFill>
              </a:rPr>
              <a:t>المرحلة الثالثة </a:t>
            </a:r>
          </a:p>
          <a:p>
            <a:pPr algn="ctr"/>
            <a:r>
              <a:rPr lang="ar-IQ" sz="4000" b="1" dirty="0" smtClean="0">
                <a:solidFill>
                  <a:srgbClr val="FF0000"/>
                </a:solidFill>
              </a:rPr>
              <a:t>م. باهرة محمود جعفر</a:t>
            </a:r>
          </a:p>
          <a:p>
            <a:pPr algn="ctr"/>
            <a:r>
              <a:rPr lang="ar-IQ" sz="4000" b="1" dirty="0" smtClean="0">
                <a:solidFill>
                  <a:srgbClr val="00B050"/>
                </a:solidFill>
              </a:rPr>
              <a:t>قسم الاقتصاد المنزلي </a:t>
            </a:r>
          </a:p>
          <a:p>
            <a:pPr algn="ctr"/>
            <a:r>
              <a:rPr lang="ar-IQ" sz="4000" b="1" dirty="0" smtClean="0">
                <a:solidFill>
                  <a:srgbClr val="FFFF00"/>
                </a:solidFill>
              </a:rPr>
              <a:t>طرق حفظ </a:t>
            </a:r>
            <a:r>
              <a:rPr lang="ar-IQ" sz="4000" b="1" dirty="0" smtClean="0">
                <a:solidFill>
                  <a:srgbClr val="FFFF00"/>
                </a:solidFill>
              </a:rPr>
              <a:t>البامية</a:t>
            </a:r>
            <a:endParaRPr lang="ar-IQ" sz="1400" b="1" dirty="0">
              <a:solidFill>
                <a:srgbClr val="FFFF00"/>
              </a:solidFill>
            </a:endParaRPr>
          </a:p>
        </p:txBody>
      </p:sp>
      <p:pic>
        <p:nvPicPr>
          <p:cNvPr id="1026" name="Picture 2" descr="D:\نشاطات 2021\حفظ عملي\الباميا\images (4).jpg"/>
          <p:cNvPicPr>
            <a:picLocks noChangeAspect="1" noChangeArrowheads="1"/>
          </p:cNvPicPr>
          <p:nvPr/>
        </p:nvPicPr>
        <p:blipFill>
          <a:blip r:embed="rId2" cstate="print"/>
          <a:srcRect/>
          <a:stretch>
            <a:fillRect/>
          </a:stretch>
        </p:blipFill>
        <p:spPr bwMode="auto">
          <a:xfrm>
            <a:off x="3203848" y="4149080"/>
            <a:ext cx="3168352" cy="21602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2" descr="D:\نشاطات 2021\حفظ عملي\الباميا\تنزيل.jpg"/>
          <p:cNvPicPr>
            <a:picLocks noGrp="1" noChangeAspect="1" noChangeArrowheads="1"/>
          </p:cNvPicPr>
          <p:nvPr>
            <p:ph idx="1"/>
          </p:nvPr>
        </p:nvPicPr>
        <p:blipFill>
          <a:blip r:embed="rId3" cstate="print"/>
          <a:srcRect/>
          <a:stretch>
            <a:fillRect/>
          </a:stretch>
        </p:blipFill>
        <p:spPr bwMode="auto">
          <a:xfrm rot="20396508">
            <a:off x="1108087" y="4468231"/>
            <a:ext cx="2143125" cy="1594817"/>
          </a:xfrm>
          <a:prstGeom prst="rect">
            <a:avLst/>
          </a:prstGeom>
          <a:ln>
            <a:noFill/>
          </a:ln>
          <a:effectLst>
            <a:softEdge rad="112500"/>
          </a:effectLst>
        </p:spPr>
      </p:pic>
      <p:pic>
        <p:nvPicPr>
          <p:cNvPr id="7" name="Picture 3" descr="D:\نشاطات 2021\حفظ عملي\الباميا\images (12).jpg"/>
          <p:cNvPicPr>
            <a:picLocks noGrp="1" noChangeAspect="1" noChangeArrowheads="1"/>
          </p:cNvPicPr>
          <p:nvPr>
            <p:ph idx="1"/>
          </p:nvPr>
        </p:nvPicPr>
        <p:blipFill>
          <a:blip r:embed="rId4" cstate="print"/>
          <a:srcRect/>
          <a:stretch>
            <a:fillRect/>
          </a:stretch>
        </p:blipFill>
        <p:spPr bwMode="auto">
          <a:xfrm rot="20436440">
            <a:off x="6444208" y="4221088"/>
            <a:ext cx="2143125" cy="2143125"/>
          </a:xfrm>
          <a:prstGeom prst="rect">
            <a:avLst/>
          </a:prstGeom>
          <a:ln>
            <a:noFill/>
          </a:ln>
          <a:effectLst>
            <a:softEdge rad="112500"/>
          </a:effectLst>
        </p:spPr>
      </p:pic>
    </p:spTree>
  </p:cSld>
  <p:clrMapOvr>
    <a:masterClrMapping/>
  </p:clrMapOvr>
  <p:transition>
    <p:dissolv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0" y="260648"/>
            <a:ext cx="8964488" cy="6408712"/>
          </a:xfrm>
        </p:spPr>
        <p:txBody>
          <a:bodyPr/>
          <a:lstStyle/>
          <a:p>
            <a:pPr>
              <a:buNone/>
            </a:pPr>
            <a:r>
              <a:rPr lang="ar-IQ" dirty="0" smtClean="0"/>
              <a:t>3-عبئي في العلب الزجاجية تاركة نصف انج فراغ وأضيفي الملح بنسبة نصف ملعقة صغيرة لحجم 2 كوب وملعقة حجم 4 كوب</a:t>
            </a:r>
          </a:p>
          <a:p>
            <a:pPr>
              <a:buNone/>
            </a:pPr>
            <a:r>
              <a:rPr lang="ar-IQ" dirty="0" smtClean="0"/>
              <a:t> </a:t>
            </a:r>
            <a:endParaRPr lang="en-US" dirty="0" smtClean="0"/>
          </a:p>
          <a:p>
            <a:pPr>
              <a:buNone/>
            </a:pPr>
            <a:endParaRPr lang="en-US" dirty="0" smtClean="0"/>
          </a:p>
          <a:p>
            <a:pPr>
              <a:buNone/>
            </a:pPr>
            <a:endParaRPr lang="ar-IQ" dirty="0" smtClean="0"/>
          </a:p>
          <a:p>
            <a:pPr>
              <a:buNone/>
            </a:pPr>
            <a:endParaRPr lang="ar-IQ" dirty="0" smtClean="0"/>
          </a:p>
          <a:p>
            <a:pPr>
              <a:buNone/>
            </a:pPr>
            <a:r>
              <a:rPr lang="ar-IQ" dirty="0" smtClean="0"/>
              <a:t>4- اضيفي الماء المغلي الى العلبة لتغطي الباميا الى نصف انج من فوهة ،ضعي الغطاء</a:t>
            </a:r>
          </a:p>
          <a:p>
            <a:pPr>
              <a:buNone/>
            </a:pPr>
            <a:r>
              <a:rPr lang="ar-IQ" dirty="0" smtClean="0"/>
              <a:t>5- عقمي بقدر الضغط مستعملة ضغط10 باون لمدة 35 دقيقة بحجم 2 كوب و 40 دقيقة حجم 4 كوب</a:t>
            </a:r>
            <a:endParaRPr lang="en-US" dirty="0" smtClean="0"/>
          </a:p>
          <a:p>
            <a:pPr>
              <a:buNone/>
            </a:pPr>
            <a:endParaRPr lang="ar-IQ" dirty="0"/>
          </a:p>
        </p:txBody>
      </p:sp>
      <p:pic>
        <p:nvPicPr>
          <p:cNvPr id="10" name="Picture 2" descr="D:\نشاطات 2021\حفظ عملي\الباميا\viber_image_٢٠٢١-٠٥-٣٠_٠٩-٣٢-٠٧.jpg"/>
          <p:cNvPicPr>
            <a:picLocks noChangeAspect="1" noChangeArrowheads="1"/>
          </p:cNvPicPr>
          <p:nvPr/>
        </p:nvPicPr>
        <p:blipFill>
          <a:blip r:embed="rId2" cstate="print"/>
          <a:srcRect/>
          <a:stretch>
            <a:fillRect/>
          </a:stretch>
        </p:blipFill>
        <p:spPr bwMode="auto">
          <a:xfrm>
            <a:off x="4139952" y="1556792"/>
            <a:ext cx="2448272" cy="1440160"/>
          </a:xfrm>
          <a:prstGeom prst="roundRect">
            <a:avLst>
              <a:gd name="adj" fmla="val 8594"/>
            </a:avLst>
          </a:prstGeom>
          <a:solidFill>
            <a:srgbClr val="FFFFFF">
              <a:shade val="85000"/>
            </a:srgbClr>
          </a:solidFill>
          <a:ln>
            <a:solidFill>
              <a:srgbClr val="0070C0"/>
            </a:solidFill>
          </a:ln>
          <a:effectLst>
            <a:reflection blurRad="12700" stA="38000" endPos="28000" dist="5000" dir="5400000" sy="-100000" algn="bl" rotWithShape="0"/>
          </a:effectLst>
        </p:spPr>
      </p:pic>
      <p:pic>
        <p:nvPicPr>
          <p:cNvPr id="13" name="Picture 3" descr="D:\نشاطات 2021\حفظ عملي\الباميا\viber_image_٢٠٢١-٠٥-٣٠_٠٩-٣٢-٠٣.jpg"/>
          <p:cNvPicPr>
            <a:picLocks noChangeAspect="1" noChangeArrowheads="1"/>
          </p:cNvPicPr>
          <p:nvPr/>
        </p:nvPicPr>
        <p:blipFill>
          <a:blip r:embed="rId3" cstate="print"/>
          <a:srcRect/>
          <a:stretch>
            <a:fillRect/>
          </a:stretch>
        </p:blipFill>
        <p:spPr bwMode="auto">
          <a:xfrm>
            <a:off x="683568" y="1340768"/>
            <a:ext cx="2159950" cy="1584176"/>
          </a:xfrm>
          <a:prstGeom prst="roundRect">
            <a:avLst>
              <a:gd name="adj" fmla="val 8594"/>
            </a:avLst>
          </a:prstGeom>
          <a:solidFill>
            <a:srgbClr val="FFFFFF">
              <a:shade val="85000"/>
            </a:srgbClr>
          </a:solidFill>
          <a:ln>
            <a:solidFill>
              <a:srgbClr val="0070C0"/>
            </a:solidFill>
          </a:ln>
          <a:effectLst>
            <a:reflection blurRad="12700" stA="38000" endPos="28000" dist="5000" dir="5400000" sy="-100000" algn="bl" rotWithShape="0"/>
          </a:effectLst>
        </p:spPr>
      </p:pic>
      <p:pic>
        <p:nvPicPr>
          <p:cNvPr id="14" name="Picture 5" descr="F:\تعليب\دورة التعليب\images (5).jpg"/>
          <p:cNvPicPr>
            <a:picLocks noChangeAspect="1" noChangeArrowheads="1"/>
          </p:cNvPicPr>
          <p:nvPr/>
        </p:nvPicPr>
        <p:blipFill>
          <a:blip r:embed="rId4" cstate="print"/>
          <a:srcRect/>
          <a:stretch>
            <a:fillRect/>
          </a:stretch>
        </p:blipFill>
        <p:spPr bwMode="auto">
          <a:xfrm>
            <a:off x="5796136" y="4869160"/>
            <a:ext cx="2619375" cy="1752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5" name="Picture 3" descr="F:\تعليب\دورة التعليب\pressurecanner_color.gif"/>
          <p:cNvPicPr>
            <a:picLocks noChangeAspect="1" noChangeArrowheads="1"/>
          </p:cNvPicPr>
          <p:nvPr/>
        </p:nvPicPr>
        <p:blipFill>
          <a:blip r:embed="rId5" cstate="print"/>
          <a:srcRect/>
          <a:stretch>
            <a:fillRect/>
          </a:stretch>
        </p:blipFill>
        <p:spPr bwMode="auto">
          <a:xfrm>
            <a:off x="899592" y="4581128"/>
            <a:ext cx="2216422" cy="1845568"/>
          </a:xfrm>
          <a:prstGeom prst="roundRect">
            <a:avLst>
              <a:gd name="adj" fmla="val 8594"/>
            </a:avLst>
          </a:prstGeom>
          <a:solidFill>
            <a:srgbClr val="FFFFFF">
              <a:shade val="85000"/>
            </a:srgbClr>
          </a:solidFill>
          <a:ln>
            <a:solidFill>
              <a:srgbClr val="0070C0"/>
            </a:solid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4"/>
            <a:ext cx="8229600" cy="5919936"/>
          </a:xfrm>
        </p:spPr>
        <p:txBody>
          <a:bodyPr/>
          <a:lstStyle/>
          <a:p>
            <a:pPr>
              <a:buNone/>
            </a:pPr>
            <a:r>
              <a:rPr lang="ar-IQ" dirty="0" smtClean="0"/>
              <a:t>بعد انتهاء وقت التعقيم نترك القدر ليبرد ثم بعد ذلك رفع العلب المعقمة تعقيم نهائي بواسطة الملقط, ثم تلصق عليها بطاقة المعلومات.</a:t>
            </a:r>
          </a:p>
          <a:p>
            <a:pPr>
              <a:buNone/>
            </a:pPr>
            <a:r>
              <a:rPr lang="ar-IQ" dirty="0" smtClean="0"/>
              <a:t> </a:t>
            </a:r>
          </a:p>
          <a:p>
            <a:pPr>
              <a:buNone/>
            </a:pPr>
            <a:endParaRPr lang="ar-IQ" dirty="0" smtClean="0">
              <a:solidFill>
                <a:srgbClr val="FF0000"/>
              </a:solidFill>
            </a:endParaRPr>
          </a:p>
          <a:p>
            <a:pPr>
              <a:buNone/>
            </a:pPr>
            <a:endParaRPr lang="ar-IQ" dirty="0" smtClean="0">
              <a:solidFill>
                <a:srgbClr val="FF0000"/>
              </a:solidFill>
            </a:endParaRPr>
          </a:p>
          <a:p>
            <a:pPr>
              <a:buNone/>
            </a:pPr>
            <a:endParaRPr lang="ar-IQ" dirty="0" smtClean="0">
              <a:solidFill>
                <a:srgbClr val="FF0000"/>
              </a:solidFill>
            </a:endParaRPr>
          </a:p>
          <a:p>
            <a:pPr>
              <a:buNone/>
            </a:pPr>
            <a:endParaRPr lang="ar-IQ" dirty="0" smtClean="0">
              <a:solidFill>
                <a:srgbClr val="FF0000"/>
              </a:solidFill>
            </a:endParaRPr>
          </a:p>
          <a:p>
            <a:pPr>
              <a:buNone/>
            </a:pPr>
            <a:r>
              <a:rPr lang="ar-IQ" dirty="0" smtClean="0">
                <a:solidFill>
                  <a:srgbClr val="FF0000"/>
                </a:solidFill>
              </a:rPr>
              <a:t>التأكد من سلامة التعقيم النهائي</a:t>
            </a:r>
          </a:p>
          <a:p>
            <a:pPr>
              <a:buNone/>
            </a:pPr>
            <a:endParaRPr lang="ar-IQ" dirty="0" smtClean="0"/>
          </a:p>
          <a:p>
            <a:pPr>
              <a:buNone/>
            </a:pPr>
            <a:endParaRPr lang="ar-IQ" dirty="0" smtClean="0"/>
          </a:p>
          <a:p>
            <a:pPr>
              <a:buNone/>
            </a:pPr>
            <a:endParaRPr lang="ar-IQ" dirty="0" smtClean="0"/>
          </a:p>
          <a:p>
            <a:pPr>
              <a:buNone/>
            </a:pPr>
            <a:endParaRPr lang="ar-IQ" dirty="0" smtClean="0"/>
          </a:p>
          <a:p>
            <a:pPr>
              <a:buNone/>
            </a:pPr>
            <a:endParaRPr lang="ar-IQ" dirty="0" smtClean="0"/>
          </a:p>
          <a:p>
            <a:pPr>
              <a:buNone/>
            </a:pPr>
            <a:endParaRPr lang="ar-IQ" dirty="0" smtClean="0"/>
          </a:p>
          <a:p>
            <a:pPr>
              <a:buNone/>
            </a:pPr>
            <a:endParaRPr lang="ar-IQ" dirty="0" smtClean="0"/>
          </a:p>
          <a:p>
            <a:pPr>
              <a:buNone/>
            </a:pPr>
            <a:endParaRPr lang="ar-IQ" dirty="0" smtClean="0"/>
          </a:p>
          <a:p>
            <a:pPr>
              <a:buNone/>
            </a:pPr>
            <a:endParaRPr lang="ar-IQ" dirty="0" smtClean="0"/>
          </a:p>
          <a:p>
            <a:pPr>
              <a:buNone/>
            </a:pPr>
            <a:endParaRPr lang="ar-IQ" dirty="0"/>
          </a:p>
        </p:txBody>
      </p:sp>
      <p:pic>
        <p:nvPicPr>
          <p:cNvPr id="4" name="Content Placeholder 3" descr="cooling"/>
          <p:cNvPicPr>
            <a:picLocks noChangeAspect="1" noChangeArrowheads="1"/>
          </p:cNvPicPr>
          <p:nvPr/>
        </p:nvPicPr>
        <p:blipFill>
          <a:blip r:embed="rId2" cstate="print"/>
          <a:srcRect/>
          <a:stretch>
            <a:fillRect/>
          </a:stretch>
        </p:blipFill>
        <p:spPr bwMode="auto">
          <a:xfrm>
            <a:off x="1835696" y="1340768"/>
            <a:ext cx="3243072" cy="2142744"/>
          </a:xfrm>
          <a:prstGeom prst="rect">
            <a:avLst/>
          </a:prstGeom>
          <a:ln>
            <a:noFill/>
          </a:ln>
          <a:effectLst>
            <a:softEdge rad="112500"/>
          </a:effectLst>
        </p:spPr>
      </p:pic>
      <p:pic>
        <p:nvPicPr>
          <p:cNvPr id="6" name="Content Placeholder 5" descr="testlids"/>
          <p:cNvPicPr>
            <a:picLocks noChangeAspect="1" noChangeArrowheads="1"/>
          </p:cNvPicPr>
          <p:nvPr/>
        </p:nvPicPr>
        <p:blipFill>
          <a:blip r:embed="rId3" cstate="print"/>
          <a:srcRect/>
          <a:stretch>
            <a:fillRect/>
          </a:stretch>
        </p:blipFill>
        <p:spPr bwMode="auto">
          <a:xfrm>
            <a:off x="971601" y="4149080"/>
            <a:ext cx="4608512" cy="2232248"/>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par>
                          <p:cTn id="10" fill="hold">
                            <p:stCondLst>
                              <p:cond delay="1000"/>
                            </p:stCondLst>
                            <p:childTnLst>
                              <p:par>
                                <p:cTn id="11" presetID="29"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2000" fill="hold"/>
                                        <p:tgtEl>
                                          <p:spTgt spid="6"/>
                                        </p:tgtEl>
                                        <p:attrNameLst>
                                          <p:attrName>ppt_x</p:attrName>
                                        </p:attrNameLst>
                                      </p:cBhvr>
                                      <p:tavLst>
                                        <p:tav tm="0">
                                          <p:val>
                                            <p:strVal val="#ppt_x-.2"/>
                                          </p:val>
                                        </p:tav>
                                        <p:tav tm="100000">
                                          <p:val>
                                            <p:strVal val="#ppt_x"/>
                                          </p:val>
                                        </p:tav>
                                      </p:tavLst>
                                    </p:anim>
                                    <p:anim calcmode="lin" valueType="num">
                                      <p:cBhvr>
                                        <p:cTn id="14" dur="2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1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179512" y="404664"/>
            <a:ext cx="8712968" cy="6453336"/>
          </a:xfrm>
        </p:spPr>
        <p:txBody>
          <a:bodyPr>
            <a:normAutofit/>
          </a:bodyPr>
          <a:lstStyle/>
          <a:p>
            <a:pPr>
              <a:buNone/>
            </a:pPr>
            <a:r>
              <a:rPr lang="ar-IQ" sz="3200" b="1" dirty="0" smtClean="0">
                <a:solidFill>
                  <a:srgbClr val="FF0000"/>
                </a:solidFill>
              </a:rPr>
              <a:t>التجفيــــــف</a:t>
            </a:r>
          </a:p>
          <a:p>
            <a:pPr>
              <a:buNone/>
            </a:pPr>
            <a:r>
              <a:rPr lang="ar-IQ" sz="2800" b="1" dirty="0" smtClean="0">
                <a:solidFill>
                  <a:srgbClr val="FF0000"/>
                </a:solidFill>
                <a:latin typeface="Arial" pitchFamily="34" charset="0"/>
                <a:cs typeface="Arial" pitchFamily="34" charset="0"/>
              </a:rPr>
              <a:t> </a:t>
            </a:r>
            <a:r>
              <a:rPr lang="ar-IQ" sz="2800" dirty="0" smtClean="0">
                <a:latin typeface="Arial" pitchFamily="34" charset="0"/>
                <a:cs typeface="Arial" pitchFamily="34" charset="0"/>
              </a:rPr>
              <a:t>هناك طريقتان للتجفيف التجفيف الشمسي والاصطناعي او الميكانيكي وفي كلتا الطريقتين فان نجاح عملية التجفيف تعتمد على :</a:t>
            </a:r>
            <a:endParaRPr lang="en-US" sz="2800" dirty="0" smtClean="0">
              <a:latin typeface="Arial" pitchFamily="34" charset="0"/>
              <a:cs typeface="Arial" pitchFamily="34" charset="0"/>
            </a:endParaRPr>
          </a:p>
          <a:p>
            <a:pPr>
              <a:buNone/>
            </a:pPr>
            <a:r>
              <a:rPr lang="ar-IQ" sz="2800" dirty="0" smtClean="0">
                <a:solidFill>
                  <a:srgbClr val="00B050"/>
                </a:solidFill>
                <a:latin typeface="Arial" pitchFamily="34" charset="0"/>
                <a:cs typeface="Arial" pitchFamily="34" charset="0"/>
              </a:rPr>
              <a:t>1- </a:t>
            </a:r>
            <a:r>
              <a:rPr lang="ar-IQ" sz="2800" dirty="0" smtClean="0">
                <a:latin typeface="Arial" pitchFamily="34" charset="0"/>
                <a:cs typeface="Arial" pitchFamily="34" charset="0"/>
              </a:rPr>
              <a:t>ايقاف او على الاقل تأخيرالتغيرات التي تحدث في الخضروات بعد حين وتقطيع المادة الغذائية </a:t>
            </a:r>
            <a:endParaRPr lang="en-US" sz="2800" dirty="0" smtClean="0">
              <a:latin typeface="Arial" pitchFamily="34" charset="0"/>
              <a:cs typeface="Arial" pitchFamily="34" charset="0"/>
            </a:endParaRPr>
          </a:p>
          <a:p>
            <a:pPr>
              <a:buNone/>
            </a:pPr>
            <a:r>
              <a:rPr lang="ar-IQ" sz="2800" dirty="0" smtClean="0">
                <a:solidFill>
                  <a:srgbClr val="00B050"/>
                </a:solidFill>
                <a:latin typeface="Arial" pitchFamily="34" charset="0"/>
                <a:cs typeface="Arial" pitchFamily="34" charset="0"/>
              </a:rPr>
              <a:t>2-</a:t>
            </a:r>
            <a:r>
              <a:rPr lang="ar-IQ" sz="2800" dirty="0" smtClean="0">
                <a:latin typeface="Arial" pitchFamily="34" charset="0"/>
                <a:cs typeface="Arial" pitchFamily="34" charset="0"/>
              </a:rPr>
              <a:t> بأستعمال درجة حرارة كافية لتجفيف الطعام ولمنع نمو الاحياء التي تسبب تلف الخلايا وبالتالي تسبب خروج السائل منها </a:t>
            </a:r>
            <a:endParaRPr lang="en-US" sz="2800" dirty="0" smtClean="0">
              <a:latin typeface="Arial" pitchFamily="34" charset="0"/>
              <a:cs typeface="Arial" pitchFamily="34" charset="0"/>
            </a:endParaRPr>
          </a:p>
          <a:p>
            <a:pPr>
              <a:buNone/>
            </a:pPr>
            <a:r>
              <a:rPr lang="ar-IQ" sz="2800" dirty="0" smtClean="0">
                <a:solidFill>
                  <a:srgbClr val="00B050"/>
                </a:solidFill>
                <a:latin typeface="Arial" pitchFamily="34" charset="0"/>
                <a:cs typeface="Arial" pitchFamily="34" charset="0"/>
              </a:rPr>
              <a:t>3-</a:t>
            </a:r>
            <a:r>
              <a:rPr lang="ar-IQ" sz="2800" dirty="0" smtClean="0">
                <a:latin typeface="Arial" pitchFamily="34" charset="0"/>
                <a:cs typeface="Arial" pitchFamily="34" charset="0"/>
              </a:rPr>
              <a:t> وجود هواء متغير لأزالة الرطوبة في الغذاء حتى يجف جيدا . </a:t>
            </a:r>
          </a:p>
          <a:p>
            <a:pPr>
              <a:buNone/>
            </a:pPr>
            <a:endParaRPr lang="en-US" sz="2800" dirty="0" smtClean="0">
              <a:latin typeface="Arial" pitchFamily="34" charset="0"/>
              <a:cs typeface="Arial" pitchFamily="34" charset="0"/>
            </a:endParaRPr>
          </a:p>
          <a:p>
            <a:pPr>
              <a:buClr>
                <a:srgbClr val="FF0000"/>
              </a:buClr>
              <a:buFont typeface="Wingdings" pitchFamily="2" charset="2"/>
              <a:buChar char="v"/>
            </a:pPr>
            <a:r>
              <a:rPr lang="ar-IQ" sz="2800" dirty="0" smtClean="0">
                <a:latin typeface="Arial" pitchFamily="34" charset="0"/>
                <a:cs typeface="Arial" pitchFamily="34" charset="0"/>
              </a:rPr>
              <a:t>ان الأغذية التي تجفف جيدا قبل التجفيف تحفظ احسن وتحافظ على اللون والمظهر ولها طعم جيد عند التقديم اكثر من الخضروات المجففة بدون معاملة حرارية .</a:t>
            </a:r>
            <a:endParaRPr lang="ar-IQ" sz="2800" b="1" dirty="0">
              <a:solidFill>
                <a:srgbClr val="FF0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88640"/>
            <a:ext cx="8640960" cy="6480720"/>
          </a:xfrm>
        </p:spPr>
        <p:txBody>
          <a:bodyPr/>
          <a:lstStyle/>
          <a:p>
            <a:pPr>
              <a:buNone/>
            </a:pPr>
            <a:r>
              <a:rPr lang="ar-IQ" b="1" u="sng" dirty="0" smtClean="0">
                <a:solidFill>
                  <a:srgbClr val="FF0000"/>
                </a:solidFill>
                <a:latin typeface="Arial" pitchFamily="34" charset="0"/>
                <a:cs typeface="Arial" pitchFamily="34" charset="0"/>
              </a:rPr>
              <a:t>طريقة العمل : </a:t>
            </a:r>
            <a:endParaRPr lang="en-US" dirty="0" smtClean="0">
              <a:solidFill>
                <a:srgbClr val="FF0000"/>
              </a:solidFill>
              <a:latin typeface="Arial" pitchFamily="34" charset="0"/>
              <a:cs typeface="Arial" pitchFamily="34" charset="0"/>
            </a:endParaRPr>
          </a:p>
          <a:p>
            <a:r>
              <a:rPr lang="ar-IQ" dirty="0" smtClean="0"/>
              <a:t>اختاري الباميا الصغيرة الحجم وازيلي العضد. </a:t>
            </a:r>
          </a:p>
          <a:p>
            <a:pPr lvl="0"/>
            <a:r>
              <a:rPr lang="ar-SA" dirty="0" smtClean="0"/>
              <a:t>غسل البامية جيداً بالماء، ووضعها في مصفاة حتى تجف. </a:t>
            </a:r>
            <a:endParaRPr lang="ar-IQ" dirty="0" smtClean="0"/>
          </a:p>
          <a:p>
            <a:r>
              <a:rPr lang="ar-SA" dirty="0" smtClean="0"/>
              <a:t>قطع أقماع البامية، وتقطيعها بشكل شرائح رفيعة. </a:t>
            </a:r>
            <a:endParaRPr lang="ar-IQ" dirty="0" smtClean="0"/>
          </a:p>
          <a:p>
            <a:r>
              <a:rPr lang="ar-IQ" dirty="0" smtClean="0"/>
              <a:t>لاجراء عملية السلق الخفيف ( </a:t>
            </a:r>
            <a:r>
              <a:rPr lang="en-US" b="1" dirty="0" smtClean="0">
                <a:solidFill>
                  <a:srgbClr val="00B050"/>
                </a:solidFill>
              </a:rPr>
              <a:t>Blanching</a:t>
            </a:r>
            <a:r>
              <a:rPr lang="ar-IQ" dirty="0" smtClean="0"/>
              <a:t>) ضعيها على البخار لمدة 5-8 دقائق ( استعملي القدر المزدوج).</a:t>
            </a:r>
          </a:p>
          <a:p>
            <a:endParaRPr lang="ar-IQ" dirty="0" smtClean="0"/>
          </a:p>
          <a:p>
            <a:pPr>
              <a:buNone/>
            </a:pPr>
            <a:endParaRPr lang="ar-IQ" dirty="0" smtClean="0"/>
          </a:p>
          <a:p>
            <a:r>
              <a:rPr lang="ar-IQ" dirty="0" smtClean="0"/>
              <a:t> ثم ضعيها في الاطباق او في صينية على شكل طبقة واحدة ثم جففي في الفرن بدرجة 135-150 ف الى ان تجف. </a:t>
            </a:r>
            <a:endParaRPr lang="en-US" dirty="0" smtClean="0"/>
          </a:p>
          <a:p>
            <a:pPr>
              <a:buNone/>
            </a:pPr>
            <a:endParaRPr lang="en-US" dirty="0" smtClean="0"/>
          </a:p>
          <a:p>
            <a:pPr>
              <a:buNone/>
            </a:pPr>
            <a:endParaRPr lang="ar-IQ" dirty="0"/>
          </a:p>
        </p:txBody>
      </p:sp>
      <p:pic>
        <p:nvPicPr>
          <p:cNvPr id="4" name="Picture 2" descr="D:\نشاطات 2021\حفظ عملي\الباميا\Long-Handle-Multi-Using-Noodle-Pot-with-Korean-Style-1-5L-2.jpg"/>
          <p:cNvPicPr>
            <a:picLocks noChangeAspect="1" noChangeArrowheads="1"/>
          </p:cNvPicPr>
          <p:nvPr/>
        </p:nvPicPr>
        <p:blipFill>
          <a:blip r:embed="rId2" cstate="print"/>
          <a:srcRect/>
          <a:stretch>
            <a:fillRect/>
          </a:stretch>
        </p:blipFill>
        <p:spPr bwMode="auto">
          <a:xfrm>
            <a:off x="971600" y="2636912"/>
            <a:ext cx="2376264" cy="1440160"/>
          </a:xfrm>
          <a:prstGeom prst="rect">
            <a:avLst/>
          </a:prstGeom>
          <a:noFill/>
        </p:spPr>
      </p:pic>
      <p:pic>
        <p:nvPicPr>
          <p:cNvPr id="6" name="Picture 3" descr="D:\نشاطات 2021\حفظ عملي\الباميا\images (7).jpg"/>
          <p:cNvPicPr>
            <a:picLocks noChangeAspect="1" noChangeArrowheads="1"/>
          </p:cNvPicPr>
          <p:nvPr/>
        </p:nvPicPr>
        <p:blipFill>
          <a:blip r:embed="rId3" cstate="print"/>
          <a:srcRect/>
          <a:stretch>
            <a:fillRect/>
          </a:stretch>
        </p:blipFill>
        <p:spPr bwMode="auto">
          <a:xfrm>
            <a:off x="3779912" y="4797152"/>
            <a:ext cx="2466975" cy="1844824"/>
          </a:xfrm>
          <a:prstGeom prst="rect">
            <a:avLst/>
          </a:prstGeom>
          <a:ln>
            <a:noFill/>
          </a:ln>
          <a:effectLst>
            <a:softEdge rad="112500"/>
          </a:effectLst>
        </p:spPr>
      </p:pic>
      <p:pic>
        <p:nvPicPr>
          <p:cNvPr id="7" name="Picture 4" descr="D:\نشاطات 2021\حفظ عملي\الباميا\images (18).jpg"/>
          <p:cNvPicPr>
            <a:picLocks noChangeAspect="1" noChangeArrowheads="1"/>
          </p:cNvPicPr>
          <p:nvPr/>
        </p:nvPicPr>
        <p:blipFill>
          <a:blip r:embed="rId4" cstate="print"/>
          <a:srcRect/>
          <a:stretch>
            <a:fillRect/>
          </a:stretch>
        </p:blipFill>
        <p:spPr bwMode="auto">
          <a:xfrm>
            <a:off x="971600" y="4941168"/>
            <a:ext cx="2216075" cy="1584176"/>
          </a:xfrm>
          <a:prstGeom prst="rect">
            <a:avLst/>
          </a:prstGeom>
          <a:ln>
            <a:noFill/>
          </a:ln>
          <a:effectLst>
            <a:softEdge rad="112500"/>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251520" y="188640"/>
            <a:ext cx="8640960" cy="6336704"/>
          </a:xfrm>
        </p:spPr>
        <p:txBody>
          <a:bodyPr>
            <a:normAutofit/>
          </a:bodyPr>
          <a:lstStyle/>
          <a:p>
            <a:pPr>
              <a:buNone/>
            </a:pPr>
            <a:r>
              <a:rPr lang="ar-IQ" sz="2800" b="1" dirty="0" smtClean="0">
                <a:solidFill>
                  <a:srgbClr val="FF0000"/>
                </a:solidFill>
              </a:rPr>
              <a:t>التجفيف الشمسي: </a:t>
            </a:r>
          </a:p>
          <a:p>
            <a:r>
              <a:rPr lang="ar-IQ" sz="2400" dirty="0" smtClean="0"/>
              <a:t>اتبعي نفس خطوات اعداد الباميا للتجفيف بالفرن .</a:t>
            </a:r>
          </a:p>
          <a:p>
            <a:r>
              <a:rPr lang="ar-IQ" sz="2400" dirty="0" smtClean="0"/>
              <a:t>جففي بواسة اشعة الشمس اما عن طريق نشر البامية في صوانية او على اسطح خاصة للتجفيف.</a:t>
            </a:r>
          </a:p>
          <a:p>
            <a:endParaRPr lang="ar-IQ" sz="2800" dirty="0" smtClean="0"/>
          </a:p>
          <a:p>
            <a:pPr>
              <a:buNone/>
            </a:pPr>
            <a:endParaRPr lang="ar-IQ" sz="2800" dirty="0" smtClean="0"/>
          </a:p>
          <a:p>
            <a:pPr>
              <a:buNone/>
            </a:pPr>
            <a:endParaRPr lang="ar-IQ" sz="2800" dirty="0" smtClean="0"/>
          </a:p>
          <a:p>
            <a:r>
              <a:rPr lang="ar-IQ" sz="2400" dirty="0" smtClean="0"/>
              <a:t>او عن طريق الطريقة التقليدية المتبعة عن طريق عمل قلادة من الباميا ثم نشرها تحت اشعة الشمس.</a:t>
            </a:r>
          </a:p>
          <a:p>
            <a:pPr>
              <a:buNone/>
            </a:pPr>
            <a:endParaRPr lang="ar-IQ" sz="2400" dirty="0"/>
          </a:p>
        </p:txBody>
      </p:sp>
      <p:pic>
        <p:nvPicPr>
          <p:cNvPr id="12" name="Picture 5" descr="D:\نشاطات 2021\حفظ عملي\الباميا\images (5).jpg"/>
          <p:cNvPicPr>
            <a:picLocks noChangeAspect="1" noChangeArrowheads="1"/>
          </p:cNvPicPr>
          <p:nvPr/>
        </p:nvPicPr>
        <p:blipFill>
          <a:blip r:embed="rId2" cstate="print"/>
          <a:srcRect/>
          <a:stretch>
            <a:fillRect/>
          </a:stretch>
        </p:blipFill>
        <p:spPr bwMode="auto">
          <a:xfrm>
            <a:off x="4499992" y="1844824"/>
            <a:ext cx="2339727" cy="15841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3" name="Picture 2" descr="D:\نشاطات 2021\حفظ عملي\الباميا\images (10).jpg"/>
          <p:cNvPicPr>
            <a:picLocks noChangeAspect="1" noChangeArrowheads="1"/>
          </p:cNvPicPr>
          <p:nvPr/>
        </p:nvPicPr>
        <p:blipFill>
          <a:blip r:embed="rId3" cstate="print"/>
          <a:srcRect/>
          <a:stretch>
            <a:fillRect/>
          </a:stretch>
        </p:blipFill>
        <p:spPr bwMode="auto">
          <a:xfrm>
            <a:off x="5796136" y="4293096"/>
            <a:ext cx="1571997" cy="2304256"/>
          </a:xfrm>
          <a:prstGeom prst="rect">
            <a:avLst/>
          </a:prstGeom>
          <a:ln>
            <a:noFill/>
          </a:ln>
          <a:effectLst>
            <a:softEdge rad="112500"/>
          </a:effectLst>
        </p:spPr>
      </p:pic>
      <p:pic>
        <p:nvPicPr>
          <p:cNvPr id="14" name="Picture 3" descr="D:\نشاطات 2021\حفظ عملي\الباميا\images (9).jpg"/>
          <p:cNvPicPr>
            <a:picLocks noChangeAspect="1" noChangeArrowheads="1"/>
          </p:cNvPicPr>
          <p:nvPr/>
        </p:nvPicPr>
        <p:blipFill>
          <a:blip r:embed="rId4" cstate="print"/>
          <a:srcRect/>
          <a:stretch>
            <a:fillRect/>
          </a:stretch>
        </p:blipFill>
        <p:spPr bwMode="auto">
          <a:xfrm>
            <a:off x="1043608" y="4293096"/>
            <a:ext cx="1728192" cy="2160240"/>
          </a:xfrm>
          <a:prstGeom prst="rect">
            <a:avLst/>
          </a:prstGeom>
          <a:ln>
            <a:noFill/>
          </a:ln>
          <a:effectLst>
            <a:softEdge rad="112500"/>
          </a:effectLst>
        </p:spPr>
      </p:pic>
      <p:pic>
        <p:nvPicPr>
          <p:cNvPr id="15" name="Picture 4" descr="D:\نشاطات 2021\حفظ عملي\الباميا\images (6).jpg"/>
          <p:cNvPicPr>
            <a:picLocks noChangeAspect="1" noChangeArrowheads="1"/>
          </p:cNvPicPr>
          <p:nvPr/>
        </p:nvPicPr>
        <p:blipFill>
          <a:blip r:embed="rId5" cstate="print"/>
          <a:srcRect/>
          <a:stretch>
            <a:fillRect/>
          </a:stretch>
        </p:blipFill>
        <p:spPr bwMode="auto">
          <a:xfrm>
            <a:off x="971600" y="1772816"/>
            <a:ext cx="2762250" cy="15841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6" name="Picture 5" descr="D:\نشاطات 2021\حفظ عملي\الباميا\images (19).jpg"/>
          <p:cNvPicPr>
            <a:picLocks noChangeAspect="1" noChangeArrowheads="1"/>
          </p:cNvPicPr>
          <p:nvPr/>
        </p:nvPicPr>
        <p:blipFill>
          <a:blip r:embed="rId6" cstate="print"/>
          <a:srcRect/>
          <a:stretch>
            <a:fillRect/>
          </a:stretch>
        </p:blipFill>
        <p:spPr bwMode="auto">
          <a:xfrm>
            <a:off x="3491880" y="4221088"/>
            <a:ext cx="1728192" cy="2232248"/>
          </a:xfrm>
          <a:prstGeom prst="rect">
            <a:avLst/>
          </a:prstGeom>
          <a:ln>
            <a:noFill/>
          </a:ln>
          <a:effectLst>
            <a:softEdge rad="112500"/>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6" name="Rectangle 8"/>
          <p:cNvSpPr>
            <a:spLocks noGrp="1" noChangeArrowheads="1"/>
          </p:cNvSpPr>
          <p:nvPr>
            <p:ph type="ctrTitle"/>
          </p:nvPr>
        </p:nvSpPr>
        <p:spPr>
          <a:xfrm rot="19890420">
            <a:off x="0" y="549275"/>
            <a:ext cx="8458200" cy="5832475"/>
          </a:xfrm>
        </p:spPr>
        <p:txBody>
          <a:bodyPr/>
          <a:lstStyle/>
          <a:p>
            <a:pPr>
              <a:defRPr/>
            </a:pPr>
            <a:r>
              <a:rPr lang="ar-SA" altLang="ar-IQ" sz="8000" dirty="0" smtClean="0">
                <a:solidFill>
                  <a:srgbClr val="FF0000"/>
                </a:solidFill>
              </a:rPr>
              <a:t>شكر</a:t>
            </a:r>
            <a:r>
              <a:rPr lang="ar-IQ" altLang="ar-IQ" sz="8000" dirty="0" smtClean="0">
                <a:solidFill>
                  <a:srgbClr val="FF0000"/>
                </a:solidFill>
              </a:rPr>
              <a:t>ا لحسن اصغائكم</a:t>
            </a:r>
            <a:r>
              <a:rPr lang="en-US" altLang="ar-IQ" sz="8000" dirty="0" smtClean="0">
                <a:solidFill>
                  <a:srgbClr val="FF0000"/>
                </a:solidFill>
              </a:rPr>
              <a:t>   </a:t>
            </a:r>
            <a:r>
              <a:rPr lang="ar-IQ" altLang="ar-IQ" sz="8000" dirty="0" smtClean="0">
                <a:solidFill>
                  <a:srgbClr val="FF0000"/>
                </a:solidFill>
              </a:rPr>
              <a:t> </a:t>
            </a:r>
            <a:br>
              <a:rPr lang="ar-IQ" altLang="ar-IQ" sz="8000" dirty="0" smtClean="0">
                <a:solidFill>
                  <a:srgbClr val="FF0000"/>
                </a:solidFill>
              </a:rPr>
            </a:br>
            <a:r>
              <a:rPr lang="en-US" altLang="ar-IQ" sz="9600" b="0" dirty="0" smtClean="0">
                <a:solidFill>
                  <a:srgbClr val="FF0000"/>
                </a:solidFill>
              </a:rPr>
              <a:t/>
            </a:r>
            <a:br>
              <a:rPr lang="en-US" altLang="ar-IQ" sz="9600" b="0" dirty="0" smtClean="0">
                <a:solidFill>
                  <a:srgbClr val="FF0000"/>
                </a:solidFill>
              </a:rPr>
            </a:br>
            <a:endParaRPr lang="en-US" altLang="ar-IQ" sz="9600" b="0" dirty="0" smtClean="0">
              <a:solidFill>
                <a:srgbClr val="FF0000"/>
              </a:solidFill>
            </a:endParaRPr>
          </a:p>
        </p:txBody>
      </p:sp>
      <p:pic>
        <p:nvPicPr>
          <p:cNvPr id="21507" name="Picture 9" descr="72305wuzdt2zcqu"/>
          <p:cNvPicPr>
            <a:picLocks noChangeAspect="1" noChangeArrowheads="1" noCrop="1"/>
          </p:cNvPicPr>
          <p:nvPr/>
        </p:nvPicPr>
        <p:blipFill>
          <a:blip r:embed="rId2" cstate="print"/>
          <a:srcRect/>
          <a:stretch>
            <a:fillRect/>
          </a:stretch>
        </p:blipFill>
        <p:spPr bwMode="auto">
          <a:xfrm>
            <a:off x="251520" y="404664"/>
            <a:ext cx="2943225" cy="2819400"/>
          </a:xfrm>
          <a:prstGeom prst="rect">
            <a:avLst/>
          </a:prstGeom>
          <a:noFill/>
          <a:ln w="9525">
            <a:noFill/>
            <a:miter lim="800000"/>
            <a:headEnd/>
            <a:tailEnd/>
          </a:ln>
        </p:spPr>
      </p:pic>
      <p:pic>
        <p:nvPicPr>
          <p:cNvPr id="21508" name="Picture 10" descr="72305wuzdt2zcqu"/>
          <p:cNvPicPr>
            <a:picLocks noChangeAspect="1" noChangeArrowheads="1" noCrop="1"/>
          </p:cNvPicPr>
          <p:nvPr/>
        </p:nvPicPr>
        <p:blipFill>
          <a:blip r:embed="rId2" cstate="print"/>
          <a:srcRect/>
          <a:stretch>
            <a:fillRect/>
          </a:stretch>
        </p:blipFill>
        <p:spPr bwMode="auto">
          <a:xfrm>
            <a:off x="5364088" y="3717032"/>
            <a:ext cx="2943225" cy="2819400"/>
          </a:xfrm>
          <a:prstGeom prst="rect">
            <a:avLst/>
          </a:prstGeom>
          <a:noFill/>
          <a:ln w="9525">
            <a:noFill/>
            <a:miter lim="800000"/>
            <a:headEnd/>
            <a:tailEnd/>
          </a:ln>
        </p:spPr>
      </p:pic>
    </p:spTree>
  </p:cSld>
  <p:clrMapOvr>
    <a:masterClrMapping/>
  </p:clrMapOvr>
  <p:transition spd="med">
    <p:pull dir="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179512" y="404664"/>
            <a:ext cx="8784976" cy="6453336"/>
          </a:xfrm>
        </p:spPr>
        <p:txBody>
          <a:bodyPr>
            <a:normAutofit fontScale="77500" lnSpcReduction="20000"/>
          </a:bodyPr>
          <a:lstStyle/>
          <a:p>
            <a:pPr>
              <a:buNone/>
            </a:pPr>
            <a:endParaRPr lang="en-US" sz="3000" b="1" dirty="0" smtClean="0">
              <a:solidFill>
                <a:srgbClr val="FF0000"/>
              </a:solidFill>
              <a:latin typeface="Arial" pitchFamily="34" charset="0"/>
              <a:cs typeface="Arial" pitchFamily="34" charset="0"/>
            </a:endParaRPr>
          </a:p>
          <a:p>
            <a:pPr>
              <a:buNone/>
            </a:pPr>
            <a:r>
              <a:rPr lang="ar-SA" sz="3800" b="1" dirty="0" smtClean="0">
                <a:solidFill>
                  <a:srgbClr val="FF0000"/>
                </a:solidFill>
                <a:latin typeface="Arial" pitchFamily="34" charset="0"/>
                <a:cs typeface="Arial" pitchFamily="34" charset="0"/>
              </a:rPr>
              <a:t>الباميــــــة :</a:t>
            </a:r>
            <a:endParaRPr lang="en-US" sz="3800" b="1" dirty="0" smtClean="0">
              <a:solidFill>
                <a:srgbClr val="FF0000"/>
              </a:solidFill>
              <a:latin typeface="Arial" pitchFamily="34" charset="0"/>
              <a:cs typeface="Arial" pitchFamily="34" charset="0"/>
            </a:endParaRPr>
          </a:p>
          <a:p>
            <a:pPr>
              <a:buNone/>
            </a:pPr>
            <a:endParaRPr lang="en-US" sz="3000" b="1" dirty="0" smtClean="0">
              <a:solidFill>
                <a:srgbClr val="FF0000"/>
              </a:solidFill>
              <a:latin typeface="Arial" pitchFamily="34" charset="0"/>
              <a:cs typeface="Arial" pitchFamily="34" charset="0"/>
            </a:endParaRPr>
          </a:p>
          <a:p>
            <a:pPr>
              <a:lnSpc>
                <a:spcPct val="160000"/>
              </a:lnSpc>
              <a:buNone/>
            </a:pPr>
            <a:r>
              <a:rPr lang="en-US" sz="3100" dirty="0" smtClean="0">
                <a:latin typeface="Arial" pitchFamily="34" charset="0"/>
                <a:cs typeface="Arial" pitchFamily="34" charset="0"/>
              </a:rPr>
              <a:t>     </a:t>
            </a:r>
            <a:r>
              <a:rPr lang="ar-SA" sz="3100" dirty="0" smtClean="0">
                <a:latin typeface="Arial" pitchFamily="34" charset="0"/>
                <a:cs typeface="Arial" pitchFamily="34" charset="0"/>
              </a:rPr>
              <a:t>تعد البامية من محاصيل الخضر الصيفية, الاسم العلمي </a:t>
            </a:r>
            <a:r>
              <a:rPr lang="ar-SA" sz="3100" b="1" dirty="0" smtClean="0">
                <a:latin typeface="Arial" pitchFamily="34" charset="0"/>
                <a:cs typeface="Arial" pitchFamily="34" charset="0"/>
              </a:rPr>
              <a:t>،</a:t>
            </a:r>
            <a:r>
              <a:rPr lang="en-US" sz="3100" b="1" dirty="0" smtClean="0">
                <a:latin typeface="Arial" pitchFamily="34" charset="0"/>
                <a:cs typeface="Arial" pitchFamily="34" charset="0"/>
              </a:rPr>
              <a:t>,  </a:t>
            </a:r>
            <a:r>
              <a:rPr lang="en-US" sz="3100" b="1" dirty="0" err="1" smtClean="0">
                <a:solidFill>
                  <a:srgbClr val="00B050"/>
                </a:solidFill>
                <a:latin typeface="Arial" pitchFamily="34" charset="0"/>
                <a:cs typeface="Arial" pitchFamily="34" charset="0"/>
              </a:rPr>
              <a:t>Abelmoschus</a:t>
            </a:r>
            <a:r>
              <a:rPr lang="en-US" sz="3100" b="1" dirty="0" smtClean="0">
                <a:solidFill>
                  <a:srgbClr val="00B050"/>
                </a:solidFill>
                <a:latin typeface="Arial" pitchFamily="34" charset="0"/>
                <a:cs typeface="Arial" pitchFamily="34" charset="0"/>
              </a:rPr>
              <a:t> </a:t>
            </a:r>
            <a:r>
              <a:rPr lang="en-US" sz="3100" b="1" dirty="0" err="1" smtClean="0">
                <a:solidFill>
                  <a:srgbClr val="00B050"/>
                </a:solidFill>
                <a:latin typeface="Arial" pitchFamily="34" charset="0"/>
                <a:cs typeface="Arial" pitchFamily="34" charset="0"/>
              </a:rPr>
              <a:t>esculentus</a:t>
            </a:r>
            <a:r>
              <a:rPr lang="en-US" sz="3100" b="1" dirty="0" smtClean="0">
                <a:solidFill>
                  <a:srgbClr val="00B050"/>
                </a:solidFill>
                <a:latin typeface="Arial" pitchFamily="34" charset="0"/>
                <a:cs typeface="Arial" pitchFamily="34" charset="0"/>
              </a:rPr>
              <a:t> </a:t>
            </a:r>
            <a:r>
              <a:rPr lang="ar-SA" sz="3100" dirty="0" smtClean="0">
                <a:solidFill>
                  <a:srgbClr val="00B050"/>
                </a:solidFill>
                <a:latin typeface="Arial" pitchFamily="34" charset="0"/>
                <a:cs typeface="Arial" pitchFamily="34" charset="0"/>
              </a:rPr>
              <a:t>اما </a:t>
            </a:r>
            <a:r>
              <a:rPr lang="ar-SA" sz="3100" dirty="0" smtClean="0">
                <a:latin typeface="Arial" pitchFamily="34" charset="0"/>
                <a:cs typeface="Arial" pitchFamily="34" charset="0"/>
              </a:rPr>
              <a:t>الاسم الانكليزي هو  </a:t>
            </a:r>
            <a:r>
              <a:rPr lang="en-US" sz="3100" b="1" dirty="0" smtClean="0">
                <a:solidFill>
                  <a:srgbClr val="00B050"/>
                </a:solidFill>
                <a:latin typeface="Arial" pitchFamily="34" charset="0"/>
                <a:cs typeface="Arial" pitchFamily="34" charset="0"/>
              </a:rPr>
              <a:t>Okra </a:t>
            </a:r>
            <a:r>
              <a:rPr lang="ar-SA" sz="3100" dirty="0" smtClean="0">
                <a:solidFill>
                  <a:srgbClr val="00B050"/>
                </a:solidFill>
                <a:latin typeface="Arial" pitchFamily="34" charset="0"/>
                <a:cs typeface="Arial" pitchFamily="34" charset="0"/>
              </a:rPr>
              <a:t>, </a:t>
            </a:r>
            <a:r>
              <a:rPr lang="ar-SA" sz="3100" dirty="0" smtClean="0">
                <a:latin typeface="Arial" pitchFamily="34" charset="0"/>
                <a:cs typeface="Arial" pitchFamily="34" charset="0"/>
              </a:rPr>
              <a:t>وهى من الخضروات الشائع تناولها فى الشرق الاوسط وجنوب الولات المتحدة وأمريكا الجنوبية وذلك بسبب قيمتها الغذائية العالية وفوائدها الصحية.</a:t>
            </a:r>
            <a:endParaRPr lang="en-US" sz="3100" dirty="0" smtClean="0">
              <a:latin typeface="Arial" pitchFamily="34" charset="0"/>
              <a:cs typeface="Arial" pitchFamily="34" charset="0"/>
            </a:endParaRPr>
          </a:p>
          <a:p>
            <a:pPr>
              <a:lnSpc>
                <a:spcPct val="160000"/>
              </a:lnSpc>
              <a:buNone/>
            </a:pPr>
            <a:r>
              <a:rPr lang="en-US" sz="3100" dirty="0" smtClean="0">
                <a:latin typeface="Arial" pitchFamily="34" charset="0"/>
                <a:cs typeface="Arial" pitchFamily="34" charset="0"/>
              </a:rPr>
              <a:t>      </a:t>
            </a:r>
            <a:r>
              <a:rPr lang="ar-SA" sz="3100" dirty="0" smtClean="0">
                <a:latin typeface="Arial" pitchFamily="34" charset="0"/>
                <a:cs typeface="Arial" pitchFamily="34" charset="0"/>
              </a:rPr>
              <a:t>تنتمى البامية الى محاصيل العائلة الخبازية، وتزرع من اجل ثمارها الخضراء التي تستخدم اما مطبوخة طازجة او مجففة او معلبة او مجمدة، وفى بعض البلدان  تستخدم ثمار البامية كبديل للقهوة، كذلك يستخلص من سيقان الباميا والثمار الناضجة الألياف التي تستعمل في صناعة النسيج والورق.</a:t>
            </a:r>
            <a:endParaRPr lang="en-US" sz="3100" dirty="0" smtClean="0">
              <a:latin typeface="Arial" pitchFamily="34" charset="0"/>
              <a:cs typeface="Arial" pitchFamily="34" charset="0"/>
            </a:endParaRPr>
          </a:p>
          <a:p>
            <a:pPr>
              <a:lnSpc>
                <a:spcPct val="160000"/>
              </a:lnSpc>
              <a:buNone/>
            </a:pPr>
            <a:r>
              <a:rPr lang="en-US" dirty="0" smtClean="0">
                <a:latin typeface="Arial" pitchFamily="34" charset="0"/>
                <a:cs typeface="Arial" pitchFamily="34" charset="0"/>
              </a:rPr>
              <a:t/>
            </a:r>
            <a:br>
              <a:rPr lang="en-US" dirty="0" smtClean="0">
                <a:latin typeface="Arial" pitchFamily="34" charset="0"/>
                <a:cs typeface="Arial" pitchFamily="34" charset="0"/>
              </a:rPr>
            </a:br>
            <a:endParaRPr lang="ar-IQ" dirty="0">
              <a:latin typeface="Arial" pitchFamily="34" charset="0"/>
              <a:cs typeface="Arial" pitchFamily="34" charset="0"/>
            </a:endParaRPr>
          </a:p>
        </p:txBody>
      </p:sp>
      <p:pic>
        <p:nvPicPr>
          <p:cNvPr id="5" name="Picture 2" descr="D:\نشاطات 2021\حفظ عملي\الباميا\images (3).jpg"/>
          <p:cNvPicPr>
            <a:picLocks noChangeAspect="1" noChangeArrowheads="1"/>
          </p:cNvPicPr>
          <p:nvPr/>
        </p:nvPicPr>
        <p:blipFill>
          <a:blip r:embed="rId2" cstate="print"/>
          <a:srcRect/>
          <a:stretch>
            <a:fillRect/>
          </a:stretch>
        </p:blipFill>
        <p:spPr bwMode="auto">
          <a:xfrm>
            <a:off x="899592" y="332656"/>
            <a:ext cx="2076822" cy="1152129"/>
          </a:xfrm>
          <a:prstGeom prst="rect">
            <a:avLst/>
          </a:prstGeom>
          <a:noFill/>
        </p:spPr>
      </p:pic>
    </p:spTree>
  </p:cSld>
  <p:clrMapOvr>
    <a:masterClrMapping/>
  </p:clrMapOvr>
  <p:transition spd="slow">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4704"/>
            <a:ext cx="8229600" cy="5559896"/>
          </a:xfrm>
        </p:spPr>
        <p:txBody>
          <a:bodyPr/>
          <a:lstStyle/>
          <a:p>
            <a:pPr>
              <a:buNone/>
            </a:pPr>
            <a:endParaRPr lang="en-US" dirty="0" smtClean="0">
              <a:latin typeface="Arial" pitchFamily="34" charset="0"/>
              <a:cs typeface="Arial" pitchFamily="34" charset="0"/>
            </a:endParaRPr>
          </a:p>
          <a:p>
            <a:pPr>
              <a:buNone/>
            </a:pPr>
            <a:r>
              <a:rPr lang="en-US" dirty="0" smtClean="0">
                <a:latin typeface="Arial" pitchFamily="34" charset="0"/>
                <a:cs typeface="Arial" pitchFamily="34" charset="0"/>
              </a:rPr>
              <a:t>    </a:t>
            </a:r>
            <a:r>
              <a:rPr lang="ar-SA" dirty="0" smtClean="0">
                <a:latin typeface="Arial" pitchFamily="34" charset="0"/>
                <a:cs typeface="Arial" pitchFamily="34" charset="0"/>
              </a:rPr>
              <a:t>تحتوي البامية على العديد من الفيتامينات والمعادن والألياف الغذائية، ومن فوائدها  أنّها تزيد من نضارة البشرة، كما تساعد في تقليل أعراض الربو، وبسبب محتواها المنخفض من السعرات الحرارية فهي من الخضار الجيّدة لتقليل الوزن. تعمل البامية على تنظيف القولون لما تحويه من ألياف غذائيّة، ولأنّ البامية من الخضار الموسميّة يُفضّل الكثيرون تفريزها لتناولها في فصل الشتاء. </a:t>
            </a:r>
            <a:endParaRPr lang="ar-IQ" dirty="0"/>
          </a:p>
        </p:txBody>
      </p:sp>
      <p:pic>
        <p:nvPicPr>
          <p:cNvPr id="2050" name="Picture 2" descr="D:\نشاطات 2021\حفظ عملي\الباميا\كيفية_تخزين_البامية.jpg"/>
          <p:cNvPicPr>
            <a:picLocks noChangeAspect="1" noChangeArrowheads="1"/>
          </p:cNvPicPr>
          <p:nvPr/>
        </p:nvPicPr>
        <p:blipFill>
          <a:blip r:embed="rId2" cstate="print"/>
          <a:srcRect/>
          <a:stretch>
            <a:fillRect/>
          </a:stretch>
        </p:blipFill>
        <p:spPr bwMode="auto">
          <a:xfrm>
            <a:off x="6300192" y="4581128"/>
            <a:ext cx="2146199" cy="1512168"/>
          </a:xfrm>
          <a:prstGeom prst="rect">
            <a:avLst/>
          </a:prstGeom>
          <a:ln>
            <a:noFill/>
          </a:ln>
          <a:effectLst>
            <a:softEdge rad="112500"/>
          </a:effectLst>
        </p:spPr>
      </p:pic>
      <p:pic>
        <p:nvPicPr>
          <p:cNvPr id="5" name="Picture 2" descr="D:\نشاطات 2021\حفظ عملي\الباميا\الصورة-الرئيسية-لوصفةثريد-باميه-مع-لحمة-بقر.jpg"/>
          <p:cNvPicPr>
            <a:picLocks noChangeAspect="1" noChangeArrowheads="1"/>
          </p:cNvPicPr>
          <p:nvPr/>
        </p:nvPicPr>
        <p:blipFill>
          <a:blip r:embed="rId3" cstate="print"/>
          <a:srcRect/>
          <a:stretch>
            <a:fillRect/>
          </a:stretch>
        </p:blipFill>
        <p:spPr bwMode="auto">
          <a:xfrm>
            <a:off x="539552" y="4221088"/>
            <a:ext cx="2378103" cy="1944216"/>
          </a:xfrm>
          <a:prstGeom prst="rect">
            <a:avLst/>
          </a:prstGeom>
          <a:ln>
            <a:noFill/>
          </a:ln>
          <a:effectLst>
            <a:softEdge rad="112500"/>
          </a:effectLst>
        </p:spPr>
      </p:pic>
      <p:pic>
        <p:nvPicPr>
          <p:cNvPr id="6" name="Picture 3" descr="D:\نشاطات 2021\حفظ عملي\الباميا\تنزيل (1).jpg"/>
          <p:cNvPicPr>
            <a:picLocks noChangeAspect="1" noChangeArrowheads="1"/>
          </p:cNvPicPr>
          <p:nvPr/>
        </p:nvPicPr>
        <p:blipFill>
          <a:blip r:embed="rId4" cstate="print"/>
          <a:srcRect/>
          <a:stretch>
            <a:fillRect/>
          </a:stretch>
        </p:blipFill>
        <p:spPr bwMode="auto">
          <a:xfrm>
            <a:off x="3491880" y="4293096"/>
            <a:ext cx="2466975" cy="1872208"/>
          </a:xfrm>
          <a:prstGeom prst="rect">
            <a:avLst/>
          </a:prstGeom>
          <a:ln>
            <a:noFill/>
          </a:ln>
          <a:effectLst>
            <a:softEdge rad="112500"/>
          </a:effectLst>
        </p:spPr>
      </p:pic>
    </p:spTree>
  </p:cSld>
  <p:clrMapOvr>
    <a:masterClrMapping/>
  </p:clrMapOvr>
  <p:transition spd="slow">
    <p:wedg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179512" y="476672"/>
            <a:ext cx="8784976" cy="6120680"/>
          </a:xfrm>
        </p:spPr>
        <p:txBody>
          <a:bodyPr/>
          <a:lstStyle/>
          <a:p>
            <a:pPr>
              <a:buNone/>
            </a:pPr>
            <a:r>
              <a:rPr lang="ar-SA" b="1" dirty="0" smtClean="0">
                <a:solidFill>
                  <a:srgbClr val="FF0000"/>
                </a:solidFill>
                <a:latin typeface="Arial" pitchFamily="34" charset="0"/>
                <a:cs typeface="Arial" pitchFamily="34" charset="0"/>
              </a:rPr>
              <a:t>حفظ البامية بالتجميد: </a:t>
            </a:r>
            <a:endParaRPr lang="en-US" dirty="0" smtClean="0">
              <a:solidFill>
                <a:srgbClr val="FF0000"/>
              </a:solidFill>
              <a:latin typeface="Arial" pitchFamily="34" charset="0"/>
              <a:cs typeface="Arial" pitchFamily="34" charset="0"/>
            </a:endParaRPr>
          </a:p>
          <a:p>
            <a:pPr>
              <a:buNone/>
            </a:pPr>
            <a:r>
              <a:rPr lang="ar-SA" dirty="0" smtClean="0"/>
              <a:t>يمكن حفظ البامية بطريقة التجميد لمدة تصل إلى عدة شهور باتباع الخطوات الاتية:</a:t>
            </a:r>
            <a:endParaRPr lang="en-US" dirty="0" smtClean="0"/>
          </a:p>
          <a:p>
            <a:pPr lvl="0"/>
            <a:r>
              <a:rPr lang="ar-SA" dirty="0" smtClean="0"/>
              <a:t>اختيار قرون البامية صغيرة الحجم، وذلك لأنها تحافظ على شكلها طوال فترة التجميد. </a:t>
            </a:r>
            <a:endParaRPr lang="ar-IQ" dirty="0" smtClean="0"/>
          </a:p>
          <a:p>
            <a:pPr lvl="0"/>
            <a:endParaRPr lang="ar-IQ" dirty="0" smtClean="0"/>
          </a:p>
          <a:p>
            <a:pPr lvl="0"/>
            <a:endParaRPr lang="en-US" dirty="0" smtClean="0"/>
          </a:p>
          <a:p>
            <a:pPr lvl="0"/>
            <a:r>
              <a:rPr lang="ar-SA" dirty="0" smtClean="0"/>
              <a:t>غسل البامية بالماء لإزالة الغبار، والأوساخ العالقة فيها. </a:t>
            </a:r>
            <a:endParaRPr lang="ar-IQ" dirty="0" smtClean="0"/>
          </a:p>
          <a:p>
            <a:pPr lvl="0"/>
            <a:endParaRPr lang="ar-IQ" dirty="0" smtClean="0"/>
          </a:p>
          <a:p>
            <a:pPr lvl="0"/>
            <a:endParaRPr lang="en-US" dirty="0" smtClean="0"/>
          </a:p>
          <a:p>
            <a:pPr>
              <a:buNone/>
            </a:pPr>
            <a:endParaRPr lang="ar-IQ" dirty="0"/>
          </a:p>
        </p:txBody>
      </p:sp>
      <p:pic>
        <p:nvPicPr>
          <p:cNvPr id="9" name="Picture 2" descr="D:\نشاطات 2021\حفظ عملي\الباميا\Method-of-preserving-and-storing-okra-Weika-by-Chef-Hala-El-Sherbiny-Sarah-Naglaa-without-freezing-boiling-without-freezer-660x330.png"/>
          <p:cNvPicPr>
            <a:picLocks noChangeAspect="1" noChangeArrowheads="1"/>
          </p:cNvPicPr>
          <p:nvPr/>
        </p:nvPicPr>
        <p:blipFill>
          <a:blip r:embed="rId2" cstate="print"/>
          <a:srcRect/>
          <a:stretch>
            <a:fillRect/>
          </a:stretch>
        </p:blipFill>
        <p:spPr bwMode="auto">
          <a:xfrm>
            <a:off x="611560" y="1916832"/>
            <a:ext cx="1990729" cy="1643437"/>
          </a:xfrm>
          <a:prstGeom prst="rect">
            <a:avLst/>
          </a:prstGeom>
          <a:ln>
            <a:noFill/>
          </a:ln>
          <a:effectLst>
            <a:softEdge rad="112500"/>
          </a:effectLst>
        </p:spPr>
      </p:pic>
      <p:pic>
        <p:nvPicPr>
          <p:cNvPr id="11" name="Picture 3" descr="D:\نشاطات 2021\حفظ عملي\الباميا\maxresdefault (2).jpg"/>
          <p:cNvPicPr>
            <a:picLocks noChangeAspect="1" noChangeArrowheads="1"/>
          </p:cNvPicPr>
          <p:nvPr/>
        </p:nvPicPr>
        <p:blipFill>
          <a:blip r:embed="rId3" cstate="print"/>
          <a:srcRect/>
          <a:stretch>
            <a:fillRect/>
          </a:stretch>
        </p:blipFill>
        <p:spPr bwMode="auto">
          <a:xfrm rot="20053331">
            <a:off x="1169213" y="4615017"/>
            <a:ext cx="2448272" cy="1800200"/>
          </a:xfrm>
          <a:prstGeom prst="roundRect">
            <a:avLst>
              <a:gd name="adj" fmla="val 8594"/>
            </a:avLst>
          </a:prstGeom>
          <a:solidFill>
            <a:srgbClr val="FFFFFF">
              <a:shade val="85000"/>
            </a:srgbClr>
          </a:solidFill>
          <a:ln>
            <a:solidFill>
              <a:srgbClr val="00B050"/>
            </a:solidFill>
          </a:ln>
          <a:effectLst>
            <a:reflection blurRad="12700" stA="38000" endPos="28000" dist="5000" dir="5400000" sy="-100000" algn="bl" rotWithShape="0"/>
          </a:effectLst>
        </p:spPr>
      </p:pic>
      <p:pic>
        <p:nvPicPr>
          <p:cNvPr id="3077" name="Picture 5" descr="D:\نشاطات 2021\حفظ عملي\الباميا\طريقة_تفريز_البامية.jpg"/>
          <p:cNvPicPr>
            <a:picLocks noChangeAspect="1" noChangeArrowheads="1"/>
          </p:cNvPicPr>
          <p:nvPr/>
        </p:nvPicPr>
        <p:blipFill>
          <a:blip r:embed="rId4" cstate="print"/>
          <a:srcRect/>
          <a:stretch>
            <a:fillRect/>
          </a:stretch>
        </p:blipFill>
        <p:spPr bwMode="auto">
          <a:xfrm rot="20467664">
            <a:off x="4623621" y="4307584"/>
            <a:ext cx="2568327" cy="1918256"/>
          </a:xfrm>
          <a:prstGeom prst="roundRect">
            <a:avLst>
              <a:gd name="adj" fmla="val 8594"/>
            </a:avLst>
          </a:prstGeom>
          <a:solidFill>
            <a:srgbClr val="FFFFFF">
              <a:shade val="85000"/>
            </a:srgbClr>
          </a:solidFill>
          <a:ln>
            <a:solidFill>
              <a:srgbClr val="00B050"/>
            </a:solidFill>
          </a:ln>
          <a:effectLst>
            <a:reflection blurRad="12700" stA="38000" endPos="28000" dist="5000" dir="5400000" sy="-100000" algn="bl" rotWithShape="0"/>
          </a:effectLst>
        </p:spPr>
      </p:pic>
    </p:spTree>
  </p:cSld>
  <p:clrMapOvr>
    <a:masterClrMapping/>
  </p:clrMapOvr>
  <p:transition spd="slow">
    <p:wedg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476672"/>
            <a:ext cx="8507288" cy="6120680"/>
          </a:xfrm>
        </p:spPr>
        <p:txBody>
          <a:bodyPr/>
          <a:lstStyle/>
          <a:p>
            <a:pPr lvl="0"/>
            <a:r>
              <a:rPr lang="en-US" dirty="0" smtClean="0"/>
              <a:t> </a:t>
            </a:r>
            <a:r>
              <a:rPr lang="ar-SA" dirty="0" smtClean="0"/>
              <a:t>قطع</a:t>
            </a:r>
            <a:r>
              <a:rPr lang="ar-IQ" dirty="0" smtClean="0"/>
              <a:t> </a:t>
            </a:r>
            <a:r>
              <a:rPr lang="ar-SA" dirty="0" smtClean="0"/>
              <a:t>أقماع البامية باستخدام سكين، مع الحذر من قطع الجزء العلوي لقرون البامية بالكامل.</a:t>
            </a:r>
            <a:endParaRPr lang="en-US" dirty="0" smtClean="0"/>
          </a:p>
          <a:p>
            <a:pPr lvl="0"/>
            <a:endParaRPr lang="ar-IQ" dirty="0" smtClean="0"/>
          </a:p>
          <a:p>
            <a:pPr lvl="0">
              <a:buNone/>
            </a:pPr>
            <a:endParaRPr lang="ar-IQ" dirty="0" smtClean="0"/>
          </a:p>
          <a:p>
            <a:pPr lvl="0">
              <a:buNone/>
            </a:pPr>
            <a:endParaRPr lang="ar-IQ" dirty="0" smtClean="0"/>
          </a:p>
          <a:p>
            <a:pPr lvl="0">
              <a:buNone/>
            </a:pPr>
            <a:endParaRPr lang="ar-IQ" dirty="0" smtClean="0"/>
          </a:p>
          <a:p>
            <a:pPr lvl="0">
              <a:buNone/>
            </a:pPr>
            <a:endParaRPr lang="ar-IQ" dirty="0" smtClean="0"/>
          </a:p>
          <a:p>
            <a:pPr lvl="0">
              <a:buNone/>
            </a:pPr>
            <a:endParaRPr lang="en-US" dirty="0" smtClean="0"/>
          </a:p>
          <a:p>
            <a:pPr lvl="0"/>
            <a:r>
              <a:rPr lang="ar-SA" dirty="0" smtClean="0"/>
              <a:t>الإسراع في عملية إزالة أقماع البامية، لأنها إن بقيت دون سلق لنصف </a:t>
            </a:r>
            <a:endParaRPr lang="en-US" dirty="0" smtClean="0"/>
          </a:p>
          <a:p>
            <a:pPr lvl="0"/>
            <a:r>
              <a:rPr lang="ar-SA" dirty="0" smtClean="0"/>
              <a:t>ساعة أو أكثر فسيتغير لونها. </a:t>
            </a:r>
            <a:endParaRPr lang="en-US" dirty="0" smtClean="0"/>
          </a:p>
          <a:p>
            <a:endParaRPr lang="ar-IQ" dirty="0"/>
          </a:p>
        </p:txBody>
      </p:sp>
      <p:pic>
        <p:nvPicPr>
          <p:cNvPr id="5" name="Picture 4" descr="D:\نشاطات 2021\حفظ عملي\الباميا\images (13).jpg"/>
          <p:cNvPicPr>
            <a:picLocks noChangeAspect="1" noChangeArrowheads="1"/>
          </p:cNvPicPr>
          <p:nvPr/>
        </p:nvPicPr>
        <p:blipFill>
          <a:blip r:embed="rId2" cstate="print"/>
          <a:srcRect/>
          <a:stretch>
            <a:fillRect/>
          </a:stretch>
        </p:blipFill>
        <p:spPr bwMode="auto">
          <a:xfrm rot="20436076">
            <a:off x="6185830" y="1658281"/>
            <a:ext cx="2343919" cy="169364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descr="D:\نشاطات 2021\حفظ عملي\الباميا\images (15).jpg"/>
          <p:cNvPicPr>
            <a:picLocks noChangeAspect="1" noChangeArrowheads="1"/>
          </p:cNvPicPr>
          <p:nvPr/>
        </p:nvPicPr>
        <p:blipFill>
          <a:blip r:embed="rId3" cstate="print"/>
          <a:srcRect/>
          <a:stretch>
            <a:fillRect/>
          </a:stretch>
        </p:blipFill>
        <p:spPr bwMode="auto">
          <a:xfrm rot="20640908">
            <a:off x="3645751" y="1541741"/>
            <a:ext cx="2209428" cy="179372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descr="D:\نشاطات 2021\حفظ عملي\الباميا\images (16).jpg"/>
          <p:cNvPicPr>
            <a:picLocks noChangeAspect="1" noChangeArrowheads="1"/>
          </p:cNvPicPr>
          <p:nvPr/>
        </p:nvPicPr>
        <p:blipFill>
          <a:blip r:embed="rId4" cstate="print"/>
          <a:srcRect/>
          <a:stretch>
            <a:fillRect/>
          </a:stretch>
        </p:blipFill>
        <p:spPr bwMode="auto">
          <a:xfrm rot="20204762">
            <a:off x="1110116" y="1471759"/>
            <a:ext cx="2143125" cy="1872208"/>
          </a:xfrm>
          <a:prstGeom prst="roundRect">
            <a:avLst>
              <a:gd name="adj" fmla="val 8594"/>
            </a:avLst>
          </a:prstGeom>
          <a:solidFill>
            <a:srgbClr val="FFFFFF">
              <a:shade val="85000"/>
            </a:srgbClr>
          </a:solidFill>
          <a:ln>
            <a:solidFill>
              <a:srgbClr val="00B050"/>
            </a:solidFill>
          </a:ln>
          <a:effectLst>
            <a:reflection blurRad="12700" stA="38000" endPos="28000" dist="5000" dir="5400000" sy="-100000" algn="bl" rotWithShape="0"/>
          </a:effectLst>
        </p:spPr>
      </p:pic>
    </p:spTree>
  </p:cSld>
  <p:clrMapOvr>
    <a:masterClrMapping/>
  </p:clrMapOvr>
  <p:transition spd="slow">
    <p:wipe dir="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476672"/>
            <a:ext cx="8640960" cy="6120680"/>
          </a:xfrm>
        </p:spPr>
        <p:txBody>
          <a:bodyPr/>
          <a:lstStyle/>
          <a:p>
            <a:pPr lvl="0"/>
            <a:r>
              <a:rPr lang="ar-SA" dirty="0" smtClean="0"/>
              <a:t>سلق قرون البامية الصغيرة في الماء المغلي لمدة ثلاث دقائق، والقرون الكبيرة لأربع دقائق، وذلك لتثبيط عمل الإنزيمات وقتل البكتيريا، ومنع تغيير لونها، وضمان حفظها لأطول فترة ممكنة. </a:t>
            </a:r>
            <a:endParaRPr lang="ar-IQ" dirty="0" smtClean="0"/>
          </a:p>
          <a:p>
            <a:pPr lvl="0"/>
            <a:endParaRPr lang="ar-IQ" dirty="0" smtClean="0"/>
          </a:p>
          <a:p>
            <a:pPr lvl="0"/>
            <a:endParaRPr lang="ar-IQ" dirty="0" smtClean="0"/>
          </a:p>
          <a:p>
            <a:pPr lvl="0">
              <a:buNone/>
            </a:pPr>
            <a:endParaRPr lang="en-US" dirty="0" smtClean="0"/>
          </a:p>
          <a:p>
            <a:pPr lvl="0"/>
            <a:r>
              <a:rPr lang="ar-SA" dirty="0" smtClean="0"/>
              <a:t>تبريد قرون البامية المسلوقة في جو الغرفة </a:t>
            </a:r>
            <a:r>
              <a:rPr lang="ar-IQ" dirty="0" smtClean="0"/>
              <a:t>او في ماء الحنفية </a:t>
            </a:r>
            <a:r>
              <a:rPr lang="ar-SA" dirty="0" smtClean="0"/>
              <a:t>لمنعها من إكمال الطهي بالماء الساخن بعد انتشالها من السلق. </a:t>
            </a:r>
            <a:endParaRPr lang="en-US" dirty="0" smtClean="0"/>
          </a:p>
          <a:p>
            <a:pPr lvl="0"/>
            <a:r>
              <a:rPr lang="ar-SA" dirty="0" smtClean="0"/>
              <a:t>وضع البامية في مصفاة لتجفيفها من الماء.</a:t>
            </a:r>
            <a:endParaRPr lang="en-US" dirty="0" smtClean="0"/>
          </a:p>
          <a:p>
            <a:pPr>
              <a:buNone/>
            </a:pPr>
            <a:endParaRPr lang="ar-IQ" dirty="0"/>
          </a:p>
        </p:txBody>
      </p:sp>
      <p:pic>
        <p:nvPicPr>
          <p:cNvPr id="4" name="Picture 2" descr="D:\نشاطات 2021\حفظ عملي\الباميا\images (1).jpg"/>
          <p:cNvPicPr>
            <a:picLocks noChangeAspect="1" noChangeArrowheads="1"/>
          </p:cNvPicPr>
          <p:nvPr/>
        </p:nvPicPr>
        <p:blipFill>
          <a:blip r:embed="rId2" cstate="print"/>
          <a:srcRect/>
          <a:stretch>
            <a:fillRect/>
          </a:stretch>
        </p:blipFill>
        <p:spPr bwMode="auto">
          <a:xfrm>
            <a:off x="1403648" y="1412776"/>
            <a:ext cx="2376264" cy="1656184"/>
          </a:xfrm>
          <a:prstGeom prst="rect">
            <a:avLst/>
          </a:prstGeom>
          <a:ln>
            <a:noFill/>
          </a:ln>
          <a:effectLst>
            <a:softEdge rad="112500"/>
          </a:effectLst>
        </p:spPr>
      </p:pic>
      <p:pic>
        <p:nvPicPr>
          <p:cNvPr id="6" name="Picture 4" descr="D:\نشاطات 2021\حفظ عملي\الباميا\viber_image_٢٠٢١-٠٥-٣٠_٠٩-٣٢-٠١.jpg"/>
          <p:cNvPicPr>
            <a:picLocks noChangeAspect="1" noChangeArrowheads="1"/>
          </p:cNvPicPr>
          <p:nvPr/>
        </p:nvPicPr>
        <p:blipFill>
          <a:blip r:embed="rId3" cstate="print"/>
          <a:srcRect/>
          <a:stretch>
            <a:fillRect/>
          </a:stretch>
        </p:blipFill>
        <p:spPr bwMode="auto">
          <a:xfrm>
            <a:off x="755576" y="4365104"/>
            <a:ext cx="2931796" cy="2088232"/>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476672"/>
            <a:ext cx="8229600" cy="5847928"/>
          </a:xfrm>
        </p:spPr>
        <p:txBody>
          <a:bodyPr/>
          <a:lstStyle/>
          <a:p>
            <a:pPr lvl="0"/>
            <a:r>
              <a:rPr lang="en-US" dirty="0" smtClean="0"/>
              <a:t> </a:t>
            </a:r>
            <a:r>
              <a:rPr lang="ar-SA" dirty="0" smtClean="0"/>
              <a:t>وضع البامية المسلوقة في أكياس بلاستيكية محكمة الإغلاق، مع ضرورة إزالة فقاعات الهواء لمنع جفاف البامية، والاحتفاظ بليونتها أثناء التجميد. </a:t>
            </a:r>
            <a:endParaRPr lang="ar-IQ" dirty="0" smtClean="0"/>
          </a:p>
          <a:p>
            <a:pPr lvl="0"/>
            <a:endParaRPr lang="ar-IQ" dirty="0" smtClean="0"/>
          </a:p>
          <a:p>
            <a:pPr lvl="0">
              <a:buNone/>
            </a:pPr>
            <a:endParaRPr lang="ar-IQ" dirty="0" smtClean="0"/>
          </a:p>
          <a:p>
            <a:pPr lvl="0">
              <a:buNone/>
            </a:pPr>
            <a:endParaRPr lang="en-US" dirty="0" smtClean="0"/>
          </a:p>
          <a:p>
            <a:pPr lvl="0"/>
            <a:r>
              <a:rPr lang="ar-SA" dirty="0" smtClean="0"/>
              <a:t>وضع أكياس البامية في الفريزر.</a:t>
            </a:r>
            <a:endParaRPr lang="ar-IQ" dirty="0" smtClean="0"/>
          </a:p>
          <a:p>
            <a:pPr lvl="0"/>
            <a:endParaRPr lang="ar-IQ" dirty="0" smtClean="0"/>
          </a:p>
          <a:p>
            <a:pPr lvl="0"/>
            <a:endParaRPr lang="ar-IQ" dirty="0" smtClean="0"/>
          </a:p>
          <a:p>
            <a:pPr lvl="0">
              <a:buNone/>
            </a:pPr>
            <a:endParaRPr lang="ar-IQ" dirty="0" smtClean="0"/>
          </a:p>
          <a:p>
            <a:pPr lvl="0">
              <a:buNone/>
            </a:pPr>
            <a:endParaRPr lang="en-US" dirty="0" smtClean="0"/>
          </a:p>
          <a:p>
            <a:pPr lvl="0"/>
            <a:r>
              <a:rPr lang="ar-SA" dirty="0" smtClean="0"/>
              <a:t>وضع ملصق للمعلومات على الكيس.</a:t>
            </a:r>
            <a:endParaRPr lang="en-US" dirty="0" smtClean="0"/>
          </a:p>
          <a:p>
            <a:pPr>
              <a:buNone/>
            </a:pPr>
            <a:endParaRPr lang="ar-IQ" dirty="0"/>
          </a:p>
        </p:txBody>
      </p:sp>
      <p:pic>
        <p:nvPicPr>
          <p:cNvPr id="10" name="Picture 2" descr="D:\نشاطات 2021\حفظ عملي\الباميا\images (2).jpg"/>
          <p:cNvPicPr>
            <a:picLocks noChangeAspect="1" noChangeArrowheads="1"/>
          </p:cNvPicPr>
          <p:nvPr/>
        </p:nvPicPr>
        <p:blipFill>
          <a:blip r:embed="rId2" cstate="print"/>
          <a:srcRect/>
          <a:stretch>
            <a:fillRect/>
          </a:stretch>
        </p:blipFill>
        <p:spPr bwMode="auto">
          <a:xfrm>
            <a:off x="1115616" y="1628800"/>
            <a:ext cx="2543175" cy="1800225"/>
          </a:xfrm>
          <a:prstGeom prst="rect">
            <a:avLst/>
          </a:prstGeom>
          <a:noFill/>
        </p:spPr>
      </p:pic>
      <p:pic>
        <p:nvPicPr>
          <p:cNvPr id="13" name="Picture 5" descr="D:\نشاطات 2021\حفظ عملي\الباميا\viber_image_٢٠٢١-٠٥-٣٠_٠٩-٣١-٥٧.jpg"/>
          <p:cNvPicPr>
            <a:picLocks noChangeAspect="1" noChangeArrowheads="1"/>
          </p:cNvPicPr>
          <p:nvPr/>
        </p:nvPicPr>
        <p:blipFill>
          <a:blip r:embed="rId3" cstate="print"/>
          <a:srcRect/>
          <a:stretch>
            <a:fillRect/>
          </a:stretch>
        </p:blipFill>
        <p:spPr bwMode="auto">
          <a:xfrm>
            <a:off x="5292080" y="3356992"/>
            <a:ext cx="2587356" cy="1440160"/>
          </a:xfrm>
          <a:prstGeom prst="rect">
            <a:avLst/>
          </a:prstGeom>
          <a:ln>
            <a:noFill/>
          </a:ln>
          <a:effectLst>
            <a:softEdge rad="112500"/>
          </a:effectLst>
        </p:spPr>
      </p:pic>
      <p:pic>
        <p:nvPicPr>
          <p:cNvPr id="14" name="Picture 3" descr="D:\نشاطات 2021\حفظ عملي\الباميا\maxresdefault (1).jpg"/>
          <p:cNvPicPr>
            <a:picLocks noChangeAspect="1" noChangeArrowheads="1"/>
          </p:cNvPicPr>
          <p:nvPr/>
        </p:nvPicPr>
        <p:blipFill>
          <a:blip r:embed="rId4" cstate="print"/>
          <a:srcRect/>
          <a:stretch>
            <a:fillRect/>
          </a:stretch>
        </p:blipFill>
        <p:spPr bwMode="auto">
          <a:xfrm>
            <a:off x="1331640" y="3645024"/>
            <a:ext cx="2821602" cy="1512168"/>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457200" y="1124744"/>
            <a:ext cx="8229600" cy="5199856"/>
          </a:xfrm>
        </p:spPr>
        <p:txBody>
          <a:bodyPr/>
          <a:lstStyle/>
          <a:p>
            <a:pPr>
              <a:buNone/>
            </a:pPr>
            <a:r>
              <a:rPr lang="ar-SA" b="1" dirty="0" smtClean="0">
                <a:solidFill>
                  <a:srgbClr val="FF0000"/>
                </a:solidFill>
              </a:rPr>
              <a:t>ملاحظة:</a:t>
            </a:r>
            <a:r>
              <a:rPr lang="ar-SA" dirty="0" smtClean="0">
                <a:solidFill>
                  <a:srgbClr val="FF0000"/>
                </a:solidFill>
              </a:rPr>
              <a:t> </a:t>
            </a:r>
            <a:r>
              <a:rPr lang="ar-SA" dirty="0" smtClean="0"/>
              <a:t>يمكن تجميد البامية بطريقة ثانية هي:</a:t>
            </a:r>
            <a:endParaRPr lang="en-US" dirty="0" smtClean="0"/>
          </a:p>
          <a:p>
            <a:pPr lvl="0"/>
            <a:r>
              <a:rPr lang="ar-SA" dirty="0" smtClean="0"/>
              <a:t>اختيار البامية الطازجة وسلقها وتبريدها بنفس الخطوات السابقة. </a:t>
            </a:r>
            <a:endParaRPr lang="en-US" dirty="0" smtClean="0"/>
          </a:p>
          <a:p>
            <a:pPr lvl="0"/>
            <a:r>
              <a:rPr lang="ar-SA" dirty="0" smtClean="0"/>
              <a:t>وضع القرون الصغيرة الكاملة أو القرون الطويلة بعد تقطيعها على صينية مغلفة بورق البرشمان.</a:t>
            </a:r>
            <a:endParaRPr lang="en-US" dirty="0" smtClean="0"/>
          </a:p>
          <a:p>
            <a:pPr lvl="0"/>
            <a:r>
              <a:rPr lang="ar-SA" dirty="0" smtClean="0"/>
              <a:t>وضع صينية البامية في الفريزر لعدة ساعات حتى تتجمد.</a:t>
            </a:r>
            <a:endParaRPr lang="en-US" dirty="0" smtClean="0"/>
          </a:p>
          <a:p>
            <a:pPr lvl="0"/>
            <a:r>
              <a:rPr lang="en-US" dirty="0" smtClean="0"/>
              <a:t> </a:t>
            </a:r>
            <a:r>
              <a:rPr lang="ar-SA" dirty="0" smtClean="0"/>
              <a:t>وضع البامية في أكياس التفريز، ومن ثم حفظها في الفريزر. </a:t>
            </a:r>
            <a:endParaRPr lang="en-US" dirty="0" smtClean="0"/>
          </a:p>
          <a:p>
            <a:pPr>
              <a:buNone/>
            </a:pPr>
            <a:r>
              <a:rPr lang="en-US" dirty="0" smtClean="0"/>
              <a:t> </a:t>
            </a:r>
          </a:p>
          <a:p>
            <a:endParaRPr lang="ar-IQ" dirty="0"/>
          </a:p>
        </p:txBody>
      </p:sp>
      <p:pic>
        <p:nvPicPr>
          <p:cNvPr id="8" name="Picture 7" descr="D:\نشاطات 2021\حفظ عملي\الباميا\file_57.jpeg"/>
          <p:cNvPicPr>
            <a:picLocks noChangeAspect="1" noChangeArrowheads="1"/>
          </p:cNvPicPr>
          <p:nvPr/>
        </p:nvPicPr>
        <p:blipFill>
          <a:blip r:embed="rId2" cstate="print"/>
          <a:srcRect/>
          <a:stretch>
            <a:fillRect/>
          </a:stretch>
        </p:blipFill>
        <p:spPr bwMode="auto">
          <a:xfrm>
            <a:off x="1763688" y="4437112"/>
            <a:ext cx="3528392" cy="1878087"/>
          </a:xfrm>
          <a:prstGeom prst="rect">
            <a:avLst/>
          </a:prstGeom>
          <a:ln>
            <a:noFill/>
          </a:ln>
          <a:effectLst>
            <a:softEdge rad="112500"/>
          </a:effectLst>
        </p:spPr>
      </p:pic>
      <p:sp>
        <p:nvSpPr>
          <p:cNvPr id="9" name="TextBox 8"/>
          <p:cNvSpPr txBox="1"/>
          <p:nvPr/>
        </p:nvSpPr>
        <p:spPr>
          <a:xfrm>
            <a:off x="4283968" y="4797152"/>
            <a:ext cx="792088" cy="830997"/>
          </a:xfrm>
          <a:prstGeom prst="rect">
            <a:avLst/>
          </a:prstGeom>
          <a:noFill/>
        </p:spPr>
        <p:txBody>
          <a:bodyPr wrap="square" rtlCol="1">
            <a:spAutoFit/>
          </a:bodyPr>
          <a:lstStyle/>
          <a:p>
            <a:r>
              <a:rPr lang="ar-IQ" sz="2400" b="1" dirty="0" smtClean="0">
                <a:solidFill>
                  <a:srgbClr val="FF0000"/>
                </a:solidFill>
              </a:rPr>
              <a:t>بامية مثلجة</a:t>
            </a:r>
            <a:endParaRPr lang="ar-IQ" sz="2400" b="1" dirty="0">
              <a:solidFill>
                <a:srgbClr val="FF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404664"/>
            <a:ext cx="8640960" cy="6264696"/>
          </a:xfrm>
        </p:spPr>
        <p:txBody>
          <a:bodyPr/>
          <a:lstStyle/>
          <a:p>
            <a:pPr>
              <a:buNone/>
            </a:pPr>
            <a:r>
              <a:rPr lang="ar-IQ" sz="2800" b="1" u="sng" dirty="0" smtClean="0">
                <a:solidFill>
                  <a:srgbClr val="FF0000"/>
                </a:solidFill>
              </a:rPr>
              <a:t>التعـليـب:</a:t>
            </a:r>
            <a:r>
              <a:rPr lang="ar-IQ" sz="2800" b="1" dirty="0" smtClean="0">
                <a:solidFill>
                  <a:srgbClr val="FF0000"/>
                </a:solidFill>
              </a:rPr>
              <a:t> </a:t>
            </a:r>
            <a:r>
              <a:rPr lang="ar-IQ" dirty="0" smtClean="0"/>
              <a:t>(</a:t>
            </a:r>
            <a:r>
              <a:rPr lang="ar-IQ" b="1" dirty="0" smtClean="0">
                <a:solidFill>
                  <a:srgbClr val="00B050"/>
                </a:solidFill>
              </a:rPr>
              <a:t>التعبئة الحارة </a:t>
            </a:r>
            <a:r>
              <a:rPr lang="ar-IQ" dirty="0" smtClean="0"/>
              <a:t>)</a:t>
            </a:r>
          </a:p>
          <a:p>
            <a:pPr>
              <a:buNone/>
            </a:pPr>
            <a:r>
              <a:rPr lang="ar-IQ" dirty="0" smtClean="0"/>
              <a:t>1- عقمي العلب الزجاجية </a:t>
            </a:r>
            <a:endParaRPr lang="en-US" dirty="0" smtClean="0"/>
          </a:p>
          <a:p>
            <a:pPr>
              <a:buNone/>
            </a:pPr>
            <a:r>
              <a:rPr lang="ar-IQ" dirty="0" smtClean="0"/>
              <a:t>1- اغسلي ثم ازيلي العضد</a:t>
            </a:r>
          </a:p>
          <a:p>
            <a:pPr>
              <a:buNone/>
            </a:pPr>
            <a:endParaRPr lang="ar-IQ" dirty="0" smtClean="0"/>
          </a:p>
          <a:p>
            <a:pPr>
              <a:buNone/>
            </a:pPr>
            <a:endParaRPr lang="ar-IQ" dirty="0" smtClean="0"/>
          </a:p>
          <a:p>
            <a:pPr>
              <a:buNone/>
            </a:pPr>
            <a:endParaRPr lang="ar-IQ" dirty="0" smtClean="0"/>
          </a:p>
          <a:p>
            <a:pPr>
              <a:buNone/>
            </a:pPr>
            <a:endParaRPr lang="ar-IQ" dirty="0" smtClean="0"/>
          </a:p>
          <a:p>
            <a:pPr>
              <a:buNone/>
            </a:pPr>
            <a:endParaRPr lang="ar-IQ" dirty="0" smtClean="0"/>
          </a:p>
          <a:p>
            <a:pPr>
              <a:buNone/>
            </a:pPr>
            <a:endParaRPr lang="ar-IQ" dirty="0" smtClean="0"/>
          </a:p>
          <a:p>
            <a:pPr>
              <a:buNone/>
            </a:pPr>
            <a:r>
              <a:rPr lang="ar-IQ" dirty="0" smtClean="0"/>
              <a:t>2-اسلقي في الماء المغلي لمدة دقيقة </a:t>
            </a:r>
          </a:p>
          <a:p>
            <a:pPr>
              <a:buNone/>
            </a:pPr>
            <a:endParaRPr lang="ar-IQ" dirty="0" smtClean="0"/>
          </a:p>
          <a:p>
            <a:pPr>
              <a:buNone/>
            </a:pPr>
            <a:endParaRPr lang="en-US" dirty="0" smtClean="0"/>
          </a:p>
          <a:p>
            <a:endParaRPr lang="ar-IQ" dirty="0"/>
          </a:p>
        </p:txBody>
      </p:sp>
      <p:pic>
        <p:nvPicPr>
          <p:cNvPr id="4" name="Picture 2" descr="D:\نشاطات 2021\حفظ عملي\الباميا\عمل-مخلل-البامية-بالصور-4.jpg"/>
          <p:cNvPicPr>
            <a:picLocks noChangeAspect="1" noChangeArrowheads="1"/>
          </p:cNvPicPr>
          <p:nvPr/>
        </p:nvPicPr>
        <p:blipFill>
          <a:blip r:embed="rId2" cstate="print"/>
          <a:srcRect/>
          <a:stretch>
            <a:fillRect/>
          </a:stretch>
        </p:blipFill>
        <p:spPr bwMode="auto">
          <a:xfrm>
            <a:off x="4572000" y="2780928"/>
            <a:ext cx="2570391" cy="1728192"/>
          </a:xfrm>
          <a:prstGeom prst="rect">
            <a:avLst/>
          </a:prstGeom>
          <a:ln>
            <a:solidFill>
              <a:srgbClr val="00B050"/>
            </a:solidFill>
          </a:ln>
          <a:effectLst>
            <a:softEdge rad="112500"/>
          </a:effectLst>
        </p:spPr>
      </p:pic>
      <p:pic>
        <p:nvPicPr>
          <p:cNvPr id="5" name="Picture 3" descr="D:\نشاطات 2021\حفظ عملي\الباميا\images.jpg"/>
          <p:cNvPicPr>
            <a:picLocks noChangeAspect="1" noChangeArrowheads="1"/>
          </p:cNvPicPr>
          <p:nvPr/>
        </p:nvPicPr>
        <p:blipFill>
          <a:blip r:embed="rId3" cstate="print"/>
          <a:srcRect/>
          <a:stretch>
            <a:fillRect/>
          </a:stretch>
        </p:blipFill>
        <p:spPr bwMode="auto">
          <a:xfrm>
            <a:off x="755576" y="4653136"/>
            <a:ext cx="2359149" cy="1450801"/>
          </a:xfrm>
          <a:prstGeom prst="rect">
            <a:avLst/>
          </a:prstGeom>
          <a:noFill/>
          <a:ln w="19050">
            <a:solidFill>
              <a:schemeClr val="tx1"/>
            </a:solidFill>
          </a:ln>
        </p:spPr>
      </p:pic>
      <p:pic>
        <p:nvPicPr>
          <p:cNvPr id="6" name="Picture 4" descr="D:\نشاطات 2021\حفظ عملي\الباميا\عمل-مخلل-البامية-بالصور-2.jpg"/>
          <p:cNvPicPr>
            <a:picLocks noChangeAspect="1" noChangeArrowheads="1"/>
          </p:cNvPicPr>
          <p:nvPr/>
        </p:nvPicPr>
        <p:blipFill>
          <a:blip r:embed="rId4" cstate="print"/>
          <a:srcRect/>
          <a:stretch>
            <a:fillRect/>
          </a:stretch>
        </p:blipFill>
        <p:spPr bwMode="auto">
          <a:xfrm>
            <a:off x="467544" y="1628800"/>
            <a:ext cx="3074447" cy="1728192"/>
          </a:xfrm>
          <a:prstGeom prst="rect">
            <a:avLst/>
          </a:prstGeom>
          <a:noFill/>
        </p:spPr>
      </p:pic>
      <p:pic>
        <p:nvPicPr>
          <p:cNvPr id="10" name="Picture 3" descr="D:\نشاطات 2021\حفظ عملي\الباميا\images (11).jpg"/>
          <p:cNvPicPr>
            <a:picLocks noChangeAspect="1" noChangeArrowheads="1"/>
          </p:cNvPicPr>
          <p:nvPr/>
        </p:nvPicPr>
        <p:blipFill>
          <a:blip r:embed="rId5" cstate="print"/>
          <a:srcRect/>
          <a:stretch>
            <a:fillRect/>
          </a:stretch>
        </p:blipFill>
        <p:spPr bwMode="auto">
          <a:xfrm rot="19575284">
            <a:off x="3802061" y="335354"/>
            <a:ext cx="1258142" cy="1696439"/>
          </a:xfrm>
          <a:prstGeom prst="rect">
            <a:avLst/>
          </a:prstGeom>
          <a:noFill/>
          <a:ln>
            <a:solidFill>
              <a:srgbClr val="92D050"/>
            </a:solidFill>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550</TotalTime>
  <Words>730</Words>
  <Application>Microsoft Office PowerPoint</Application>
  <PresentationFormat>On-screen Show (4:3)</PresentationFormat>
  <Paragraphs>108</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Flow</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شكرا لحسن اصغائكم      </vt:lpstr>
    </vt:vector>
  </TitlesOfParts>
  <Company>Microsoft (C)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DR.Ahmed Saker 2O14</dc:creator>
  <cp:lastModifiedBy>DR.Ahmed Saker 2O14</cp:lastModifiedBy>
  <cp:revision>72</cp:revision>
  <dcterms:created xsi:type="dcterms:W3CDTF">2021-05-29T17:09:39Z</dcterms:created>
  <dcterms:modified xsi:type="dcterms:W3CDTF">2021-08-16T10:15:06Z</dcterms:modified>
</cp:coreProperties>
</file>