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61" r:id="rId5"/>
    <p:sldId id="259" r:id="rId6"/>
    <p:sldId id="260" r:id="rId7"/>
    <p:sldId id="262" r:id="rId8"/>
    <p:sldId id="263" r:id="rId9"/>
    <p:sldId id="264" r:id="rId10"/>
    <p:sldId id="266" r:id="rId11"/>
    <p:sldId id="265"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F0B1998-A8E6-402E-AF22-47F672FA954B}" type="datetimeFigureOut">
              <a:rPr lang="ar-IQ" smtClean="0"/>
              <a:pPr/>
              <a:t>10/01/1443</a:t>
            </a:fld>
            <a:endParaRPr lang="ar-IQ"/>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IQ"/>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3EBFAA2-20F6-4FBC-BD04-F1298E21E98C}"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0B1998-A8E6-402E-AF22-47F672FA954B}" type="datetimeFigureOut">
              <a:rPr lang="ar-IQ" smtClean="0"/>
              <a:pPr/>
              <a:t>10/01/1443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3EBFAA2-20F6-4FBC-BD04-F1298E21E98C}"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0B1998-A8E6-402E-AF22-47F672FA954B}" type="datetimeFigureOut">
              <a:rPr lang="ar-IQ" smtClean="0"/>
              <a:pPr/>
              <a:t>10/01/1443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3EBFAA2-20F6-4FBC-BD04-F1298E21E98C}"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F0B1998-A8E6-402E-AF22-47F672FA954B}" type="datetimeFigureOut">
              <a:rPr lang="ar-IQ" smtClean="0"/>
              <a:pPr/>
              <a:t>10/01/1443</a:t>
            </a:fld>
            <a:endParaRPr lang="ar-IQ"/>
          </a:p>
        </p:txBody>
      </p:sp>
      <p:sp>
        <p:nvSpPr>
          <p:cNvPr id="9" name="Slide Number Placeholder 8"/>
          <p:cNvSpPr>
            <a:spLocks noGrp="1"/>
          </p:cNvSpPr>
          <p:nvPr>
            <p:ph type="sldNum" sz="quarter" idx="15"/>
          </p:nvPr>
        </p:nvSpPr>
        <p:spPr/>
        <p:txBody>
          <a:bodyPr rtlCol="0"/>
          <a:lstStyle/>
          <a:p>
            <a:fld id="{E3EBFAA2-20F6-4FBC-BD04-F1298E21E98C}" type="slidenum">
              <a:rPr lang="ar-IQ" smtClean="0"/>
              <a:pPr/>
              <a:t>‹#›</a:t>
            </a:fld>
            <a:endParaRPr lang="ar-IQ"/>
          </a:p>
        </p:txBody>
      </p:sp>
      <p:sp>
        <p:nvSpPr>
          <p:cNvPr id="10" name="Footer Placeholder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F0B1998-A8E6-402E-AF22-47F672FA954B}" type="datetimeFigureOut">
              <a:rPr lang="ar-IQ" smtClean="0"/>
              <a:pPr/>
              <a:t>10/01/1443</a:t>
            </a:fld>
            <a:endParaRPr lang="ar-IQ"/>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IQ"/>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3EBFAA2-20F6-4FBC-BD04-F1298E21E98C}"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F0B1998-A8E6-402E-AF22-47F672FA954B}" type="datetimeFigureOut">
              <a:rPr lang="ar-IQ" smtClean="0"/>
              <a:pPr/>
              <a:t>10/01/1443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3EBFAA2-20F6-4FBC-BD04-F1298E21E98C}" type="slidenum">
              <a:rPr lang="ar-IQ" smtClean="0"/>
              <a:pPr/>
              <a:t>‹#›</a:t>
            </a:fld>
            <a:endParaRPr lang="ar-IQ"/>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F0B1998-A8E6-402E-AF22-47F672FA954B}" type="datetimeFigureOut">
              <a:rPr lang="ar-IQ" smtClean="0"/>
              <a:pPr/>
              <a:t>10/01/1443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3EBFAA2-20F6-4FBC-BD04-F1298E21E98C}" type="slidenum">
              <a:rPr lang="ar-IQ" smtClean="0"/>
              <a:pPr/>
              <a:t>‹#›</a:t>
            </a:fld>
            <a:endParaRPr lang="ar-IQ"/>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F0B1998-A8E6-402E-AF22-47F672FA954B}" type="datetimeFigureOut">
              <a:rPr lang="ar-IQ" smtClean="0"/>
              <a:pPr/>
              <a:t>10/01/1443</a:t>
            </a:fld>
            <a:endParaRPr lang="ar-IQ"/>
          </a:p>
        </p:txBody>
      </p:sp>
      <p:sp>
        <p:nvSpPr>
          <p:cNvPr id="7" name="Slide Number Placeholder 6"/>
          <p:cNvSpPr>
            <a:spLocks noGrp="1"/>
          </p:cNvSpPr>
          <p:nvPr>
            <p:ph type="sldNum" sz="quarter" idx="11"/>
          </p:nvPr>
        </p:nvSpPr>
        <p:spPr/>
        <p:txBody>
          <a:bodyPr rtlCol="0"/>
          <a:lstStyle/>
          <a:p>
            <a:fld id="{E3EBFAA2-20F6-4FBC-BD04-F1298E21E98C}" type="slidenum">
              <a:rPr lang="ar-IQ" smtClean="0"/>
              <a:pPr/>
              <a:t>‹#›</a:t>
            </a:fld>
            <a:endParaRPr lang="ar-IQ"/>
          </a:p>
        </p:txBody>
      </p:sp>
      <p:sp>
        <p:nvSpPr>
          <p:cNvPr id="8" name="Footer Placeholder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0B1998-A8E6-402E-AF22-47F672FA954B}" type="datetimeFigureOut">
              <a:rPr lang="ar-IQ" smtClean="0"/>
              <a:pPr/>
              <a:t>10/01/1443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3EBFAA2-20F6-4FBC-BD04-F1298E21E98C}"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F0B1998-A8E6-402E-AF22-47F672FA954B}" type="datetimeFigureOut">
              <a:rPr lang="ar-IQ" smtClean="0"/>
              <a:pPr/>
              <a:t>10/01/1443</a:t>
            </a:fld>
            <a:endParaRPr lang="ar-IQ"/>
          </a:p>
        </p:txBody>
      </p:sp>
      <p:sp>
        <p:nvSpPr>
          <p:cNvPr id="22" name="Slide Number Placeholder 21"/>
          <p:cNvSpPr>
            <a:spLocks noGrp="1"/>
          </p:cNvSpPr>
          <p:nvPr>
            <p:ph type="sldNum" sz="quarter" idx="15"/>
          </p:nvPr>
        </p:nvSpPr>
        <p:spPr/>
        <p:txBody>
          <a:bodyPr rtlCol="0"/>
          <a:lstStyle/>
          <a:p>
            <a:fld id="{E3EBFAA2-20F6-4FBC-BD04-F1298E21E98C}" type="slidenum">
              <a:rPr lang="ar-IQ" smtClean="0"/>
              <a:pPr/>
              <a:t>‹#›</a:t>
            </a:fld>
            <a:endParaRPr lang="ar-IQ"/>
          </a:p>
        </p:txBody>
      </p:sp>
      <p:sp>
        <p:nvSpPr>
          <p:cNvPr id="23" name="Footer Placeholder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F0B1998-A8E6-402E-AF22-47F672FA954B}" type="datetimeFigureOut">
              <a:rPr lang="ar-IQ" smtClean="0"/>
              <a:pPr/>
              <a:t>10/01/1443</a:t>
            </a:fld>
            <a:endParaRPr lang="ar-IQ"/>
          </a:p>
        </p:txBody>
      </p:sp>
      <p:sp>
        <p:nvSpPr>
          <p:cNvPr id="18" name="Slide Number Placeholder 17"/>
          <p:cNvSpPr>
            <a:spLocks noGrp="1"/>
          </p:cNvSpPr>
          <p:nvPr>
            <p:ph type="sldNum" sz="quarter" idx="11"/>
          </p:nvPr>
        </p:nvSpPr>
        <p:spPr/>
        <p:txBody>
          <a:bodyPr rtlCol="0"/>
          <a:lstStyle/>
          <a:p>
            <a:fld id="{E3EBFAA2-20F6-4FBC-BD04-F1298E21E98C}" type="slidenum">
              <a:rPr lang="ar-IQ" smtClean="0"/>
              <a:pPr/>
              <a:t>‹#›</a:t>
            </a:fld>
            <a:endParaRPr lang="ar-IQ"/>
          </a:p>
        </p:txBody>
      </p:sp>
      <p:sp>
        <p:nvSpPr>
          <p:cNvPr id="21" name="Footer Placeholder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F0B1998-A8E6-402E-AF22-47F672FA954B}" type="datetimeFigureOut">
              <a:rPr lang="ar-IQ" smtClean="0"/>
              <a:pPr/>
              <a:t>10/01/1443</a:t>
            </a:fld>
            <a:endParaRPr lang="ar-IQ"/>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3EBFAA2-20F6-4FBC-BD04-F1298E21E98C}"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88640"/>
            <a:ext cx="7772400" cy="1368152"/>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ar-IQ" sz="3600" b="1" dirty="0" smtClean="0">
                <a:solidFill>
                  <a:srgbClr val="FF0000"/>
                </a:solidFill>
              </a:rPr>
              <a:t>المـادة / حفـظ الاغذيـة </a:t>
            </a:r>
            <a:r>
              <a:rPr lang="ar-IQ" sz="3600" b="1" smtClean="0">
                <a:solidFill>
                  <a:srgbClr val="FF0000"/>
                </a:solidFill>
              </a:rPr>
              <a:t>–</a:t>
            </a:r>
            <a:r>
              <a:rPr lang="ar-IQ" sz="3600" b="1" smtClean="0">
                <a:solidFill>
                  <a:srgbClr val="FF0000"/>
                </a:solidFill>
              </a:rPr>
              <a:t>الدرس </a:t>
            </a:r>
            <a:r>
              <a:rPr lang="ar-IQ" sz="3600" b="1" dirty="0" smtClean="0">
                <a:solidFill>
                  <a:srgbClr val="FF0000"/>
                </a:solidFill>
              </a:rPr>
              <a:t>العملـي </a:t>
            </a:r>
            <a:endParaRPr lang="ar-IQ" sz="3600" b="1" dirty="0">
              <a:solidFill>
                <a:srgbClr val="FF0000"/>
              </a:solidFill>
            </a:endParaRPr>
          </a:p>
        </p:txBody>
      </p:sp>
      <p:sp>
        <p:nvSpPr>
          <p:cNvPr id="3" name="Subtitle 2"/>
          <p:cNvSpPr>
            <a:spLocks noGrp="1"/>
          </p:cNvSpPr>
          <p:nvPr>
            <p:ph type="subTitle" idx="1"/>
          </p:nvPr>
        </p:nvSpPr>
        <p:spPr>
          <a:xfrm>
            <a:off x="1835696" y="1772816"/>
            <a:ext cx="5760640" cy="4869160"/>
          </a:xfrm>
        </p:spPr>
        <p:style>
          <a:lnRef idx="1">
            <a:schemeClr val="accent4"/>
          </a:lnRef>
          <a:fillRef idx="2">
            <a:schemeClr val="accent4"/>
          </a:fillRef>
          <a:effectRef idx="1">
            <a:schemeClr val="accent4"/>
          </a:effectRef>
          <a:fontRef idx="minor">
            <a:schemeClr val="dk1"/>
          </a:fontRef>
        </p:style>
        <p:txBody>
          <a:bodyPr>
            <a:normAutofit/>
          </a:bodyPr>
          <a:lstStyle/>
          <a:p>
            <a:pPr algn="ctr"/>
            <a:endParaRPr lang="ar-IQ" sz="3600" b="1" dirty="0" smtClean="0">
              <a:solidFill>
                <a:schemeClr val="tx1"/>
              </a:solidFill>
            </a:endParaRPr>
          </a:p>
          <a:p>
            <a:pPr algn="ctr"/>
            <a:r>
              <a:rPr lang="ar-IQ" sz="3600" b="1" dirty="0" smtClean="0">
                <a:solidFill>
                  <a:schemeClr val="tx1"/>
                </a:solidFill>
              </a:rPr>
              <a:t>قســــم </a:t>
            </a:r>
            <a:r>
              <a:rPr lang="ar-IQ" sz="3600" b="1" dirty="0" smtClean="0">
                <a:solidFill>
                  <a:schemeClr val="tx1"/>
                </a:solidFill>
              </a:rPr>
              <a:t>الاقتصـــاد المنزلـــي </a:t>
            </a:r>
          </a:p>
          <a:p>
            <a:pPr algn="ctr"/>
            <a:r>
              <a:rPr lang="ar-IQ" sz="3600" b="1" dirty="0" smtClean="0">
                <a:solidFill>
                  <a:schemeClr val="tx1"/>
                </a:solidFill>
              </a:rPr>
              <a:t>المرحلــــة </a:t>
            </a:r>
            <a:r>
              <a:rPr lang="ar-IQ" sz="3600" b="1" dirty="0" smtClean="0">
                <a:solidFill>
                  <a:schemeClr val="tx1"/>
                </a:solidFill>
              </a:rPr>
              <a:t>الثالثـــة</a:t>
            </a:r>
          </a:p>
          <a:p>
            <a:pPr algn="ctr"/>
            <a:r>
              <a:rPr lang="ar-IQ" sz="3600" dirty="0" smtClean="0">
                <a:solidFill>
                  <a:schemeClr val="tx1"/>
                </a:solidFill>
              </a:rPr>
              <a:t>م. باهرة محمود جعفر</a:t>
            </a:r>
            <a:r>
              <a:rPr lang="ar-IQ" sz="3600" b="1" dirty="0" smtClean="0">
                <a:solidFill>
                  <a:schemeClr val="tx1"/>
                </a:solidFill>
              </a:rPr>
              <a:t> </a:t>
            </a:r>
            <a:endParaRPr lang="ar-IQ" sz="3600" b="1" dirty="0" smtClean="0">
              <a:solidFill>
                <a:schemeClr val="tx1"/>
              </a:solidFill>
            </a:endParaRPr>
          </a:p>
          <a:p>
            <a:pPr algn="ctr"/>
            <a:r>
              <a:rPr lang="ar-IQ" sz="3600" b="1" dirty="0" smtClean="0">
                <a:solidFill>
                  <a:srgbClr val="FF0000"/>
                </a:solidFill>
              </a:rPr>
              <a:t>حفـــــــظ التفـــــــاح </a:t>
            </a:r>
          </a:p>
          <a:p>
            <a:pPr algn="ctr"/>
            <a:endParaRPr lang="ar-IQ" sz="3600" dirty="0"/>
          </a:p>
        </p:txBody>
      </p:sp>
      <p:pic>
        <p:nvPicPr>
          <p:cNvPr id="2051" name="Picture 3" descr="D:\نشاطات 2021\حفظ عملي\التفاح\تنزيل (2).jpg"/>
          <p:cNvPicPr>
            <a:picLocks noChangeAspect="1" noChangeArrowheads="1"/>
          </p:cNvPicPr>
          <p:nvPr/>
        </p:nvPicPr>
        <p:blipFill>
          <a:blip r:embed="rId2" cstate="print"/>
          <a:srcRect/>
          <a:stretch>
            <a:fillRect/>
          </a:stretch>
        </p:blipFill>
        <p:spPr bwMode="auto">
          <a:xfrm>
            <a:off x="3491880" y="4653136"/>
            <a:ext cx="2592288" cy="1954485"/>
          </a:xfrm>
          <a:prstGeom prst="ellipse">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747464"/>
            <a:ext cx="7467600" cy="72008"/>
          </a:xfrm>
        </p:spPr>
        <p:txBody>
          <a:bodyPr>
            <a:normAutofit fontScale="90000"/>
          </a:bodyPr>
          <a:lstStyle/>
          <a:p>
            <a:endParaRPr lang="ar-IQ" dirty="0"/>
          </a:p>
        </p:txBody>
      </p:sp>
      <p:sp>
        <p:nvSpPr>
          <p:cNvPr id="3" name="Content Placeholder 2"/>
          <p:cNvSpPr>
            <a:spLocks noGrp="1"/>
          </p:cNvSpPr>
          <p:nvPr>
            <p:ph sz="quarter" idx="1"/>
          </p:nvPr>
        </p:nvSpPr>
        <p:spPr>
          <a:xfrm>
            <a:off x="457200" y="548680"/>
            <a:ext cx="7467600" cy="5925272"/>
          </a:xfrm>
        </p:spPr>
        <p:txBody>
          <a:bodyPr/>
          <a:lstStyle/>
          <a:p>
            <a:pPr>
              <a:buNone/>
            </a:pPr>
            <a:endParaRPr lang="ar-IQ" b="1" dirty="0" smtClean="0">
              <a:solidFill>
                <a:srgbClr val="FF0000"/>
              </a:solidFill>
            </a:endParaRPr>
          </a:p>
          <a:p>
            <a:pPr>
              <a:buNone/>
            </a:pPr>
            <a:r>
              <a:rPr lang="ar-IQ" b="1" dirty="0" smtClean="0">
                <a:solidFill>
                  <a:srgbClr val="FF0000"/>
                </a:solidFill>
              </a:rPr>
              <a:t>المقادير لتحضير الشيرة بانواعها</a:t>
            </a:r>
            <a:endParaRPr lang="en-US" b="1" dirty="0" smtClean="0">
              <a:solidFill>
                <a:srgbClr val="FF0000"/>
              </a:solidFill>
            </a:endParaRPr>
          </a:p>
          <a:p>
            <a:r>
              <a:rPr lang="ar-IQ" b="1" dirty="0" smtClean="0">
                <a:solidFill>
                  <a:srgbClr val="00B050"/>
                </a:solidFill>
              </a:rPr>
              <a:t>الشيرة الخفيفة </a:t>
            </a:r>
            <a:endParaRPr lang="en-US" b="1" dirty="0" smtClean="0">
              <a:solidFill>
                <a:srgbClr val="00B050"/>
              </a:solidFill>
            </a:endParaRPr>
          </a:p>
          <a:p>
            <a:pPr>
              <a:buFont typeface="Arial" pitchFamily="34" charset="0"/>
              <a:buChar char="•"/>
            </a:pPr>
            <a:r>
              <a:rPr lang="ar-IQ" dirty="0" smtClean="0"/>
              <a:t>2 كوب سكر</a:t>
            </a:r>
            <a:endParaRPr lang="en-US" dirty="0" smtClean="0"/>
          </a:p>
          <a:p>
            <a:pPr>
              <a:buFont typeface="Arial" pitchFamily="34" charset="0"/>
              <a:buChar char="•"/>
            </a:pPr>
            <a:r>
              <a:rPr lang="ar-IQ" dirty="0" smtClean="0"/>
              <a:t>4 كوب ماء</a:t>
            </a:r>
            <a:endParaRPr lang="en-US" dirty="0" smtClean="0"/>
          </a:p>
          <a:p>
            <a:pPr>
              <a:buNone/>
            </a:pPr>
            <a:r>
              <a:rPr lang="ar-IQ" b="1" dirty="0" smtClean="0">
                <a:solidFill>
                  <a:srgbClr val="00B050"/>
                </a:solidFill>
              </a:rPr>
              <a:t>الشيرة المتوسطة </a:t>
            </a:r>
            <a:endParaRPr lang="en-US" b="1" dirty="0" smtClean="0">
              <a:solidFill>
                <a:srgbClr val="00B050"/>
              </a:solidFill>
            </a:endParaRPr>
          </a:p>
          <a:p>
            <a:pPr>
              <a:buFont typeface="Arial" pitchFamily="34" charset="0"/>
              <a:buChar char="•"/>
            </a:pPr>
            <a:r>
              <a:rPr lang="ar-IQ" dirty="0" smtClean="0"/>
              <a:t>3 كوب سكر 4</a:t>
            </a:r>
          </a:p>
          <a:p>
            <a:pPr>
              <a:buFont typeface="Arial" pitchFamily="34" charset="0"/>
              <a:buChar char="•"/>
            </a:pPr>
            <a:r>
              <a:rPr lang="ar-IQ" dirty="0" smtClean="0"/>
              <a:t> كوب ماء</a:t>
            </a:r>
            <a:endParaRPr lang="en-US" dirty="0" smtClean="0"/>
          </a:p>
          <a:p>
            <a:r>
              <a:rPr lang="ar-IQ" b="1" dirty="0" smtClean="0">
                <a:solidFill>
                  <a:srgbClr val="00B050"/>
                </a:solidFill>
              </a:rPr>
              <a:t>الشيرة الثخينة </a:t>
            </a:r>
            <a:endParaRPr lang="en-US" b="1" dirty="0" smtClean="0">
              <a:solidFill>
                <a:srgbClr val="00B050"/>
              </a:solidFill>
            </a:endParaRPr>
          </a:p>
          <a:p>
            <a:pPr>
              <a:buFont typeface="Arial" pitchFamily="34" charset="0"/>
              <a:buChar char="•"/>
            </a:pPr>
            <a:r>
              <a:rPr lang="ar-IQ" dirty="0" smtClean="0"/>
              <a:t>4 3\4 كوب سكر</a:t>
            </a:r>
            <a:endParaRPr lang="en-US" dirty="0" smtClean="0"/>
          </a:p>
          <a:p>
            <a:pPr>
              <a:buFont typeface="Arial" pitchFamily="34" charset="0"/>
              <a:buChar char="•"/>
            </a:pPr>
            <a:r>
              <a:rPr lang="ar-IQ" dirty="0" smtClean="0"/>
              <a:t>4 كوب ماء</a:t>
            </a:r>
            <a:endParaRPr lang="en-US" dirty="0" smtClean="0"/>
          </a:p>
          <a:p>
            <a:pPr rtl="0">
              <a:buNone/>
            </a:pPr>
            <a:r>
              <a:rPr lang="en-US" dirty="0" smtClean="0"/>
              <a:t> </a:t>
            </a:r>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891480"/>
            <a:ext cx="7467600" cy="504056"/>
          </a:xfrm>
        </p:spPr>
        <p:txBody>
          <a:bodyPr>
            <a:normAutofit fontScale="90000"/>
          </a:bodyPr>
          <a:lstStyle/>
          <a:p>
            <a:endParaRPr lang="ar-IQ" dirty="0"/>
          </a:p>
        </p:txBody>
      </p:sp>
      <p:pic>
        <p:nvPicPr>
          <p:cNvPr id="4" name="Content Placeholder 3" descr="https://www.sfha1.com/upload/photo/gallery/0/7/477.jpg"/>
          <p:cNvPicPr>
            <a:picLocks noGrp="1"/>
          </p:cNvPicPr>
          <p:nvPr>
            <p:ph sz="quarter" idx="1"/>
          </p:nvPr>
        </p:nvPicPr>
        <p:blipFill>
          <a:blip r:embed="rId2" cstate="print"/>
          <a:srcRect/>
          <a:stretch>
            <a:fillRect/>
          </a:stretch>
        </p:blipFill>
        <p:spPr bwMode="auto">
          <a:xfrm>
            <a:off x="899592" y="908720"/>
            <a:ext cx="6696743" cy="4618955"/>
          </a:xfrm>
          <a:prstGeom prst="rect">
            <a:avLst/>
          </a:prstGeom>
          <a:noFill/>
          <a:ln w="9525">
            <a:solidFill>
              <a:srgbClr val="0070C0"/>
            </a:solid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747464"/>
            <a:ext cx="7467600" cy="72008"/>
          </a:xfrm>
        </p:spPr>
        <p:txBody>
          <a:bodyPr>
            <a:normAutofit fontScale="90000"/>
          </a:bodyPr>
          <a:lstStyle/>
          <a:p>
            <a:endParaRPr lang="ar-IQ" dirty="0"/>
          </a:p>
        </p:txBody>
      </p:sp>
      <p:sp>
        <p:nvSpPr>
          <p:cNvPr id="3" name="Content Placeholder 2"/>
          <p:cNvSpPr>
            <a:spLocks noGrp="1"/>
          </p:cNvSpPr>
          <p:nvPr>
            <p:ph sz="quarter" idx="1"/>
          </p:nvPr>
        </p:nvSpPr>
        <p:spPr>
          <a:xfrm>
            <a:off x="251520" y="332656"/>
            <a:ext cx="8064896" cy="6264696"/>
          </a:xfrm>
        </p:spPr>
        <p:txBody>
          <a:bodyPr>
            <a:normAutofit/>
          </a:bodyPr>
          <a:lstStyle/>
          <a:p>
            <a:r>
              <a:rPr lang="ar-IQ" b="1" u="sng" dirty="0" smtClean="0">
                <a:solidFill>
                  <a:srgbClr val="FF0000"/>
                </a:solidFill>
              </a:rPr>
              <a:t>المقدمــــــــــة </a:t>
            </a:r>
            <a:endParaRPr lang="en-US" b="1" u="sng" dirty="0" smtClean="0">
              <a:solidFill>
                <a:srgbClr val="FF0000"/>
              </a:solidFill>
            </a:endParaRPr>
          </a:p>
          <a:p>
            <a:pPr>
              <a:lnSpc>
                <a:spcPct val="150000"/>
              </a:lnSpc>
              <a:buNone/>
            </a:pPr>
            <a:r>
              <a:rPr lang="ar-IQ" dirty="0" smtClean="0"/>
              <a:t> تُعدّ أشجار التفّاح إحدى أكثر أنواع أشجار الفاكهة زراعةً، ويتراوح حجم شجرة التفّاح ما بين الصغير إلى المتوسّط؛ حيث يمتد طول الشجرة بين خمسة إلى عشرة أمتار، ويعود أصل هذه الشجرة إلى أوروبا الشرقيّة، وجنوب غرب آسيا، ثم انتشرت لاحقاً في مُعظم مناطق العالم ذات المناخ المعتدل. ومن الجدير بالذكر أنّ فاكهة التفاح تحتوي على العديد من العناصر الغذائيّة؛ كالمعادن، والفيتامينات، بالإضافة إلى الألياف، وبالتالي فهي تزوّد بعدّة فوائد صحيّة من شأنها أن تقلل خطر الإصابة بالعديد من الأمراض؛ كأمراض القلب، والسكري، والسرطان، وألزهايمر، ومشاكل الأسنان، وتجدر الإشارة إلى أنّ معظم أنواعها تؤكل طازجة أو تُستخدم في الطبخ، وفي صناعة بعض أنواع المخبوزات.</a:t>
            </a:r>
            <a:endParaRPr lang="en-US" dirty="0" smtClean="0"/>
          </a:p>
          <a:p>
            <a:pPr>
              <a:lnSpc>
                <a:spcPct val="150000"/>
              </a:lnSpc>
              <a:buNone/>
            </a:pPr>
            <a:endParaRPr lang="ar-IQ" dirty="0"/>
          </a:p>
        </p:txBody>
      </p:sp>
      <p:pic>
        <p:nvPicPr>
          <p:cNvPr id="5" name="Picture 2" descr="D:\نشاطات 2021\حفظ عملي\التفاح\ما_الفيتامين_الموجود_في_التفاح.jpg"/>
          <p:cNvPicPr>
            <a:picLocks noChangeAspect="1" noChangeArrowheads="1"/>
          </p:cNvPicPr>
          <p:nvPr/>
        </p:nvPicPr>
        <p:blipFill>
          <a:blip r:embed="rId2" cstate="print"/>
          <a:srcRect/>
          <a:stretch>
            <a:fillRect/>
          </a:stretch>
        </p:blipFill>
        <p:spPr bwMode="auto">
          <a:xfrm rot="20358115">
            <a:off x="535898" y="5427652"/>
            <a:ext cx="1872208" cy="1136154"/>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963488"/>
            <a:ext cx="7467600" cy="216024"/>
          </a:xfrm>
        </p:spPr>
        <p:txBody>
          <a:bodyPr>
            <a:normAutofit fontScale="90000"/>
          </a:bodyPr>
          <a:lstStyle/>
          <a:p>
            <a:endParaRPr lang="ar-IQ" dirty="0"/>
          </a:p>
        </p:txBody>
      </p:sp>
      <p:sp>
        <p:nvSpPr>
          <p:cNvPr id="3" name="Content Placeholder 2"/>
          <p:cNvSpPr>
            <a:spLocks noGrp="1"/>
          </p:cNvSpPr>
          <p:nvPr>
            <p:ph sz="quarter" idx="1"/>
          </p:nvPr>
        </p:nvSpPr>
        <p:spPr>
          <a:xfrm>
            <a:off x="251520" y="260648"/>
            <a:ext cx="8280920" cy="6597352"/>
          </a:xfrm>
        </p:spPr>
        <p:txBody>
          <a:bodyPr/>
          <a:lstStyle/>
          <a:p>
            <a:pPr>
              <a:buNone/>
            </a:pPr>
            <a:r>
              <a:rPr lang="ar-SA" sz="2800" b="1" dirty="0" smtClean="0">
                <a:solidFill>
                  <a:srgbClr val="FF0000"/>
                </a:solidFill>
              </a:rPr>
              <a:t>طرق حفظ التفاح </a:t>
            </a:r>
            <a:endParaRPr lang="ar-IQ" sz="2800" b="1" dirty="0" smtClean="0">
              <a:solidFill>
                <a:srgbClr val="FF0000"/>
              </a:solidFill>
            </a:endParaRPr>
          </a:p>
          <a:p>
            <a:pPr>
              <a:buNone/>
            </a:pPr>
            <a:endParaRPr lang="en-US" sz="2800" dirty="0" smtClean="0">
              <a:solidFill>
                <a:srgbClr val="FF0000"/>
              </a:solidFill>
            </a:endParaRPr>
          </a:p>
          <a:p>
            <a:pPr>
              <a:buNone/>
            </a:pPr>
            <a:r>
              <a:rPr lang="ar-IQ" b="1" dirty="0" smtClean="0">
                <a:solidFill>
                  <a:srgbClr val="0070C0"/>
                </a:solidFill>
              </a:rPr>
              <a:t>1- التعليــــــــــب </a:t>
            </a:r>
          </a:p>
          <a:p>
            <a:pPr>
              <a:buFont typeface="Wingdings" pitchFamily="2" charset="2"/>
              <a:buChar char="v"/>
            </a:pPr>
            <a:r>
              <a:rPr lang="ar-IQ" dirty="0" smtClean="0"/>
              <a:t>    اغسلي التفاح </a:t>
            </a:r>
          </a:p>
          <a:p>
            <a:pPr>
              <a:buFont typeface="Wingdings" pitchFamily="2" charset="2"/>
              <a:buChar char="v"/>
            </a:pPr>
            <a:endParaRPr lang="en-US" dirty="0" smtClean="0"/>
          </a:p>
          <a:p>
            <a:pPr marL="457200" indent="-457200">
              <a:buFont typeface="Wingdings" pitchFamily="2" charset="2"/>
              <a:buChar char="v"/>
            </a:pPr>
            <a:r>
              <a:rPr lang="ar-IQ" dirty="0" smtClean="0"/>
              <a:t>قشري التفاح ثم ازيلي البذور. </a:t>
            </a:r>
          </a:p>
          <a:p>
            <a:pPr marL="457200" indent="-457200">
              <a:buFont typeface="Wingdings" pitchFamily="2" charset="2"/>
              <a:buChar char="v"/>
            </a:pPr>
            <a:endParaRPr lang="ar-IQ" dirty="0" smtClean="0"/>
          </a:p>
          <a:p>
            <a:pPr marL="457200" indent="-457200">
              <a:buNone/>
            </a:pPr>
            <a:endParaRPr lang="ar-IQ" dirty="0" smtClean="0"/>
          </a:p>
          <a:p>
            <a:pPr marL="457200" indent="-457200">
              <a:buFont typeface="Wingdings" pitchFamily="2" charset="2"/>
              <a:buChar char="v"/>
            </a:pPr>
            <a:r>
              <a:rPr lang="ar-IQ" dirty="0" smtClean="0"/>
              <a:t>قطعي طوليا وللمحافظة على التفاح من الغير في اللون ضعيه في ماء يحتوي على الملح والخل ينسبة 2 ملعقة طعام من كل من الملح والخل لكل غالون من الماء.</a:t>
            </a:r>
          </a:p>
          <a:p>
            <a:endParaRPr lang="ar-IQ" dirty="0"/>
          </a:p>
        </p:txBody>
      </p:sp>
      <p:pic>
        <p:nvPicPr>
          <p:cNvPr id="4" name="Picture 2" descr="D:\نشاطات 2021\حفظ عملي\التفاح\images (7).jpg"/>
          <p:cNvPicPr>
            <a:picLocks noChangeAspect="1" noChangeArrowheads="1"/>
          </p:cNvPicPr>
          <p:nvPr/>
        </p:nvPicPr>
        <p:blipFill>
          <a:blip r:embed="rId2" cstate="print"/>
          <a:srcRect/>
          <a:stretch>
            <a:fillRect/>
          </a:stretch>
        </p:blipFill>
        <p:spPr bwMode="auto">
          <a:xfrm>
            <a:off x="323528" y="188640"/>
            <a:ext cx="2376264" cy="1872208"/>
          </a:xfrm>
          <a:prstGeom prst="rect">
            <a:avLst/>
          </a:prstGeom>
          <a:ln>
            <a:noFill/>
          </a:ln>
          <a:effectLst>
            <a:softEdge rad="112500"/>
          </a:effectLst>
        </p:spPr>
      </p:pic>
      <p:pic>
        <p:nvPicPr>
          <p:cNvPr id="7" name="Picture 2" descr="D:\نشاطات 2021\حفظ عملي\التفاح\تنزيل (3).jpg"/>
          <p:cNvPicPr>
            <a:picLocks noChangeAspect="1" noChangeArrowheads="1"/>
          </p:cNvPicPr>
          <p:nvPr/>
        </p:nvPicPr>
        <p:blipFill>
          <a:blip r:embed="rId3" cstate="print"/>
          <a:srcRect/>
          <a:stretch>
            <a:fillRect/>
          </a:stretch>
        </p:blipFill>
        <p:spPr bwMode="auto">
          <a:xfrm>
            <a:off x="2915816" y="2060848"/>
            <a:ext cx="1713930" cy="90023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3" descr="D:\نشاطات 2021\حفظ عملي\التفاح\5f1c8a3c7735f.jpg"/>
          <p:cNvPicPr>
            <a:picLocks noChangeAspect="1" noChangeArrowheads="1"/>
          </p:cNvPicPr>
          <p:nvPr/>
        </p:nvPicPr>
        <p:blipFill>
          <a:blip r:embed="rId4" cstate="print"/>
          <a:srcRect/>
          <a:stretch>
            <a:fillRect/>
          </a:stretch>
        </p:blipFill>
        <p:spPr bwMode="auto">
          <a:xfrm>
            <a:off x="755576" y="2348880"/>
            <a:ext cx="1767780" cy="1252736"/>
          </a:xfrm>
          <a:prstGeom prst="rect">
            <a:avLst/>
          </a:prstGeom>
          <a:ln>
            <a:noFill/>
          </a:ln>
          <a:effectLst>
            <a:softEdge rad="112500"/>
          </a:effectLst>
        </p:spPr>
      </p:pic>
      <p:pic>
        <p:nvPicPr>
          <p:cNvPr id="9" name="Picture 4" descr="D:\نشاطات 2021\حفظ عملي\التفاح\otpravlyaem-yabloki-v-kastryulyu.jpg"/>
          <p:cNvPicPr>
            <a:picLocks noChangeAspect="1" noChangeArrowheads="1"/>
          </p:cNvPicPr>
          <p:nvPr/>
        </p:nvPicPr>
        <p:blipFill>
          <a:blip r:embed="rId5" cstate="print"/>
          <a:srcRect/>
          <a:stretch>
            <a:fillRect/>
          </a:stretch>
        </p:blipFill>
        <p:spPr bwMode="auto">
          <a:xfrm>
            <a:off x="1691680" y="5085184"/>
            <a:ext cx="1872208" cy="1484784"/>
          </a:xfrm>
          <a:prstGeom prst="rect">
            <a:avLst/>
          </a:prstGeom>
          <a:ln>
            <a:noFill/>
          </a:ln>
          <a:effectLst>
            <a:softEdge rad="112500"/>
          </a:effectLst>
        </p:spPr>
      </p:pic>
      <p:pic>
        <p:nvPicPr>
          <p:cNvPr id="10" name="Picture 2" descr="D:\نشاطات 2021\حفظ عملي\التفاح\images (10).jpg"/>
          <p:cNvPicPr>
            <a:picLocks noChangeAspect="1" noChangeArrowheads="1"/>
          </p:cNvPicPr>
          <p:nvPr/>
        </p:nvPicPr>
        <p:blipFill>
          <a:blip r:embed="rId6" cstate="print"/>
          <a:srcRect/>
          <a:stretch>
            <a:fillRect/>
          </a:stretch>
        </p:blipFill>
        <p:spPr bwMode="auto">
          <a:xfrm>
            <a:off x="4644008" y="5157192"/>
            <a:ext cx="1584176" cy="1384176"/>
          </a:xfrm>
          <a:prstGeom prst="rect">
            <a:avLst/>
          </a:prstGeom>
          <a:noFill/>
          <a:ln>
            <a:solidFill>
              <a:srgbClr val="0070C0"/>
            </a:solid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819472"/>
            <a:ext cx="7467600" cy="144016"/>
          </a:xfrm>
        </p:spPr>
        <p:txBody>
          <a:bodyPr>
            <a:normAutofit fontScale="90000"/>
          </a:bodyPr>
          <a:lstStyle/>
          <a:p>
            <a:endParaRPr lang="ar-IQ" dirty="0"/>
          </a:p>
        </p:txBody>
      </p:sp>
      <p:sp>
        <p:nvSpPr>
          <p:cNvPr id="3" name="Content Placeholder 2"/>
          <p:cNvSpPr>
            <a:spLocks noGrp="1"/>
          </p:cNvSpPr>
          <p:nvPr>
            <p:ph sz="quarter" idx="1"/>
          </p:nvPr>
        </p:nvSpPr>
        <p:spPr>
          <a:xfrm>
            <a:off x="251520" y="332656"/>
            <a:ext cx="7848872" cy="6141296"/>
          </a:xfrm>
        </p:spPr>
        <p:txBody>
          <a:bodyPr/>
          <a:lstStyle/>
          <a:p>
            <a:pPr marL="457200" indent="-457200">
              <a:buFont typeface="Wingdings" pitchFamily="2" charset="2"/>
              <a:buChar char="v"/>
            </a:pPr>
            <a:endParaRPr lang="ar-IQ" dirty="0" smtClean="0"/>
          </a:p>
          <a:p>
            <a:pPr marL="457200" indent="-457200">
              <a:buFont typeface="Wingdings" pitchFamily="2" charset="2"/>
              <a:buChar char="v"/>
            </a:pPr>
            <a:r>
              <a:rPr lang="ar-IQ" dirty="0" smtClean="0"/>
              <a:t> ارفعي التفاح من المحلول الملحي واغليه لمدة 5 دقائق  في شيرة خفيفة.</a:t>
            </a:r>
          </a:p>
          <a:p>
            <a:pPr marL="457200" indent="-457200">
              <a:buFont typeface="Wingdings" pitchFamily="2" charset="2"/>
              <a:buChar char="v"/>
            </a:pPr>
            <a:r>
              <a:rPr lang="ar-IQ" dirty="0" smtClean="0"/>
              <a:t> عبئي الفاكهة هي خاوة لحد نصف انج من الفوهة ثم اضيفي الشيرة تاركه نصف انج.</a:t>
            </a:r>
          </a:p>
          <a:p>
            <a:pPr marL="457200" indent="-457200">
              <a:buFont typeface="Wingdings" pitchFamily="2" charset="2"/>
              <a:buChar char="v"/>
            </a:pPr>
            <a:endParaRPr lang="ar-IQ" dirty="0" smtClean="0"/>
          </a:p>
          <a:p>
            <a:pPr marL="457200" indent="-457200">
              <a:buFont typeface="Wingdings" pitchFamily="2" charset="2"/>
              <a:buChar char="v"/>
            </a:pPr>
            <a:endParaRPr lang="ar-IQ" dirty="0" smtClean="0"/>
          </a:p>
          <a:p>
            <a:pPr marL="457200" indent="-457200">
              <a:buFont typeface="Wingdings" pitchFamily="2" charset="2"/>
              <a:buChar char="v"/>
            </a:pPr>
            <a:endParaRPr lang="ar-IQ" dirty="0" smtClean="0"/>
          </a:p>
          <a:p>
            <a:pPr marL="457200" indent="-457200">
              <a:buFont typeface="Wingdings" pitchFamily="2" charset="2"/>
              <a:buChar char="v"/>
            </a:pPr>
            <a:endParaRPr lang="ar-IQ" dirty="0" smtClean="0"/>
          </a:p>
          <a:p>
            <a:pPr marL="457200" indent="-457200">
              <a:buClr>
                <a:srgbClr val="FF0000"/>
              </a:buClr>
              <a:buSzPct val="80000"/>
              <a:buFont typeface="Wingdings" pitchFamily="2" charset="2"/>
              <a:buChar char="v"/>
            </a:pPr>
            <a:r>
              <a:rPr lang="ar-IQ" dirty="0" smtClean="0"/>
              <a:t> ضعي الغطاء ثم عقمي في الماء المغلي لمدة 15 دقيقة للعلب بحجم بانيت.</a:t>
            </a:r>
            <a:endParaRPr lang="en-US" dirty="0" smtClean="0"/>
          </a:p>
          <a:p>
            <a:endParaRPr lang="ar-IQ" dirty="0"/>
          </a:p>
        </p:txBody>
      </p:sp>
      <p:pic>
        <p:nvPicPr>
          <p:cNvPr id="5" name="Picture 6" descr="D:\نشاطات 2021\حفظ عملي\التفاح\images (9).jpg"/>
          <p:cNvPicPr>
            <a:picLocks noChangeAspect="1" noChangeArrowheads="1"/>
          </p:cNvPicPr>
          <p:nvPr/>
        </p:nvPicPr>
        <p:blipFill>
          <a:blip r:embed="rId2" cstate="print"/>
          <a:srcRect/>
          <a:stretch>
            <a:fillRect/>
          </a:stretch>
        </p:blipFill>
        <p:spPr bwMode="auto">
          <a:xfrm rot="20318781">
            <a:off x="2280367" y="4542149"/>
            <a:ext cx="1677702" cy="1762125"/>
          </a:xfrm>
          <a:prstGeom prst="rect">
            <a:avLst/>
          </a:prstGeom>
          <a:ln>
            <a:noFill/>
          </a:ln>
          <a:effectLst>
            <a:softEdge rad="112500"/>
          </a:effectLst>
        </p:spPr>
      </p:pic>
      <p:pic>
        <p:nvPicPr>
          <p:cNvPr id="8" name="Picture 2" descr="D:\نشاطات 2021\حفظ عملي\التفاح\تنزيل (4).jpg"/>
          <p:cNvPicPr>
            <a:picLocks noChangeAspect="1" noChangeArrowheads="1"/>
          </p:cNvPicPr>
          <p:nvPr/>
        </p:nvPicPr>
        <p:blipFill>
          <a:blip r:embed="rId3" cstate="print"/>
          <a:srcRect/>
          <a:stretch>
            <a:fillRect/>
          </a:stretch>
        </p:blipFill>
        <p:spPr bwMode="auto">
          <a:xfrm rot="20503947">
            <a:off x="3118321" y="2089823"/>
            <a:ext cx="1346312" cy="150855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891480"/>
            <a:ext cx="7467600" cy="216024"/>
          </a:xfrm>
        </p:spPr>
        <p:txBody>
          <a:bodyPr>
            <a:normAutofit fontScale="90000"/>
          </a:bodyPr>
          <a:lstStyle/>
          <a:p>
            <a:endParaRPr lang="ar-IQ" dirty="0"/>
          </a:p>
        </p:txBody>
      </p:sp>
      <p:sp>
        <p:nvSpPr>
          <p:cNvPr id="5" name="Content Placeholder 4"/>
          <p:cNvSpPr>
            <a:spLocks noGrp="1"/>
          </p:cNvSpPr>
          <p:nvPr>
            <p:ph sz="quarter" idx="1"/>
          </p:nvPr>
        </p:nvSpPr>
        <p:spPr>
          <a:xfrm>
            <a:off x="457200" y="260648"/>
            <a:ext cx="7467600" cy="6213304"/>
          </a:xfrm>
        </p:spPr>
        <p:txBody>
          <a:bodyPr/>
          <a:lstStyle/>
          <a:p>
            <a:pPr>
              <a:buNone/>
            </a:pPr>
            <a:r>
              <a:rPr lang="ar-IQ" sz="2800" b="1" dirty="0" smtClean="0">
                <a:solidFill>
                  <a:srgbClr val="FF0000"/>
                </a:solidFill>
              </a:rPr>
              <a:t>2-  </a:t>
            </a:r>
            <a:r>
              <a:rPr lang="en-US" sz="2800" b="1" dirty="0" smtClean="0">
                <a:solidFill>
                  <a:srgbClr val="FF0000"/>
                </a:solidFill>
              </a:rPr>
              <a:t>apple sauce </a:t>
            </a:r>
            <a:endParaRPr lang="ar-IQ" sz="2800" b="1" dirty="0" smtClean="0">
              <a:solidFill>
                <a:srgbClr val="FF0000"/>
              </a:solidFill>
            </a:endParaRPr>
          </a:p>
          <a:p>
            <a:pPr>
              <a:buNone/>
            </a:pPr>
            <a:endParaRPr lang="en-US" sz="2800" dirty="0" smtClean="0">
              <a:solidFill>
                <a:srgbClr val="FF0000"/>
              </a:solidFill>
            </a:endParaRPr>
          </a:p>
          <a:p>
            <a:pPr marL="457200" indent="-457200">
              <a:buClr>
                <a:srgbClr val="0070C0"/>
              </a:buClr>
              <a:buSzPct val="84000"/>
              <a:buFont typeface="+mj-lt"/>
              <a:buAutoNum type="arabicPeriod"/>
            </a:pPr>
            <a:r>
              <a:rPr lang="ar-IQ" dirty="0" smtClean="0"/>
              <a:t>اغسلي التفاح .</a:t>
            </a:r>
          </a:p>
          <a:p>
            <a:pPr marL="457200" indent="-457200">
              <a:buClr>
                <a:srgbClr val="0070C0"/>
              </a:buClr>
              <a:buSzPct val="84000"/>
              <a:buFont typeface="+mj-lt"/>
              <a:buAutoNum type="arabicPeriod"/>
            </a:pPr>
            <a:r>
              <a:rPr lang="ar-IQ" dirty="0" smtClean="0"/>
              <a:t>قشري وازيلي البذور ثم قطعيه شرائح او مكعبات.</a:t>
            </a:r>
          </a:p>
          <a:p>
            <a:pPr marL="457200" indent="-457200">
              <a:buClr>
                <a:srgbClr val="0070C0"/>
              </a:buClr>
              <a:buSzPct val="84000"/>
              <a:buFont typeface="+mj-lt"/>
              <a:buAutoNum type="arabicPeriod"/>
            </a:pPr>
            <a:r>
              <a:rPr lang="ar-IQ" dirty="0" smtClean="0"/>
              <a:t> ضعيه في قدر واضيفي لكل كوب من التفاح ثلث كوب ماء.</a:t>
            </a:r>
          </a:p>
          <a:p>
            <a:pPr marL="457200" indent="-457200">
              <a:buClr>
                <a:srgbClr val="0070C0"/>
              </a:buClr>
              <a:buSzPct val="84000"/>
              <a:buFont typeface="+mj-lt"/>
              <a:buAutoNum type="arabicPeriod"/>
            </a:pPr>
            <a:r>
              <a:rPr lang="ar-IQ" dirty="0" smtClean="0"/>
              <a:t> اطبخي الى ان يلين ارفعيه عن النار ثم اهرسي التفاح.</a:t>
            </a:r>
          </a:p>
          <a:p>
            <a:pPr marL="457200" indent="-457200">
              <a:buClr>
                <a:srgbClr val="0070C0"/>
              </a:buClr>
              <a:buSzPct val="84000"/>
              <a:buFont typeface="+mj-lt"/>
              <a:buAutoNum type="arabicPeriod"/>
            </a:pPr>
            <a:r>
              <a:rPr lang="ar-IQ" dirty="0" smtClean="0"/>
              <a:t> ارجعي بالقدر الى النار وسخنيه ثم عبئيه في العلب الزجاجية.</a:t>
            </a:r>
          </a:p>
          <a:p>
            <a:pPr marL="457200" indent="-457200">
              <a:buClr>
                <a:srgbClr val="0070C0"/>
              </a:buClr>
              <a:buSzPct val="84000"/>
              <a:buFont typeface="+mj-lt"/>
              <a:buAutoNum type="arabicPeriod"/>
            </a:pPr>
            <a:r>
              <a:rPr lang="ar-IQ" dirty="0" smtClean="0"/>
              <a:t>  اضيفي الشيرة الخفيفة لحد نص انج من الفوهة.</a:t>
            </a:r>
          </a:p>
          <a:p>
            <a:pPr marL="457200" indent="-457200">
              <a:buClr>
                <a:srgbClr val="0070C0"/>
              </a:buClr>
              <a:buSzPct val="84000"/>
              <a:buFont typeface="+mj-lt"/>
              <a:buAutoNum type="arabicPeriod"/>
            </a:pPr>
            <a:r>
              <a:rPr lang="ar-IQ" dirty="0" smtClean="0"/>
              <a:t> ضعي الغطاء ثم عقمي لمدة 5 دقائق في الماء المغلي.</a:t>
            </a:r>
            <a:endParaRPr lang="en-US" dirty="0" smtClean="0"/>
          </a:p>
          <a:p>
            <a:pPr>
              <a:buNone/>
            </a:pPr>
            <a:endParaRPr lang="ar-IQ" dirty="0"/>
          </a:p>
        </p:txBody>
      </p:sp>
      <p:pic>
        <p:nvPicPr>
          <p:cNvPr id="1027" name="Picture 3" descr="D:\نشاطات 2021\حفظ عملي\التفاح\280px-Applesauce.jpg"/>
          <p:cNvPicPr>
            <a:picLocks noChangeAspect="1" noChangeArrowheads="1"/>
          </p:cNvPicPr>
          <p:nvPr/>
        </p:nvPicPr>
        <p:blipFill>
          <a:blip r:embed="rId2" cstate="print"/>
          <a:srcRect/>
          <a:stretch>
            <a:fillRect/>
          </a:stretch>
        </p:blipFill>
        <p:spPr bwMode="auto">
          <a:xfrm rot="21000251">
            <a:off x="804501" y="467935"/>
            <a:ext cx="1693540" cy="15415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1175"/>
            <a:ext cx="7467600" cy="45719"/>
          </a:xfrm>
        </p:spPr>
        <p:txBody>
          <a:bodyPr>
            <a:normAutofit fontScale="90000"/>
          </a:bodyPr>
          <a:lstStyle/>
          <a:p>
            <a:endParaRPr lang="ar-IQ" dirty="0"/>
          </a:p>
        </p:txBody>
      </p:sp>
      <p:sp>
        <p:nvSpPr>
          <p:cNvPr id="12" name="Content Placeholder 11"/>
          <p:cNvSpPr>
            <a:spLocks noGrp="1"/>
          </p:cNvSpPr>
          <p:nvPr>
            <p:ph sz="quarter" idx="1"/>
          </p:nvPr>
        </p:nvSpPr>
        <p:spPr>
          <a:xfrm>
            <a:off x="457200" y="692696"/>
            <a:ext cx="7467600" cy="5781256"/>
          </a:xfrm>
        </p:spPr>
        <p:txBody>
          <a:bodyPr/>
          <a:lstStyle/>
          <a:p>
            <a:pPr>
              <a:buNone/>
            </a:pPr>
            <a:r>
              <a:rPr lang="ar-IQ" b="1" dirty="0" smtClean="0">
                <a:solidFill>
                  <a:srgbClr val="FF0000"/>
                </a:solidFill>
              </a:rPr>
              <a:t>3- التجميـــــــــــد:</a:t>
            </a:r>
            <a:endParaRPr lang="en-US" b="1" dirty="0" smtClean="0">
              <a:solidFill>
                <a:srgbClr val="FF0000"/>
              </a:solidFill>
            </a:endParaRPr>
          </a:p>
          <a:p>
            <a:pPr>
              <a:buNone/>
            </a:pPr>
            <a:r>
              <a:rPr lang="ar-IQ" b="1" dirty="0" smtClean="0"/>
              <a:t>تجميد عصير التفاح</a:t>
            </a:r>
          </a:p>
          <a:p>
            <a:pPr>
              <a:buNone/>
            </a:pPr>
            <a:endParaRPr lang="en-US" dirty="0" smtClean="0"/>
          </a:p>
          <a:p>
            <a:pPr>
              <a:buNone/>
            </a:pPr>
            <a:r>
              <a:rPr lang="ar-IQ" dirty="0" smtClean="0"/>
              <a:t>اغسلي بعد ازال البذور سخني على نار هادئة ثم اتخلصي العصير بواسطة قطعة قماش شاش اضيفي السكر حسب الرغبة بسبه نصف-1كوب\غالون من العصير ثم جمدي</a:t>
            </a:r>
            <a:endParaRPr lang="en-US" dirty="0" smtClean="0"/>
          </a:p>
          <a:p>
            <a:pPr>
              <a:buNone/>
            </a:pPr>
            <a:endParaRPr lang="ar-IQ" dirty="0"/>
          </a:p>
        </p:txBody>
      </p:sp>
      <p:pic>
        <p:nvPicPr>
          <p:cNvPr id="3079" name="Picture 7" descr="D:\نشاطات 2021\حفظ عملي\التفاح\images (4).jpg"/>
          <p:cNvPicPr>
            <a:picLocks noChangeAspect="1" noChangeArrowheads="1"/>
          </p:cNvPicPr>
          <p:nvPr/>
        </p:nvPicPr>
        <p:blipFill>
          <a:blip r:embed="rId2" cstate="print"/>
          <a:srcRect/>
          <a:stretch>
            <a:fillRect/>
          </a:stretch>
        </p:blipFill>
        <p:spPr bwMode="auto">
          <a:xfrm>
            <a:off x="827584" y="4077072"/>
            <a:ext cx="1800225" cy="148761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448"/>
            <a:ext cx="7467600" cy="288032"/>
          </a:xfrm>
        </p:spPr>
        <p:txBody>
          <a:bodyPr>
            <a:normAutofit fontScale="90000"/>
          </a:bodyPr>
          <a:lstStyle/>
          <a:p>
            <a:endParaRPr lang="ar-IQ" dirty="0"/>
          </a:p>
        </p:txBody>
      </p:sp>
      <p:sp>
        <p:nvSpPr>
          <p:cNvPr id="5" name="Content Placeholder 4"/>
          <p:cNvSpPr>
            <a:spLocks noGrp="1"/>
          </p:cNvSpPr>
          <p:nvPr>
            <p:ph sz="quarter" idx="1"/>
          </p:nvPr>
        </p:nvSpPr>
        <p:spPr>
          <a:xfrm>
            <a:off x="457200" y="332656"/>
            <a:ext cx="7715200" cy="6192688"/>
          </a:xfrm>
        </p:spPr>
        <p:txBody>
          <a:bodyPr>
            <a:normAutofit fontScale="92500" lnSpcReduction="10000"/>
          </a:bodyPr>
          <a:lstStyle/>
          <a:p>
            <a:pPr>
              <a:buNone/>
            </a:pPr>
            <a:r>
              <a:rPr lang="ar-IQ" sz="2800" b="1" u="sng" dirty="0" smtClean="0">
                <a:solidFill>
                  <a:srgbClr val="FF0000"/>
                </a:solidFill>
              </a:rPr>
              <a:t>التفــــــاح المحــــلى</a:t>
            </a:r>
          </a:p>
          <a:p>
            <a:pPr>
              <a:buNone/>
            </a:pPr>
            <a:endParaRPr lang="ar-IQ" b="1" u="sng" dirty="0" smtClean="0"/>
          </a:p>
          <a:p>
            <a:pPr>
              <a:buNone/>
            </a:pPr>
            <a:endParaRPr lang="ar-IQ" dirty="0" smtClean="0"/>
          </a:p>
          <a:p>
            <a:pPr>
              <a:buNone/>
            </a:pPr>
            <a:r>
              <a:rPr lang="ar-IQ" dirty="0" smtClean="0"/>
              <a:t>ا</a:t>
            </a:r>
            <a:r>
              <a:rPr lang="ar-IQ" sz="2800" b="1" dirty="0" smtClean="0"/>
              <a:t>لمكونات</a:t>
            </a:r>
            <a:r>
              <a:rPr lang="ar-IQ" sz="2800" dirty="0" smtClean="0"/>
              <a:t> </a:t>
            </a:r>
            <a:endParaRPr lang="en-US" dirty="0" smtClean="0"/>
          </a:p>
          <a:p>
            <a:r>
              <a:rPr lang="ar-IQ" dirty="0" smtClean="0"/>
              <a:t>2 كوب سكر مع ملعقة حليب ملح </a:t>
            </a:r>
          </a:p>
          <a:p>
            <a:r>
              <a:rPr lang="ar-IQ" dirty="0" smtClean="0"/>
              <a:t>1 كوب ماء </a:t>
            </a:r>
          </a:p>
          <a:p>
            <a:r>
              <a:rPr lang="ar-IQ" dirty="0" smtClean="0"/>
              <a:t>5 عدد تفاح </a:t>
            </a:r>
          </a:p>
          <a:p>
            <a:pPr>
              <a:buNone/>
            </a:pPr>
            <a:r>
              <a:rPr lang="ar-IQ" b="1" dirty="0" smtClean="0">
                <a:solidFill>
                  <a:srgbClr val="FF0000"/>
                </a:solidFill>
              </a:rPr>
              <a:t>طريقة العمل </a:t>
            </a:r>
          </a:p>
          <a:p>
            <a:r>
              <a:rPr lang="ar-IQ" dirty="0" smtClean="0"/>
              <a:t>اضيفي السكر والملح والماء في قدر ثم سخني لاذابة السكر.</a:t>
            </a:r>
          </a:p>
          <a:p>
            <a:r>
              <a:rPr lang="ar-IQ" dirty="0" smtClean="0"/>
              <a:t> اغسلي التفاح وقشري ثم ازيلي البذور</a:t>
            </a:r>
          </a:p>
          <a:p>
            <a:r>
              <a:rPr lang="ar-IQ" dirty="0" smtClean="0"/>
              <a:t> قطعي كل تفاحة الى 12 سلايس ثم اطبخيه الى ان يصبح شفاف وطري</a:t>
            </a:r>
          </a:p>
          <a:p>
            <a:r>
              <a:rPr lang="ar-IQ" dirty="0" smtClean="0"/>
              <a:t>اضيفي بعض المواد لتحسين النكهة حسب الرغبة</a:t>
            </a:r>
          </a:p>
          <a:p>
            <a:r>
              <a:rPr lang="ar-IQ" dirty="0" smtClean="0"/>
              <a:t> ازيليه من الشيرة واتركيه لمدة 24 ساعة في مصفى</a:t>
            </a:r>
          </a:p>
          <a:p>
            <a:r>
              <a:rPr lang="ar-IQ" dirty="0" smtClean="0"/>
              <a:t> ثم اغمسي في سكر ناعم واتركيه 24 ساعة</a:t>
            </a:r>
          </a:p>
          <a:p>
            <a:r>
              <a:rPr lang="ar-IQ" dirty="0" smtClean="0"/>
              <a:t> اعيدي العملية الى ان يجف التفاح من الخارج</a:t>
            </a:r>
            <a:endParaRPr lang="en-US" dirty="0"/>
          </a:p>
        </p:txBody>
      </p:sp>
      <p:pic>
        <p:nvPicPr>
          <p:cNvPr id="6" name="Picture 2" descr="D:\نشاطات 2021\حفظ عملي\التفاح\86753aba-a5b8-47c7-a634-97ff92507657.jpeg"/>
          <p:cNvPicPr>
            <a:picLocks noChangeAspect="1" noChangeArrowheads="1"/>
          </p:cNvPicPr>
          <p:nvPr/>
        </p:nvPicPr>
        <p:blipFill>
          <a:blip r:embed="rId2" cstate="print"/>
          <a:srcRect/>
          <a:stretch>
            <a:fillRect/>
          </a:stretch>
        </p:blipFill>
        <p:spPr bwMode="auto">
          <a:xfrm>
            <a:off x="827584" y="260648"/>
            <a:ext cx="2271836" cy="1512168"/>
          </a:xfrm>
          <a:prstGeom prst="rect">
            <a:avLst/>
          </a:prstGeom>
          <a:noFill/>
          <a:ln>
            <a:solidFill>
              <a:srgbClr val="0070C0"/>
            </a:solid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819472"/>
            <a:ext cx="7467600" cy="144016"/>
          </a:xfrm>
        </p:spPr>
        <p:txBody>
          <a:bodyPr>
            <a:normAutofit fontScale="90000"/>
          </a:bodyPr>
          <a:lstStyle/>
          <a:p>
            <a:endParaRPr lang="ar-IQ" dirty="0"/>
          </a:p>
        </p:txBody>
      </p:sp>
      <p:sp>
        <p:nvSpPr>
          <p:cNvPr id="5" name="Content Placeholder 4"/>
          <p:cNvSpPr>
            <a:spLocks noGrp="1"/>
          </p:cNvSpPr>
          <p:nvPr>
            <p:ph sz="quarter" idx="1"/>
          </p:nvPr>
        </p:nvSpPr>
        <p:spPr>
          <a:xfrm>
            <a:off x="457200" y="404664"/>
            <a:ext cx="7571184" cy="6069288"/>
          </a:xfrm>
        </p:spPr>
        <p:txBody>
          <a:bodyPr>
            <a:normAutofit/>
          </a:bodyPr>
          <a:lstStyle/>
          <a:p>
            <a:pPr>
              <a:buNone/>
            </a:pPr>
            <a:r>
              <a:rPr lang="ar-IQ" sz="2800" b="1" dirty="0" smtClean="0">
                <a:solidFill>
                  <a:srgbClr val="FF0000"/>
                </a:solidFill>
              </a:rPr>
              <a:t>مربى التفاح</a:t>
            </a:r>
          </a:p>
          <a:p>
            <a:pPr>
              <a:buNone/>
            </a:pPr>
            <a:endParaRPr lang="ar-IQ" sz="2800" b="1" dirty="0" smtClean="0">
              <a:solidFill>
                <a:srgbClr val="FF0000"/>
              </a:solidFill>
            </a:endParaRPr>
          </a:p>
          <a:p>
            <a:pPr>
              <a:buNone/>
            </a:pPr>
            <a:endParaRPr lang="ar-IQ" sz="2800" b="1" dirty="0" smtClean="0">
              <a:solidFill>
                <a:srgbClr val="FF0000"/>
              </a:solidFill>
            </a:endParaRPr>
          </a:p>
          <a:p>
            <a:pPr>
              <a:buNone/>
            </a:pPr>
            <a:r>
              <a:rPr lang="ar-IQ" sz="2800" b="1" dirty="0" smtClean="0">
                <a:solidFill>
                  <a:srgbClr val="FF0000"/>
                </a:solidFill>
              </a:rPr>
              <a:t> </a:t>
            </a:r>
            <a:r>
              <a:rPr lang="ar-IQ" sz="2800" b="1" dirty="0" smtClean="0"/>
              <a:t>مكونات مربي التفاح :</a:t>
            </a:r>
            <a:endParaRPr lang="en-US" sz="2800" dirty="0" smtClean="0"/>
          </a:p>
          <a:p>
            <a:r>
              <a:rPr lang="ar-IQ" sz="2800" dirty="0" smtClean="0"/>
              <a:t>1- 2 كيلو جرام من التفاح الجيد .</a:t>
            </a:r>
            <a:endParaRPr lang="en-US" sz="2800" dirty="0" smtClean="0"/>
          </a:p>
          <a:p>
            <a:r>
              <a:rPr lang="ar-IQ" sz="2800" dirty="0" smtClean="0"/>
              <a:t>2- كيلو ونصف جرام من السكر .</a:t>
            </a:r>
            <a:endParaRPr lang="en-US" sz="2800" dirty="0" smtClean="0"/>
          </a:p>
          <a:p>
            <a:r>
              <a:rPr lang="ar-IQ" sz="2800" dirty="0" smtClean="0"/>
              <a:t>3- أربع ملاعق كبيرة من عصير الليمون .</a:t>
            </a:r>
            <a:endParaRPr lang="en-US" sz="2800" dirty="0" smtClean="0"/>
          </a:p>
          <a:p>
            <a:r>
              <a:rPr lang="ar-IQ" sz="2800" dirty="0" smtClean="0"/>
              <a:t>4- ملعقة صغيرة قرفة .</a:t>
            </a:r>
            <a:endParaRPr lang="en-US" sz="2800" dirty="0" smtClean="0"/>
          </a:p>
          <a:p>
            <a:pPr>
              <a:buNone/>
            </a:pPr>
            <a:endParaRPr lang="ar-IQ" sz="2800" b="1" dirty="0">
              <a:solidFill>
                <a:srgbClr val="FF0000"/>
              </a:solidFill>
            </a:endParaRPr>
          </a:p>
        </p:txBody>
      </p:sp>
      <p:pic>
        <p:nvPicPr>
          <p:cNvPr id="7171" name="Picture 3" descr="D:\نشاطات 2021\حفظ عملي\التفاح\طريقة-عمل-مربى-التفاح.jpg"/>
          <p:cNvPicPr>
            <a:picLocks noChangeAspect="1" noChangeArrowheads="1"/>
          </p:cNvPicPr>
          <p:nvPr/>
        </p:nvPicPr>
        <p:blipFill>
          <a:blip r:embed="rId2" cstate="print"/>
          <a:srcRect/>
          <a:stretch>
            <a:fillRect/>
          </a:stretch>
        </p:blipFill>
        <p:spPr bwMode="auto">
          <a:xfrm>
            <a:off x="827584" y="764704"/>
            <a:ext cx="2016224" cy="1752600"/>
          </a:xfrm>
          <a:prstGeom prst="rect">
            <a:avLst/>
          </a:prstGeom>
          <a:ln>
            <a:noFill/>
          </a:ln>
          <a:effectLst>
            <a:softEdge rad="112500"/>
          </a:effectLst>
        </p:spPr>
      </p:pic>
      <p:pic>
        <p:nvPicPr>
          <p:cNvPr id="7172" name="Picture 4" descr="D:\نشاطات 2021\حفظ عملي\التفاح\طريقة-تحضير-مربي-التفاح.jpg"/>
          <p:cNvPicPr>
            <a:picLocks noChangeAspect="1" noChangeArrowheads="1"/>
          </p:cNvPicPr>
          <p:nvPr/>
        </p:nvPicPr>
        <p:blipFill>
          <a:blip r:embed="rId3" cstate="print"/>
          <a:srcRect/>
          <a:stretch>
            <a:fillRect/>
          </a:stretch>
        </p:blipFill>
        <p:spPr bwMode="auto">
          <a:xfrm>
            <a:off x="1259632" y="4437112"/>
            <a:ext cx="1800200" cy="159144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9432"/>
            <a:ext cx="7467600" cy="144016"/>
          </a:xfrm>
        </p:spPr>
        <p:txBody>
          <a:bodyPr>
            <a:normAutofit fontScale="90000"/>
          </a:bodyPr>
          <a:lstStyle/>
          <a:p>
            <a:endParaRPr lang="ar-IQ" dirty="0"/>
          </a:p>
        </p:txBody>
      </p:sp>
      <p:sp>
        <p:nvSpPr>
          <p:cNvPr id="3" name="Content Placeholder 2"/>
          <p:cNvSpPr>
            <a:spLocks noGrp="1"/>
          </p:cNvSpPr>
          <p:nvPr>
            <p:ph sz="quarter" idx="1"/>
          </p:nvPr>
        </p:nvSpPr>
        <p:spPr>
          <a:xfrm>
            <a:off x="457200" y="404664"/>
            <a:ext cx="7643192" cy="6069288"/>
          </a:xfrm>
        </p:spPr>
        <p:txBody>
          <a:bodyPr>
            <a:normAutofit/>
          </a:bodyPr>
          <a:lstStyle/>
          <a:p>
            <a:pPr>
              <a:buNone/>
            </a:pPr>
            <a:r>
              <a:rPr lang="ar-IQ" b="1" dirty="0" smtClean="0">
                <a:solidFill>
                  <a:srgbClr val="FF0000"/>
                </a:solidFill>
              </a:rPr>
              <a:t>طريقة تحضير مربي التفاح :</a:t>
            </a:r>
            <a:endParaRPr lang="en-US" dirty="0" smtClean="0">
              <a:solidFill>
                <a:srgbClr val="FF0000"/>
              </a:solidFill>
            </a:endParaRPr>
          </a:p>
          <a:p>
            <a:r>
              <a:rPr lang="ar-IQ" dirty="0" smtClean="0"/>
              <a:t>1- يتم غسل التفاح جيداً بالماء .</a:t>
            </a:r>
            <a:endParaRPr lang="en-US" dirty="0" smtClean="0"/>
          </a:p>
          <a:p>
            <a:r>
              <a:rPr lang="ar-IQ" dirty="0" smtClean="0"/>
              <a:t>2- يتم بشر التفاح أو تقشيره ثم تقسيمه لقطع صغيرة .</a:t>
            </a:r>
            <a:endParaRPr lang="en-US" dirty="0" smtClean="0"/>
          </a:p>
          <a:p>
            <a:r>
              <a:rPr lang="ar-IQ" dirty="0" smtClean="0"/>
              <a:t>3- يتم وضع التفاح في إناء عميق .</a:t>
            </a:r>
            <a:endParaRPr lang="en-US" dirty="0" smtClean="0"/>
          </a:p>
          <a:p>
            <a:r>
              <a:rPr lang="ar-IQ" dirty="0" smtClean="0"/>
              <a:t>4- ثم يتم إضافة السكر والماء إليه .</a:t>
            </a:r>
            <a:endParaRPr lang="en-US" dirty="0" smtClean="0"/>
          </a:p>
          <a:p>
            <a:r>
              <a:rPr lang="ar-IQ" dirty="0" smtClean="0"/>
              <a:t>5- يترك ليتم تنقعيه مدة كافية من الوقت حتى يصبح أشبه بعصير .</a:t>
            </a:r>
            <a:endParaRPr lang="en-US" dirty="0" smtClean="0"/>
          </a:p>
          <a:p>
            <a:r>
              <a:rPr lang="ar-IQ" dirty="0" smtClean="0"/>
              <a:t>6- يتم إضافة عصير الليمون له ، ثم وضعه على نار متوسطة .</a:t>
            </a:r>
            <a:endParaRPr lang="en-US" dirty="0" smtClean="0"/>
          </a:p>
          <a:p>
            <a:r>
              <a:rPr lang="ar-IQ" dirty="0" smtClean="0"/>
              <a:t>7- يجب تقليبه من الحين للآخر على النار .</a:t>
            </a:r>
            <a:endParaRPr lang="en-US" dirty="0" smtClean="0"/>
          </a:p>
          <a:p>
            <a:r>
              <a:rPr lang="ar-IQ" dirty="0" smtClean="0"/>
              <a:t>8- بعد الغليان يتم تهدئة النار عليه ويترك حتى يتماسك ويصبح مربي .</a:t>
            </a:r>
            <a:endParaRPr lang="en-US" dirty="0" smtClean="0"/>
          </a:p>
          <a:p>
            <a:r>
              <a:rPr lang="ar-IQ" dirty="0" smtClean="0"/>
              <a:t>9- يتم إضافة القرفة له ، ويترك دقيقتين على النار ، ثم يتم تنزيله .</a:t>
            </a:r>
            <a:endParaRPr lang="en-US" dirty="0" smtClean="0"/>
          </a:p>
          <a:p>
            <a:r>
              <a:rPr lang="ar-IQ" dirty="0" smtClean="0"/>
              <a:t>10- يترك ليبرد ثم يعبئ في زجاجات ويحفظ بالثلاجة .</a:t>
            </a:r>
            <a:endParaRPr lang="en-US" dirty="0" smtClean="0"/>
          </a:p>
          <a:p>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304</TotalTime>
  <Words>599</Words>
  <Application>Microsoft Office PowerPoint</Application>
  <PresentationFormat>On-screen Show (4:3)</PresentationFormat>
  <Paragraphs>84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المـادة / حفـظ الاغذيـة –الدرس العملـي </vt:lpstr>
      <vt:lpstr>Slide 2</vt:lpstr>
      <vt:lpstr>Slide 3</vt:lpstr>
      <vt:lpstr>Slide 4</vt:lpstr>
      <vt:lpstr>Slide 5</vt:lpstr>
      <vt:lpstr>Slide 6</vt:lpstr>
      <vt:lpstr>Slide 7</vt:lpstr>
      <vt:lpstr>Slide 8</vt:lpstr>
      <vt:lpstr>Slide 9</vt:lpstr>
      <vt:lpstr>Slide 10</vt:lpstr>
      <vt:lpstr>Slide 11</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المـادة / حفـظ الاغذيـة –الجـزء العملـي</dc:title>
  <dc:creator>DR.Ahmed Saker 2O14</dc:creator>
  <cp:lastModifiedBy>DR.Ahmed Saker 2O14</cp:lastModifiedBy>
  <cp:revision>23</cp:revision>
  <dcterms:created xsi:type="dcterms:W3CDTF">2021-02-21T05:27:53Z</dcterms:created>
  <dcterms:modified xsi:type="dcterms:W3CDTF">2021-08-18T10:14:17Z</dcterms:modified>
</cp:coreProperties>
</file>