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4" r:id="rId9"/>
    <p:sldId id="265" r:id="rId10"/>
    <p:sldId id="266" r:id="rId11"/>
    <p:sldId id="268" r:id="rId12"/>
    <p:sldId id="269" r:id="rId13"/>
    <p:sldId id="270" r:id="rId14"/>
    <p:sldId id="271" r:id="rId15"/>
    <p:sldId id="272" r:id="rId16"/>
    <p:sldId id="27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7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425A157-D15F-4E4F-97E3-8EC32A94ED9D}" type="datetimeFigureOut">
              <a:rPr lang="en-US" smtClean="0"/>
              <a:t>5/2/2021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D722B4-C99B-456E-A153-BA08A96DF136}" type="slidenum">
              <a:rPr lang="en-US" smtClean="0"/>
              <a:t>‹#›</a:t>
            </a:fld>
            <a:endParaRPr lang="en-US"/>
          </a:p>
        </p:txBody>
      </p:sp>
    </p:spTree>
    <p:extLst>
      <p:ext uri="{BB962C8B-B14F-4D97-AF65-F5344CB8AC3E}">
        <p14:creationId xmlns:p14="http://schemas.microsoft.com/office/powerpoint/2010/main" val="662387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25A157-D15F-4E4F-97E3-8EC32A94ED9D}" type="datetimeFigureOut">
              <a:rPr lang="en-US" smtClean="0"/>
              <a:t>5/2/2021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D722B4-C99B-456E-A153-BA08A96DF136}" type="slidenum">
              <a:rPr lang="en-US" smtClean="0"/>
              <a:t>‹#›</a:t>
            </a:fld>
            <a:endParaRPr lang="en-US"/>
          </a:p>
        </p:txBody>
      </p:sp>
    </p:spTree>
    <p:extLst>
      <p:ext uri="{BB962C8B-B14F-4D97-AF65-F5344CB8AC3E}">
        <p14:creationId xmlns:p14="http://schemas.microsoft.com/office/powerpoint/2010/main" val="3810322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25A157-D15F-4E4F-97E3-8EC32A94ED9D}" type="datetimeFigureOut">
              <a:rPr lang="en-US" smtClean="0"/>
              <a:t>5/2/2021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D722B4-C99B-456E-A153-BA08A96DF13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842293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25A157-D15F-4E4F-97E3-8EC32A94ED9D}" type="datetimeFigureOut">
              <a:rPr lang="en-US" smtClean="0"/>
              <a:t>5/2/2021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D722B4-C99B-456E-A153-BA08A96DF136}" type="slidenum">
              <a:rPr lang="en-US" smtClean="0"/>
              <a:t>‹#›</a:t>
            </a:fld>
            <a:endParaRPr lang="en-US"/>
          </a:p>
        </p:txBody>
      </p:sp>
    </p:spTree>
    <p:extLst>
      <p:ext uri="{BB962C8B-B14F-4D97-AF65-F5344CB8AC3E}">
        <p14:creationId xmlns:p14="http://schemas.microsoft.com/office/powerpoint/2010/main" val="42254059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25A157-D15F-4E4F-97E3-8EC32A94ED9D}" type="datetimeFigureOut">
              <a:rPr lang="en-US" smtClean="0"/>
              <a:t>5/2/2021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D722B4-C99B-456E-A153-BA08A96DF13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900057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25A157-D15F-4E4F-97E3-8EC32A94ED9D}" type="datetimeFigureOut">
              <a:rPr lang="en-US" smtClean="0"/>
              <a:t>5/2/2021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D722B4-C99B-456E-A153-BA08A96DF136}" type="slidenum">
              <a:rPr lang="en-US" smtClean="0"/>
              <a:t>‹#›</a:t>
            </a:fld>
            <a:endParaRPr lang="en-US"/>
          </a:p>
        </p:txBody>
      </p:sp>
    </p:spTree>
    <p:extLst>
      <p:ext uri="{BB962C8B-B14F-4D97-AF65-F5344CB8AC3E}">
        <p14:creationId xmlns:p14="http://schemas.microsoft.com/office/powerpoint/2010/main" val="38315797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25A157-D15F-4E4F-97E3-8EC32A94ED9D}" type="datetimeFigureOut">
              <a:rPr lang="en-US" smtClean="0"/>
              <a:t>5/2/2021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D722B4-C99B-456E-A153-BA08A96DF136}" type="slidenum">
              <a:rPr lang="en-US" smtClean="0"/>
              <a:t>‹#›</a:t>
            </a:fld>
            <a:endParaRPr lang="en-US"/>
          </a:p>
        </p:txBody>
      </p:sp>
    </p:spTree>
    <p:extLst>
      <p:ext uri="{BB962C8B-B14F-4D97-AF65-F5344CB8AC3E}">
        <p14:creationId xmlns:p14="http://schemas.microsoft.com/office/powerpoint/2010/main" val="9994068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25A157-D15F-4E4F-97E3-8EC32A94ED9D}" type="datetimeFigureOut">
              <a:rPr lang="en-US" smtClean="0"/>
              <a:t>5/2/2021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D722B4-C99B-456E-A153-BA08A96DF136}" type="slidenum">
              <a:rPr lang="en-US" smtClean="0"/>
              <a:t>‹#›</a:t>
            </a:fld>
            <a:endParaRPr lang="en-US"/>
          </a:p>
        </p:txBody>
      </p:sp>
    </p:spTree>
    <p:extLst>
      <p:ext uri="{BB962C8B-B14F-4D97-AF65-F5344CB8AC3E}">
        <p14:creationId xmlns:p14="http://schemas.microsoft.com/office/powerpoint/2010/main" val="2994404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25A157-D15F-4E4F-97E3-8EC32A94ED9D}" type="datetimeFigureOut">
              <a:rPr lang="en-US" smtClean="0"/>
              <a:t>5/2/2021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D722B4-C99B-456E-A153-BA08A96DF136}" type="slidenum">
              <a:rPr lang="en-US" smtClean="0"/>
              <a:t>‹#›</a:t>
            </a:fld>
            <a:endParaRPr lang="en-US"/>
          </a:p>
        </p:txBody>
      </p:sp>
    </p:spTree>
    <p:extLst>
      <p:ext uri="{BB962C8B-B14F-4D97-AF65-F5344CB8AC3E}">
        <p14:creationId xmlns:p14="http://schemas.microsoft.com/office/powerpoint/2010/main" val="1226706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25A157-D15F-4E4F-97E3-8EC32A94ED9D}" type="datetimeFigureOut">
              <a:rPr lang="en-US" smtClean="0"/>
              <a:t>5/2/2021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D722B4-C99B-456E-A153-BA08A96DF136}" type="slidenum">
              <a:rPr lang="en-US" smtClean="0"/>
              <a:t>‹#›</a:t>
            </a:fld>
            <a:endParaRPr lang="en-US"/>
          </a:p>
        </p:txBody>
      </p:sp>
    </p:spTree>
    <p:extLst>
      <p:ext uri="{BB962C8B-B14F-4D97-AF65-F5344CB8AC3E}">
        <p14:creationId xmlns:p14="http://schemas.microsoft.com/office/powerpoint/2010/main" val="3616825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25A157-D15F-4E4F-97E3-8EC32A94ED9D}" type="datetimeFigureOut">
              <a:rPr lang="en-US" smtClean="0"/>
              <a:t>5/2/2021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D722B4-C99B-456E-A153-BA08A96DF136}" type="slidenum">
              <a:rPr lang="en-US" smtClean="0"/>
              <a:t>‹#›</a:t>
            </a:fld>
            <a:endParaRPr lang="en-US"/>
          </a:p>
        </p:txBody>
      </p:sp>
    </p:spTree>
    <p:extLst>
      <p:ext uri="{BB962C8B-B14F-4D97-AF65-F5344CB8AC3E}">
        <p14:creationId xmlns:p14="http://schemas.microsoft.com/office/powerpoint/2010/main" val="307523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25A157-D15F-4E4F-97E3-8EC32A94ED9D}" type="datetimeFigureOut">
              <a:rPr lang="en-US" smtClean="0"/>
              <a:t>5/2/2021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D722B4-C99B-456E-A153-BA08A96DF136}" type="slidenum">
              <a:rPr lang="en-US" smtClean="0"/>
              <a:t>‹#›</a:t>
            </a:fld>
            <a:endParaRPr lang="en-US"/>
          </a:p>
        </p:txBody>
      </p:sp>
    </p:spTree>
    <p:extLst>
      <p:ext uri="{BB962C8B-B14F-4D97-AF65-F5344CB8AC3E}">
        <p14:creationId xmlns:p14="http://schemas.microsoft.com/office/powerpoint/2010/main" val="3337809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25A157-D15F-4E4F-97E3-8EC32A94ED9D}" type="datetimeFigureOut">
              <a:rPr lang="en-US" smtClean="0"/>
              <a:t>5/2/2021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D722B4-C99B-456E-A153-BA08A96DF136}" type="slidenum">
              <a:rPr lang="en-US" smtClean="0"/>
              <a:t>‹#›</a:t>
            </a:fld>
            <a:endParaRPr lang="en-US"/>
          </a:p>
        </p:txBody>
      </p:sp>
    </p:spTree>
    <p:extLst>
      <p:ext uri="{BB962C8B-B14F-4D97-AF65-F5344CB8AC3E}">
        <p14:creationId xmlns:p14="http://schemas.microsoft.com/office/powerpoint/2010/main" val="977966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25A157-D15F-4E4F-97E3-8EC32A94ED9D}" type="datetimeFigureOut">
              <a:rPr lang="en-US" smtClean="0"/>
              <a:t>5/2/2021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D722B4-C99B-456E-A153-BA08A96DF136}" type="slidenum">
              <a:rPr lang="en-US" smtClean="0"/>
              <a:t>‹#›</a:t>
            </a:fld>
            <a:endParaRPr lang="en-US"/>
          </a:p>
        </p:txBody>
      </p:sp>
    </p:spTree>
    <p:extLst>
      <p:ext uri="{BB962C8B-B14F-4D97-AF65-F5344CB8AC3E}">
        <p14:creationId xmlns:p14="http://schemas.microsoft.com/office/powerpoint/2010/main" val="4197620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25A157-D15F-4E4F-97E3-8EC32A94ED9D}" type="datetimeFigureOut">
              <a:rPr lang="en-US" smtClean="0"/>
              <a:t>5/2/2021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D722B4-C99B-456E-A153-BA08A96DF136}" type="slidenum">
              <a:rPr lang="en-US" smtClean="0"/>
              <a:t>‹#›</a:t>
            </a:fld>
            <a:endParaRPr lang="en-US"/>
          </a:p>
        </p:txBody>
      </p:sp>
    </p:spTree>
    <p:extLst>
      <p:ext uri="{BB962C8B-B14F-4D97-AF65-F5344CB8AC3E}">
        <p14:creationId xmlns:p14="http://schemas.microsoft.com/office/powerpoint/2010/main" val="1466244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25A157-D15F-4E4F-97E3-8EC32A94ED9D}" type="datetimeFigureOut">
              <a:rPr lang="en-US" smtClean="0"/>
              <a:t>5/2/2021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D722B4-C99B-456E-A153-BA08A96DF136}" type="slidenum">
              <a:rPr lang="en-US" smtClean="0"/>
              <a:t>‹#›</a:t>
            </a:fld>
            <a:endParaRPr lang="en-US"/>
          </a:p>
        </p:txBody>
      </p:sp>
    </p:spTree>
    <p:extLst>
      <p:ext uri="{BB962C8B-B14F-4D97-AF65-F5344CB8AC3E}">
        <p14:creationId xmlns:p14="http://schemas.microsoft.com/office/powerpoint/2010/main" val="690354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25A157-D15F-4E4F-97E3-8EC32A94ED9D}" type="datetimeFigureOut">
              <a:rPr lang="en-US" smtClean="0"/>
              <a:t>5/2/2021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1D722B4-C99B-456E-A153-BA08A96DF136}" type="slidenum">
              <a:rPr lang="en-US" smtClean="0"/>
              <a:t>‹#›</a:t>
            </a:fld>
            <a:endParaRPr lang="en-US"/>
          </a:p>
        </p:txBody>
      </p:sp>
    </p:spTree>
    <p:extLst>
      <p:ext uri="{BB962C8B-B14F-4D97-AF65-F5344CB8AC3E}">
        <p14:creationId xmlns:p14="http://schemas.microsoft.com/office/powerpoint/2010/main" val="29329867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ar.wikipedia.org/wiki/%D9%86%D8%A8%D8%A7%D8%AA_%D8%AB%D9%86%D8%A7%D8%A6%D9%8A_%D8%A7%D9%84%D8%AD%D9%88%D9%84" TargetMode="External"/><Relationship Id="rId2" Type="http://schemas.openxmlformats.org/officeDocument/2006/relationships/hyperlink" Target="https://ar.wikipedia.org/wiki/%D8%B4%D9%85%D9%86%D8%AF%D8%B1_%D8%B3%D9%83%D8%B1%D9%8A" TargetMode="External"/><Relationship Id="rId1" Type="http://schemas.openxmlformats.org/officeDocument/2006/relationships/slideLayout" Target="../slideLayouts/slideLayout6.xml"/><Relationship Id="rId4" Type="http://schemas.openxmlformats.org/officeDocument/2006/relationships/hyperlink" Target="https://ar.wikipedia.org/wiki/%D9%86%D8%A8%D8%A7%D8%AA_%D9%85%D8%B9%D9%85%D8%B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FCB7D-E95E-430B-BB52-966004999011}"/>
              </a:ext>
            </a:extLst>
          </p:cNvPr>
          <p:cNvSpPr>
            <a:spLocks noGrp="1"/>
          </p:cNvSpPr>
          <p:nvPr>
            <p:ph type="ctrTitle"/>
          </p:nvPr>
        </p:nvSpPr>
        <p:spPr>
          <a:xfrm>
            <a:off x="1507067" y="235527"/>
            <a:ext cx="7766936" cy="1474738"/>
          </a:xfrm>
        </p:spPr>
        <p:txBody>
          <a:bodyPr/>
          <a:lstStyle/>
          <a:p>
            <a:pPr algn="ctr"/>
            <a:r>
              <a:rPr lang="ar-SA" dirty="0">
                <a:solidFill>
                  <a:srgbClr val="FF0000"/>
                </a:solidFill>
              </a:rPr>
              <a:t>حفظ الشوندر</a:t>
            </a:r>
            <a:endParaRPr lang="en-US" dirty="0">
              <a:solidFill>
                <a:srgbClr val="FF0000"/>
              </a:solidFill>
            </a:endParaRPr>
          </a:p>
        </p:txBody>
      </p:sp>
      <p:sp>
        <p:nvSpPr>
          <p:cNvPr id="3" name="Subtitle 2">
            <a:extLst>
              <a:ext uri="{FF2B5EF4-FFF2-40B4-BE49-F238E27FC236}">
                <a16:creationId xmlns:a16="http://schemas.microsoft.com/office/drawing/2014/main" id="{A93B81F6-0170-4288-9368-A1F148740438}"/>
              </a:ext>
            </a:extLst>
          </p:cNvPr>
          <p:cNvSpPr>
            <a:spLocks noGrp="1"/>
          </p:cNvSpPr>
          <p:nvPr>
            <p:ph type="subTitle" idx="1"/>
          </p:nvPr>
        </p:nvSpPr>
        <p:spPr>
          <a:xfrm>
            <a:off x="1271540" y="2035847"/>
            <a:ext cx="7766936" cy="3616035"/>
          </a:xfrm>
        </p:spPr>
        <p:txBody>
          <a:bodyPr>
            <a:normAutofit/>
          </a:bodyPr>
          <a:lstStyle/>
          <a:p>
            <a:pPr algn="ctr"/>
            <a:r>
              <a:rPr lang="ar-SA" sz="2400" dirty="0"/>
              <a:t>م.باهرة محمود جعفر ،ا.م .مها محمد نافع علي </a:t>
            </a:r>
            <a:endParaRPr lang="en-US" sz="2400" dirty="0"/>
          </a:p>
        </p:txBody>
      </p:sp>
      <p:pic>
        <p:nvPicPr>
          <p:cNvPr id="1026" name="Picture 2" descr="فوائد الشوندر">
            <a:extLst>
              <a:ext uri="{FF2B5EF4-FFF2-40B4-BE49-F238E27FC236}">
                <a16:creationId xmlns:a16="http://schemas.microsoft.com/office/drawing/2014/main" id="{D985A840-5849-4351-84D4-B426D52BFF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1237" y="3168794"/>
            <a:ext cx="4239490" cy="2483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4763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CD4C4-2F3B-49C8-A9EA-82920221E371}"/>
              </a:ext>
            </a:extLst>
          </p:cNvPr>
          <p:cNvSpPr>
            <a:spLocks noGrp="1"/>
          </p:cNvSpPr>
          <p:nvPr>
            <p:ph type="title"/>
          </p:nvPr>
        </p:nvSpPr>
        <p:spPr>
          <a:xfrm>
            <a:off x="677334" y="374073"/>
            <a:ext cx="8596668" cy="6109854"/>
          </a:xfrm>
        </p:spPr>
        <p:txBody>
          <a:bodyPr/>
          <a:lstStyle/>
          <a:p>
            <a:pPr marL="0" marR="0" algn="r" rtl="1">
              <a:lnSpc>
                <a:spcPct val="107000"/>
              </a:lnSpc>
              <a:spcBef>
                <a:spcPts val="0"/>
              </a:spcBef>
              <a:spcAft>
                <a:spcPts val="800"/>
              </a:spcAft>
            </a:pPr>
            <a:r>
              <a:rPr lang="ar-SA"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5- اضيفي الماء المغلي ثم ضعي الغطاء .</a:t>
            </a:r>
            <a:br>
              <a:rPr lang="en-US"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r>
              <a:rPr lang="ar-SA" sz="1800" dirty="0">
                <a:effectLst/>
                <a:latin typeface="Calibri" panose="020F0502020204030204" pitchFamily="34" charset="0"/>
                <a:ea typeface="Calibri" panose="020F0502020204030204" pitchFamily="34" charset="0"/>
                <a:cs typeface="Arial" panose="020B0604020202020204" pitchFamily="34" charset="0"/>
              </a:rPr>
              <a:t> </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ar-SA"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6- عقمي بقدر الضغظ لمد 30 دقيقة للعلب بحجم باينت و35 دقيقة للعلب بحجم كوارت.</a:t>
            </a: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pic>
        <p:nvPicPr>
          <p:cNvPr id="4" name="Content Placeholder 3" descr="طريقة حفظ البنجر... تعرف على الطرق الصحيحة لحفظ البنجر لفترات طويلة /  &quot;معلومات&quot;">
            <a:extLst>
              <a:ext uri="{FF2B5EF4-FFF2-40B4-BE49-F238E27FC236}">
                <a16:creationId xmlns:a16="http://schemas.microsoft.com/office/drawing/2014/main" id="{FF0C7D5D-6C73-44FE-A338-0F11BE0AB77D}"/>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24147" y="1270000"/>
            <a:ext cx="2600325" cy="1762125"/>
          </a:xfrm>
          <a:prstGeom prst="rect">
            <a:avLst/>
          </a:prstGeom>
          <a:noFill/>
          <a:ln>
            <a:noFill/>
          </a:ln>
        </p:spPr>
      </p:pic>
      <p:pic>
        <p:nvPicPr>
          <p:cNvPr id="5" name="Picture 4">
            <a:extLst>
              <a:ext uri="{FF2B5EF4-FFF2-40B4-BE49-F238E27FC236}">
                <a16:creationId xmlns:a16="http://schemas.microsoft.com/office/drawing/2014/main" id="{40324BE3-5391-4A7A-8115-3EEC24E0668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377228" y="4370387"/>
            <a:ext cx="2371725" cy="1774825"/>
          </a:xfrm>
          <a:prstGeom prst="rect">
            <a:avLst/>
          </a:prstGeom>
          <a:noFill/>
          <a:ln>
            <a:noFill/>
          </a:ln>
        </p:spPr>
      </p:pic>
      <p:pic>
        <p:nvPicPr>
          <p:cNvPr id="6" name="Picture 5" descr="طريقة حفظ البنجر... تعرف على الطرق الصحيحة لحفظ البنجر لفترات طويلة /  &quot;معلومات&quot;">
            <a:extLst>
              <a:ext uri="{FF2B5EF4-FFF2-40B4-BE49-F238E27FC236}">
                <a16:creationId xmlns:a16="http://schemas.microsoft.com/office/drawing/2014/main" id="{D0FEA52C-AFD5-496E-9DAA-788E7E74310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414044" y="4385627"/>
            <a:ext cx="2596515" cy="1759585"/>
          </a:xfrm>
          <a:prstGeom prst="rect">
            <a:avLst/>
          </a:prstGeom>
          <a:noFill/>
          <a:ln>
            <a:noFill/>
          </a:ln>
        </p:spPr>
      </p:pic>
    </p:spTree>
    <p:extLst>
      <p:ext uri="{BB962C8B-B14F-4D97-AF65-F5344CB8AC3E}">
        <p14:creationId xmlns:p14="http://schemas.microsoft.com/office/powerpoint/2010/main" val="1810310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C8A11-5099-43B3-8A99-56A1BC26CE05}"/>
              </a:ext>
            </a:extLst>
          </p:cNvPr>
          <p:cNvSpPr>
            <a:spLocks noGrp="1"/>
          </p:cNvSpPr>
          <p:nvPr>
            <p:ph type="title"/>
          </p:nvPr>
        </p:nvSpPr>
        <p:spPr>
          <a:xfrm>
            <a:off x="677334" y="609600"/>
            <a:ext cx="8596668" cy="5888182"/>
          </a:xfrm>
        </p:spPr>
        <p:txBody>
          <a:bodyPr>
            <a:noAutofit/>
          </a:bodyPr>
          <a:lstStyle/>
          <a:p>
            <a:pPr marL="0" marR="0" algn="r" rtl="1">
              <a:lnSpc>
                <a:spcPct val="107000"/>
              </a:lnSpc>
              <a:spcBef>
                <a:spcPts val="0"/>
              </a:spcBef>
              <a:spcAft>
                <a:spcPts val="800"/>
              </a:spcAft>
            </a:pPr>
            <a:r>
              <a:rPr lang="ar-SA" sz="2400" dirty="0">
                <a:solidFill>
                  <a:srgbClr val="C00000"/>
                </a:solidFill>
                <a:effectLst/>
                <a:latin typeface="Calibri" panose="020F0502020204030204" pitchFamily="34" charset="0"/>
                <a:ea typeface="Calibri" panose="020F0502020204030204" pitchFamily="34" charset="0"/>
                <a:cs typeface="Arial" panose="020B0604020202020204" pitchFamily="34" charset="0"/>
              </a:rPr>
              <a:t>تجفيف الشوندر :</a:t>
            </a:r>
            <a:br>
              <a:rPr lang="en-US" sz="2400" dirty="0">
                <a:effectLst/>
                <a:latin typeface="Calibri" panose="020F0502020204030204" pitchFamily="34" charset="0"/>
                <a:ea typeface="Calibri" panose="020F0502020204030204" pitchFamily="34" charset="0"/>
                <a:cs typeface="Arial" panose="020B0604020202020204" pitchFamily="34" charset="0"/>
              </a:rPr>
            </a:br>
            <a:r>
              <a:rPr lang="ar-SA" sz="2400" dirty="0">
                <a:solidFill>
                  <a:srgbClr val="444444"/>
                </a:solidFill>
                <a:effectLst/>
                <a:latin typeface="Calibri" panose="020F0502020204030204" pitchFamily="34" charset="0"/>
                <a:ea typeface="Calibri" panose="020F0502020204030204" pitchFamily="34" charset="0"/>
                <a:cs typeface="Arial" panose="020B0604020202020204" pitchFamily="34" charset="0"/>
              </a:rPr>
              <a:t>اكتسب مسحوق او قطع الشمندرالمجفف  شعبية في السنوات الأخيرة لاستخداماته المتعددة سواء كان كمكمل للمساعدة في خفض ضغط الدم، أو لزيادة الطاقة والتخلص من السموم، واتجه البعض لتجفيفة سواء للحصول على طعم مميز أو للاستفادة منه وقت الحاجة،</a:t>
            </a:r>
            <a:br>
              <a:rPr lang="en-US" sz="2400" dirty="0">
                <a:effectLst/>
                <a:latin typeface="Calibri" panose="020F0502020204030204" pitchFamily="34" charset="0"/>
                <a:ea typeface="Calibri" panose="020F0502020204030204" pitchFamily="34" charset="0"/>
                <a:cs typeface="Arial" panose="020B0604020202020204" pitchFamily="34" charset="0"/>
              </a:rPr>
            </a:br>
            <a:endParaRPr lang="en-US" sz="2400" dirty="0"/>
          </a:p>
        </p:txBody>
      </p:sp>
      <p:sp>
        <p:nvSpPr>
          <p:cNvPr id="4" name="TextBox 3">
            <a:extLst>
              <a:ext uri="{FF2B5EF4-FFF2-40B4-BE49-F238E27FC236}">
                <a16:creationId xmlns:a16="http://schemas.microsoft.com/office/drawing/2014/main" id="{47F11A2C-52E3-453F-9DCF-ACEC430F253E}"/>
              </a:ext>
            </a:extLst>
          </p:cNvPr>
          <p:cNvSpPr txBox="1"/>
          <p:nvPr/>
        </p:nvSpPr>
        <p:spPr>
          <a:xfrm>
            <a:off x="3051464" y="2901390"/>
            <a:ext cx="6102926" cy="1755737"/>
          </a:xfrm>
          <a:prstGeom prst="rect">
            <a:avLst/>
          </a:prstGeom>
          <a:noFill/>
        </p:spPr>
        <p:txBody>
          <a:bodyPr wrap="square">
            <a:spAutoFit/>
          </a:bodyPr>
          <a:lstStyle/>
          <a:p>
            <a:pPr marL="0" marR="0" algn="r" rtl="1">
              <a:lnSpc>
                <a:spcPct val="107000"/>
              </a:lnSpc>
              <a:spcBef>
                <a:spcPts val="0"/>
              </a:spcBef>
              <a:spcAft>
                <a:spcPts val="800"/>
              </a:spcAft>
            </a:pPr>
            <a:r>
              <a:rPr lang="ar-SA" sz="24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خطوات تجفيف الشوندر:</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fontAlgn="base">
              <a:lnSpc>
                <a:spcPct val="107000"/>
              </a:lnSpc>
              <a:spcBef>
                <a:spcPts val="0"/>
              </a:spcBef>
              <a:spcAft>
                <a:spcPts val="0"/>
              </a:spcAft>
              <a:buSzPts val="1000"/>
              <a:buFont typeface="Symbol" panose="05050102010706020507" pitchFamily="18" charset="2"/>
              <a:buChar char=""/>
              <a:tabLst>
                <a:tab pos="457200" algn="l"/>
              </a:tabLst>
            </a:pPr>
            <a:r>
              <a:rPr lang="ar-SA" sz="2400" dirty="0">
                <a:solidFill>
                  <a:srgbClr val="444444"/>
                </a:solidFill>
                <a:effectLst/>
                <a:latin typeface="Calibri" panose="020F0502020204030204" pitchFamily="34" charset="0"/>
                <a:ea typeface="Times New Roman" panose="02020603050405020304" pitchFamily="18" charset="0"/>
                <a:cs typeface="Arial" panose="020B0604020202020204" pitchFamily="34" charset="0"/>
              </a:rPr>
              <a:t>اغسل قشور وجذور الشمندر أو البنجر الطازج المقطعة إلى شرائح رقيقة، يمكنك استخدام آلة تقطيع الطعام لعمل الشرائح بشكل متساوٍ وبسرعة.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4" descr="4 طرق لتحضير جذر الشمندر - كيف - 2021">
            <a:extLst>
              <a:ext uri="{FF2B5EF4-FFF2-40B4-BE49-F238E27FC236}">
                <a16:creationId xmlns:a16="http://schemas.microsoft.com/office/drawing/2014/main" id="{580D8FA2-E2E1-4330-8ED6-7BB3475D6A1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92459" y="4703272"/>
            <a:ext cx="2553335" cy="1794510"/>
          </a:xfrm>
          <a:prstGeom prst="rect">
            <a:avLst/>
          </a:prstGeom>
          <a:noFill/>
          <a:ln>
            <a:noFill/>
          </a:ln>
        </p:spPr>
      </p:pic>
      <p:pic>
        <p:nvPicPr>
          <p:cNvPr id="6" name="Picture 5">
            <a:extLst>
              <a:ext uri="{FF2B5EF4-FFF2-40B4-BE49-F238E27FC236}">
                <a16:creationId xmlns:a16="http://schemas.microsoft.com/office/drawing/2014/main" id="{D451644C-D50A-4514-AA04-9627FD5DBAA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060919" y="4893137"/>
            <a:ext cx="2855595" cy="1604645"/>
          </a:xfrm>
          <a:prstGeom prst="rect">
            <a:avLst/>
          </a:prstGeom>
          <a:noFill/>
          <a:ln>
            <a:noFill/>
          </a:ln>
        </p:spPr>
      </p:pic>
    </p:spTree>
    <p:extLst>
      <p:ext uri="{BB962C8B-B14F-4D97-AF65-F5344CB8AC3E}">
        <p14:creationId xmlns:p14="http://schemas.microsoft.com/office/powerpoint/2010/main" val="1721174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A121B-464B-4C03-A353-052D289D7F0B}"/>
              </a:ext>
            </a:extLst>
          </p:cNvPr>
          <p:cNvSpPr>
            <a:spLocks noGrp="1"/>
          </p:cNvSpPr>
          <p:nvPr>
            <p:ph type="title"/>
          </p:nvPr>
        </p:nvSpPr>
        <p:spPr>
          <a:xfrm>
            <a:off x="677334" y="609600"/>
            <a:ext cx="8596668" cy="5985164"/>
          </a:xfrm>
        </p:spPr>
        <p:txBody>
          <a:bodyPr>
            <a:normAutofit/>
          </a:bodyPr>
          <a:lstStyle/>
          <a:p>
            <a:pPr algn="r" rtl="1" fontAlgn="base">
              <a:lnSpc>
                <a:spcPct val="107000"/>
              </a:lnSpc>
              <a:spcBef>
                <a:spcPts val="0"/>
              </a:spcBef>
            </a:pPr>
            <a:r>
              <a:rPr lang="en-US" sz="1800" dirty="0">
                <a:solidFill>
                  <a:srgbClr val="444444"/>
                </a:solidFill>
                <a:effectLst/>
                <a:latin typeface="Arial" panose="020B0604020202020204" pitchFamily="34" charset="0"/>
                <a:ea typeface="Times New Roman" panose="02020603050405020304" pitchFamily="18" charset="0"/>
                <a:cs typeface="Arial" panose="020B0604020202020204" pitchFamily="34" charset="0"/>
              </a:rPr>
              <a:t> </a:t>
            </a:r>
            <a:br>
              <a:rPr lang="en-US" sz="2700" dirty="0">
                <a:effectLst/>
                <a:latin typeface="Calibri" panose="020F0502020204030204" pitchFamily="34" charset="0"/>
                <a:ea typeface="Calibri" panose="020F0502020204030204" pitchFamily="34" charset="0"/>
                <a:cs typeface="Arial" panose="020B0604020202020204" pitchFamily="34" charset="0"/>
              </a:rPr>
            </a:br>
            <a:r>
              <a:rPr lang="ar-SA" sz="2700" dirty="0">
                <a:effectLst/>
                <a:latin typeface="Calibri" panose="020F0502020204030204" pitchFamily="34" charset="0"/>
                <a:ea typeface="Calibri" panose="020F0502020204030204" pitchFamily="34" charset="0"/>
                <a:cs typeface="Arial" panose="020B0604020202020204" pitchFamily="34" charset="0"/>
              </a:rPr>
              <a:t>*</a:t>
            </a:r>
            <a:r>
              <a:rPr lang="ar-SA" sz="2700" dirty="0">
                <a:solidFill>
                  <a:srgbClr val="444444"/>
                </a:solidFill>
                <a:effectLst/>
                <a:latin typeface="Calibri" panose="020F0502020204030204" pitchFamily="34" charset="0"/>
                <a:ea typeface="Times New Roman" panose="02020603050405020304" pitchFamily="18" charset="0"/>
                <a:cs typeface="Arial" panose="020B0604020202020204" pitchFamily="34" charset="0"/>
              </a:rPr>
              <a:t>قم بوضع الشرائح على صينية نظيفة وضعها في الفرن الحراري على حرارة منخفضة، أو في الشمس مع تغطيتها بشبكة لمنع الحشرات من لمسها.</a:t>
            </a:r>
            <a:br>
              <a:rPr lang="en-US" sz="2700" dirty="0">
                <a:effectLst/>
                <a:latin typeface="Calibri" panose="020F0502020204030204" pitchFamily="34" charset="0"/>
                <a:ea typeface="Calibri" panose="020F0502020204030204" pitchFamily="34" charset="0"/>
                <a:cs typeface="Arial" panose="020B0604020202020204" pitchFamily="34" charset="0"/>
              </a:rPr>
            </a:br>
            <a:br>
              <a:rPr lang="ar-SA" sz="2700" dirty="0">
                <a:effectLst/>
                <a:latin typeface="Calibri" panose="020F0502020204030204" pitchFamily="34" charset="0"/>
                <a:ea typeface="Calibri" panose="020F0502020204030204" pitchFamily="34" charset="0"/>
                <a:cs typeface="Arial" panose="020B0604020202020204" pitchFamily="34" charset="0"/>
              </a:rPr>
            </a:br>
            <a:br>
              <a:rPr lang="ar-SA" sz="2700" dirty="0">
                <a:effectLst/>
                <a:latin typeface="Calibri" panose="020F0502020204030204" pitchFamily="34" charset="0"/>
                <a:ea typeface="Calibri" panose="020F0502020204030204" pitchFamily="34" charset="0"/>
                <a:cs typeface="Arial" panose="020B0604020202020204" pitchFamily="34" charset="0"/>
              </a:rPr>
            </a:br>
            <a:br>
              <a:rPr lang="ar-SA" sz="2700" dirty="0">
                <a:effectLst/>
                <a:latin typeface="Calibri" panose="020F0502020204030204" pitchFamily="34" charset="0"/>
                <a:ea typeface="Calibri" panose="020F0502020204030204" pitchFamily="34" charset="0"/>
                <a:cs typeface="Arial" panose="020B0604020202020204" pitchFamily="34" charset="0"/>
              </a:rPr>
            </a:br>
            <a:br>
              <a:rPr lang="ar-SA" sz="2700" dirty="0">
                <a:effectLst/>
                <a:latin typeface="Calibri" panose="020F0502020204030204" pitchFamily="34" charset="0"/>
                <a:ea typeface="Calibri" panose="020F0502020204030204" pitchFamily="34" charset="0"/>
                <a:cs typeface="Arial" panose="020B0604020202020204" pitchFamily="34" charset="0"/>
              </a:rPr>
            </a:br>
            <a:br>
              <a:rPr lang="ar-SA" sz="2700" dirty="0">
                <a:effectLst/>
                <a:latin typeface="Calibri" panose="020F0502020204030204" pitchFamily="34" charset="0"/>
                <a:ea typeface="Calibri" panose="020F0502020204030204" pitchFamily="34" charset="0"/>
                <a:cs typeface="Arial" panose="020B0604020202020204" pitchFamily="34" charset="0"/>
              </a:rPr>
            </a:br>
            <a:r>
              <a:rPr lang="ar-SA" sz="2700" dirty="0">
                <a:effectLst/>
                <a:latin typeface="Calibri" panose="020F0502020204030204" pitchFamily="34" charset="0"/>
                <a:ea typeface="Calibri" panose="020F0502020204030204" pitchFamily="34" charset="0"/>
                <a:cs typeface="Arial" panose="020B0604020202020204" pitchFamily="34" charset="0"/>
              </a:rPr>
              <a:t>*</a:t>
            </a:r>
            <a:r>
              <a:rPr lang="ar-SA" sz="2400" dirty="0">
                <a:solidFill>
                  <a:srgbClr val="444444"/>
                </a:solidFill>
                <a:effectLst/>
                <a:latin typeface="Calibri" panose="020F0502020204030204" pitchFamily="34" charset="0"/>
                <a:ea typeface="Times New Roman" panose="02020603050405020304" pitchFamily="18" charset="0"/>
                <a:cs typeface="Arial" panose="020B0604020202020204" pitchFamily="34" charset="0"/>
              </a:rPr>
              <a:t>اترك الشرائح حتى تنكمش وتنشف من المياه.</a:t>
            </a: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sz="2700" dirty="0"/>
          </a:p>
        </p:txBody>
      </p:sp>
      <p:pic>
        <p:nvPicPr>
          <p:cNvPr id="4" name="Content Placeholder 3">
            <a:extLst>
              <a:ext uri="{FF2B5EF4-FFF2-40B4-BE49-F238E27FC236}">
                <a16:creationId xmlns:a16="http://schemas.microsoft.com/office/drawing/2014/main" id="{D1892682-FDFB-4880-B60F-C26FB7F4D056}"/>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44458" y="1791926"/>
            <a:ext cx="2466975" cy="1847850"/>
          </a:xfrm>
          <a:prstGeom prst="rect">
            <a:avLst/>
          </a:prstGeom>
          <a:noFill/>
          <a:ln>
            <a:noFill/>
          </a:ln>
        </p:spPr>
      </p:pic>
      <p:pic>
        <p:nvPicPr>
          <p:cNvPr id="5" name="Picture 4" descr="طرق طهي الطعام المجفف - مجلة هي">
            <a:extLst>
              <a:ext uri="{FF2B5EF4-FFF2-40B4-BE49-F238E27FC236}">
                <a16:creationId xmlns:a16="http://schemas.microsoft.com/office/drawing/2014/main" id="{4F61CD2D-9CA7-48D3-A748-174B4786231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250858" y="4621334"/>
            <a:ext cx="2060575" cy="1847849"/>
          </a:xfrm>
          <a:prstGeom prst="rect">
            <a:avLst/>
          </a:prstGeom>
          <a:noFill/>
          <a:ln>
            <a:noFill/>
          </a:ln>
        </p:spPr>
      </p:pic>
    </p:spTree>
    <p:extLst>
      <p:ext uri="{BB962C8B-B14F-4D97-AF65-F5344CB8AC3E}">
        <p14:creationId xmlns:p14="http://schemas.microsoft.com/office/powerpoint/2010/main" val="647605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7F524-FCDC-4F16-862B-5A42482B5794}"/>
              </a:ext>
            </a:extLst>
          </p:cNvPr>
          <p:cNvSpPr>
            <a:spLocks noGrp="1"/>
          </p:cNvSpPr>
          <p:nvPr>
            <p:ph type="title"/>
          </p:nvPr>
        </p:nvSpPr>
        <p:spPr/>
        <p:txBody>
          <a:bodyPr/>
          <a:lstStyle/>
          <a:p>
            <a:pPr algn="r"/>
            <a:r>
              <a:rPr lang="ar-SA" sz="2400" dirty="0">
                <a:solidFill>
                  <a:srgbClr val="444444"/>
                </a:solidFill>
                <a:effectLst/>
                <a:latin typeface="Calibri" panose="020F0502020204030204" pitchFamily="34" charset="0"/>
                <a:ea typeface="Times New Roman" panose="02020603050405020304" pitchFamily="18" charset="0"/>
                <a:cs typeface="Arial" panose="020B0604020202020204" pitchFamily="34" charset="0"/>
              </a:rPr>
              <a:t>*احفظها في علبة محكمة الغلق في مكان بارد.</a:t>
            </a: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pic>
        <p:nvPicPr>
          <p:cNvPr id="4" name="Content Placeholder 3">
            <a:extLst>
              <a:ext uri="{FF2B5EF4-FFF2-40B4-BE49-F238E27FC236}">
                <a16:creationId xmlns:a16="http://schemas.microsoft.com/office/drawing/2014/main" id="{AE5B84CA-3074-4D3E-8796-E11790FF8445}"/>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30654" y="1412657"/>
            <a:ext cx="2886075" cy="2868398"/>
          </a:xfrm>
          <a:prstGeom prst="rect">
            <a:avLst/>
          </a:prstGeom>
          <a:noFill/>
          <a:ln>
            <a:noFill/>
          </a:ln>
        </p:spPr>
      </p:pic>
      <p:pic>
        <p:nvPicPr>
          <p:cNvPr id="5" name="Picture 4" descr="Dehydrated Beetroot Flakes, Dehydrated Beetroot - Venus Dehydrates, Mahuva  | ID: 11269534697">
            <a:extLst>
              <a:ext uri="{FF2B5EF4-FFF2-40B4-BE49-F238E27FC236}">
                <a16:creationId xmlns:a16="http://schemas.microsoft.com/office/drawing/2014/main" id="{7B2913CC-BEBB-4611-ACCF-0CB150D73F3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749636" y="3232179"/>
            <a:ext cx="2886075" cy="2139315"/>
          </a:xfrm>
          <a:prstGeom prst="rect">
            <a:avLst/>
          </a:prstGeom>
          <a:noFill/>
          <a:ln>
            <a:noFill/>
          </a:ln>
        </p:spPr>
      </p:pic>
    </p:spTree>
    <p:extLst>
      <p:ext uri="{BB962C8B-B14F-4D97-AF65-F5344CB8AC3E}">
        <p14:creationId xmlns:p14="http://schemas.microsoft.com/office/powerpoint/2010/main" val="1094659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41E1E-E08E-48A6-A46F-6861D542C9E9}"/>
              </a:ext>
            </a:extLst>
          </p:cNvPr>
          <p:cNvSpPr>
            <a:spLocks noGrp="1"/>
          </p:cNvSpPr>
          <p:nvPr>
            <p:ph type="title"/>
          </p:nvPr>
        </p:nvSpPr>
        <p:spPr>
          <a:xfrm>
            <a:off x="677334" y="609600"/>
            <a:ext cx="8596668" cy="5832764"/>
          </a:xfrm>
        </p:spPr>
        <p:txBody>
          <a:bodyPr>
            <a:normAutofit fontScale="90000"/>
          </a:bodyPr>
          <a:lstStyle/>
          <a:p>
            <a:pPr marL="0" marR="0" algn="r" rtl="1">
              <a:lnSpc>
                <a:spcPct val="107000"/>
              </a:lnSpc>
              <a:spcBef>
                <a:spcPts val="0"/>
              </a:spcBef>
              <a:spcAft>
                <a:spcPts val="800"/>
              </a:spcAft>
            </a:pPr>
            <a:r>
              <a:rPr lang="ar-SA" sz="1800" dirty="0">
                <a:solidFill>
                  <a:srgbClr val="C00000"/>
                </a:solidFill>
                <a:effectLst/>
                <a:latin typeface="Calibri" panose="020F0502020204030204" pitchFamily="34" charset="0"/>
                <a:ea typeface="Calibri" panose="020F0502020204030204" pitchFamily="34" charset="0"/>
                <a:cs typeface="Arial" panose="020B0604020202020204" pitchFamily="34" charset="0"/>
              </a:rPr>
              <a:t> </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ar-SA" sz="2700" dirty="0">
                <a:solidFill>
                  <a:srgbClr val="C00000"/>
                </a:solidFill>
                <a:effectLst/>
                <a:latin typeface="Calibri" panose="020F0502020204030204" pitchFamily="34" charset="0"/>
                <a:ea typeface="Calibri" panose="020F0502020204030204" pitchFamily="34" charset="0"/>
                <a:cs typeface="Arial" panose="020B0604020202020204" pitchFamily="34" charset="0"/>
              </a:rPr>
              <a:t>مربى الشوندر:</a:t>
            </a:r>
            <a:br>
              <a:rPr lang="en-US" sz="2700" dirty="0">
                <a:effectLst/>
                <a:latin typeface="Calibri" panose="020F0502020204030204" pitchFamily="34" charset="0"/>
                <a:ea typeface="Calibri" panose="020F0502020204030204" pitchFamily="34" charset="0"/>
                <a:cs typeface="Arial" panose="020B0604020202020204" pitchFamily="34" charset="0"/>
              </a:rPr>
            </a:br>
            <a:r>
              <a:rPr lang="ar-SA" sz="2700" dirty="0">
                <a:solidFill>
                  <a:srgbClr val="2C2F34"/>
                </a:solidFill>
                <a:effectLst/>
                <a:latin typeface="droid-naskh"/>
                <a:ea typeface="Calibri" panose="020F0502020204030204" pitchFamily="34" charset="0"/>
                <a:cs typeface="Arial" panose="020B0604020202020204" pitchFamily="34" charset="0"/>
              </a:rPr>
              <a:t>يعتبر مربى الشمندر  من المربيات الصحية التي يمكن إدخالها ضمن برنامجنا الغذائي اليومي في حياتنا؛ وذلك لاحتوائه على العديد من المعادن والعناصر الغذائية المفيدة للجسم</a:t>
            </a:r>
            <a:r>
              <a:rPr lang="en-US" sz="2700" dirty="0">
                <a:solidFill>
                  <a:srgbClr val="2C2F34"/>
                </a:solidFill>
                <a:effectLst/>
                <a:latin typeface="droid-naskh"/>
                <a:ea typeface="Calibri" panose="020F0502020204030204" pitchFamily="34" charset="0"/>
                <a:cs typeface="Arial" panose="020B0604020202020204" pitchFamily="34" charset="0"/>
              </a:rPr>
              <a:t>.</a:t>
            </a:r>
            <a:br>
              <a:rPr lang="ar-SA" sz="2700" dirty="0">
                <a:solidFill>
                  <a:srgbClr val="2C2F34"/>
                </a:solidFill>
                <a:effectLst/>
                <a:latin typeface="droid-naskh"/>
                <a:ea typeface="Calibri" panose="020F0502020204030204" pitchFamily="34" charset="0"/>
                <a:cs typeface="Arial" panose="020B0604020202020204" pitchFamily="34" charset="0"/>
              </a:rPr>
            </a:br>
            <a:br>
              <a:rPr lang="en-US" sz="2400" dirty="0">
                <a:effectLst/>
                <a:latin typeface="Calibri" panose="020F0502020204030204" pitchFamily="34" charset="0"/>
                <a:ea typeface="Calibri" panose="020F0502020204030204" pitchFamily="34" charset="0"/>
                <a:cs typeface="Arial" panose="020B0604020202020204" pitchFamily="34" charset="0"/>
              </a:rPr>
            </a:br>
            <a:r>
              <a:rPr lang="ar-SA" sz="2400" dirty="0">
                <a:effectLst/>
                <a:latin typeface="droid-naskh"/>
                <a:ea typeface="Calibri" panose="020F0502020204030204" pitchFamily="34" charset="0"/>
                <a:cs typeface="Arial" panose="020B0604020202020204" pitchFamily="34" charset="0"/>
              </a:rPr>
              <a:t> </a:t>
            </a:r>
            <a:br>
              <a:rPr lang="en-US" sz="2400" dirty="0">
                <a:effectLst/>
                <a:latin typeface="Calibri" panose="020F0502020204030204" pitchFamily="34" charset="0"/>
                <a:ea typeface="Calibri" panose="020F0502020204030204" pitchFamily="34" charset="0"/>
                <a:cs typeface="Arial" panose="020B0604020202020204" pitchFamily="34" charset="0"/>
              </a:rPr>
            </a:br>
            <a:r>
              <a:rPr lang="ar-SA" sz="2400" dirty="0">
                <a:solidFill>
                  <a:srgbClr val="FF0000"/>
                </a:solidFill>
                <a:effectLst/>
                <a:latin typeface="droid-naskh"/>
                <a:ea typeface="Calibri" panose="020F0502020204030204" pitchFamily="34" charset="0"/>
                <a:cs typeface="Arial" panose="020B0604020202020204" pitchFamily="34" charset="0"/>
              </a:rPr>
              <a:t>المكونات اللازمة لعمل مربى الشوندر:</a:t>
            </a:r>
            <a:br>
              <a:rPr lang="en-US" sz="2400" dirty="0">
                <a:effectLst/>
                <a:latin typeface="Calibri" panose="020F0502020204030204" pitchFamily="34" charset="0"/>
                <a:ea typeface="Calibri" panose="020F0502020204030204" pitchFamily="34" charset="0"/>
                <a:cs typeface="Arial" panose="020B0604020202020204" pitchFamily="34" charset="0"/>
              </a:rPr>
            </a:br>
            <a:r>
              <a:rPr lang="ar-SA" sz="2400" dirty="0">
                <a:effectLst/>
                <a:latin typeface="droid-naskh"/>
                <a:ea typeface="Calibri" panose="020F0502020204030204" pitchFamily="34" charset="0"/>
                <a:cs typeface="Arial" panose="020B0604020202020204" pitchFamily="34" charset="0"/>
              </a:rPr>
              <a:t> </a:t>
            </a:r>
            <a:br>
              <a:rPr lang="en-US" sz="2400" dirty="0">
                <a:effectLst/>
                <a:latin typeface="Calibri" panose="020F0502020204030204" pitchFamily="34" charset="0"/>
                <a:ea typeface="Calibri" panose="020F0502020204030204" pitchFamily="34" charset="0"/>
                <a:cs typeface="Arial" panose="020B0604020202020204" pitchFamily="34" charset="0"/>
              </a:rPr>
            </a:br>
            <a:r>
              <a:rPr lang="en-US" sz="2400" dirty="0">
                <a:solidFill>
                  <a:srgbClr val="2C2F34"/>
                </a:solidFill>
                <a:effectLst/>
                <a:latin typeface="droid-naskh"/>
                <a:ea typeface="Calibri" panose="020F0502020204030204" pitchFamily="34" charset="0"/>
                <a:cs typeface="Arial" panose="020B0604020202020204" pitchFamily="34" charset="0"/>
              </a:rPr>
              <a:t>1 </a:t>
            </a:r>
            <a:r>
              <a:rPr lang="ar-SA" sz="2400" dirty="0">
                <a:solidFill>
                  <a:srgbClr val="2C2F34"/>
                </a:solidFill>
                <a:effectLst/>
                <a:latin typeface="droid-naskh"/>
                <a:ea typeface="Calibri" panose="020F0502020204030204" pitchFamily="34" charset="0"/>
                <a:cs typeface="Arial" panose="020B0604020202020204" pitchFamily="34" charset="0"/>
              </a:rPr>
              <a:t>كيلو جذر شمندر. </a:t>
            </a:r>
            <a:br>
              <a:rPr lang="en-US" sz="2400" dirty="0">
                <a:effectLst/>
                <a:latin typeface="Calibri" panose="020F0502020204030204" pitchFamily="34" charset="0"/>
                <a:ea typeface="Calibri" panose="020F0502020204030204" pitchFamily="34" charset="0"/>
                <a:cs typeface="Arial" panose="020B0604020202020204" pitchFamily="34" charset="0"/>
              </a:rPr>
            </a:br>
            <a:r>
              <a:rPr lang="ar-SA" sz="2400" dirty="0">
                <a:solidFill>
                  <a:srgbClr val="2C2F34"/>
                </a:solidFill>
                <a:effectLst/>
                <a:latin typeface="droid-naskh"/>
                <a:ea typeface="Calibri" panose="020F0502020204030204" pitchFamily="34" charset="0"/>
                <a:cs typeface="Arial" panose="020B0604020202020204" pitchFamily="34" charset="0"/>
              </a:rPr>
              <a:t> 1كيلو سكر أبيض. </a:t>
            </a:r>
            <a:br>
              <a:rPr lang="en-US" sz="2400" dirty="0">
                <a:effectLst/>
                <a:latin typeface="Calibri" panose="020F0502020204030204" pitchFamily="34" charset="0"/>
                <a:ea typeface="Calibri" panose="020F0502020204030204" pitchFamily="34" charset="0"/>
                <a:cs typeface="Arial" panose="020B0604020202020204" pitchFamily="34" charset="0"/>
              </a:rPr>
            </a:br>
            <a:r>
              <a:rPr lang="ar-SA" sz="2400" dirty="0">
                <a:solidFill>
                  <a:srgbClr val="2C2F34"/>
                </a:solidFill>
                <a:effectLst/>
                <a:latin typeface="droid-naskh"/>
                <a:ea typeface="Calibri" panose="020F0502020204030204" pitchFamily="34" charset="0"/>
                <a:cs typeface="Arial" panose="020B0604020202020204" pitchFamily="34" charset="0"/>
              </a:rPr>
              <a:t>1 ملعقة صغيرة عصير الليمون.</a:t>
            </a:r>
            <a:br>
              <a:rPr lang="en-US" sz="2400" dirty="0">
                <a:effectLst/>
                <a:latin typeface="Calibri" panose="020F0502020204030204" pitchFamily="34" charset="0"/>
                <a:ea typeface="Calibri" panose="020F0502020204030204" pitchFamily="34" charset="0"/>
                <a:cs typeface="Arial" panose="020B0604020202020204" pitchFamily="34" charset="0"/>
              </a:rPr>
            </a:br>
            <a:r>
              <a:rPr lang="ar-SA" sz="2400" dirty="0">
                <a:solidFill>
                  <a:srgbClr val="2C2F34"/>
                </a:solidFill>
                <a:effectLst/>
                <a:latin typeface="droid-naskh"/>
                <a:ea typeface="Calibri" panose="020F0502020204030204" pitchFamily="34" charset="0"/>
                <a:cs typeface="Arial" panose="020B0604020202020204" pitchFamily="34" charset="0"/>
              </a:rPr>
              <a:t> 1 كوب كبير ماء (240 ملل). </a:t>
            </a:r>
            <a:br>
              <a:rPr lang="en-US" sz="2400" dirty="0">
                <a:effectLst/>
                <a:latin typeface="Calibri" panose="020F0502020204030204" pitchFamily="34" charset="0"/>
                <a:ea typeface="Calibri" panose="020F0502020204030204" pitchFamily="34" charset="0"/>
                <a:cs typeface="Arial" panose="020B0604020202020204" pitchFamily="34" charset="0"/>
              </a:rPr>
            </a:br>
            <a:r>
              <a:rPr lang="ar-SA" sz="2400" dirty="0">
                <a:solidFill>
                  <a:srgbClr val="2C2F34"/>
                </a:solidFill>
                <a:effectLst/>
                <a:latin typeface="droid-naskh"/>
                <a:ea typeface="Calibri" panose="020F0502020204030204" pitchFamily="34" charset="0"/>
                <a:cs typeface="Arial" panose="020B0604020202020204" pitchFamily="34" charset="0"/>
              </a:rPr>
              <a:t>يمكن إضافة ملعقة صغيرة من الفانيلا أو ماء الزهر</a:t>
            </a:r>
            <a:r>
              <a:rPr lang="en-US" sz="2400" dirty="0">
                <a:solidFill>
                  <a:srgbClr val="2C2F34"/>
                </a:solidFill>
                <a:effectLst/>
                <a:latin typeface="droid-naskh"/>
                <a:ea typeface="Calibri" panose="020F0502020204030204" pitchFamily="34" charset="0"/>
                <a:cs typeface="Arial" panose="020B0604020202020204" pitchFamily="34" charset="0"/>
              </a:rPr>
              <a:t>.</a:t>
            </a:r>
            <a:br>
              <a:rPr lang="en-US" sz="2400" dirty="0">
                <a:effectLst/>
                <a:latin typeface="Calibri" panose="020F0502020204030204" pitchFamily="34" charset="0"/>
                <a:ea typeface="Calibri" panose="020F0502020204030204" pitchFamily="34" charset="0"/>
                <a:cs typeface="Arial" panose="020B0604020202020204" pitchFamily="34" charset="0"/>
              </a:rPr>
            </a:br>
            <a:endParaRPr lang="en-US" sz="2400" dirty="0"/>
          </a:p>
        </p:txBody>
      </p:sp>
    </p:spTree>
    <p:extLst>
      <p:ext uri="{BB962C8B-B14F-4D97-AF65-F5344CB8AC3E}">
        <p14:creationId xmlns:p14="http://schemas.microsoft.com/office/powerpoint/2010/main" val="541146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F291B-40BF-44C8-BA7D-119F853DB52B}"/>
              </a:ext>
            </a:extLst>
          </p:cNvPr>
          <p:cNvSpPr>
            <a:spLocks noGrp="1"/>
          </p:cNvSpPr>
          <p:nvPr>
            <p:ph type="title"/>
          </p:nvPr>
        </p:nvSpPr>
        <p:spPr>
          <a:xfrm>
            <a:off x="677334" y="609599"/>
            <a:ext cx="8596668" cy="5805055"/>
          </a:xfrm>
        </p:spPr>
        <p:txBody>
          <a:bodyPr>
            <a:normAutofit fontScale="90000"/>
          </a:bodyPr>
          <a:lstStyle/>
          <a:p>
            <a:pPr algn="r" rtl="1">
              <a:lnSpc>
                <a:spcPct val="107000"/>
              </a:lnSpc>
              <a:spcBef>
                <a:spcPts val="0"/>
              </a:spcBef>
              <a:spcAft>
                <a:spcPts val="800"/>
              </a:spcAft>
            </a:pPr>
            <a:r>
              <a:rPr lang="ar-SA" sz="1800" dirty="0">
                <a:solidFill>
                  <a:srgbClr val="2C2F34"/>
                </a:solidFill>
                <a:effectLst/>
                <a:latin typeface="droid-naskh"/>
                <a:ea typeface="Calibri" panose="020F0502020204030204" pitchFamily="34" charset="0"/>
                <a:cs typeface="Arial" panose="020B0604020202020204" pitchFamily="34" charset="0"/>
              </a:rPr>
              <a:t> </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ar-SA" sz="2700" dirty="0">
                <a:solidFill>
                  <a:srgbClr val="FF0000"/>
                </a:solidFill>
                <a:effectLst/>
                <a:latin typeface="droid-naskh"/>
                <a:ea typeface="Calibri" panose="020F0502020204030204" pitchFamily="34" charset="0"/>
                <a:cs typeface="Arial" panose="020B0604020202020204" pitchFamily="34" charset="0"/>
              </a:rPr>
              <a:t>طريقة عمل مربى البنجر: </a:t>
            </a:r>
            <a:br>
              <a:rPr lang="en-US" sz="2700" dirty="0">
                <a:effectLst/>
                <a:latin typeface="Calibri" panose="020F0502020204030204" pitchFamily="34" charset="0"/>
                <a:ea typeface="Calibri" panose="020F0502020204030204" pitchFamily="34" charset="0"/>
                <a:cs typeface="Arial" panose="020B0604020202020204" pitchFamily="34" charset="0"/>
              </a:rPr>
            </a:br>
            <a:r>
              <a:rPr lang="ar-SA" sz="2700" dirty="0">
                <a:solidFill>
                  <a:srgbClr val="2C2F34"/>
                </a:solidFill>
                <a:effectLst/>
                <a:latin typeface="droid-naskh"/>
                <a:ea typeface="Calibri" panose="020F0502020204030204" pitchFamily="34" charset="0"/>
                <a:cs typeface="Arial" panose="020B0604020202020204" pitchFamily="34" charset="0"/>
              </a:rPr>
              <a:t>1-نغسل البنجر أو الشمندر بالماء بشكل جيد ونضعه على لوح تقطيع ونقشر الجلد ثم نقطعه إلى قطع صغيرة. </a:t>
            </a:r>
            <a:br>
              <a:rPr lang="en-US" sz="2700" dirty="0">
                <a:effectLst/>
                <a:latin typeface="Calibri" panose="020F0502020204030204" pitchFamily="34" charset="0"/>
                <a:ea typeface="Calibri" panose="020F0502020204030204" pitchFamily="34" charset="0"/>
                <a:cs typeface="Arial" panose="020B0604020202020204" pitchFamily="34" charset="0"/>
              </a:rPr>
            </a:br>
            <a:r>
              <a:rPr lang="ar-SA" sz="2700" dirty="0">
                <a:solidFill>
                  <a:srgbClr val="2C2F34"/>
                </a:solidFill>
                <a:effectLst/>
                <a:latin typeface="droid-naskh"/>
                <a:ea typeface="Calibri" panose="020F0502020204030204" pitchFamily="34" charset="0"/>
                <a:cs typeface="Arial" panose="020B0604020202020204" pitchFamily="34" charset="0"/>
              </a:rPr>
              <a:t>2-ننقل قطع الشمندر المفروم إلى قدر عميق ونضيف القليل من الماء حسب الحاجة للطبخ ونقوم بطهيها حتى يتم غلي الماء. </a:t>
            </a:r>
            <a:br>
              <a:rPr lang="en-US" sz="2700" dirty="0">
                <a:effectLst/>
                <a:latin typeface="Calibri" panose="020F0502020204030204" pitchFamily="34" charset="0"/>
                <a:ea typeface="Calibri" panose="020F0502020204030204" pitchFamily="34" charset="0"/>
                <a:cs typeface="Arial" panose="020B0604020202020204" pitchFamily="34" charset="0"/>
              </a:rPr>
            </a:br>
            <a:r>
              <a:rPr lang="ar-SA" sz="2700" dirty="0">
                <a:solidFill>
                  <a:srgbClr val="2C2F34"/>
                </a:solidFill>
                <a:effectLst/>
                <a:latin typeface="droid-naskh"/>
                <a:ea typeface="Calibri" panose="020F0502020204030204" pitchFamily="34" charset="0"/>
                <a:cs typeface="Arial" panose="020B0604020202020204" pitchFamily="34" charset="0"/>
              </a:rPr>
              <a:t>3- نرفع القدر عن النار.</a:t>
            </a:r>
            <a:br>
              <a:rPr lang="ar-SA" sz="2700" dirty="0">
                <a:solidFill>
                  <a:srgbClr val="2C2F34"/>
                </a:solidFill>
                <a:effectLst/>
                <a:latin typeface="droid-naskh"/>
                <a:ea typeface="Calibri" panose="020F0502020204030204" pitchFamily="34" charset="0"/>
                <a:cs typeface="Arial" panose="020B0604020202020204" pitchFamily="34" charset="0"/>
              </a:rPr>
            </a:br>
            <a:r>
              <a:rPr lang="en-US" sz="1800" dirty="0">
                <a:solidFill>
                  <a:srgbClr val="2C2F34"/>
                </a:solidFill>
                <a:effectLst/>
                <a:latin typeface="Arial" panose="020B0604020202020204" pitchFamily="34" charset="0"/>
                <a:ea typeface="Calibri" panose="020F0502020204030204" pitchFamily="34" charset="0"/>
                <a:cs typeface="Arial" panose="020B0604020202020204" pitchFamily="34" charset="0"/>
              </a:rPr>
              <a:t> </a:t>
            </a:r>
            <a:r>
              <a:rPr lang="ar-SA" sz="2400" dirty="0">
                <a:solidFill>
                  <a:srgbClr val="2C2F34"/>
                </a:solidFill>
                <a:effectLst/>
                <a:latin typeface="Arial" panose="020B0604020202020204" pitchFamily="34" charset="0"/>
                <a:ea typeface="Calibri" panose="020F0502020204030204" pitchFamily="34" charset="0"/>
                <a:cs typeface="Arial" panose="020B0604020202020204" pitchFamily="34" charset="0"/>
              </a:rPr>
              <a:t>4-ننقل قطع الشمندر المطبوخة إلى الخلاط ونضيف عليها عصير الليمون. </a:t>
            </a:r>
            <a:br>
              <a:rPr lang="en-US" sz="2400" dirty="0">
                <a:effectLst/>
                <a:latin typeface="Calibri" panose="020F0502020204030204" pitchFamily="34" charset="0"/>
                <a:ea typeface="Calibri" panose="020F0502020204030204" pitchFamily="34" charset="0"/>
                <a:cs typeface="Arial" panose="020B0604020202020204" pitchFamily="34" charset="0"/>
              </a:rPr>
            </a:br>
            <a:r>
              <a:rPr lang="ar-SA" sz="2400" dirty="0">
                <a:solidFill>
                  <a:srgbClr val="2C2F34"/>
                </a:solidFill>
                <a:effectLst/>
                <a:latin typeface="droid-naskh"/>
                <a:ea typeface="Calibri" panose="020F0502020204030204" pitchFamily="34" charset="0"/>
                <a:cs typeface="Arial" panose="020B0604020202020204" pitchFamily="34" charset="0"/>
              </a:rPr>
              <a:t>5-نقلب المزيج حتى يصبح ناعماً جداً ونضيف الماء المستخدم بالطبخ أثناء الطحن.</a:t>
            </a:r>
            <a:br>
              <a:rPr lang="en-US" sz="2400" dirty="0">
                <a:effectLst/>
                <a:latin typeface="Calibri" panose="020F0502020204030204" pitchFamily="34" charset="0"/>
                <a:ea typeface="Calibri" panose="020F0502020204030204" pitchFamily="34" charset="0"/>
                <a:cs typeface="Arial" panose="020B0604020202020204" pitchFamily="34" charset="0"/>
              </a:rPr>
            </a:br>
            <a:r>
              <a:rPr lang="ar-SA" sz="2400" dirty="0">
                <a:solidFill>
                  <a:srgbClr val="2C2F34"/>
                </a:solidFill>
                <a:effectLst/>
                <a:latin typeface="droid-naskh"/>
                <a:ea typeface="Calibri" panose="020F0502020204030204" pitchFamily="34" charset="0"/>
                <a:cs typeface="Arial" panose="020B0604020202020204" pitchFamily="34" charset="0"/>
              </a:rPr>
              <a:t> 6-ننقل هريس الشمندر إلى مقلاة ونضيف السكر ونخلط جيداً</a:t>
            </a:r>
            <a:br>
              <a:rPr lang="ar-SA" sz="2700" dirty="0">
                <a:solidFill>
                  <a:srgbClr val="2C2F34"/>
                </a:solidFill>
                <a:effectLst/>
                <a:latin typeface="droid-naskh"/>
                <a:ea typeface="Calibri" panose="020F0502020204030204" pitchFamily="34" charset="0"/>
                <a:cs typeface="Arial" panose="020B0604020202020204" pitchFamily="34" charset="0"/>
              </a:rPr>
            </a:br>
            <a:br>
              <a:rPr lang="en-US" sz="2700" dirty="0">
                <a:effectLst/>
                <a:latin typeface="Calibri" panose="020F0502020204030204" pitchFamily="34" charset="0"/>
                <a:ea typeface="Calibri" panose="020F0502020204030204" pitchFamily="34" charset="0"/>
                <a:cs typeface="Arial" panose="020B0604020202020204" pitchFamily="34" charset="0"/>
              </a:rPr>
            </a:br>
            <a:r>
              <a:rPr lang="ar-SA" sz="2700" dirty="0">
                <a:solidFill>
                  <a:srgbClr val="2C2F34"/>
                </a:solidFill>
                <a:effectLst/>
                <a:latin typeface="droid-naskh"/>
                <a:ea typeface="Calibri" panose="020F0502020204030204" pitchFamily="34" charset="0"/>
                <a:cs typeface="Arial" panose="020B0604020202020204" pitchFamily="34" charset="0"/>
              </a:rPr>
              <a:t>7-نستمر في التقليب من حين لآخر لمدة 10-15 دقيقة حتى تصل إلى قوام يشبه المربى نحافظ على الشعلة منخفضة إلى متوسطة لتجنب الاحتراق في القاع ونطفئ الشعلة بمجرد الانتهاء. </a:t>
            </a:r>
            <a:br>
              <a:rPr lang="en-US" sz="2700" dirty="0">
                <a:effectLst/>
                <a:latin typeface="Calibri" panose="020F0502020204030204" pitchFamily="34" charset="0"/>
                <a:ea typeface="Calibri" panose="020F0502020204030204" pitchFamily="34" charset="0"/>
                <a:cs typeface="Arial" panose="020B0604020202020204" pitchFamily="34" charset="0"/>
              </a:rPr>
            </a:br>
            <a:endParaRPr lang="en-US" sz="2700" dirty="0"/>
          </a:p>
        </p:txBody>
      </p:sp>
    </p:spTree>
    <p:extLst>
      <p:ext uri="{BB962C8B-B14F-4D97-AF65-F5344CB8AC3E}">
        <p14:creationId xmlns:p14="http://schemas.microsoft.com/office/powerpoint/2010/main" val="3780700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A8E9E-71F5-4BBA-B074-1DA21BDACC32}"/>
              </a:ext>
            </a:extLst>
          </p:cNvPr>
          <p:cNvSpPr>
            <a:spLocks noGrp="1"/>
          </p:cNvSpPr>
          <p:nvPr>
            <p:ph type="title"/>
          </p:nvPr>
        </p:nvSpPr>
        <p:spPr>
          <a:xfrm>
            <a:off x="677334" y="609600"/>
            <a:ext cx="8596668" cy="5943600"/>
          </a:xfrm>
        </p:spPr>
        <p:txBody>
          <a:bodyPr>
            <a:normAutofit/>
          </a:bodyPr>
          <a:lstStyle/>
          <a:p>
            <a:pPr algn="r" rtl="1">
              <a:lnSpc>
                <a:spcPct val="107000"/>
              </a:lnSpc>
              <a:spcBef>
                <a:spcPts val="0"/>
              </a:spcBef>
              <a:spcAft>
                <a:spcPts val="800"/>
              </a:spcAft>
            </a:pPr>
            <a:r>
              <a:rPr lang="ar-SA" sz="2400" dirty="0">
                <a:solidFill>
                  <a:srgbClr val="2C2F34"/>
                </a:solidFill>
                <a:latin typeface="droid-naskh"/>
                <a:ea typeface="Calibri" panose="020F0502020204030204" pitchFamily="34" charset="0"/>
                <a:cs typeface="Arial" panose="020B0604020202020204" pitchFamily="34" charset="0"/>
              </a:rPr>
              <a:t>8-نقوم بتجهيز الأوعية الزجاجية، حيث يجب أن تكون نظيفة، معقمة وساخنة وذلك عن طريق غليها بالماء على مصدر حرارة. </a:t>
            </a:r>
            <a:br>
              <a:rPr lang="en-US" sz="2400" dirty="0">
                <a:latin typeface="Calibri" panose="020F0502020204030204" pitchFamily="34" charset="0"/>
                <a:ea typeface="Calibri" panose="020F0502020204030204" pitchFamily="34" charset="0"/>
                <a:cs typeface="Arial" panose="020B0604020202020204" pitchFamily="34" charset="0"/>
              </a:rPr>
            </a:br>
            <a:r>
              <a:rPr lang="ar-SA" sz="2400" dirty="0">
                <a:solidFill>
                  <a:srgbClr val="2C2F34"/>
                </a:solidFill>
                <a:latin typeface="droid-naskh"/>
                <a:ea typeface="Calibri" panose="020F0502020204030204" pitchFamily="34" charset="0"/>
                <a:cs typeface="Arial" panose="020B0604020202020204" pitchFamily="34" charset="0"/>
              </a:rPr>
              <a:t>9-نقوم باستخدام مغرفة لنقل مربى الشمندر إلى الأوعية الزجاجية، مع ترك بمقدار نصف بوصة من الفراغ في الجزء العلوي من كل وعاء.</a:t>
            </a:r>
            <a:br>
              <a:rPr lang="en-US" sz="2400" dirty="0">
                <a:latin typeface="Calibri" panose="020F0502020204030204" pitchFamily="34" charset="0"/>
                <a:ea typeface="Calibri" panose="020F0502020204030204" pitchFamily="34" charset="0"/>
                <a:cs typeface="Arial" panose="020B0604020202020204" pitchFamily="34" charset="0"/>
              </a:rPr>
            </a:br>
            <a:r>
              <a:rPr lang="ar-SA" sz="2400" dirty="0">
                <a:solidFill>
                  <a:srgbClr val="2C2F34"/>
                </a:solidFill>
                <a:latin typeface="droid-naskh"/>
                <a:ea typeface="Calibri" panose="020F0502020204030204" pitchFamily="34" charset="0"/>
                <a:cs typeface="Arial" panose="020B0604020202020204" pitchFamily="34" charset="0"/>
              </a:rPr>
              <a:t>10- نقوم بوضع الأغطية على الأوعية الزجاجية ومن ثم نقوم بوضعها في الثلاجة</a:t>
            </a:r>
            <a:r>
              <a:rPr lang="en-US" sz="2400" dirty="0">
                <a:solidFill>
                  <a:srgbClr val="2C2F34"/>
                </a:solidFill>
                <a:latin typeface="droid-naskh"/>
                <a:ea typeface="Calibri" panose="020F0502020204030204" pitchFamily="34" charset="0"/>
                <a:cs typeface="Arial" panose="020B0604020202020204" pitchFamily="34" charset="0"/>
              </a:rPr>
              <a:t>.</a:t>
            </a:r>
            <a:br>
              <a:rPr lang="en-US" sz="2400" dirty="0">
                <a:latin typeface="Calibri" panose="020F0502020204030204" pitchFamily="34" charset="0"/>
                <a:ea typeface="Calibri" panose="020F0502020204030204" pitchFamily="34" charset="0"/>
                <a:cs typeface="Arial" panose="020B0604020202020204" pitchFamily="34" charset="0"/>
              </a:rPr>
            </a:br>
            <a:br>
              <a:rPr lang="en-US" sz="2400" dirty="0"/>
            </a:br>
            <a:endParaRPr lang="en-US" dirty="0"/>
          </a:p>
        </p:txBody>
      </p:sp>
      <p:pic>
        <p:nvPicPr>
          <p:cNvPr id="3" name="Picture 2">
            <a:extLst>
              <a:ext uri="{FF2B5EF4-FFF2-40B4-BE49-F238E27FC236}">
                <a16:creationId xmlns:a16="http://schemas.microsoft.com/office/drawing/2014/main" id="{79E31E94-4E4D-4DBA-B1BF-58D87BEE4E0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933545" y="3037003"/>
            <a:ext cx="2312035" cy="1975485"/>
          </a:xfrm>
          <a:prstGeom prst="rect">
            <a:avLst/>
          </a:prstGeom>
          <a:noFill/>
          <a:ln>
            <a:noFill/>
          </a:ln>
        </p:spPr>
      </p:pic>
      <p:pic>
        <p:nvPicPr>
          <p:cNvPr id="2050" name="Picture 2" descr="طريقة عمل مربى شمندر - 18 وصفة مربى شمندر سهلة وسريعة - كوكباد">
            <a:extLst>
              <a:ext uri="{FF2B5EF4-FFF2-40B4-BE49-F238E27FC236}">
                <a16:creationId xmlns:a16="http://schemas.microsoft.com/office/drawing/2014/main" id="{CB15CE84-75E6-48AA-B080-E474E79BBC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4316" y="3422073"/>
            <a:ext cx="2952750" cy="1552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7296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1BB08-6F62-4922-BF52-FAC901E7045E}"/>
              </a:ext>
            </a:extLst>
          </p:cNvPr>
          <p:cNvSpPr>
            <a:spLocks noGrp="1"/>
          </p:cNvSpPr>
          <p:nvPr>
            <p:ph type="title"/>
          </p:nvPr>
        </p:nvSpPr>
        <p:spPr>
          <a:xfrm>
            <a:off x="677334" y="609599"/>
            <a:ext cx="8596668" cy="5874327"/>
          </a:xfrm>
        </p:spPr>
        <p:txBody>
          <a:bodyPr/>
          <a:lstStyle/>
          <a:p>
            <a:pPr marL="0" marR="0" algn="r">
              <a:lnSpc>
                <a:spcPct val="107000"/>
              </a:lnSpc>
              <a:spcBef>
                <a:spcPts val="0"/>
              </a:spcBef>
              <a:spcAft>
                <a:spcPts val="800"/>
              </a:spcAft>
            </a:pPr>
            <a:r>
              <a:rPr lang="ar-SA" sz="1800" dirty="0">
                <a:effectLst/>
                <a:latin typeface="Calibri" panose="020F0502020204030204" pitchFamily="34" charset="0"/>
                <a:ea typeface="Calibri" panose="020F0502020204030204" pitchFamily="34" charset="0"/>
                <a:cs typeface="Arial" panose="020B0604020202020204" pitchFamily="34" charset="0"/>
              </a:rPr>
              <a:t> </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ar-SA" sz="2400" dirty="0">
                <a:solidFill>
                  <a:srgbClr val="C00000"/>
                </a:solidFill>
                <a:effectLst/>
                <a:latin typeface="Calibri" panose="020F0502020204030204" pitchFamily="34" charset="0"/>
                <a:ea typeface="Calibri" panose="020F0502020204030204" pitchFamily="34" charset="0"/>
                <a:cs typeface="Arial" panose="020B0604020202020204" pitchFamily="34" charset="0"/>
              </a:rPr>
              <a:t>الشوندر:                                                            </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ar-SA" sz="1800" dirty="0">
                <a:solidFill>
                  <a:srgbClr val="C00000"/>
                </a:solidFill>
                <a:effectLst/>
                <a:latin typeface="Calibri" panose="020F0502020204030204" pitchFamily="34" charset="0"/>
                <a:ea typeface="Calibri" panose="020F0502020204030204" pitchFamily="34" charset="0"/>
                <a:cs typeface="Arial" panose="020B0604020202020204" pitchFamily="34" charset="0"/>
              </a:rPr>
              <a:t> </a:t>
            </a:r>
            <a:br>
              <a:rPr lang="en-US" sz="1800" b="1" dirty="0">
                <a:effectLst/>
                <a:latin typeface="Calibri" panose="020F0502020204030204" pitchFamily="34" charset="0"/>
                <a:ea typeface="Calibri" panose="020F0502020204030204" pitchFamily="34" charset="0"/>
                <a:cs typeface="Arial" panose="020B0604020202020204" pitchFamily="34" charset="0"/>
              </a:rPr>
            </a:br>
            <a:r>
              <a:rPr lang="ar-SA"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أول ظهور لكلمة الشوندر كان في السومرية ( شوم- ون- در) وتعني حرفيًا "النبات الأحمر"، ثم انتشرت في جميع أرجاء الشرق القديم. وفي الآشورية البابلية أصبحت شُومتُّو، والفينيقية سلق، والعبرية سِلق، والآرامية صوندر، والسريانية صوندر، والفارسية شفندر، والعربية شوندر</a:t>
            </a:r>
            <a:br>
              <a:rPr lang="en-US" sz="1800" b="1" dirty="0">
                <a:effectLst/>
                <a:latin typeface="Calibri" panose="020F0502020204030204" pitchFamily="34" charset="0"/>
                <a:ea typeface="Calibri" panose="020F0502020204030204" pitchFamily="34" charset="0"/>
                <a:cs typeface="Arial" panose="020B0604020202020204" pitchFamily="34" charset="0"/>
              </a:rPr>
            </a:br>
            <a:r>
              <a:rPr lang="ar-SA"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br>
              <a:rPr lang="en-US" sz="1800" b="1" dirty="0">
                <a:effectLst/>
                <a:latin typeface="Calibri" panose="020F0502020204030204" pitchFamily="34" charset="0"/>
                <a:ea typeface="Calibri" panose="020F0502020204030204" pitchFamily="34" charset="0"/>
                <a:cs typeface="Arial" panose="020B0604020202020204" pitchFamily="34" charset="0"/>
              </a:rPr>
            </a:br>
            <a:r>
              <a:rPr lang="ar-SA"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يقسم الشموندر لنوعين أولهما </a:t>
            </a:r>
            <a:r>
              <a:rPr lang="ar-SA" sz="1800" b="1" u="sng" dirty="0">
                <a:solidFill>
                  <a:srgbClr val="0645AD"/>
                </a:solidFill>
                <a:effectLst/>
                <a:latin typeface="Calibri" panose="020F0502020204030204" pitchFamily="34" charset="0"/>
                <a:ea typeface="Calibri" panose="020F0502020204030204" pitchFamily="34" charset="0"/>
                <a:cs typeface="Arial" panose="020B0604020202020204" pitchFamily="34" charset="0"/>
                <a:hlinkClick r:id="rId2" tooltip="شمندر سكري"/>
              </a:rPr>
              <a:t>شمندر سكري</a:t>
            </a:r>
            <a:r>
              <a:rPr lang="en-US" sz="1800" b="1" dirty="0">
                <a:solidFill>
                  <a:srgbClr val="202122"/>
                </a:solidFill>
                <a:effectLst/>
                <a:latin typeface="Arial" panose="020B0604020202020204" pitchFamily="34" charset="0"/>
                <a:ea typeface="Calibri" panose="020F0502020204030204" pitchFamily="34" charset="0"/>
                <a:cs typeface="Arial" panose="020B0604020202020204" pitchFamily="34" charset="0"/>
              </a:rPr>
              <a:t> </a:t>
            </a:r>
            <a:r>
              <a:rPr lang="ar-SA"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لإنتاج السكر، والثاني يستخدم كمسلوق أو في المخللات. النبات </a:t>
            </a:r>
            <a:r>
              <a:rPr lang="ar-SA" sz="1800" b="1" u="sng" dirty="0">
                <a:solidFill>
                  <a:srgbClr val="0645AD"/>
                </a:solidFill>
                <a:effectLst/>
                <a:latin typeface="Calibri" panose="020F0502020204030204" pitchFamily="34" charset="0"/>
                <a:ea typeface="Calibri" panose="020F0502020204030204" pitchFamily="34" charset="0"/>
                <a:cs typeface="Arial" panose="020B0604020202020204" pitchFamily="34" charset="0"/>
                <a:hlinkClick r:id="rId3" tooltip="نبات ثنائي الحول"/>
              </a:rPr>
              <a:t>ثنائي الحول</a:t>
            </a:r>
            <a:r>
              <a:rPr lang="en-US" sz="1800" b="1" dirty="0">
                <a:solidFill>
                  <a:srgbClr val="202122"/>
                </a:solidFill>
                <a:effectLst/>
                <a:latin typeface="Arial" panose="020B0604020202020204" pitchFamily="34" charset="0"/>
                <a:ea typeface="Calibri" panose="020F0502020204030204" pitchFamily="34" charset="0"/>
                <a:cs typeface="Arial" panose="020B0604020202020204" pitchFamily="34" charset="0"/>
              </a:rPr>
              <a:t> </a:t>
            </a:r>
            <a:r>
              <a:rPr lang="ar-SA"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ويكون أحياناً </a:t>
            </a:r>
            <a:r>
              <a:rPr lang="ar-SA" sz="1800" b="1" u="sng" dirty="0">
                <a:solidFill>
                  <a:srgbClr val="0645AD"/>
                </a:solidFill>
                <a:effectLst/>
                <a:latin typeface="Calibri" panose="020F0502020204030204" pitchFamily="34" charset="0"/>
                <a:ea typeface="Calibri" panose="020F0502020204030204" pitchFamily="34" charset="0"/>
                <a:cs typeface="Arial" panose="020B0604020202020204" pitchFamily="34" charset="0"/>
                <a:hlinkClick r:id="rId4" tooltip="نبات معمر"/>
              </a:rPr>
              <a:t>معمراً</a:t>
            </a:r>
            <a:r>
              <a:rPr lang="en-US" sz="1800" b="1" dirty="0">
                <a:solidFill>
                  <a:srgbClr val="202122"/>
                </a:solidFill>
                <a:effectLst/>
                <a:latin typeface="Arial" panose="020B0604020202020204" pitchFamily="34" charset="0"/>
                <a:ea typeface="Calibri" panose="020F0502020204030204" pitchFamily="34" charset="0"/>
                <a:cs typeface="Arial" panose="020B0604020202020204" pitchFamily="34" charset="0"/>
              </a:rPr>
              <a:t>. </a:t>
            </a:r>
            <a:r>
              <a:rPr lang="ar-SA"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أما اللون الأحمر في الشمندر فناتج عن مادة البتايين التي توازن الحموضة</a:t>
            </a:r>
            <a:r>
              <a:rPr lang="en-US" sz="1800" b="1" dirty="0">
                <a:solidFill>
                  <a:srgbClr val="202122"/>
                </a:solidFill>
                <a:effectLst/>
                <a:latin typeface="Arial" panose="020B0604020202020204" pitchFamily="34" charset="0"/>
                <a:ea typeface="Calibri" panose="020F0502020204030204" pitchFamily="34" charset="0"/>
                <a:cs typeface="Arial" panose="020B0604020202020204" pitchFamily="34" charset="0"/>
              </a:rPr>
              <a:t> (p h) </a:t>
            </a:r>
            <a:r>
              <a:rPr lang="ar-SA"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في المعدة وتسهل عملية الهضم.</a:t>
            </a:r>
            <a:br>
              <a:rPr lang="en-US" sz="1800" b="1" dirty="0">
                <a:effectLst/>
                <a:latin typeface="Calibri" panose="020F0502020204030204" pitchFamily="34" charset="0"/>
                <a:ea typeface="Calibri" panose="020F0502020204030204" pitchFamily="34" charset="0"/>
                <a:cs typeface="Arial" panose="020B0604020202020204" pitchFamily="34" charset="0"/>
              </a:rPr>
            </a:br>
            <a:r>
              <a:rPr lang="ar-SA" sz="1800" b="1" dirty="0">
                <a:solidFill>
                  <a:srgbClr val="202122"/>
                </a:solidFill>
                <a:effectLst/>
                <a:latin typeface="Calibri" panose="020F0502020204030204" pitchFamily="34" charset="0"/>
                <a:ea typeface="Calibri" panose="020F0502020204030204" pitchFamily="34" charset="0"/>
                <a:cs typeface="Arial" panose="020B0604020202020204" pitchFamily="34" charset="0"/>
              </a:rPr>
              <a:t> </a:t>
            </a:r>
            <a:br>
              <a:rPr lang="en-US" sz="1800" b="1" dirty="0">
                <a:effectLst/>
                <a:latin typeface="Calibri" panose="020F0502020204030204" pitchFamily="34" charset="0"/>
                <a:ea typeface="Calibri" panose="020F0502020204030204" pitchFamily="34" charset="0"/>
                <a:cs typeface="Arial" panose="020B0604020202020204" pitchFamily="34" charset="0"/>
              </a:rPr>
            </a:br>
            <a:endParaRPr lang="en-US" sz="1800" b="1" dirty="0"/>
          </a:p>
        </p:txBody>
      </p:sp>
    </p:spTree>
    <p:extLst>
      <p:ext uri="{BB962C8B-B14F-4D97-AF65-F5344CB8AC3E}">
        <p14:creationId xmlns:p14="http://schemas.microsoft.com/office/powerpoint/2010/main" val="2825887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4D74D-6944-4088-86F2-0502D369103D}"/>
              </a:ext>
            </a:extLst>
          </p:cNvPr>
          <p:cNvSpPr>
            <a:spLocks noGrp="1"/>
          </p:cNvSpPr>
          <p:nvPr>
            <p:ph type="title"/>
          </p:nvPr>
        </p:nvSpPr>
        <p:spPr>
          <a:xfrm>
            <a:off x="677334" y="609599"/>
            <a:ext cx="8596668" cy="5860473"/>
          </a:xfrm>
        </p:spPr>
        <p:txBody>
          <a:bodyPr/>
          <a:lstStyle/>
          <a:p>
            <a:pPr marL="0" marR="0" algn="r" rtl="1">
              <a:lnSpc>
                <a:spcPct val="107000"/>
              </a:lnSpc>
              <a:spcBef>
                <a:spcPts val="0"/>
              </a:spcBef>
              <a:spcAft>
                <a:spcPts val="800"/>
              </a:spcAft>
            </a:pPr>
            <a:br>
              <a:rPr lang="ar-SA" sz="2400" dirty="0">
                <a:solidFill>
                  <a:srgbClr val="C00000"/>
                </a:solidFill>
                <a:effectLst/>
                <a:latin typeface="Calibri" panose="020F0502020204030204" pitchFamily="34" charset="0"/>
                <a:ea typeface="Calibri" panose="020F0502020204030204" pitchFamily="34" charset="0"/>
                <a:cs typeface="Arial" panose="020B0604020202020204" pitchFamily="34" charset="0"/>
              </a:rPr>
            </a:br>
            <a:r>
              <a:rPr lang="ar-SA" sz="2400" dirty="0">
                <a:solidFill>
                  <a:srgbClr val="C00000"/>
                </a:solidFill>
                <a:effectLst/>
                <a:latin typeface="Calibri" panose="020F0502020204030204" pitchFamily="34" charset="0"/>
                <a:ea typeface="Calibri" panose="020F0502020204030204" pitchFamily="34" charset="0"/>
                <a:cs typeface="Arial" panose="020B0604020202020204" pitchFamily="34" charset="0"/>
              </a:rPr>
              <a:t>القيمة الغذائية:</a:t>
            </a:r>
            <a:br>
              <a:rPr lang="ar-SA" sz="2400" dirty="0">
                <a:solidFill>
                  <a:srgbClr val="C00000"/>
                </a:solidFill>
                <a:effectLst/>
                <a:latin typeface="Calibri" panose="020F0502020204030204" pitchFamily="34" charset="0"/>
                <a:ea typeface="Calibri" panose="020F0502020204030204" pitchFamily="34" charset="0"/>
                <a:cs typeface="Arial" panose="020B0604020202020204" pitchFamily="34" charset="0"/>
              </a:rPr>
            </a:br>
            <a:br>
              <a:rPr lang="ar-SA" sz="2000" dirty="0">
                <a:solidFill>
                  <a:srgbClr val="C00000"/>
                </a:solidFill>
                <a:effectLst/>
                <a:latin typeface="Calibri" panose="020F0502020204030204" pitchFamily="34" charset="0"/>
                <a:ea typeface="Calibri" panose="020F0502020204030204" pitchFamily="34" charset="0"/>
                <a:cs typeface="Arial" panose="020B0604020202020204" pitchFamily="34" charset="0"/>
              </a:rPr>
            </a:br>
            <a:br>
              <a:rPr lang="en-US" sz="2000" dirty="0">
                <a:effectLst/>
                <a:latin typeface="Calibri" panose="020F0502020204030204" pitchFamily="34" charset="0"/>
                <a:ea typeface="Calibri" panose="020F0502020204030204" pitchFamily="34" charset="0"/>
                <a:cs typeface="Arial" panose="020B0604020202020204" pitchFamily="34" charset="0"/>
              </a:rPr>
            </a:br>
            <a:r>
              <a:rPr lang="ar-SA" sz="20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يحتوي كل 100غ من الشوندر، بحسب وزارة الزراعة الأميركية على المعلومات الغذائية التالية:</a:t>
            </a:r>
            <a:r>
              <a:rPr lang="en-US" sz="2000" dirty="0">
                <a:solidFill>
                  <a:srgbClr val="202122"/>
                </a:solidFill>
                <a:effectLst/>
                <a:latin typeface="Arial" panose="020B0604020202020204" pitchFamily="34" charset="0"/>
                <a:ea typeface="Times New Roman" panose="02020603050405020304" pitchFamily="18" charset="0"/>
                <a:cs typeface="Arial" panose="020B0604020202020204" pitchFamily="34" charset="0"/>
              </a:rPr>
              <a:t>:</a:t>
            </a:r>
            <a:br>
              <a:rPr lang="en-US" sz="2000" dirty="0">
                <a:effectLst/>
                <a:latin typeface="Calibri" panose="020F0502020204030204" pitchFamily="34" charset="0"/>
                <a:ea typeface="Calibri" panose="020F0502020204030204" pitchFamily="34" charset="0"/>
                <a:cs typeface="Arial" panose="020B0604020202020204" pitchFamily="34" charset="0"/>
              </a:rPr>
            </a:br>
            <a:r>
              <a:rPr lang="ar-SA" sz="20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السعرات الحرارية: 43</a:t>
            </a:r>
            <a:br>
              <a:rPr lang="en-US" sz="2000" dirty="0">
                <a:solidFill>
                  <a:srgbClr val="202122"/>
                </a:solidFill>
                <a:effectLst/>
                <a:latin typeface="Calibri" panose="020F0502020204030204" pitchFamily="34" charset="0"/>
                <a:ea typeface="Calibri" panose="020F0502020204030204" pitchFamily="34" charset="0"/>
                <a:cs typeface="Arial" panose="020B0604020202020204" pitchFamily="34" charset="0"/>
              </a:rPr>
            </a:br>
            <a:r>
              <a:rPr lang="ar-SA" sz="20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الدهون: 0.17</a:t>
            </a:r>
            <a:br>
              <a:rPr lang="en-US" sz="2000" dirty="0">
                <a:solidFill>
                  <a:srgbClr val="202122"/>
                </a:solidFill>
                <a:effectLst/>
                <a:latin typeface="Calibri" panose="020F0502020204030204" pitchFamily="34" charset="0"/>
                <a:ea typeface="Calibri" panose="020F0502020204030204" pitchFamily="34" charset="0"/>
                <a:cs typeface="Arial" panose="020B0604020202020204" pitchFamily="34" charset="0"/>
              </a:rPr>
            </a:br>
            <a:r>
              <a:rPr lang="ar-SA" sz="20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الكاربوهيدرات: 9.56</a:t>
            </a:r>
            <a:br>
              <a:rPr lang="en-US" sz="2000" dirty="0">
                <a:solidFill>
                  <a:srgbClr val="202122"/>
                </a:solidFill>
                <a:effectLst/>
                <a:latin typeface="Calibri" panose="020F0502020204030204" pitchFamily="34" charset="0"/>
                <a:ea typeface="Calibri" panose="020F0502020204030204" pitchFamily="34" charset="0"/>
                <a:cs typeface="Arial" panose="020B0604020202020204" pitchFamily="34" charset="0"/>
              </a:rPr>
            </a:br>
            <a:r>
              <a:rPr lang="ar-SA" sz="20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الألياف: 2.8</a:t>
            </a:r>
            <a:br>
              <a:rPr lang="en-US" sz="2000" dirty="0">
                <a:solidFill>
                  <a:srgbClr val="202122"/>
                </a:solidFill>
                <a:effectLst/>
                <a:latin typeface="Calibri" panose="020F0502020204030204" pitchFamily="34" charset="0"/>
                <a:ea typeface="Calibri" panose="020F0502020204030204" pitchFamily="34" charset="0"/>
                <a:cs typeface="Arial" panose="020B0604020202020204" pitchFamily="34" charset="0"/>
              </a:rPr>
            </a:br>
            <a:r>
              <a:rPr lang="ar-SA" sz="20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السكر: 6.76</a:t>
            </a:r>
            <a:br>
              <a:rPr lang="en-US" sz="2000" dirty="0">
                <a:solidFill>
                  <a:srgbClr val="202122"/>
                </a:solidFill>
                <a:effectLst/>
                <a:latin typeface="Calibri" panose="020F0502020204030204" pitchFamily="34" charset="0"/>
                <a:ea typeface="Calibri" panose="020F0502020204030204" pitchFamily="34" charset="0"/>
                <a:cs typeface="Arial" panose="020B0604020202020204" pitchFamily="34" charset="0"/>
              </a:rPr>
            </a:br>
            <a:r>
              <a:rPr lang="ar-SA" sz="2000" dirty="0">
                <a:solidFill>
                  <a:srgbClr val="202122"/>
                </a:solidFill>
                <a:effectLst/>
                <a:latin typeface="Calibri" panose="020F0502020204030204" pitchFamily="34" charset="0"/>
                <a:ea typeface="Times New Roman" panose="02020603050405020304" pitchFamily="18" charset="0"/>
                <a:cs typeface="Arial" panose="020B0604020202020204" pitchFamily="34" charset="0"/>
              </a:rPr>
              <a:t>البروتينات: 1.6</a:t>
            </a:r>
            <a:br>
              <a:rPr lang="en-US" sz="2000" dirty="0">
                <a:solidFill>
                  <a:srgbClr val="202122"/>
                </a:solidFill>
                <a:effectLst/>
                <a:latin typeface="Calibri" panose="020F0502020204030204" pitchFamily="34" charset="0"/>
                <a:ea typeface="Calibri" panose="020F0502020204030204" pitchFamily="34" charset="0"/>
                <a:cs typeface="Arial" panose="020B0604020202020204" pitchFamily="34" charset="0"/>
              </a:rPr>
            </a:br>
            <a:r>
              <a:rPr lang="ar-SA" sz="2000" dirty="0">
                <a:solidFill>
                  <a:srgbClr val="C00000"/>
                </a:solidFill>
                <a:effectLst/>
                <a:latin typeface="Calibri" panose="020F0502020204030204" pitchFamily="34" charset="0"/>
                <a:ea typeface="Calibri" panose="020F0502020204030204" pitchFamily="34" charset="0"/>
                <a:cs typeface="Arial" panose="020B0604020202020204" pitchFamily="34" charset="0"/>
              </a:rPr>
              <a:t> </a:t>
            </a:r>
            <a:br>
              <a:rPr lang="en-US" sz="2000" dirty="0">
                <a:effectLst/>
                <a:latin typeface="Calibri" panose="020F0502020204030204" pitchFamily="34" charset="0"/>
                <a:ea typeface="Calibri" panose="020F0502020204030204" pitchFamily="34" charset="0"/>
                <a:cs typeface="Arial" panose="020B0604020202020204" pitchFamily="34" charset="0"/>
              </a:rPr>
            </a:br>
            <a:r>
              <a:rPr lang="ar-SA" sz="2000" dirty="0">
                <a:solidFill>
                  <a:srgbClr val="C00000"/>
                </a:solidFill>
                <a:effectLst/>
                <a:latin typeface="Calibri" panose="020F0502020204030204" pitchFamily="34" charset="0"/>
                <a:ea typeface="Calibri" panose="020F0502020204030204" pitchFamily="34" charset="0"/>
                <a:cs typeface="Arial" panose="020B0604020202020204" pitchFamily="34" charset="0"/>
              </a:rPr>
              <a:t> </a:t>
            </a:r>
            <a:br>
              <a:rPr lang="en-US" sz="2000" dirty="0">
                <a:effectLst/>
                <a:latin typeface="Calibri" panose="020F0502020204030204" pitchFamily="34" charset="0"/>
                <a:ea typeface="Calibri" panose="020F0502020204030204" pitchFamily="34" charset="0"/>
                <a:cs typeface="Arial" panose="020B0604020202020204" pitchFamily="34" charset="0"/>
              </a:rPr>
            </a:br>
            <a:endParaRPr lang="en-US" sz="2000" dirty="0"/>
          </a:p>
        </p:txBody>
      </p:sp>
    </p:spTree>
    <p:extLst>
      <p:ext uri="{BB962C8B-B14F-4D97-AF65-F5344CB8AC3E}">
        <p14:creationId xmlns:p14="http://schemas.microsoft.com/office/powerpoint/2010/main" val="3745850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64D2B-8612-48BA-8FF1-EA4482AA9830}"/>
              </a:ext>
            </a:extLst>
          </p:cNvPr>
          <p:cNvSpPr>
            <a:spLocks noGrp="1"/>
          </p:cNvSpPr>
          <p:nvPr>
            <p:ph type="title"/>
          </p:nvPr>
        </p:nvSpPr>
        <p:spPr>
          <a:xfrm>
            <a:off x="677334" y="346364"/>
            <a:ext cx="8596668" cy="6109854"/>
          </a:xfrm>
        </p:spPr>
        <p:txBody>
          <a:bodyPr>
            <a:normAutofit fontScale="90000"/>
          </a:bodyPr>
          <a:lstStyle/>
          <a:p>
            <a:pPr marL="457200" marR="0" algn="r">
              <a:lnSpc>
                <a:spcPct val="107000"/>
              </a:lnSpc>
              <a:spcBef>
                <a:spcPts val="0"/>
              </a:spcBef>
              <a:spcAft>
                <a:spcPts val="800"/>
              </a:spcAft>
            </a:pPr>
            <a:r>
              <a:rPr lang="ar-SA" sz="1800" dirty="0">
                <a:solidFill>
                  <a:srgbClr val="C00000"/>
                </a:solidFill>
                <a:effectLst/>
                <a:latin typeface="Calibri" panose="020F0502020204030204" pitchFamily="34" charset="0"/>
                <a:ea typeface="Calibri" panose="020F0502020204030204" pitchFamily="34" charset="0"/>
                <a:cs typeface="Arial" panose="020B0604020202020204" pitchFamily="34" charset="0"/>
              </a:rPr>
              <a:t> </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ar-SA" sz="1800" dirty="0">
                <a:solidFill>
                  <a:srgbClr val="C00000"/>
                </a:solidFill>
                <a:effectLst/>
                <a:latin typeface="Calibri" panose="020F0502020204030204" pitchFamily="34" charset="0"/>
                <a:ea typeface="Calibri" panose="020F0502020204030204" pitchFamily="34" charset="0"/>
                <a:cs typeface="Arial" panose="020B0604020202020204" pitchFamily="34" charset="0"/>
              </a:rPr>
              <a:t> </a:t>
            </a:r>
            <a:br>
              <a:rPr lang="en-US" sz="2400" dirty="0">
                <a:effectLst/>
                <a:latin typeface="Calibri" panose="020F0502020204030204" pitchFamily="34" charset="0"/>
                <a:ea typeface="Calibri" panose="020F0502020204030204" pitchFamily="34" charset="0"/>
                <a:cs typeface="Arial" panose="020B0604020202020204" pitchFamily="34" charset="0"/>
              </a:rPr>
            </a:br>
            <a:r>
              <a:rPr lang="ar-SA" sz="2400"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فوائد الشوندر:</a:t>
            </a:r>
            <a:br>
              <a:rPr lang="ar-SA" sz="2400" dirty="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br>
            <a:br>
              <a:rPr lang="en-US" sz="2200" dirty="0">
                <a:effectLst/>
                <a:latin typeface="Times New Roman" panose="02020603050405020304" pitchFamily="18" charset="0"/>
                <a:ea typeface="Times New Roman" panose="02020603050405020304" pitchFamily="18" charset="0"/>
              </a:rPr>
            </a:br>
            <a:r>
              <a:rPr lang="ar-SA" sz="2200" dirty="0">
                <a:solidFill>
                  <a:srgbClr val="202124"/>
                </a:solidFill>
                <a:effectLst/>
                <a:latin typeface="Times New Roman" panose="02020603050405020304" pitchFamily="18" charset="0"/>
                <a:ea typeface="Times New Roman" panose="02020603050405020304" pitchFamily="18" charset="0"/>
                <a:cs typeface="Arial" panose="020B0604020202020204" pitchFamily="34" charset="0"/>
              </a:rPr>
              <a:t>يخفض ضغط الدم </a:t>
            </a:r>
            <a:br>
              <a:rPr lang="ar-SA" sz="2200" dirty="0">
                <a:solidFill>
                  <a:srgbClr val="202124"/>
                </a:solidFill>
                <a:effectLst/>
                <a:latin typeface="Times New Roman" panose="02020603050405020304" pitchFamily="18" charset="0"/>
                <a:ea typeface="Times New Roman" panose="02020603050405020304" pitchFamily="18" charset="0"/>
                <a:cs typeface="Arial" panose="020B0604020202020204" pitchFamily="34" charset="0"/>
              </a:rPr>
            </a:br>
            <a:br>
              <a:rPr lang="en-US" sz="2200" dirty="0">
                <a:effectLst/>
                <a:latin typeface="Times New Roman" panose="02020603050405020304" pitchFamily="18" charset="0"/>
                <a:ea typeface="Times New Roman" panose="02020603050405020304" pitchFamily="18" charset="0"/>
              </a:rPr>
            </a:br>
            <a:r>
              <a:rPr lang="ar-SA" sz="2200" dirty="0">
                <a:solidFill>
                  <a:srgbClr val="202124"/>
                </a:solidFill>
                <a:effectLst/>
                <a:latin typeface="Calibri" panose="020F0502020204030204" pitchFamily="34" charset="0"/>
                <a:ea typeface="Times New Roman" panose="02020603050405020304" pitchFamily="18" charset="0"/>
                <a:cs typeface="Arial" panose="020B0604020202020204" pitchFamily="34" charset="0"/>
              </a:rPr>
              <a:t>يقلل من مخاطر الإصابة بأمراض القلب</a:t>
            </a:r>
            <a:br>
              <a:rPr lang="ar-SA" sz="2200" dirty="0">
                <a:solidFill>
                  <a:srgbClr val="202124"/>
                </a:solidFill>
                <a:effectLst/>
                <a:latin typeface="Calibri" panose="020F0502020204030204" pitchFamily="34" charset="0"/>
                <a:ea typeface="Times New Roman" panose="02020603050405020304" pitchFamily="18" charset="0"/>
                <a:cs typeface="Arial" panose="020B0604020202020204" pitchFamily="34" charset="0"/>
              </a:rPr>
            </a:br>
            <a:br>
              <a:rPr lang="en-US" sz="2200" dirty="0">
                <a:solidFill>
                  <a:srgbClr val="202124"/>
                </a:solidFill>
                <a:effectLst/>
                <a:latin typeface="Calibri" panose="020F0502020204030204" pitchFamily="34" charset="0"/>
                <a:ea typeface="Calibri" panose="020F0502020204030204" pitchFamily="34" charset="0"/>
                <a:cs typeface="Arial" panose="020B0604020202020204" pitchFamily="34" charset="0"/>
              </a:rPr>
            </a:br>
            <a:r>
              <a:rPr lang="ar-SA" sz="2200" dirty="0">
                <a:solidFill>
                  <a:srgbClr val="202124"/>
                </a:solidFill>
                <a:effectLst/>
                <a:latin typeface="Calibri" panose="020F0502020204030204" pitchFamily="34" charset="0"/>
                <a:ea typeface="Times New Roman" panose="02020603050405020304" pitchFamily="18" charset="0"/>
                <a:cs typeface="Arial" panose="020B0604020202020204" pitchFamily="34" charset="0"/>
              </a:rPr>
              <a:t>يعزز القدرة على التحمل</a:t>
            </a:r>
            <a:br>
              <a:rPr lang="ar-SA" sz="2200" dirty="0">
                <a:solidFill>
                  <a:srgbClr val="202124"/>
                </a:solidFill>
                <a:effectLst/>
                <a:latin typeface="Calibri" panose="020F0502020204030204" pitchFamily="34" charset="0"/>
                <a:ea typeface="Times New Roman" panose="02020603050405020304" pitchFamily="18" charset="0"/>
                <a:cs typeface="Arial" panose="020B0604020202020204" pitchFamily="34" charset="0"/>
              </a:rPr>
            </a:br>
            <a:br>
              <a:rPr lang="en-US" sz="2200" dirty="0">
                <a:solidFill>
                  <a:srgbClr val="202124"/>
                </a:solidFill>
                <a:effectLst/>
                <a:latin typeface="Calibri" panose="020F0502020204030204" pitchFamily="34" charset="0"/>
                <a:ea typeface="Calibri" panose="020F0502020204030204" pitchFamily="34" charset="0"/>
                <a:cs typeface="Arial" panose="020B0604020202020204" pitchFamily="34" charset="0"/>
              </a:rPr>
            </a:br>
            <a:r>
              <a:rPr lang="ar-SA" sz="2200" dirty="0">
                <a:solidFill>
                  <a:srgbClr val="202124"/>
                </a:solidFill>
                <a:effectLst/>
                <a:latin typeface="Calibri" panose="020F0502020204030204" pitchFamily="34" charset="0"/>
                <a:ea typeface="Times New Roman" panose="02020603050405020304" pitchFamily="18" charset="0"/>
                <a:cs typeface="Arial" panose="020B0604020202020204" pitchFamily="34" charset="0"/>
              </a:rPr>
              <a:t>يحسن وظائف المخ</a:t>
            </a:r>
            <a:br>
              <a:rPr lang="ar-SA" sz="2200" dirty="0">
                <a:solidFill>
                  <a:srgbClr val="202124"/>
                </a:solidFill>
                <a:effectLst/>
                <a:latin typeface="Calibri" panose="020F0502020204030204" pitchFamily="34" charset="0"/>
                <a:ea typeface="Times New Roman" panose="02020603050405020304" pitchFamily="18" charset="0"/>
                <a:cs typeface="Arial" panose="020B0604020202020204" pitchFamily="34" charset="0"/>
              </a:rPr>
            </a:br>
            <a:br>
              <a:rPr lang="en-US" sz="2200" dirty="0">
                <a:solidFill>
                  <a:srgbClr val="202124"/>
                </a:solidFill>
                <a:effectLst/>
                <a:latin typeface="Calibri" panose="020F0502020204030204" pitchFamily="34" charset="0"/>
                <a:ea typeface="Calibri" panose="020F0502020204030204" pitchFamily="34" charset="0"/>
                <a:cs typeface="Arial" panose="020B0604020202020204" pitchFamily="34" charset="0"/>
              </a:rPr>
            </a:br>
            <a:r>
              <a:rPr lang="ar-SA" sz="2200" dirty="0">
                <a:solidFill>
                  <a:srgbClr val="202124"/>
                </a:solidFill>
                <a:effectLst/>
                <a:latin typeface="Calibri" panose="020F0502020204030204" pitchFamily="34" charset="0"/>
                <a:ea typeface="Times New Roman" panose="02020603050405020304" pitchFamily="18" charset="0"/>
                <a:cs typeface="Arial" panose="020B0604020202020204" pitchFamily="34" charset="0"/>
              </a:rPr>
              <a:t>يدعم وظائف الكبد</a:t>
            </a:r>
            <a:br>
              <a:rPr lang="ar-SA" sz="2200" dirty="0">
                <a:solidFill>
                  <a:srgbClr val="202124"/>
                </a:solidFill>
                <a:effectLst/>
                <a:latin typeface="Calibri" panose="020F0502020204030204" pitchFamily="34" charset="0"/>
                <a:ea typeface="Times New Roman" panose="02020603050405020304" pitchFamily="18" charset="0"/>
                <a:cs typeface="Arial" panose="020B0604020202020204" pitchFamily="34" charset="0"/>
              </a:rPr>
            </a:br>
            <a:br>
              <a:rPr lang="en-US" sz="2200" dirty="0">
                <a:solidFill>
                  <a:srgbClr val="202124"/>
                </a:solidFill>
                <a:effectLst/>
                <a:latin typeface="Calibri" panose="020F0502020204030204" pitchFamily="34" charset="0"/>
                <a:ea typeface="Calibri" panose="020F0502020204030204" pitchFamily="34" charset="0"/>
                <a:cs typeface="Arial" panose="020B0604020202020204" pitchFamily="34" charset="0"/>
              </a:rPr>
            </a:br>
            <a:r>
              <a:rPr lang="ar-SA" sz="2200" dirty="0">
                <a:solidFill>
                  <a:srgbClr val="202124"/>
                </a:solidFill>
                <a:effectLst/>
                <a:latin typeface="Calibri" panose="020F0502020204030204" pitchFamily="34" charset="0"/>
                <a:ea typeface="Times New Roman" panose="02020603050405020304" pitchFamily="18" charset="0"/>
                <a:cs typeface="Arial" panose="020B0604020202020204" pitchFamily="34" charset="0"/>
              </a:rPr>
              <a:t>يساعد في علاج الأمراض المزمنة</a:t>
            </a:r>
            <a:br>
              <a:rPr lang="ar-SA" sz="2200" dirty="0">
                <a:solidFill>
                  <a:srgbClr val="202124"/>
                </a:solidFill>
                <a:effectLst/>
                <a:latin typeface="Calibri" panose="020F0502020204030204" pitchFamily="34" charset="0"/>
                <a:ea typeface="Times New Roman" panose="02020603050405020304" pitchFamily="18" charset="0"/>
                <a:cs typeface="Arial" panose="020B0604020202020204" pitchFamily="34" charset="0"/>
              </a:rPr>
            </a:br>
            <a:br>
              <a:rPr lang="en-US" sz="2200" dirty="0">
                <a:solidFill>
                  <a:srgbClr val="202124"/>
                </a:solidFill>
                <a:effectLst/>
                <a:latin typeface="Calibri" panose="020F0502020204030204" pitchFamily="34" charset="0"/>
                <a:ea typeface="Calibri" panose="020F0502020204030204" pitchFamily="34" charset="0"/>
                <a:cs typeface="Arial" panose="020B0604020202020204" pitchFamily="34" charset="0"/>
              </a:rPr>
            </a:br>
            <a:r>
              <a:rPr lang="ar-SA" sz="2200" dirty="0">
                <a:solidFill>
                  <a:srgbClr val="202124"/>
                </a:solidFill>
                <a:effectLst/>
                <a:latin typeface="Calibri" panose="020F0502020204030204" pitchFamily="34" charset="0"/>
                <a:ea typeface="Times New Roman" panose="02020603050405020304" pitchFamily="18" charset="0"/>
                <a:cs typeface="Arial" panose="020B0604020202020204" pitchFamily="34" charset="0"/>
              </a:rPr>
              <a:t>-مفيد لعملية الهضم</a:t>
            </a:r>
            <a:br>
              <a:rPr lang="en-US" sz="2200" dirty="0">
                <a:solidFill>
                  <a:srgbClr val="202124"/>
                </a:solidFill>
                <a:effectLst/>
                <a:latin typeface="Calibri" panose="020F0502020204030204" pitchFamily="34" charset="0"/>
                <a:ea typeface="Calibri" panose="020F0502020204030204" pitchFamily="34" charset="0"/>
                <a:cs typeface="Arial" panose="020B0604020202020204" pitchFamily="34" charset="0"/>
              </a:rPr>
            </a:br>
            <a:endParaRPr lang="en-US" sz="2200" dirty="0"/>
          </a:p>
        </p:txBody>
      </p:sp>
    </p:spTree>
    <p:extLst>
      <p:ext uri="{BB962C8B-B14F-4D97-AF65-F5344CB8AC3E}">
        <p14:creationId xmlns:p14="http://schemas.microsoft.com/office/powerpoint/2010/main" val="867027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AC710-C147-4128-8A42-6EBFEF00D716}"/>
              </a:ext>
            </a:extLst>
          </p:cNvPr>
          <p:cNvSpPr>
            <a:spLocks noGrp="1"/>
          </p:cNvSpPr>
          <p:nvPr>
            <p:ph type="title"/>
          </p:nvPr>
        </p:nvSpPr>
        <p:spPr>
          <a:xfrm>
            <a:off x="677334" y="609600"/>
            <a:ext cx="8596668" cy="1871344"/>
          </a:xfrm>
        </p:spPr>
        <p:txBody>
          <a:bodyPr/>
          <a:lstStyle/>
          <a:p>
            <a:pPr marL="0" marR="0" algn="r" rtl="1">
              <a:lnSpc>
                <a:spcPct val="107000"/>
              </a:lnSpc>
              <a:spcBef>
                <a:spcPts val="0"/>
              </a:spcBef>
              <a:spcAft>
                <a:spcPts val="800"/>
              </a:spcAft>
            </a:pPr>
            <a:r>
              <a:rPr lang="ar-SA" sz="2000" dirty="0">
                <a:solidFill>
                  <a:srgbClr val="C00000"/>
                </a:solidFill>
                <a:effectLst/>
                <a:latin typeface="Calibri" panose="020F0502020204030204" pitchFamily="34" charset="0"/>
                <a:ea typeface="Calibri" panose="020F0502020204030204" pitchFamily="34" charset="0"/>
                <a:cs typeface="Arial" panose="020B0604020202020204" pitchFamily="34" charset="0"/>
              </a:rPr>
              <a:t>طرق حفظ الشوندر:</a:t>
            </a:r>
            <a:br>
              <a:rPr lang="en-US" sz="2000" dirty="0">
                <a:effectLst/>
                <a:latin typeface="Calibri" panose="020F0502020204030204" pitchFamily="34" charset="0"/>
                <a:ea typeface="Calibri" panose="020F0502020204030204" pitchFamily="34" charset="0"/>
                <a:cs typeface="Arial" panose="020B0604020202020204" pitchFamily="34" charset="0"/>
              </a:rPr>
            </a:br>
            <a:r>
              <a:rPr lang="ar-SA" sz="2000" dirty="0">
                <a:solidFill>
                  <a:srgbClr val="C00000"/>
                </a:solidFill>
                <a:effectLst/>
                <a:latin typeface="Calibri" panose="020F0502020204030204" pitchFamily="34" charset="0"/>
                <a:ea typeface="Calibri" panose="020F0502020204030204" pitchFamily="34" charset="0"/>
                <a:cs typeface="Arial" panose="020B0604020202020204" pitchFamily="34" charset="0"/>
              </a:rPr>
              <a:t>     التجميد :</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ar-SA" sz="20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1-اختاري الشوندر الجيد والخالي من العيوب وغسلها بالماء للتخلص من الاوساخ العالقة به</a:t>
            </a:r>
            <a:br>
              <a:rPr lang="en-US" sz="2000" dirty="0">
                <a:effectLst/>
                <a:latin typeface="Calibri" panose="020F0502020204030204" pitchFamily="34" charset="0"/>
                <a:ea typeface="Calibri" panose="020F0502020204030204" pitchFamily="34" charset="0"/>
                <a:cs typeface="Arial" panose="020B0604020202020204" pitchFamily="34" charset="0"/>
              </a:rPr>
            </a:br>
            <a:endParaRPr lang="en-US" sz="2000" dirty="0"/>
          </a:p>
        </p:txBody>
      </p:sp>
      <p:pic>
        <p:nvPicPr>
          <p:cNvPr id="4" name="Content Placeholder 3" descr="4 طرق لتحضير جذر الشمندر - كيف - 2021">
            <a:extLst>
              <a:ext uri="{FF2B5EF4-FFF2-40B4-BE49-F238E27FC236}">
                <a16:creationId xmlns:a16="http://schemas.microsoft.com/office/drawing/2014/main" id="{F9FEDD98-2B03-4BE1-BCAE-5C61EAC9CCCE}"/>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99669" y="3205956"/>
            <a:ext cx="2552700" cy="1790700"/>
          </a:xfrm>
          <a:prstGeom prst="rect">
            <a:avLst/>
          </a:prstGeom>
          <a:noFill/>
          <a:ln>
            <a:noFill/>
          </a:ln>
        </p:spPr>
      </p:pic>
      <p:pic>
        <p:nvPicPr>
          <p:cNvPr id="5" name="Picture 4">
            <a:extLst>
              <a:ext uri="{FF2B5EF4-FFF2-40B4-BE49-F238E27FC236}">
                <a16:creationId xmlns:a16="http://schemas.microsoft.com/office/drawing/2014/main" id="{EB652647-78F1-4BAB-802C-745A286A4AE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470949" y="3056256"/>
            <a:ext cx="2018030" cy="1871345"/>
          </a:xfrm>
          <a:prstGeom prst="rect">
            <a:avLst/>
          </a:prstGeom>
          <a:noFill/>
          <a:ln>
            <a:noFill/>
          </a:ln>
        </p:spPr>
      </p:pic>
    </p:spTree>
    <p:extLst>
      <p:ext uri="{BB962C8B-B14F-4D97-AF65-F5344CB8AC3E}">
        <p14:creationId xmlns:p14="http://schemas.microsoft.com/office/powerpoint/2010/main" val="4244785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79EF4-5490-455D-8A57-453DF807CA21}"/>
              </a:ext>
            </a:extLst>
          </p:cNvPr>
          <p:cNvSpPr>
            <a:spLocks noGrp="1"/>
          </p:cNvSpPr>
          <p:nvPr>
            <p:ph type="title"/>
          </p:nvPr>
        </p:nvSpPr>
        <p:spPr>
          <a:xfrm>
            <a:off x="677334" y="609599"/>
            <a:ext cx="8596668" cy="5777345"/>
          </a:xfrm>
        </p:spPr>
        <p:txBody>
          <a:bodyPr>
            <a:normAutofit/>
          </a:bodyPr>
          <a:lstStyle/>
          <a:p>
            <a:pPr marL="457200" marR="0" algn="r" rtl="1">
              <a:lnSpc>
                <a:spcPct val="107000"/>
              </a:lnSpc>
              <a:spcBef>
                <a:spcPts val="0"/>
              </a:spcBef>
              <a:spcAft>
                <a:spcPts val="800"/>
              </a:spcAft>
            </a:pPr>
            <a:r>
              <a:rPr lang="ar-SA" sz="1800" dirty="0">
                <a:solidFill>
                  <a:srgbClr val="C00000"/>
                </a:solidFill>
                <a:effectLst/>
                <a:latin typeface="Calibri" panose="020F0502020204030204" pitchFamily="34" charset="0"/>
                <a:ea typeface="Calibri" panose="020F0502020204030204" pitchFamily="34" charset="0"/>
                <a:cs typeface="Arial" panose="020B0604020202020204" pitchFamily="34" charset="0"/>
              </a:rPr>
              <a:t> </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ar-SA"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t>2-قطعي الشوندر الى قطع صغيرة .</a:t>
            </a:r>
            <a:br>
              <a:rPr lang="en-US"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br>
              <a:rPr lang="ar-SA" sz="28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ar-SA" sz="2800" dirty="0">
                <a:solidFill>
                  <a:schemeClr val="tx1"/>
                </a:solidFill>
                <a:effectLst/>
                <a:ea typeface="Calibri" panose="020F0502020204030204" pitchFamily="34" charset="0"/>
                <a:cs typeface="Arial" panose="020B0604020202020204" pitchFamily="34" charset="0"/>
              </a:rPr>
              <a:t>3-اسلقي لمدة 3دقائق في الماء المغلي </a:t>
            </a:r>
            <a:br>
              <a:rPr lang="ar-SA" sz="1800" dirty="0">
                <a:effectLst/>
                <a:ea typeface="Calibri" panose="020F0502020204030204" pitchFamily="34" charset="0"/>
                <a:cs typeface="Arial" panose="020B0604020202020204" pitchFamily="34" charset="0"/>
              </a:rPr>
            </a:br>
            <a:endParaRPr lang="en-US" dirty="0"/>
          </a:p>
        </p:txBody>
      </p:sp>
      <p:pic>
        <p:nvPicPr>
          <p:cNvPr id="4" name="Content Placeholder 3" descr="طريقة سلق الشمندر الصحيحة | المرسال">
            <a:extLst>
              <a:ext uri="{FF2B5EF4-FFF2-40B4-BE49-F238E27FC236}">
                <a16:creationId xmlns:a16="http://schemas.microsoft.com/office/drawing/2014/main" id="{1CFCF3A2-5F1C-43E5-9947-936B776D2635}"/>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92258" y="1567223"/>
            <a:ext cx="2619375" cy="1743075"/>
          </a:xfrm>
          <a:prstGeom prst="rect">
            <a:avLst/>
          </a:prstGeom>
          <a:noFill/>
          <a:ln>
            <a:noFill/>
          </a:ln>
        </p:spPr>
      </p:pic>
      <p:pic>
        <p:nvPicPr>
          <p:cNvPr id="5" name="Picture 4" descr="فوائد الشمندر المسلوق هل سلق الشمندر يفقده فوائده ما هي أصح طريقة لأكل  البنجر؟ | إندكو">
            <a:extLst>
              <a:ext uri="{FF2B5EF4-FFF2-40B4-BE49-F238E27FC236}">
                <a16:creationId xmlns:a16="http://schemas.microsoft.com/office/drawing/2014/main" id="{09ED712E-E133-4A8D-9095-A18C93D8B71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149258" y="4385424"/>
            <a:ext cx="2286000" cy="2001520"/>
          </a:xfrm>
          <a:prstGeom prst="rect">
            <a:avLst/>
          </a:prstGeom>
          <a:noFill/>
          <a:ln>
            <a:noFill/>
          </a:ln>
        </p:spPr>
      </p:pic>
    </p:spTree>
    <p:extLst>
      <p:ext uri="{BB962C8B-B14F-4D97-AF65-F5344CB8AC3E}">
        <p14:creationId xmlns:p14="http://schemas.microsoft.com/office/powerpoint/2010/main" val="4148835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F6DAE-FC14-4BD7-A039-578A7479FE1D}"/>
              </a:ext>
            </a:extLst>
          </p:cNvPr>
          <p:cNvSpPr>
            <a:spLocks noGrp="1"/>
          </p:cNvSpPr>
          <p:nvPr>
            <p:ph type="title"/>
          </p:nvPr>
        </p:nvSpPr>
        <p:spPr>
          <a:xfrm>
            <a:off x="677334" y="609599"/>
            <a:ext cx="8596668" cy="5957455"/>
          </a:xfrm>
        </p:spPr>
        <p:txBody>
          <a:bodyPr>
            <a:normAutofit/>
          </a:bodyPr>
          <a:lstStyle/>
          <a:p>
            <a:pPr algn="r" rtl="1">
              <a:lnSpc>
                <a:spcPct val="107000"/>
              </a:lnSpc>
              <a:spcBef>
                <a:spcPts val="0"/>
              </a:spcBef>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 </a:t>
            </a:r>
            <a:br>
              <a:rPr lang="en-US" sz="1800" dirty="0">
                <a:effectLst/>
                <a:latin typeface="Calibri" panose="020F0502020204030204" pitchFamily="34" charset="0"/>
                <a:ea typeface="Calibri" panose="020F0502020204030204" pitchFamily="34" charset="0"/>
                <a:cs typeface="Arial" panose="020B0604020202020204" pitchFamily="34" charset="0"/>
              </a:rPr>
            </a:br>
            <a:r>
              <a:rPr lang="ar-SA"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4-بردي الشوندر ثم ضعيها في اكياس التفريز</a:t>
            </a:r>
            <a:r>
              <a:rPr lang="ar-SA" sz="1800" dirty="0">
                <a:effectLst/>
                <a:latin typeface="Calibri" panose="020F0502020204030204" pitchFamily="34" charset="0"/>
                <a:ea typeface="Calibri" panose="020F0502020204030204" pitchFamily="34" charset="0"/>
                <a:cs typeface="Arial" panose="020B0604020202020204" pitchFamily="34" charset="0"/>
              </a:rPr>
              <a:t>.</a:t>
            </a:r>
            <a:br>
              <a:rPr lang="en-US"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r>
              <a:rPr lang="ar-SA"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5-ضعي الاكياس في المجمدة.</a:t>
            </a: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pic>
        <p:nvPicPr>
          <p:cNvPr id="4" name="Content Placeholder 3" descr="هل من الممكن تجميد البنجر الطازج في الفريزر">
            <a:extLst>
              <a:ext uri="{FF2B5EF4-FFF2-40B4-BE49-F238E27FC236}">
                <a16:creationId xmlns:a16="http://schemas.microsoft.com/office/drawing/2014/main" id="{077BB1A8-AFC2-43AD-AEC5-2E05228154AD}"/>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66331" y="1648692"/>
            <a:ext cx="2619375" cy="2244436"/>
          </a:xfrm>
          <a:prstGeom prst="rect">
            <a:avLst/>
          </a:prstGeom>
          <a:noFill/>
          <a:ln>
            <a:noFill/>
          </a:ln>
        </p:spPr>
      </p:pic>
      <p:pic>
        <p:nvPicPr>
          <p:cNvPr id="5" name="Picture 4" descr="هل من الممكن تجميد البنجر الطازج في الفريزر">
            <a:extLst>
              <a:ext uri="{FF2B5EF4-FFF2-40B4-BE49-F238E27FC236}">
                <a16:creationId xmlns:a16="http://schemas.microsoft.com/office/drawing/2014/main" id="{5D76883C-AFE3-4B01-B1EA-4ED3AAD75D1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019916" y="4673080"/>
            <a:ext cx="2605405" cy="1751330"/>
          </a:xfrm>
          <a:prstGeom prst="rect">
            <a:avLst/>
          </a:prstGeom>
          <a:noFill/>
          <a:ln>
            <a:noFill/>
          </a:ln>
        </p:spPr>
      </p:pic>
    </p:spTree>
    <p:extLst>
      <p:ext uri="{BB962C8B-B14F-4D97-AF65-F5344CB8AC3E}">
        <p14:creationId xmlns:p14="http://schemas.microsoft.com/office/powerpoint/2010/main" val="228326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0CAD9-CA9E-4977-ACB0-6E2AFC1EFC0C}"/>
              </a:ext>
            </a:extLst>
          </p:cNvPr>
          <p:cNvSpPr>
            <a:spLocks noGrp="1"/>
          </p:cNvSpPr>
          <p:nvPr>
            <p:ph type="title"/>
          </p:nvPr>
        </p:nvSpPr>
        <p:spPr>
          <a:xfrm>
            <a:off x="677334" y="609600"/>
            <a:ext cx="8596668" cy="5888182"/>
          </a:xfrm>
        </p:spPr>
        <p:txBody>
          <a:bodyPr>
            <a:normAutofit fontScale="90000"/>
          </a:bodyPr>
          <a:lstStyle/>
          <a:p>
            <a:pPr algn="r" rtl="1">
              <a:lnSpc>
                <a:spcPct val="107000"/>
              </a:lnSpc>
              <a:spcBef>
                <a:spcPts val="0"/>
              </a:spcBef>
              <a:spcAft>
                <a:spcPts val="800"/>
              </a:spcAft>
            </a:pPr>
            <a:r>
              <a:rPr lang="ar-SA" sz="2700" dirty="0">
                <a:solidFill>
                  <a:srgbClr val="C00000"/>
                </a:solidFill>
                <a:effectLst/>
                <a:latin typeface="Calibri" panose="020F0502020204030204" pitchFamily="34" charset="0"/>
                <a:ea typeface="Calibri" panose="020F0502020204030204" pitchFamily="34" charset="0"/>
                <a:cs typeface="Arial" panose="020B0604020202020204" pitchFamily="34" charset="0"/>
              </a:rPr>
              <a:t>التعليب:</a:t>
            </a:r>
            <a:br>
              <a:rPr lang="en-US" sz="2700" dirty="0">
                <a:effectLst/>
                <a:latin typeface="Calibri" panose="020F0502020204030204" pitchFamily="34" charset="0"/>
                <a:ea typeface="Calibri" panose="020F0502020204030204" pitchFamily="34" charset="0"/>
                <a:cs typeface="Arial" panose="020B0604020202020204" pitchFamily="34" charset="0"/>
              </a:rPr>
            </a:br>
            <a:r>
              <a:rPr lang="ar-SA" sz="2700" dirty="0">
                <a:solidFill>
                  <a:srgbClr val="C00000"/>
                </a:solidFill>
                <a:effectLst/>
                <a:latin typeface="Calibri" panose="020F0502020204030204" pitchFamily="34" charset="0"/>
                <a:ea typeface="Calibri" panose="020F0502020204030204" pitchFamily="34" charset="0"/>
                <a:cs typeface="Arial" panose="020B0604020202020204" pitchFamily="34" charset="0"/>
              </a:rPr>
              <a:t> يتم تعليب الشوندر بالخطوات التالية :</a:t>
            </a:r>
            <a:br>
              <a:rPr lang="en-US" sz="2700" dirty="0">
                <a:effectLst/>
                <a:latin typeface="Calibri" panose="020F0502020204030204" pitchFamily="34" charset="0"/>
                <a:ea typeface="Calibri" panose="020F0502020204030204" pitchFamily="34" charset="0"/>
                <a:cs typeface="Arial" panose="020B0604020202020204" pitchFamily="34" charset="0"/>
              </a:rPr>
            </a:br>
            <a:r>
              <a:rPr lang="ar-SA" sz="2700" dirty="0">
                <a:solidFill>
                  <a:schemeClr val="tx1"/>
                </a:solidFill>
                <a:effectLst/>
                <a:latin typeface="Calibri" panose="020F0502020204030204" pitchFamily="34" charset="0"/>
                <a:ea typeface="Calibri" panose="020F0502020204030204" pitchFamily="34" charset="0"/>
                <a:cs typeface="Arial" panose="020B0604020202020204" pitchFamily="34" charset="0"/>
              </a:rPr>
              <a:t>1-اختاري الشوندر الجيد واغسلي للتخلص من الاوساخ العالقة به</a:t>
            </a:r>
            <a:br>
              <a:rPr lang="en-US"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br>
              <a:rPr lang="ar-SA" sz="2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br>
              <a:rPr lang="ar-SA" sz="22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ar-SA" sz="2200" dirty="0">
                <a:solidFill>
                  <a:schemeClr val="tx1"/>
                </a:solidFill>
                <a:effectLst/>
                <a:latin typeface="Calibri" panose="020F0502020204030204" pitchFamily="34" charset="0"/>
                <a:ea typeface="Calibri" panose="020F0502020204030204" pitchFamily="34" charset="0"/>
                <a:cs typeface="Arial" panose="020B0604020202020204" pitchFamily="34" charset="0"/>
              </a:rPr>
              <a:t>2-اسلقي بالماء المغلي الى ان تطبخ وتلين ويصبح من السهولة ازالة القشرة (حوالي 25 دقيقة). حسب حجم الشوندر.</a:t>
            </a:r>
            <a:br>
              <a:rPr lang="en-US"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pic>
        <p:nvPicPr>
          <p:cNvPr id="4" name="Content Placeholder 3">
            <a:extLst>
              <a:ext uri="{FF2B5EF4-FFF2-40B4-BE49-F238E27FC236}">
                <a16:creationId xmlns:a16="http://schemas.microsoft.com/office/drawing/2014/main" id="{256DB98D-97BE-4FB9-B827-116FE5BB84B8}"/>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41785" y="2272146"/>
            <a:ext cx="2619375" cy="1925781"/>
          </a:xfrm>
          <a:prstGeom prst="rect">
            <a:avLst/>
          </a:prstGeom>
          <a:noFill/>
          <a:ln>
            <a:noFill/>
          </a:ln>
        </p:spPr>
      </p:pic>
      <p:pic>
        <p:nvPicPr>
          <p:cNvPr id="5" name="Picture 4" descr="4 طرق لتحضير جذر الشمندر - كيف - 2021">
            <a:extLst>
              <a:ext uri="{FF2B5EF4-FFF2-40B4-BE49-F238E27FC236}">
                <a16:creationId xmlns:a16="http://schemas.microsoft.com/office/drawing/2014/main" id="{21BF5A56-FB61-4BA8-8641-F71005A0FA9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722350" y="2272145"/>
            <a:ext cx="2553335" cy="1925782"/>
          </a:xfrm>
          <a:prstGeom prst="rect">
            <a:avLst/>
          </a:prstGeom>
          <a:noFill/>
          <a:ln>
            <a:noFill/>
          </a:ln>
        </p:spPr>
      </p:pic>
      <p:pic>
        <p:nvPicPr>
          <p:cNvPr id="6" name="Picture 5" descr="هل يمكنني تجميد البنجر المسلوق في الفريزر">
            <a:extLst>
              <a:ext uri="{FF2B5EF4-FFF2-40B4-BE49-F238E27FC236}">
                <a16:creationId xmlns:a16="http://schemas.microsoft.com/office/drawing/2014/main" id="{4A1D2DD5-16F7-4950-B1A0-5F607FDF2B5E}"/>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833707" y="4755342"/>
            <a:ext cx="2622550" cy="1742440"/>
          </a:xfrm>
          <a:prstGeom prst="rect">
            <a:avLst/>
          </a:prstGeom>
          <a:noFill/>
          <a:ln>
            <a:noFill/>
          </a:ln>
        </p:spPr>
      </p:pic>
    </p:spTree>
    <p:extLst>
      <p:ext uri="{BB962C8B-B14F-4D97-AF65-F5344CB8AC3E}">
        <p14:creationId xmlns:p14="http://schemas.microsoft.com/office/powerpoint/2010/main" val="3919895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D4459-05C5-4BA9-BC9A-2405B14542F8}"/>
              </a:ext>
            </a:extLst>
          </p:cNvPr>
          <p:cNvSpPr>
            <a:spLocks noGrp="1"/>
          </p:cNvSpPr>
          <p:nvPr>
            <p:ph type="title"/>
          </p:nvPr>
        </p:nvSpPr>
        <p:spPr>
          <a:xfrm>
            <a:off x="677334" y="609600"/>
            <a:ext cx="8596668" cy="5902036"/>
          </a:xfrm>
        </p:spPr>
        <p:txBody>
          <a:bodyPr/>
          <a:lstStyle/>
          <a:p>
            <a:pPr algn="r"/>
            <a:r>
              <a:rPr lang="ar-SA"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3-قطعي الشوندر الى قطع اذا كان بحجم كبير او بدون تقطيع اذا كان بحجم صغير .</a:t>
            </a:r>
            <a:br>
              <a:rPr lang="en-US"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br>
              <a:rPr lang="ar-SA"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r>
              <a:rPr lang="ar-SA" sz="2400" dirty="0">
                <a:solidFill>
                  <a:schemeClr val="tx1"/>
                </a:solidFill>
                <a:effectLst/>
                <a:latin typeface="Calibri" panose="020F0502020204030204" pitchFamily="34" charset="0"/>
                <a:ea typeface="Calibri" panose="020F0502020204030204" pitchFamily="34" charset="0"/>
                <a:cs typeface="Arial" panose="020B0604020202020204" pitchFamily="34" charset="0"/>
              </a:rPr>
              <a:t>4- ضعي قطع الشوندر في العلبة واتركي نصف انج فراغ ثم اضيفي الملح بنسبة نصف ملعقة صغيرة للعلبة بحجم باينت وملعقة صغيرة للعلبة بحجم كوارت .</a:t>
            </a:r>
            <a:br>
              <a:rPr lang="en-US"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br>
              <a:rPr lang="ar-SA" sz="1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pic>
        <p:nvPicPr>
          <p:cNvPr id="4" name="Content Placeholder 3" descr="فوائد الشمندر في الـ&quot;رجيم&quot; للتخلص من &quot;الكرش&quot; | مجلة سيدتي">
            <a:extLst>
              <a:ext uri="{FF2B5EF4-FFF2-40B4-BE49-F238E27FC236}">
                <a16:creationId xmlns:a16="http://schemas.microsoft.com/office/drawing/2014/main" id="{4EB18D6F-2610-4418-B151-43AA57791FA9}"/>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rot="10800000" flipV="1">
            <a:off x="1608310" y="1511805"/>
            <a:ext cx="2619375" cy="1743075"/>
          </a:xfrm>
          <a:prstGeom prst="rect">
            <a:avLst/>
          </a:prstGeom>
          <a:noFill/>
          <a:ln>
            <a:noFill/>
          </a:ln>
        </p:spPr>
      </p:pic>
      <p:pic>
        <p:nvPicPr>
          <p:cNvPr id="5" name="Picture 4">
            <a:extLst>
              <a:ext uri="{FF2B5EF4-FFF2-40B4-BE49-F238E27FC236}">
                <a16:creationId xmlns:a16="http://schemas.microsoft.com/office/drawing/2014/main" id="{BEFCBDAA-6205-441C-A156-098BE871FFE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608310" y="4506392"/>
            <a:ext cx="3105785" cy="1475105"/>
          </a:xfrm>
          <a:prstGeom prst="rect">
            <a:avLst/>
          </a:prstGeom>
          <a:noFill/>
          <a:ln>
            <a:noFill/>
          </a:ln>
        </p:spPr>
      </p:pic>
    </p:spTree>
    <p:extLst>
      <p:ext uri="{BB962C8B-B14F-4D97-AF65-F5344CB8AC3E}">
        <p14:creationId xmlns:p14="http://schemas.microsoft.com/office/powerpoint/2010/main" val="51962010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33</TotalTime>
  <Words>852</Words>
  <Application>Microsoft Office PowerPoint</Application>
  <PresentationFormat>Widescreen</PresentationFormat>
  <Paragraphs>19</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droid-naskh</vt:lpstr>
      <vt:lpstr>Symbol</vt:lpstr>
      <vt:lpstr>Times New Roman</vt:lpstr>
      <vt:lpstr>Trebuchet MS</vt:lpstr>
      <vt:lpstr>Wingdings 3</vt:lpstr>
      <vt:lpstr>Facet</vt:lpstr>
      <vt:lpstr>حفظ الشوندر</vt:lpstr>
      <vt:lpstr>  الشوندر:                                                               أول ظهور لكلمة الشوندر كان في السومرية ( شوم- ون- در) وتعني حرفيًا "النبات الأحمر"، ثم انتشرت في جميع أرجاء الشرق القديم. وفي الآشورية البابلية أصبحت شُومتُّو، والفينيقية سلق، والعبرية سِلق، والآرامية صوندر، والسريانية صوندر، والفارسية شفندر، والعربية شوندر   يقسم الشموندر لنوعين أولهما شمندر سكري لإنتاج السكر، والثاني يستخدم كمسلوق أو في المخللات. النبات ثنائي الحول ويكون أحياناً معمراً. أما اللون الأحمر في الشمندر فناتج عن مادة البتايين التي توازن الحموضة (p h) في المعدة وتسهل عملية الهضم.   </vt:lpstr>
      <vt:lpstr> القيمة الغذائية:   يحتوي كل 100غ من الشوندر، بحسب وزارة الزراعة الأميركية على المعلومات الغذائية التالية:: السعرات الحرارية: 43 الدهون: 0.17 الكاربوهيدرات: 9.56 الألياف: 2.8 السكر: 6.76 البروتينات: 1.6     </vt:lpstr>
      <vt:lpstr>    فوائد الشوندر:  يخفض ضغط الدم   يقلل من مخاطر الإصابة بأمراض القلب  يعزز القدرة على التحمل  يحسن وظائف المخ  يدعم وظائف الكبد  يساعد في علاج الأمراض المزمنة  -مفيد لعملية الهضم </vt:lpstr>
      <vt:lpstr>طرق حفظ الشوندر:      التجميد : 1-اختاري الشوندر الجيد والخالي من العيوب وغسلها بالماء للتخلص من الاوساخ العالقة به </vt:lpstr>
      <vt:lpstr>  2-قطعي الشوندر الى قطع صغيرة .         3-اسلقي لمدة 3دقائق في الماء المغلي  </vt:lpstr>
      <vt:lpstr>  4-بردي الشوندر ثم ضعيها في اكياس التفريز.          5-ضعي الاكياس في المجمدة. </vt:lpstr>
      <vt:lpstr>التعليب:  يتم تعليب الشوندر بالخطوات التالية : 1-اختاري الشوندر الجيد واغسلي للتخلص من الاوساخ العالقة به          2-اسلقي بالماء المغلي الى ان تطبخ وتلين ويصبح من السهولة ازالة القشرة (حوالي 25 دقيقة). حسب حجم الشوندر.     </vt:lpstr>
      <vt:lpstr>3-قطعي الشوندر الى قطع اذا كان بحجم كبير او بدون تقطيع اذا كان بحجم صغير .          4- ضعي قطع الشوندر في العلبة واتركي نصف انج فراغ ثم اضيفي الملح بنسبة نصف ملعقة صغيرة للعلبة بحجم باينت وملعقة صغيرة للعلبة بحجم كوارت .   </vt:lpstr>
      <vt:lpstr>5- اضيفي الماء المغلي ثم ضعي الغطاء .            6- عقمي بقدر الضغظ لمد 30 دقيقة للعلب بحجم باينت و35 دقيقة للعلب بحجم كوارت. </vt:lpstr>
      <vt:lpstr>تجفيف الشوندر : اكتسب مسحوق او قطع الشمندرالمجفف  شعبية في السنوات الأخيرة لاستخداماته المتعددة سواء كان كمكمل للمساعدة في خفض ضغط الدم، أو لزيادة الطاقة والتخلص من السموم، واتجه البعض لتجفيفة سواء للحصول على طعم مميز أو للاستفادة منه وقت الحاجة، </vt:lpstr>
      <vt:lpstr>  *قم بوضع الشرائح على صينية نظيفة وضعها في الفرن الحراري على حرارة منخفضة، أو في الشمس مع تغطيتها بشبكة لمنع الحشرات من لمسها.      *اترك الشرائح حتى تنكمش وتنشف من المياه. </vt:lpstr>
      <vt:lpstr>*احفظها في علبة محكمة الغلق في مكان بارد. </vt:lpstr>
      <vt:lpstr>  مربى الشوندر: يعتبر مربى الشمندر  من المربيات الصحية التي يمكن إدخالها ضمن برنامجنا الغذائي اليومي في حياتنا؛ وذلك لاحتوائه على العديد من المعادن والعناصر الغذائية المفيدة للجسم.    المكونات اللازمة لعمل مربى الشوندر:   1 كيلو جذر شمندر.   1كيلو سكر أبيض.  1 ملعقة صغيرة عصير الليمون.  1 كوب كبير ماء (240 ملل).  يمكن إضافة ملعقة صغيرة من الفانيلا أو ماء الزهر. </vt:lpstr>
      <vt:lpstr>  طريقة عمل مربى البنجر:  1-نغسل البنجر أو الشمندر بالماء بشكل جيد ونضعه على لوح تقطيع ونقشر الجلد ثم نقطعه إلى قطع صغيرة.  2-ننقل قطع الشمندر المفروم إلى قدر عميق ونضيف القليل من الماء حسب الحاجة للطبخ ونقوم بطهيها حتى يتم غلي الماء.  3- نرفع القدر عن النار.  4-ننقل قطع الشمندر المطبوخة إلى الخلاط ونضيف عليها عصير الليمون.  5-نقلب المزيج حتى يصبح ناعماً جداً ونضيف الماء المستخدم بالطبخ أثناء الطحن.  6-ننقل هريس الشمندر إلى مقلاة ونضيف السكر ونخلط جيداً  7-نستمر في التقليب من حين لآخر لمدة 10-15 دقيقة حتى تصل إلى قوام يشبه المربى نحافظ على الشعلة منخفضة إلى متوسطة لتجنب الاحتراق في القاع ونطفئ الشعلة بمجرد الانتهاء.  </vt:lpstr>
      <vt:lpstr>8-نقوم بتجهيز الأوعية الزجاجية، حيث يجب أن تكون نظيفة، معقمة وساخنة وذلك عن طريق غليها بالماء على مصدر حرارة.  9-نقوم باستخدام مغرفة لنقل مربى الشمندر إلى الأوعية الزجاجية، مع ترك بمقدار نصف بوصة من الفراغ في الجزء العلوي من كل وعاء. 10- نقوم بوضع الأغطية على الأوعية الزجاجية ومن ثم نقوم بوضعها في الثلاجة.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حفظ الشوندر</dc:title>
  <dc:creator>hp</dc:creator>
  <cp:lastModifiedBy>hp</cp:lastModifiedBy>
  <cp:revision>10</cp:revision>
  <dcterms:created xsi:type="dcterms:W3CDTF">2021-05-01T23:05:44Z</dcterms:created>
  <dcterms:modified xsi:type="dcterms:W3CDTF">2021-05-01T23:39:38Z</dcterms:modified>
</cp:coreProperties>
</file>