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5" r:id="rId2"/>
    <p:sldId id="258" r:id="rId3"/>
    <p:sldId id="259" r:id="rId4"/>
    <p:sldId id="260" r:id="rId5"/>
    <p:sldId id="261" r:id="rId6"/>
    <p:sldId id="262" r:id="rId7"/>
    <p:sldId id="266" r:id="rId8"/>
    <p:sldId id="270" r:id="rId9"/>
    <p:sldId id="263" r:id="rId10"/>
    <p:sldId id="264" r:id="rId11"/>
    <p:sldId id="271" r:id="rId12"/>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070D88B4-C4B6-4AFE-A072-8F36FF3E7BD4}"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0D88B4-C4B6-4AFE-A072-8F36FF3E7BD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0D88B4-C4B6-4AFE-A072-8F36FF3E7BD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0D88B4-C4B6-4AFE-A072-8F36FF3E7BD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70D88B4-C4B6-4AFE-A072-8F36FF3E7BD4}"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0D88B4-C4B6-4AFE-A072-8F36FF3E7BD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70D88B4-C4B6-4AFE-A072-8F36FF3E7BD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70D88B4-C4B6-4AFE-A072-8F36FF3E7BD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70D88B4-C4B6-4AFE-A072-8F36FF3E7BD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70D88B4-C4B6-4AFE-A072-8F36FF3E7BD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C742B3F-AFEB-4D75-B1E6-7F922A6CDF72}" type="datetimeFigureOut">
              <a:rPr lang="ar-IQ" smtClean="0"/>
              <a:pPr/>
              <a:t>10/01/1443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070D88B4-C4B6-4AFE-A072-8F36FF3E7BD4}"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C742B3F-AFEB-4D75-B1E6-7F922A6CDF72}" type="datetimeFigureOut">
              <a:rPr lang="ar-IQ" smtClean="0"/>
              <a:pPr/>
              <a:t>10/01/1443</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70D88B4-C4B6-4AFE-A072-8F36FF3E7BD4}"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0"/>
            <a:ext cx="7851648" cy="1124744"/>
          </a:xfrm>
        </p:spPr>
        <p:txBody>
          <a:bodyPr>
            <a:normAutofit/>
          </a:bodyPr>
          <a:lstStyle/>
          <a:p>
            <a:r>
              <a:rPr lang="ar-IQ" dirty="0" smtClean="0">
                <a:solidFill>
                  <a:srgbClr val="FFFF00"/>
                </a:solidFill>
              </a:rPr>
              <a:t>المادة / حفظ الاغذية –الجزء العملي </a:t>
            </a:r>
            <a:endParaRPr lang="ar-IQ" dirty="0">
              <a:solidFill>
                <a:srgbClr val="FFFF00"/>
              </a:solidFill>
            </a:endParaRPr>
          </a:p>
        </p:txBody>
      </p:sp>
      <p:sp>
        <p:nvSpPr>
          <p:cNvPr id="3" name="Subtitle 2"/>
          <p:cNvSpPr>
            <a:spLocks noGrp="1"/>
          </p:cNvSpPr>
          <p:nvPr>
            <p:ph type="subTitle" idx="1"/>
          </p:nvPr>
        </p:nvSpPr>
        <p:spPr>
          <a:xfrm>
            <a:off x="0" y="980728"/>
            <a:ext cx="8892480" cy="5877272"/>
          </a:xfrm>
        </p:spPr>
        <p:txBody>
          <a:bodyPr>
            <a:normAutofit/>
          </a:bodyPr>
          <a:lstStyle/>
          <a:p>
            <a:pPr algn="ctr"/>
            <a:r>
              <a:rPr lang="ar-IQ" sz="4000" b="1" dirty="0" smtClean="0">
                <a:solidFill>
                  <a:srgbClr val="FF0000"/>
                </a:solidFill>
              </a:rPr>
              <a:t>قسم الاقتصاد المنزلي </a:t>
            </a:r>
          </a:p>
          <a:p>
            <a:pPr algn="ctr"/>
            <a:r>
              <a:rPr lang="ar-IQ" sz="4000" b="1" dirty="0" smtClean="0">
                <a:solidFill>
                  <a:srgbClr val="FF0000"/>
                </a:solidFill>
              </a:rPr>
              <a:t>المرحلة الثالثة </a:t>
            </a:r>
            <a:endParaRPr lang="ar-IQ" sz="4000" b="1" dirty="0" smtClean="0">
              <a:solidFill>
                <a:srgbClr val="FF0000"/>
              </a:solidFill>
            </a:endParaRPr>
          </a:p>
          <a:p>
            <a:pPr algn="ctr"/>
            <a:r>
              <a:rPr lang="ar-IQ" sz="4000" b="1" dirty="0" smtClean="0">
                <a:solidFill>
                  <a:srgbClr val="FFFF00"/>
                </a:solidFill>
              </a:rPr>
              <a:t>م. باهرة محمود جعفر </a:t>
            </a:r>
            <a:endParaRPr lang="ar-IQ" sz="4000" b="1" dirty="0" smtClean="0">
              <a:solidFill>
                <a:srgbClr val="FFFF00"/>
              </a:solidFill>
            </a:endParaRPr>
          </a:p>
          <a:p>
            <a:pPr algn="ctr"/>
            <a:r>
              <a:rPr lang="ar-IQ" sz="4000" b="1" dirty="0" smtClean="0">
                <a:solidFill>
                  <a:srgbClr val="FF0000"/>
                </a:solidFill>
              </a:rPr>
              <a:t>حفظ القرنابيط ... الشلغم ... اللهانة </a:t>
            </a:r>
            <a:endParaRPr lang="ar-IQ" sz="4000" b="1" dirty="0">
              <a:solidFill>
                <a:srgbClr val="FF0000"/>
              </a:solidFill>
            </a:endParaRPr>
          </a:p>
        </p:txBody>
      </p:sp>
      <p:pic>
        <p:nvPicPr>
          <p:cNvPr id="14337" name="Picture 1" descr="D:\نشاطات 2021\حفظ عملي\القرنابيط والشلغم\images (1).jpg"/>
          <p:cNvPicPr>
            <a:picLocks noChangeAspect="1" noChangeArrowheads="1"/>
          </p:cNvPicPr>
          <p:nvPr/>
        </p:nvPicPr>
        <p:blipFill>
          <a:blip r:embed="rId2" cstate="print"/>
          <a:srcRect/>
          <a:stretch>
            <a:fillRect/>
          </a:stretch>
        </p:blipFill>
        <p:spPr bwMode="auto">
          <a:xfrm rot="3285897">
            <a:off x="6169759" y="4058818"/>
            <a:ext cx="1878104" cy="2010190"/>
          </a:xfrm>
          <a:prstGeom prst="rect">
            <a:avLst/>
          </a:prstGeom>
          <a:noFill/>
          <a:ln>
            <a:solidFill>
              <a:schemeClr val="bg2">
                <a:lumMod val="50000"/>
              </a:schemeClr>
            </a:solidFill>
          </a:ln>
        </p:spPr>
      </p:pic>
      <p:pic>
        <p:nvPicPr>
          <p:cNvPr id="17410" name="Picture 2" descr="D:\نشاطات 2021\حفظ عملي\القرنابيط والشلغم\تنزيل (3).jpg"/>
          <p:cNvPicPr>
            <a:picLocks noChangeAspect="1" noChangeArrowheads="1"/>
          </p:cNvPicPr>
          <p:nvPr/>
        </p:nvPicPr>
        <p:blipFill>
          <a:blip r:embed="rId3" cstate="print"/>
          <a:srcRect/>
          <a:stretch>
            <a:fillRect/>
          </a:stretch>
        </p:blipFill>
        <p:spPr bwMode="auto">
          <a:xfrm rot="20570594">
            <a:off x="3168612" y="4413277"/>
            <a:ext cx="2530499" cy="1885950"/>
          </a:xfrm>
          <a:prstGeom prst="rect">
            <a:avLst/>
          </a:prstGeom>
          <a:noFill/>
          <a:ln>
            <a:solidFill>
              <a:srgbClr val="002060"/>
            </a:solidFill>
          </a:ln>
        </p:spPr>
      </p:pic>
      <p:pic>
        <p:nvPicPr>
          <p:cNvPr id="17411" name="Picture 3" descr="D:\نشاطات 2021\حفظ عملي\القرنابيط والشلغم\تنزيل (4).jpg"/>
          <p:cNvPicPr>
            <a:picLocks noChangeAspect="1" noChangeArrowheads="1"/>
          </p:cNvPicPr>
          <p:nvPr/>
        </p:nvPicPr>
        <p:blipFill>
          <a:blip r:embed="rId4" cstate="print"/>
          <a:srcRect/>
          <a:stretch>
            <a:fillRect/>
          </a:stretch>
        </p:blipFill>
        <p:spPr bwMode="auto">
          <a:xfrm rot="20064877">
            <a:off x="924258" y="4156602"/>
            <a:ext cx="1800200" cy="1828977"/>
          </a:xfrm>
          <a:prstGeom prst="rect">
            <a:avLst/>
          </a:prstGeom>
          <a:noFill/>
          <a:ln>
            <a:solidFill>
              <a:srgbClr val="002060"/>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7380312" y="-1035496"/>
            <a:ext cx="1004736" cy="432048"/>
          </a:xfrm>
        </p:spPr>
        <p:txBody>
          <a:bodyPr>
            <a:normAutofit fontScale="90000"/>
          </a:bodyPr>
          <a:lstStyle/>
          <a:p>
            <a:r>
              <a:rPr lang="ar-IQ" dirty="0" smtClean="0">
                <a:solidFill>
                  <a:srgbClr val="FFFF00"/>
                </a:solidFill>
              </a:rPr>
              <a:t> </a:t>
            </a:r>
            <a:endParaRPr lang="ar-IQ" dirty="0">
              <a:solidFill>
                <a:srgbClr val="FFFF00"/>
              </a:solidFill>
            </a:endParaRPr>
          </a:p>
        </p:txBody>
      </p:sp>
      <p:sp>
        <p:nvSpPr>
          <p:cNvPr id="3" name="Subtitle 2"/>
          <p:cNvSpPr>
            <a:spLocks noGrp="1"/>
          </p:cNvSpPr>
          <p:nvPr>
            <p:ph type="subTitle" idx="1"/>
          </p:nvPr>
        </p:nvSpPr>
        <p:spPr>
          <a:xfrm>
            <a:off x="323528" y="260648"/>
            <a:ext cx="8424936" cy="6597352"/>
          </a:xfrm>
        </p:spPr>
        <p:txBody>
          <a:bodyPr>
            <a:normAutofit/>
          </a:bodyPr>
          <a:lstStyle/>
          <a:p>
            <a:pPr algn="ctr"/>
            <a:r>
              <a:rPr lang="ar-IQ" sz="4000" b="1" dirty="0" smtClean="0">
                <a:solidFill>
                  <a:srgbClr val="FF0000"/>
                </a:solidFill>
              </a:rPr>
              <a:t>مخلل اللهانة بالطريقة السريعة </a:t>
            </a:r>
          </a:p>
          <a:p>
            <a:r>
              <a:rPr lang="ar-IQ" sz="4000" b="1" dirty="0" smtClean="0">
                <a:solidFill>
                  <a:srgbClr val="FF0000"/>
                </a:solidFill>
              </a:rPr>
              <a:t> 1</a:t>
            </a:r>
            <a:r>
              <a:rPr lang="ar-IQ" sz="3600" b="1" dirty="0" smtClean="0">
                <a:solidFill>
                  <a:schemeClr val="bg1"/>
                </a:solidFill>
              </a:rPr>
              <a:t>- ناخذ حبة اللهانة ونزيل منها التالف من الاوراق ثم تغسل من الخارج.</a:t>
            </a:r>
          </a:p>
          <a:p>
            <a:r>
              <a:rPr lang="ar-IQ" sz="3600" b="1" dirty="0" smtClean="0">
                <a:solidFill>
                  <a:schemeClr val="bg1"/>
                </a:solidFill>
              </a:rPr>
              <a:t>2- تفتح كل اوراق اللهانة </a:t>
            </a:r>
          </a:p>
          <a:p>
            <a:r>
              <a:rPr lang="ar-IQ" sz="3600" b="1" dirty="0" smtClean="0">
                <a:solidFill>
                  <a:schemeClr val="bg1"/>
                </a:solidFill>
              </a:rPr>
              <a:t>3- نضع ماء في قدر على النار ونضيف اليه قليل من الملح والكركم </a:t>
            </a:r>
          </a:p>
          <a:p>
            <a:r>
              <a:rPr lang="ar-IQ" sz="3600" b="1" dirty="0" smtClean="0">
                <a:solidFill>
                  <a:schemeClr val="bg1"/>
                </a:solidFill>
              </a:rPr>
              <a:t>4- نضع اوراق اللهانة في الماء المغلي ولمدة دقيقة او اقل ثم ترفع وتوضع في مصفي للتخلص من الماء.</a:t>
            </a:r>
          </a:p>
          <a:p>
            <a:r>
              <a:rPr lang="ar-IQ" sz="3600" b="1" dirty="0" smtClean="0">
                <a:solidFill>
                  <a:schemeClr val="bg1"/>
                </a:solidFill>
              </a:rPr>
              <a:t>5- نضيف عليها الكركم او الكاري اوبهارات الطرشي حسب الرغبة مع قيل من الثوم والكرفس . </a:t>
            </a:r>
          </a:p>
          <a:p>
            <a:endParaRPr lang="ar-IQ" sz="4000" b="1"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7380312" y="-1035496"/>
            <a:ext cx="1004736" cy="432048"/>
          </a:xfrm>
        </p:spPr>
        <p:txBody>
          <a:bodyPr>
            <a:normAutofit fontScale="90000"/>
          </a:bodyPr>
          <a:lstStyle/>
          <a:p>
            <a:r>
              <a:rPr lang="ar-IQ" dirty="0" smtClean="0">
                <a:solidFill>
                  <a:srgbClr val="FFFF00"/>
                </a:solidFill>
              </a:rPr>
              <a:t> </a:t>
            </a:r>
            <a:endParaRPr lang="ar-IQ" dirty="0">
              <a:solidFill>
                <a:srgbClr val="FFFF00"/>
              </a:solidFill>
            </a:endParaRPr>
          </a:p>
        </p:txBody>
      </p:sp>
      <p:sp>
        <p:nvSpPr>
          <p:cNvPr id="3" name="Subtitle 2"/>
          <p:cNvSpPr>
            <a:spLocks noGrp="1"/>
          </p:cNvSpPr>
          <p:nvPr>
            <p:ph type="subTitle" idx="1"/>
          </p:nvPr>
        </p:nvSpPr>
        <p:spPr>
          <a:xfrm>
            <a:off x="323528" y="2204864"/>
            <a:ext cx="8424936" cy="2016224"/>
          </a:xfrm>
        </p:spPr>
        <p:txBody>
          <a:bodyPr>
            <a:normAutofit/>
          </a:bodyPr>
          <a:lstStyle/>
          <a:p>
            <a:pPr algn="ctr"/>
            <a:r>
              <a:rPr lang="ar-IQ" sz="6600" b="1" dirty="0" smtClean="0">
                <a:solidFill>
                  <a:srgbClr val="FF0000"/>
                </a:solidFill>
              </a:rPr>
              <a:t>شكرا لحسن استماعكم </a:t>
            </a:r>
            <a:endParaRPr lang="ar-IQ" sz="66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533400" y="-1107504"/>
            <a:ext cx="7851648" cy="144016"/>
          </a:xfrm>
        </p:spPr>
        <p:txBody>
          <a:bodyPr>
            <a:normAutofit fontScale="90000"/>
          </a:bodyPr>
          <a:lstStyle/>
          <a:p>
            <a:r>
              <a:rPr lang="ar-IQ" dirty="0" smtClean="0">
                <a:solidFill>
                  <a:srgbClr val="FFFF00"/>
                </a:solidFill>
              </a:rPr>
              <a:t> </a:t>
            </a:r>
            <a:endParaRPr lang="ar-IQ" dirty="0">
              <a:solidFill>
                <a:srgbClr val="FFFF00"/>
              </a:solidFill>
            </a:endParaRPr>
          </a:p>
        </p:txBody>
      </p:sp>
      <p:sp>
        <p:nvSpPr>
          <p:cNvPr id="3" name="Subtitle 2"/>
          <p:cNvSpPr>
            <a:spLocks noGrp="1"/>
          </p:cNvSpPr>
          <p:nvPr>
            <p:ph type="subTitle" idx="1"/>
          </p:nvPr>
        </p:nvSpPr>
        <p:spPr>
          <a:xfrm>
            <a:off x="533400" y="980728"/>
            <a:ext cx="7927032" cy="5472608"/>
          </a:xfrm>
        </p:spPr>
        <p:txBody>
          <a:bodyPr>
            <a:normAutofit/>
          </a:bodyPr>
          <a:lstStyle/>
          <a:p>
            <a:r>
              <a:rPr lang="ar-IQ" sz="4400" u="sng" dirty="0" smtClean="0">
                <a:solidFill>
                  <a:srgbClr val="FF0000"/>
                </a:solidFill>
                <a:latin typeface="Arial" pitchFamily="34" charset="0"/>
                <a:cs typeface="Arial" pitchFamily="34" charset="0"/>
              </a:rPr>
              <a:t>حفظ القرنابيط -الشلغم اللهانة</a:t>
            </a:r>
            <a:endParaRPr lang="en-US" sz="4400" dirty="0" smtClean="0">
              <a:solidFill>
                <a:srgbClr val="FF0000"/>
              </a:solidFill>
              <a:latin typeface="Arial" pitchFamily="34" charset="0"/>
              <a:cs typeface="Arial" pitchFamily="34" charset="0"/>
            </a:endParaRPr>
          </a:p>
          <a:p>
            <a:r>
              <a:rPr lang="ar-IQ" sz="4400" u="sng" dirty="0" smtClean="0">
                <a:solidFill>
                  <a:srgbClr val="FFFF00"/>
                </a:solidFill>
                <a:latin typeface="Arial" pitchFamily="34" charset="0"/>
                <a:cs typeface="Arial" pitchFamily="34" charset="0"/>
              </a:rPr>
              <a:t>القرنابيط</a:t>
            </a:r>
            <a:endParaRPr lang="en-US" sz="4400" dirty="0" smtClean="0">
              <a:solidFill>
                <a:srgbClr val="FFFF00"/>
              </a:solidFill>
              <a:latin typeface="Arial" pitchFamily="34" charset="0"/>
              <a:cs typeface="Arial" pitchFamily="34" charset="0"/>
            </a:endParaRPr>
          </a:p>
          <a:p>
            <a:r>
              <a:rPr lang="ar-IQ" sz="4400" u="sng" dirty="0" smtClean="0">
                <a:solidFill>
                  <a:schemeClr val="bg1"/>
                </a:solidFill>
                <a:latin typeface="Arial" pitchFamily="34" charset="0"/>
                <a:cs typeface="Arial" pitchFamily="34" charset="0"/>
              </a:rPr>
              <a:t>التجميد</a:t>
            </a:r>
            <a:endParaRPr lang="en-US" sz="4400" dirty="0" smtClean="0">
              <a:solidFill>
                <a:schemeClr val="bg1"/>
              </a:solidFill>
              <a:latin typeface="Arial" pitchFamily="34" charset="0"/>
              <a:cs typeface="Arial" pitchFamily="34" charset="0"/>
            </a:endParaRPr>
          </a:p>
          <a:p>
            <a:r>
              <a:rPr lang="ar-IQ" sz="4400" dirty="0" smtClean="0">
                <a:solidFill>
                  <a:schemeClr val="bg1"/>
                </a:solidFill>
                <a:latin typeface="Arial" pitchFamily="34" charset="0"/>
                <a:cs typeface="Arial" pitchFamily="34" charset="0"/>
              </a:rPr>
              <a:t>اغسلي القرنابيط جيدا ثم قطعيه على شكل زهرات, بعدها اسلقي لمدة 3 دقائق- ثم بردي وضعيه بأكياس النايلون بعد تصفيته من الماء –وجمدي. </a:t>
            </a:r>
            <a:endParaRPr lang="en-US" sz="4400" dirty="0" smtClean="0">
              <a:solidFill>
                <a:schemeClr val="bg1"/>
              </a:solidFill>
              <a:latin typeface="Arial" pitchFamily="34" charset="0"/>
              <a:cs typeface="Arial" pitchFamily="34" charset="0"/>
            </a:endParaRPr>
          </a:p>
          <a:p>
            <a:pPr algn="ctr"/>
            <a:endParaRPr lang="ar-IQ" sz="4400" b="1" dirty="0">
              <a:solidFill>
                <a:srgbClr val="FFFF00"/>
              </a:solidFill>
            </a:endParaRPr>
          </a:p>
        </p:txBody>
      </p:sp>
      <p:sp>
        <p:nvSpPr>
          <p:cNvPr id="1025" name="Rectangle 1"/>
          <p:cNvSpPr>
            <a:spLocks noChangeArrowheads="1"/>
          </p:cNvSpPr>
          <p:nvPr/>
        </p:nvSpPr>
        <p:spPr bwMode="auto">
          <a:xfrm flipV="1">
            <a:off x="0" y="-1570683"/>
            <a:ext cx="914400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00000"/>
              </a:lnSpc>
              <a:spcBef>
                <a:spcPct val="0"/>
              </a:spcBef>
              <a:spcAft>
                <a:spcPct val="0"/>
              </a:spcAft>
              <a:buClrTx/>
              <a:buSzTx/>
              <a:buFontTx/>
              <a:buNone/>
              <a:tabLst/>
            </a:pPr>
            <a:r>
              <a:rPr kumimoji="0" lang="ar-IQ" sz="1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التجميد</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اغسلي القرنابيط جيدا ثم قطعيه على شكل زهرات, بعدها اسلقي لمدة 3 دقائق- ثم بردي وضعيه بأكياس النايلون بعد تصفيته من الماء –وجمدي.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533400" y="-1107504"/>
            <a:ext cx="7851648" cy="144016"/>
          </a:xfrm>
        </p:spPr>
        <p:txBody>
          <a:bodyPr>
            <a:normAutofit fontScale="90000"/>
          </a:bodyPr>
          <a:lstStyle/>
          <a:p>
            <a:r>
              <a:rPr lang="ar-IQ" dirty="0" smtClean="0">
                <a:solidFill>
                  <a:srgbClr val="FFFF00"/>
                </a:solidFill>
              </a:rPr>
              <a:t> </a:t>
            </a:r>
            <a:endParaRPr lang="ar-IQ" dirty="0">
              <a:solidFill>
                <a:srgbClr val="FFFF00"/>
              </a:solidFill>
            </a:endParaRPr>
          </a:p>
        </p:txBody>
      </p:sp>
      <p:sp>
        <p:nvSpPr>
          <p:cNvPr id="3" name="Subtitle 2"/>
          <p:cNvSpPr>
            <a:spLocks noGrp="1"/>
          </p:cNvSpPr>
          <p:nvPr>
            <p:ph type="subTitle" idx="1"/>
          </p:nvPr>
        </p:nvSpPr>
        <p:spPr>
          <a:xfrm>
            <a:off x="179512" y="620688"/>
            <a:ext cx="8640960" cy="6048672"/>
          </a:xfrm>
        </p:spPr>
        <p:txBody>
          <a:bodyPr>
            <a:normAutofit/>
          </a:bodyPr>
          <a:lstStyle/>
          <a:p>
            <a:r>
              <a:rPr lang="ar-IQ" sz="4000" b="1" u="sng" dirty="0" smtClean="0">
                <a:solidFill>
                  <a:srgbClr val="FFFF00"/>
                </a:solidFill>
              </a:rPr>
              <a:t>مخلل القرنابيط </a:t>
            </a:r>
            <a:endParaRPr lang="en-US" sz="4000" dirty="0" smtClean="0">
              <a:solidFill>
                <a:srgbClr val="FFFF00"/>
              </a:solidFill>
            </a:endParaRPr>
          </a:p>
          <a:p>
            <a:r>
              <a:rPr lang="ar-IQ" sz="4000" dirty="0" smtClean="0">
                <a:solidFill>
                  <a:schemeClr val="bg1"/>
                </a:solidFill>
              </a:rPr>
              <a:t>1- نغسل زهرات القرنابيط ونصفيها من ماء الغسل ثم نضعها في كاسة زجاجية.</a:t>
            </a:r>
            <a:endParaRPr lang="en-US" sz="4000" dirty="0" smtClean="0">
              <a:solidFill>
                <a:schemeClr val="bg1"/>
              </a:solidFill>
            </a:endParaRPr>
          </a:p>
          <a:p>
            <a:r>
              <a:rPr lang="ar-IQ" sz="4000" dirty="0" smtClean="0">
                <a:solidFill>
                  <a:schemeClr val="bg1"/>
                </a:solidFill>
              </a:rPr>
              <a:t>2- نضع كمية من الملح على جميع الزهرات.</a:t>
            </a:r>
            <a:endParaRPr lang="en-US" sz="4000" dirty="0" smtClean="0">
              <a:solidFill>
                <a:schemeClr val="bg1"/>
              </a:solidFill>
            </a:endParaRPr>
          </a:p>
          <a:p>
            <a:r>
              <a:rPr lang="ar-IQ" sz="4000" dirty="0" smtClean="0">
                <a:solidFill>
                  <a:schemeClr val="bg1"/>
                </a:solidFill>
              </a:rPr>
              <a:t>3- نضيف كمية من بهارات الكاري والكركم على القرنابيط ثم نقلبه جيدا . </a:t>
            </a:r>
            <a:endParaRPr lang="en-US" sz="4000" dirty="0" smtClean="0">
              <a:solidFill>
                <a:schemeClr val="bg1"/>
              </a:solidFill>
            </a:endParaRPr>
          </a:p>
          <a:p>
            <a:r>
              <a:rPr lang="ar-IQ" sz="4400" dirty="0" smtClean="0">
                <a:solidFill>
                  <a:schemeClr val="bg1"/>
                </a:solidFill>
              </a:rPr>
              <a:t>.</a:t>
            </a:r>
            <a:endParaRPr lang="en-US" sz="4400" dirty="0" smtClean="0">
              <a:solidFill>
                <a:schemeClr val="bg1"/>
              </a:solidFill>
            </a:endParaRPr>
          </a:p>
          <a:p>
            <a:pPr algn="ctr"/>
            <a:endParaRPr lang="ar-IQ" sz="4400" b="1" dirty="0">
              <a:solidFill>
                <a:schemeClr val="bg1"/>
              </a:solidFill>
            </a:endParaRPr>
          </a:p>
        </p:txBody>
      </p:sp>
      <p:sp>
        <p:nvSpPr>
          <p:cNvPr id="1025" name="Rectangle 1"/>
          <p:cNvSpPr>
            <a:spLocks noChangeArrowheads="1"/>
          </p:cNvSpPr>
          <p:nvPr/>
        </p:nvSpPr>
        <p:spPr bwMode="auto">
          <a:xfrm flipH="1" flipV="1">
            <a:off x="8676456" y="-1142983"/>
            <a:ext cx="16746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endParaRPr kumimoji="0" lang="ar-IQ"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6386" name="Picture 2" descr="D:\نشاطات 2021\حفظ عملي\القرنابيط والشلغم\تنزيل (1).jpg"/>
          <p:cNvPicPr>
            <a:picLocks noChangeAspect="1" noChangeArrowheads="1"/>
          </p:cNvPicPr>
          <p:nvPr/>
        </p:nvPicPr>
        <p:blipFill>
          <a:blip r:embed="rId2" cstate="print"/>
          <a:srcRect/>
          <a:stretch>
            <a:fillRect/>
          </a:stretch>
        </p:blipFill>
        <p:spPr bwMode="auto">
          <a:xfrm>
            <a:off x="1259632" y="4378527"/>
            <a:ext cx="2520281" cy="2050451"/>
          </a:xfrm>
          <a:prstGeom prst="rect">
            <a:avLst/>
          </a:prstGeom>
          <a:noFill/>
          <a:ln>
            <a:solidFill>
              <a:srgbClr val="002060"/>
            </a:solidFill>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533400" y="-1107504"/>
            <a:ext cx="7851648" cy="144016"/>
          </a:xfrm>
        </p:spPr>
        <p:txBody>
          <a:bodyPr>
            <a:normAutofit fontScale="90000"/>
          </a:bodyPr>
          <a:lstStyle/>
          <a:p>
            <a:r>
              <a:rPr lang="ar-IQ" dirty="0" smtClean="0">
                <a:solidFill>
                  <a:srgbClr val="FFFF00"/>
                </a:solidFill>
              </a:rPr>
              <a:t> </a:t>
            </a:r>
            <a:endParaRPr lang="ar-IQ" dirty="0">
              <a:solidFill>
                <a:srgbClr val="FFFF00"/>
              </a:solidFill>
            </a:endParaRPr>
          </a:p>
        </p:txBody>
      </p:sp>
      <p:sp>
        <p:nvSpPr>
          <p:cNvPr id="3" name="Subtitle 2"/>
          <p:cNvSpPr>
            <a:spLocks noGrp="1"/>
          </p:cNvSpPr>
          <p:nvPr>
            <p:ph type="subTitle" idx="1"/>
          </p:nvPr>
        </p:nvSpPr>
        <p:spPr>
          <a:xfrm>
            <a:off x="179512" y="764704"/>
            <a:ext cx="8640960" cy="5760640"/>
          </a:xfrm>
        </p:spPr>
        <p:txBody>
          <a:bodyPr>
            <a:normAutofit/>
          </a:bodyPr>
          <a:lstStyle/>
          <a:p>
            <a:r>
              <a:rPr lang="ar-IQ" sz="4000" dirty="0" smtClean="0">
                <a:solidFill>
                  <a:schemeClr val="bg1"/>
                </a:solidFill>
              </a:rPr>
              <a:t>4- يترك القرنابيط في الكاسة لعدة ساعات مع التقليب بين الحين والاخر من اجل. </a:t>
            </a:r>
            <a:endParaRPr lang="en-US" sz="4000" dirty="0" smtClean="0">
              <a:solidFill>
                <a:schemeClr val="bg1"/>
              </a:solidFill>
            </a:endParaRPr>
          </a:p>
          <a:p>
            <a:r>
              <a:rPr lang="ar-IQ" sz="4000" dirty="0" smtClean="0">
                <a:solidFill>
                  <a:schemeClr val="bg1"/>
                </a:solidFill>
              </a:rPr>
              <a:t>5- بعد ذبول القرنابيط وامتصاصه للملح والبهارات يصفى من الماء المترشح منه, ثم يرص في علبة ويضاف عليه الخل. </a:t>
            </a:r>
            <a:endParaRPr lang="en-US" sz="4000" dirty="0" smtClean="0">
              <a:solidFill>
                <a:schemeClr val="bg1"/>
              </a:solidFill>
            </a:endParaRPr>
          </a:p>
          <a:p>
            <a:r>
              <a:rPr lang="ar-IQ" sz="4000" dirty="0" smtClean="0">
                <a:solidFill>
                  <a:schemeClr val="bg1"/>
                </a:solidFill>
              </a:rPr>
              <a:t>*** يكون جاهز للتناول بعد ان يتغير لونه الى الاحمر ويكون طعمه حامضي</a:t>
            </a:r>
            <a:endParaRPr lang="ar-IQ" sz="4000" b="1" dirty="0">
              <a:solidFill>
                <a:srgbClr val="FFFF00"/>
              </a:solidFill>
            </a:endParaRPr>
          </a:p>
        </p:txBody>
      </p:sp>
      <p:sp>
        <p:nvSpPr>
          <p:cNvPr id="1025" name="Rectangle 1"/>
          <p:cNvSpPr>
            <a:spLocks noChangeArrowheads="1"/>
          </p:cNvSpPr>
          <p:nvPr/>
        </p:nvSpPr>
        <p:spPr bwMode="auto">
          <a:xfrm flipV="1">
            <a:off x="5580112" y="-878257"/>
            <a:ext cx="3563888"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800" b="1" i="0"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t>
            </a:r>
            <a:endParaRPr kumimoji="0" lang="en-US" sz="11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flipV="1">
            <a:off x="533400" y="-1107504"/>
            <a:ext cx="7851648" cy="144016"/>
          </a:xfrm>
        </p:spPr>
        <p:txBody>
          <a:bodyPr>
            <a:normAutofit fontScale="90000"/>
          </a:bodyPr>
          <a:lstStyle/>
          <a:p>
            <a:r>
              <a:rPr lang="ar-IQ" dirty="0" smtClean="0">
                <a:solidFill>
                  <a:srgbClr val="FFFF00"/>
                </a:solidFill>
              </a:rPr>
              <a:t> </a:t>
            </a:r>
            <a:endParaRPr lang="ar-IQ" dirty="0">
              <a:solidFill>
                <a:srgbClr val="FFFF00"/>
              </a:solidFill>
            </a:endParaRPr>
          </a:p>
        </p:txBody>
      </p:sp>
      <p:sp>
        <p:nvSpPr>
          <p:cNvPr id="3" name="Subtitle 2"/>
          <p:cNvSpPr>
            <a:spLocks noGrp="1"/>
          </p:cNvSpPr>
          <p:nvPr>
            <p:ph type="subTitle" idx="1"/>
          </p:nvPr>
        </p:nvSpPr>
        <p:spPr>
          <a:xfrm>
            <a:off x="533400" y="692696"/>
            <a:ext cx="7927032" cy="5760640"/>
          </a:xfrm>
        </p:spPr>
        <p:txBody>
          <a:bodyPr>
            <a:normAutofit fontScale="92500" lnSpcReduction="10000"/>
          </a:bodyPr>
          <a:lstStyle/>
          <a:p>
            <a:pPr algn="ctr"/>
            <a:r>
              <a:rPr lang="ar-IQ" sz="4400" b="1" dirty="0" smtClean="0">
                <a:solidFill>
                  <a:srgbClr val="FF0000"/>
                </a:solidFill>
              </a:rPr>
              <a:t>مخلل الشلغم والشوندر</a:t>
            </a:r>
          </a:p>
          <a:p>
            <a:r>
              <a:rPr lang="ar-IQ" sz="4400" dirty="0" smtClean="0"/>
              <a:t> </a:t>
            </a:r>
            <a:r>
              <a:rPr lang="ar-IQ" sz="4000" dirty="0" smtClean="0">
                <a:solidFill>
                  <a:schemeClr val="bg1"/>
                </a:solidFill>
              </a:rPr>
              <a:t>يُعدّ المخلّل من المخلالات العراقية المشهورة والأكثر شعبيّة بين الناس في جميع أنحاء العالم، فهو فاتحٌ للشهيّة ويُضفي على الطعام مذاقاً لذيذاً، وهو عبارةٌ عن خضار محفوظةٍ في الملح, ويقدّم إلى جانب الأطباق الرئيسيّة</a:t>
            </a:r>
            <a:r>
              <a:rPr lang="ar-IQ" sz="4000" dirty="0" smtClean="0"/>
              <a:t/>
            </a:r>
            <a:br>
              <a:rPr lang="ar-IQ" sz="4000" dirty="0" smtClean="0"/>
            </a:br>
            <a:r>
              <a:rPr lang="ar-IQ" sz="4000" dirty="0" smtClean="0"/>
              <a:t/>
            </a:r>
            <a:br>
              <a:rPr lang="ar-IQ" sz="4000" dirty="0" smtClean="0"/>
            </a:br>
            <a:r>
              <a:rPr lang="ar-IQ" sz="4000" dirty="0" smtClean="0">
                <a:solidFill>
                  <a:schemeClr val="bg1"/>
                </a:solidFill>
              </a:rPr>
              <a:t/>
            </a:r>
            <a:br>
              <a:rPr lang="ar-IQ" sz="4000" dirty="0" smtClean="0">
                <a:solidFill>
                  <a:schemeClr val="bg1"/>
                </a:solidFill>
              </a:rPr>
            </a:br>
            <a:r>
              <a:rPr lang="ar-IQ" sz="4400" dirty="0" smtClean="0"/>
              <a:t/>
            </a:r>
            <a:br>
              <a:rPr lang="ar-IQ" sz="4400" dirty="0" smtClean="0"/>
            </a:br>
            <a:endParaRPr lang="ar-IQ" sz="4400" b="1" dirty="0">
              <a:solidFill>
                <a:srgbClr val="FFFF00"/>
              </a:solidFill>
            </a:endParaRPr>
          </a:p>
        </p:txBody>
      </p:sp>
      <p:pic>
        <p:nvPicPr>
          <p:cNvPr id="15362" name="Picture 2" descr="D:\نشاطات 2021\حفظ عملي\القرنابيط والشلغم\maxresdefault.jpg"/>
          <p:cNvPicPr>
            <a:picLocks noChangeAspect="1" noChangeArrowheads="1"/>
          </p:cNvPicPr>
          <p:nvPr/>
        </p:nvPicPr>
        <p:blipFill>
          <a:blip r:embed="rId2" cstate="print"/>
          <a:srcRect/>
          <a:stretch>
            <a:fillRect/>
          </a:stretch>
        </p:blipFill>
        <p:spPr bwMode="auto">
          <a:xfrm>
            <a:off x="899592" y="3861048"/>
            <a:ext cx="3168352" cy="2376264"/>
          </a:xfrm>
          <a:prstGeom prst="rect">
            <a:avLst/>
          </a:prstGeom>
          <a:noFill/>
          <a:ln>
            <a:solidFill>
              <a:srgbClr val="002060"/>
            </a:solid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85271"/>
            <a:ext cx="7851648" cy="45719"/>
          </a:xfrm>
        </p:spPr>
        <p:txBody>
          <a:bodyPr>
            <a:normAutofit fontScale="90000"/>
          </a:bodyPr>
          <a:lstStyle/>
          <a:p>
            <a:endParaRPr lang="ar-IQ" dirty="0">
              <a:solidFill>
                <a:srgbClr val="FFFF00"/>
              </a:solidFill>
            </a:endParaRPr>
          </a:p>
        </p:txBody>
      </p:sp>
      <p:sp>
        <p:nvSpPr>
          <p:cNvPr id="3" name="Subtitle 2"/>
          <p:cNvSpPr>
            <a:spLocks noGrp="1"/>
          </p:cNvSpPr>
          <p:nvPr>
            <p:ph type="subTitle" idx="1"/>
          </p:nvPr>
        </p:nvSpPr>
        <p:spPr>
          <a:xfrm>
            <a:off x="0" y="476672"/>
            <a:ext cx="8892480" cy="6381328"/>
          </a:xfrm>
        </p:spPr>
        <p:txBody>
          <a:bodyPr>
            <a:normAutofit/>
          </a:bodyPr>
          <a:lstStyle/>
          <a:p>
            <a:r>
              <a:rPr lang="ar-IQ" sz="4000" b="1" dirty="0" smtClean="0">
                <a:solidFill>
                  <a:srgbClr val="FF0000"/>
                </a:solidFill>
              </a:rPr>
              <a:t>طريقة العمل :</a:t>
            </a:r>
            <a:endParaRPr lang="en-US" sz="4000" b="1" dirty="0" smtClean="0">
              <a:solidFill>
                <a:srgbClr val="FF0000"/>
              </a:solidFill>
            </a:endParaRPr>
          </a:p>
          <a:p>
            <a:pPr marL="742950" lvl="0" indent="-742950"/>
            <a:r>
              <a:rPr lang="ar-IQ" sz="4000" dirty="0" smtClean="0">
                <a:solidFill>
                  <a:schemeClr val="bg1"/>
                </a:solidFill>
              </a:rPr>
              <a:t>1- يغسل الشلغم  والشوندر جيدًا بالماء. </a:t>
            </a:r>
            <a:endParaRPr lang="en-US" sz="4000" dirty="0" smtClean="0">
              <a:solidFill>
                <a:schemeClr val="bg1"/>
              </a:solidFill>
            </a:endParaRPr>
          </a:p>
          <a:p>
            <a:pPr lvl="0"/>
            <a:r>
              <a:rPr lang="ar-IQ" sz="4000" dirty="0" smtClean="0">
                <a:solidFill>
                  <a:schemeClr val="bg1"/>
                </a:solidFill>
              </a:rPr>
              <a:t>2- يُقطع الشلغم لشرائح، باستخدام سكين حادة بشرط أن لا تدخل السكين إلى آخر حبة اللفت، إذ تبقى الشرائح متصلة ببعضها البعض, او تقطع حسب الرغبة.</a:t>
            </a:r>
            <a:endParaRPr lang="en-US" sz="4000" dirty="0" smtClean="0">
              <a:solidFill>
                <a:schemeClr val="bg1"/>
              </a:solidFill>
            </a:endParaRPr>
          </a:p>
          <a:p>
            <a:pPr lvl="0"/>
            <a:r>
              <a:rPr lang="en-US" sz="4000" dirty="0" smtClean="0">
                <a:solidFill>
                  <a:schemeClr val="bg1"/>
                </a:solidFill>
              </a:rPr>
              <a:t> </a:t>
            </a:r>
            <a:r>
              <a:rPr lang="ar-IQ" sz="4000" dirty="0" smtClean="0">
                <a:solidFill>
                  <a:schemeClr val="bg1"/>
                </a:solidFill>
              </a:rPr>
              <a:t>3- تُرص حبات الشلغم في وعاء خاص بالتخليل. </a:t>
            </a:r>
            <a:endParaRPr lang="en-US" sz="4000" dirty="0" smtClean="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585271"/>
            <a:ext cx="7851648" cy="45719"/>
          </a:xfrm>
        </p:spPr>
        <p:txBody>
          <a:bodyPr>
            <a:normAutofit fontScale="90000"/>
          </a:bodyPr>
          <a:lstStyle/>
          <a:p>
            <a:endParaRPr lang="ar-IQ" dirty="0">
              <a:solidFill>
                <a:srgbClr val="FFFF00"/>
              </a:solidFill>
            </a:endParaRPr>
          </a:p>
        </p:txBody>
      </p:sp>
      <p:sp>
        <p:nvSpPr>
          <p:cNvPr id="3" name="Subtitle 2"/>
          <p:cNvSpPr>
            <a:spLocks noGrp="1"/>
          </p:cNvSpPr>
          <p:nvPr>
            <p:ph type="subTitle" idx="1"/>
          </p:nvPr>
        </p:nvSpPr>
        <p:spPr>
          <a:xfrm>
            <a:off x="0" y="476672"/>
            <a:ext cx="8892480" cy="6381328"/>
          </a:xfrm>
        </p:spPr>
        <p:txBody>
          <a:bodyPr>
            <a:normAutofit/>
          </a:bodyPr>
          <a:lstStyle/>
          <a:p>
            <a:pPr lvl="0"/>
            <a:r>
              <a:rPr lang="ar-IQ" sz="4000" dirty="0" smtClean="0">
                <a:solidFill>
                  <a:schemeClr val="bg1"/>
                </a:solidFill>
              </a:rPr>
              <a:t>4</a:t>
            </a:r>
            <a:r>
              <a:rPr lang="ar-IQ" sz="3600" dirty="0" smtClean="0">
                <a:solidFill>
                  <a:schemeClr val="bg1"/>
                </a:solidFill>
                <a:latin typeface="Arial" pitchFamily="34" charset="0"/>
              </a:rPr>
              <a:t>- تُقطع شرائح الشوندر وترص في وعاء التخليل أيضًا.</a:t>
            </a:r>
            <a:endParaRPr lang="en-US" sz="3600" dirty="0" smtClean="0">
              <a:solidFill>
                <a:schemeClr val="bg1"/>
              </a:solidFill>
              <a:latin typeface="Arial" pitchFamily="34" charset="0"/>
            </a:endParaRPr>
          </a:p>
          <a:p>
            <a:pPr lvl="0"/>
            <a:r>
              <a:rPr lang="en-US" sz="3600" dirty="0" smtClean="0">
                <a:solidFill>
                  <a:schemeClr val="bg1"/>
                </a:solidFill>
                <a:latin typeface="Arial" pitchFamily="34" charset="0"/>
              </a:rPr>
              <a:t> </a:t>
            </a:r>
            <a:r>
              <a:rPr lang="ar-IQ" sz="3600" dirty="0" smtClean="0">
                <a:solidFill>
                  <a:schemeClr val="bg1"/>
                </a:solidFill>
                <a:latin typeface="Arial" pitchFamily="34" charset="0"/>
              </a:rPr>
              <a:t>5- يُمزج كلًا من الملح والماء معًا، ( 8كوب ماء + 1/2 كوب ملح ).</a:t>
            </a:r>
            <a:endParaRPr lang="en-US" sz="3600" dirty="0" smtClean="0">
              <a:solidFill>
                <a:schemeClr val="bg1"/>
              </a:solidFill>
              <a:latin typeface="Arial" pitchFamily="34" charset="0"/>
            </a:endParaRPr>
          </a:p>
          <a:p>
            <a:pPr lvl="0"/>
            <a:r>
              <a:rPr lang="ar-IQ" sz="3600" dirty="0" smtClean="0">
                <a:solidFill>
                  <a:schemeClr val="bg1"/>
                </a:solidFill>
                <a:latin typeface="Arial" pitchFamily="34" charset="0"/>
              </a:rPr>
              <a:t>6- يصب المحلول الملحي على الشلغم والشوندر حتى يغمره تماما ، ثم يُغلق الوعاء جيدًا، ويُترك جانبًا لمدة اسبوع او اكثر حتى ينضج ويُصبح جاهزًا للأكل.</a:t>
            </a:r>
            <a:endParaRPr lang="en-US" sz="3600" dirty="0" smtClean="0">
              <a:solidFill>
                <a:schemeClr val="bg1"/>
              </a:solidFill>
              <a:latin typeface="Arial" pitchFamily="34" charset="0"/>
            </a:endParaRPr>
          </a:p>
          <a:p>
            <a:pPr algn="ctr"/>
            <a:endParaRPr lang="ar-IQ" sz="3600" b="1" dirty="0">
              <a:solidFill>
                <a:srgbClr val="FF0000"/>
              </a:solidFill>
              <a:latin typeface="Arial" pitchFamily="34" charset="0"/>
              <a:cs typeface="Arial" pitchFamily="34" charset="0"/>
            </a:endParaRPr>
          </a:p>
        </p:txBody>
      </p:sp>
      <p:pic>
        <p:nvPicPr>
          <p:cNvPr id="18434" name="Picture 2" descr="D:\نشاطات 2021\حفظ عملي\القرنابيط والشلغم\images (3).jpg"/>
          <p:cNvPicPr>
            <a:picLocks noChangeAspect="1" noChangeArrowheads="1"/>
          </p:cNvPicPr>
          <p:nvPr/>
        </p:nvPicPr>
        <p:blipFill>
          <a:blip r:embed="rId2" cstate="print"/>
          <a:srcRect/>
          <a:stretch>
            <a:fillRect/>
          </a:stretch>
        </p:blipFill>
        <p:spPr bwMode="auto">
          <a:xfrm>
            <a:off x="971601" y="4365104"/>
            <a:ext cx="2304256" cy="1619250"/>
          </a:xfrm>
          <a:prstGeom prst="rect">
            <a:avLst/>
          </a:prstGeom>
          <a:noFill/>
          <a:ln>
            <a:solidFill>
              <a:srgbClr val="002060"/>
            </a:solidFill>
          </a:ln>
        </p:spPr>
      </p:pic>
      <p:pic>
        <p:nvPicPr>
          <p:cNvPr id="18435" name="Picture 3" descr="D:\نشاطات 2021\حفظ عملي\القرنابيط والشلغم\images (5).jpg"/>
          <p:cNvPicPr>
            <a:picLocks noChangeAspect="1" noChangeArrowheads="1"/>
          </p:cNvPicPr>
          <p:nvPr/>
        </p:nvPicPr>
        <p:blipFill>
          <a:blip r:embed="rId3" cstate="print"/>
          <a:srcRect/>
          <a:stretch>
            <a:fillRect/>
          </a:stretch>
        </p:blipFill>
        <p:spPr bwMode="auto">
          <a:xfrm>
            <a:off x="5076056" y="4365104"/>
            <a:ext cx="2160240" cy="1744216"/>
          </a:xfrm>
          <a:prstGeom prst="rect">
            <a:avLst/>
          </a:prstGeom>
          <a:noFill/>
          <a:ln>
            <a:solidFill>
              <a:srgbClr val="002060"/>
            </a:solid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8264" y="-1323527"/>
            <a:ext cx="1436784" cy="288032"/>
          </a:xfrm>
        </p:spPr>
        <p:txBody>
          <a:bodyPr>
            <a:normAutofit fontScale="90000"/>
          </a:bodyPr>
          <a:lstStyle/>
          <a:p>
            <a:endParaRPr lang="ar-IQ" dirty="0">
              <a:solidFill>
                <a:srgbClr val="FFFF00"/>
              </a:solidFill>
            </a:endParaRPr>
          </a:p>
        </p:txBody>
      </p:sp>
      <p:sp>
        <p:nvSpPr>
          <p:cNvPr id="3" name="Subtitle 2"/>
          <p:cNvSpPr>
            <a:spLocks noGrp="1"/>
          </p:cNvSpPr>
          <p:nvPr>
            <p:ph type="subTitle" idx="1"/>
          </p:nvPr>
        </p:nvSpPr>
        <p:spPr>
          <a:xfrm>
            <a:off x="0" y="188640"/>
            <a:ext cx="8892480" cy="6669360"/>
          </a:xfrm>
        </p:spPr>
        <p:txBody>
          <a:bodyPr>
            <a:normAutofit lnSpcReduction="10000"/>
          </a:bodyPr>
          <a:lstStyle/>
          <a:p>
            <a:r>
              <a:rPr lang="ar-IQ" sz="4000" b="1" u="sng" dirty="0" smtClean="0">
                <a:solidFill>
                  <a:srgbClr val="FF0000"/>
                </a:solidFill>
              </a:rPr>
              <a:t>اللهانة المخلله</a:t>
            </a:r>
            <a:endParaRPr lang="en-US" sz="4000" b="1" dirty="0" smtClean="0">
              <a:solidFill>
                <a:srgbClr val="FF0000"/>
              </a:solidFill>
            </a:endParaRPr>
          </a:p>
          <a:p>
            <a:r>
              <a:rPr lang="ar-IQ" sz="4000" dirty="0" smtClean="0"/>
              <a:t> </a:t>
            </a:r>
            <a:r>
              <a:rPr lang="en-US" sz="4000" dirty="0" smtClean="0">
                <a:solidFill>
                  <a:srgbClr val="FFFF00"/>
                </a:solidFill>
              </a:rPr>
              <a:t>(Sauerkraut</a:t>
            </a:r>
            <a:r>
              <a:rPr lang="en-US" sz="4000" dirty="0" smtClean="0">
                <a:solidFill>
                  <a:schemeClr val="bg1"/>
                </a:solidFill>
              </a:rPr>
              <a:t>) </a:t>
            </a:r>
            <a:r>
              <a:rPr lang="ar-IQ" sz="4000" dirty="0" smtClean="0">
                <a:solidFill>
                  <a:schemeClr val="bg1"/>
                </a:solidFill>
              </a:rPr>
              <a:t>اللهانة المملحة او الحامضية </a:t>
            </a:r>
          </a:p>
          <a:p>
            <a:pPr marL="742950" indent="-742950">
              <a:buFont typeface="+mj-lt"/>
              <a:buAutoNum type="arabicPeriod"/>
            </a:pPr>
            <a:r>
              <a:rPr lang="ar-IQ" sz="4000" dirty="0" smtClean="0">
                <a:solidFill>
                  <a:schemeClr val="bg1"/>
                </a:solidFill>
              </a:rPr>
              <a:t>اختاري اللهانة الناضجة الممتلئة</a:t>
            </a:r>
          </a:p>
          <a:p>
            <a:pPr marL="742950" indent="-742950">
              <a:buFont typeface="+mj-lt"/>
              <a:buAutoNum type="arabicPeriod"/>
            </a:pPr>
            <a:r>
              <a:rPr lang="ar-IQ" sz="4000" dirty="0" smtClean="0">
                <a:solidFill>
                  <a:schemeClr val="bg1"/>
                </a:solidFill>
              </a:rPr>
              <a:t> قطعي اللهانة بواسطة سكين الى ارباع ثم ازيلي الراس ثم قطعيها الى اشرطة طولية. </a:t>
            </a:r>
          </a:p>
          <a:p>
            <a:pPr marL="742950" indent="-742950">
              <a:buFont typeface="+mj-lt"/>
              <a:buAutoNum type="arabicPeriod"/>
            </a:pPr>
            <a:r>
              <a:rPr lang="ar-IQ" sz="4000" dirty="0" smtClean="0">
                <a:solidFill>
                  <a:schemeClr val="bg1"/>
                </a:solidFill>
              </a:rPr>
              <a:t> اضيفي الملح بنسبة جزء وزني واحد من الملح لكل 40 جزاء وزني من اللهانة (كيلو ملح لكل 40 كيلو لهانة)</a:t>
            </a:r>
          </a:p>
          <a:p>
            <a:pPr marL="742950" indent="-742950">
              <a:buFont typeface="+mj-lt"/>
              <a:buAutoNum type="arabicPeriod"/>
            </a:pPr>
            <a:endParaRPr lang="ar-IQ" sz="4000" dirty="0" smtClean="0">
              <a:solidFill>
                <a:schemeClr val="bg1"/>
              </a:solidFill>
            </a:endParaRPr>
          </a:p>
          <a:p>
            <a:pPr marL="742950" indent="-742950"/>
            <a:r>
              <a:rPr lang="ar-IQ" sz="4000" dirty="0" smtClean="0">
                <a:solidFill>
                  <a:schemeClr val="bg1"/>
                </a:solidFill>
              </a:rPr>
              <a:t> </a:t>
            </a:r>
            <a:endParaRPr lang="ar-IQ" sz="4000" b="1" dirty="0">
              <a:solidFill>
                <a:srgbClr val="FF0000"/>
              </a:solidFill>
            </a:endParaRPr>
          </a:p>
        </p:txBody>
      </p:sp>
      <p:pic>
        <p:nvPicPr>
          <p:cNvPr id="5" name="Picture 2" descr="D:\نشاطات 2021\حفظ عملي\القرنابيط والشلغم\xpostp1bfa.jpg"/>
          <p:cNvPicPr>
            <a:picLocks noChangeAspect="1" noChangeArrowheads="1"/>
          </p:cNvPicPr>
          <p:nvPr/>
        </p:nvPicPr>
        <p:blipFill>
          <a:blip r:embed="rId2" cstate="print"/>
          <a:srcRect/>
          <a:stretch>
            <a:fillRect/>
          </a:stretch>
        </p:blipFill>
        <p:spPr bwMode="auto">
          <a:xfrm>
            <a:off x="827584" y="4797152"/>
            <a:ext cx="2304256" cy="1847280"/>
          </a:xfrm>
          <a:prstGeom prst="rect">
            <a:avLst/>
          </a:prstGeom>
          <a:noFill/>
          <a:ln>
            <a:solidFill>
              <a:srgbClr val="002060"/>
            </a:solidFill>
          </a:ln>
        </p:spPr>
      </p:pic>
      <p:pic>
        <p:nvPicPr>
          <p:cNvPr id="19459" name="Picture 3" descr="D:\نشاطات 2021\حفظ عملي\القرنابيط والشلغم\تنزيل (4).jpg"/>
          <p:cNvPicPr>
            <a:picLocks noChangeAspect="1" noChangeArrowheads="1"/>
          </p:cNvPicPr>
          <p:nvPr/>
        </p:nvPicPr>
        <p:blipFill>
          <a:blip r:embed="rId3" cstate="print"/>
          <a:srcRect/>
          <a:stretch>
            <a:fillRect/>
          </a:stretch>
        </p:blipFill>
        <p:spPr bwMode="auto">
          <a:xfrm>
            <a:off x="3851920" y="4725144"/>
            <a:ext cx="2016224" cy="1872208"/>
          </a:xfrm>
          <a:prstGeom prst="rect">
            <a:avLst/>
          </a:prstGeom>
          <a:noFill/>
          <a:ln>
            <a:solidFill>
              <a:srgbClr val="002060"/>
            </a:solid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8264" y="-1323527"/>
            <a:ext cx="1436784" cy="288032"/>
          </a:xfrm>
        </p:spPr>
        <p:txBody>
          <a:bodyPr>
            <a:normAutofit fontScale="90000"/>
          </a:bodyPr>
          <a:lstStyle/>
          <a:p>
            <a:endParaRPr lang="ar-IQ" dirty="0">
              <a:solidFill>
                <a:srgbClr val="FFFF00"/>
              </a:solidFill>
            </a:endParaRPr>
          </a:p>
        </p:txBody>
      </p:sp>
      <p:sp>
        <p:nvSpPr>
          <p:cNvPr id="3" name="Subtitle 2"/>
          <p:cNvSpPr>
            <a:spLocks noGrp="1"/>
          </p:cNvSpPr>
          <p:nvPr>
            <p:ph type="subTitle" idx="1"/>
          </p:nvPr>
        </p:nvSpPr>
        <p:spPr>
          <a:xfrm>
            <a:off x="0" y="404664"/>
            <a:ext cx="8892480" cy="6453336"/>
          </a:xfrm>
        </p:spPr>
        <p:txBody>
          <a:bodyPr>
            <a:normAutofit/>
          </a:bodyPr>
          <a:lstStyle/>
          <a:p>
            <a:pPr marL="742950" indent="-742950">
              <a:buFont typeface="+mj-lt"/>
              <a:buAutoNum type="arabicPeriod"/>
            </a:pPr>
            <a:r>
              <a:rPr lang="ar-IQ" sz="4000" dirty="0" smtClean="0">
                <a:solidFill>
                  <a:schemeClr val="bg1"/>
                </a:solidFill>
              </a:rPr>
              <a:t>امزجي اللهانة مع الملح منذ وضعها في العلبة او قبل ذلك</a:t>
            </a:r>
          </a:p>
          <a:p>
            <a:pPr marL="742950" indent="-742950">
              <a:buFont typeface="+mj-lt"/>
              <a:buAutoNum type="arabicPeriod"/>
            </a:pPr>
            <a:r>
              <a:rPr lang="ar-IQ" sz="4000" dirty="0" smtClean="0">
                <a:solidFill>
                  <a:schemeClr val="bg1"/>
                </a:solidFill>
              </a:rPr>
              <a:t>ضعي فوقها قماش نظيفة معى وضع ثقل فوقها بحيث يكون كافي لخروج المحلول الملحي ليغطي اللهانة.</a:t>
            </a:r>
            <a:endParaRPr lang="en-US" sz="4000" dirty="0" smtClean="0">
              <a:solidFill>
                <a:schemeClr val="bg1"/>
              </a:solidFill>
            </a:endParaRPr>
          </a:p>
          <a:p>
            <a:pPr algn="ctr"/>
            <a:endParaRPr lang="ar-IQ" sz="4000" b="1" dirty="0">
              <a:solidFill>
                <a:srgbClr val="FF0000"/>
              </a:solidFill>
            </a:endParaRPr>
          </a:p>
        </p:txBody>
      </p:sp>
      <p:pic>
        <p:nvPicPr>
          <p:cNvPr id="20482" name="Picture 2" descr="D:\نشاطات 2021\حفظ عملي\القرنابيط والشلغم\images (8).jpg"/>
          <p:cNvPicPr>
            <a:picLocks noChangeAspect="1" noChangeArrowheads="1"/>
          </p:cNvPicPr>
          <p:nvPr/>
        </p:nvPicPr>
        <p:blipFill>
          <a:blip r:embed="rId2" cstate="print"/>
          <a:srcRect/>
          <a:stretch>
            <a:fillRect/>
          </a:stretch>
        </p:blipFill>
        <p:spPr bwMode="auto">
          <a:xfrm>
            <a:off x="5940152" y="4149080"/>
            <a:ext cx="2619375" cy="2103115"/>
          </a:xfrm>
          <a:prstGeom prst="rect">
            <a:avLst/>
          </a:prstGeom>
          <a:noFill/>
          <a:ln>
            <a:solidFill>
              <a:srgbClr val="002060"/>
            </a:solidFill>
          </a:ln>
        </p:spPr>
      </p:pic>
      <p:pic>
        <p:nvPicPr>
          <p:cNvPr id="20483" name="Picture 3" descr="D:\نشاطات 2021\حفظ عملي\القرنابيط والشلغم\الصورة-الرئيسية-لوصفةمخلل-اللهانة.jpg"/>
          <p:cNvPicPr>
            <a:picLocks noChangeAspect="1" noChangeArrowheads="1"/>
          </p:cNvPicPr>
          <p:nvPr/>
        </p:nvPicPr>
        <p:blipFill>
          <a:blip r:embed="rId3" cstate="print"/>
          <a:srcRect/>
          <a:stretch>
            <a:fillRect/>
          </a:stretch>
        </p:blipFill>
        <p:spPr bwMode="auto">
          <a:xfrm>
            <a:off x="2123728" y="4077072"/>
            <a:ext cx="2664296" cy="2088233"/>
          </a:xfrm>
          <a:prstGeom prst="rect">
            <a:avLst/>
          </a:prstGeom>
          <a:noFill/>
          <a:ln>
            <a:solidFill>
              <a:srgbClr val="002060"/>
            </a:solidFill>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87</TotalTime>
  <Words>483</Words>
  <Application>Microsoft Office PowerPoint</Application>
  <PresentationFormat>On-screen Show (4:3)</PresentationFormat>
  <Paragraphs>52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المادة / حفظ الاغذية –الجزء العملي </vt:lpstr>
      <vt:lpstr> </vt:lpstr>
      <vt:lpstr> </vt:lpstr>
      <vt:lpstr> </vt:lpstr>
      <vt:lpstr> </vt:lpstr>
      <vt:lpstr>Slide 6</vt:lpstr>
      <vt:lpstr>Slide 7</vt:lpstr>
      <vt:lpstr>Slide 8</vt:lpstr>
      <vt:lpstr>Slide 9</vt:lpstr>
      <vt:lpstr> </vt:lpstr>
      <vt:lpstr> </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المادة / حفظ الاغذية –الجزء العملي</dc:title>
  <dc:creator>DR.Ahmed Saker 2O14</dc:creator>
  <cp:lastModifiedBy>DR.Ahmed Saker 2O14</cp:lastModifiedBy>
  <cp:revision>15</cp:revision>
  <dcterms:created xsi:type="dcterms:W3CDTF">2021-01-17T05:08:58Z</dcterms:created>
  <dcterms:modified xsi:type="dcterms:W3CDTF">2021-08-18T10:01:28Z</dcterms:modified>
</cp:coreProperties>
</file>