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27"/>
  </p:notesMasterIdLst>
  <p:sldIdLst>
    <p:sldId id="256" r:id="rId2"/>
    <p:sldId id="258" r:id="rId3"/>
    <p:sldId id="260" r:id="rId4"/>
    <p:sldId id="262" r:id="rId5"/>
    <p:sldId id="264" r:id="rId6"/>
    <p:sldId id="267" r:id="rId7"/>
    <p:sldId id="269" r:id="rId8"/>
    <p:sldId id="271" r:id="rId9"/>
    <p:sldId id="273" r:id="rId10"/>
    <p:sldId id="275" r:id="rId11"/>
    <p:sldId id="277" r:id="rId12"/>
    <p:sldId id="284" r:id="rId13"/>
    <p:sldId id="286" r:id="rId14"/>
    <p:sldId id="287" r:id="rId15"/>
    <p:sldId id="290" r:id="rId16"/>
    <p:sldId id="291" r:id="rId17"/>
    <p:sldId id="293" r:id="rId18"/>
    <p:sldId id="294" r:id="rId19"/>
    <p:sldId id="296" r:id="rId20"/>
    <p:sldId id="297" r:id="rId21"/>
    <p:sldId id="299" r:id="rId22"/>
    <p:sldId id="301" r:id="rId23"/>
    <p:sldId id="302" r:id="rId24"/>
    <p:sldId id="303" r:id="rId25"/>
    <p:sldId id="305" r:id="rId26"/>
    <p:sldId id="307" r:id="rId27"/>
    <p:sldId id="308" r:id="rId28"/>
    <p:sldId id="310" r:id="rId29"/>
    <p:sldId id="312" r:id="rId30"/>
    <p:sldId id="314" r:id="rId31"/>
    <p:sldId id="315" r:id="rId32"/>
    <p:sldId id="317" r:id="rId33"/>
    <p:sldId id="318" r:id="rId34"/>
    <p:sldId id="510" r:id="rId35"/>
    <p:sldId id="321" r:id="rId36"/>
    <p:sldId id="322" r:id="rId37"/>
    <p:sldId id="324" r:id="rId38"/>
    <p:sldId id="326" r:id="rId39"/>
    <p:sldId id="327" r:id="rId40"/>
    <p:sldId id="328" r:id="rId41"/>
    <p:sldId id="330" r:id="rId42"/>
    <p:sldId id="331" r:id="rId43"/>
    <p:sldId id="332" r:id="rId44"/>
    <p:sldId id="333" r:id="rId45"/>
    <p:sldId id="334" r:id="rId46"/>
    <p:sldId id="335" r:id="rId47"/>
    <p:sldId id="336" r:id="rId48"/>
    <p:sldId id="337" r:id="rId49"/>
    <p:sldId id="338" r:id="rId50"/>
    <p:sldId id="339" r:id="rId51"/>
    <p:sldId id="341" r:id="rId52"/>
    <p:sldId id="342" r:id="rId53"/>
    <p:sldId id="344" r:id="rId54"/>
    <p:sldId id="345" r:id="rId55"/>
    <p:sldId id="346" r:id="rId56"/>
    <p:sldId id="347" r:id="rId57"/>
    <p:sldId id="348" r:id="rId58"/>
    <p:sldId id="349" r:id="rId59"/>
    <p:sldId id="350" r:id="rId60"/>
    <p:sldId id="351" r:id="rId61"/>
    <p:sldId id="353" r:id="rId62"/>
    <p:sldId id="354" r:id="rId63"/>
    <p:sldId id="355" r:id="rId64"/>
    <p:sldId id="356" r:id="rId65"/>
    <p:sldId id="357" r:id="rId66"/>
    <p:sldId id="359" r:id="rId67"/>
    <p:sldId id="360" r:id="rId68"/>
    <p:sldId id="361" r:id="rId69"/>
    <p:sldId id="362" r:id="rId70"/>
    <p:sldId id="363" r:id="rId71"/>
    <p:sldId id="364" r:id="rId72"/>
    <p:sldId id="365" r:id="rId73"/>
    <p:sldId id="366" r:id="rId74"/>
    <p:sldId id="368" r:id="rId75"/>
    <p:sldId id="369" r:id="rId76"/>
    <p:sldId id="370" r:id="rId77"/>
    <p:sldId id="371" r:id="rId78"/>
    <p:sldId id="373" r:id="rId79"/>
    <p:sldId id="374" r:id="rId80"/>
    <p:sldId id="376" r:id="rId81"/>
    <p:sldId id="377" r:id="rId82"/>
    <p:sldId id="378" r:id="rId83"/>
    <p:sldId id="380" r:id="rId84"/>
    <p:sldId id="381" r:id="rId85"/>
    <p:sldId id="382" r:id="rId86"/>
    <p:sldId id="384" r:id="rId87"/>
    <p:sldId id="385" r:id="rId88"/>
    <p:sldId id="386" r:id="rId89"/>
    <p:sldId id="387" r:id="rId90"/>
    <p:sldId id="388" r:id="rId91"/>
    <p:sldId id="390" r:id="rId92"/>
    <p:sldId id="391" r:id="rId93"/>
    <p:sldId id="393" r:id="rId94"/>
    <p:sldId id="394" r:id="rId95"/>
    <p:sldId id="396" r:id="rId96"/>
    <p:sldId id="397" r:id="rId97"/>
    <p:sldId id="398" r:id="rId98"/>
    <p:sldId id="399" r:id="rId99"/>
    <p:sldId id="400" r:id="rId100"/>
    <p:sldId id="402" r:id="rId101"/>
    <p:sldId id="403" r:id="rId102"/>
    <p:sldId id="404" r:id="rId103"/>
    <p:sldId id="405" r:id="rId104"/>
    <p:sldId id="406" r:id="rId105"/>
    <p:sldId id="408" r:id="rId106"/>
    <p:sldId id="409" r:id="rId107"/>
    <p:sldId id="411" r:id="rId108"/>
    <p:sldId id="412" r:id="rId109"/>
    <p:sldId id="413" r:id="rId110"/>
    <p:sldId id="414" r:id="rId111"/>
    <p:sldId id="415" r:id="rId112"/>
    <p:sldId id="417" r:id="rId113"/>
    <p:sldId id="418" r:id="rId114"/>
    <p:sldId id="420" r:id="rId115"/>
    <p:sldId id="421" r:id="rId116"/>
    <p:sldId id="423" r:id="rId117"/>
    <p:sldId id="425" r:id="rId118"/>
    <p:sldId id="426" r:id="rId119"/>
    <p:sldId id="427" r:id="rId120"/>
    <p:sldId id="428" r:id="rId121"/>
    <p:sldId id="430" r:id="rId122"/>
    <p:sldId id="431" r:id="rId123"/>
    <p:sldId id="432" r:id="rId124"/>
    <p:sldId id="433" r:id="rId125"/>
    <p:sldId id="435" r:id="rId126"/>
  </p:sldIdLst>
  <p:sldSz cx="9144000" cy="6858000" type="screen4x3"/>
  <p:notesSz cx="6858000" cy="9525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71" autoAdjust="0"/>
  </p:normalViewPr>
  <p:slideViewPr>
    <p:cSldViewPr>
      <p:cViewPr>
        <p:scale>
          <a:sx n="94" d="100"/>
          <a:sy n="94" d="100"/>
        </p:scale>
        <p:origin x="-1290" y="3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7625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76250"/>
          </a:xfrm>
          <a:prstGeom prst="rect">
            <a:avLst/>
          </a:prstGeom>
        </p:spPr>
        <p:txBody>
          <a:bodyPr vert="horz" lIns="91440" tIns="45720" rIns="91440" bIns="45720" rtlCol="1"/>
          <a:lstStyle>
            <a:lvl1pPr algn="l">
              <a:defRPr sz="1200"/>
            </a:lvl1pPr>
          </a:lstStyle>
          <a:p>
            <a:fld id="{D170274A-77E9-47E4-AF12-950321DA484E}" type="datetimeFigureOut">
              <a:rPr lang="ar-IQ" smtClean="0"/>
              <a:t>07/01/1443</a:t>
            </a:fld>
            <a:endParaRPr lang="ar-IQ"/>
          </a:p>
        </p:txBody>
      </p:sp>
      <p:sp>
        <p:nvSpPr>
          <p:cNvPr id="4" name="عنصر نائب لصورة الشريحة 3"/>
          <p:cNvSpPr>
            <a:spLocks noGrp="1" noRot="1" noChangeAspect="1"/>
          </p:cNvSpPr>
          <p:nvPr>
            <p:ph type="sldImg" idx="2"/>
          </p:nvPr>
        </p:nvSpPr>
        <p:spPr>
          <a:xfrm>
            <a:off x="1047750" y="714375"/>
            <a:ext cx="4762500" cy="3571875"/>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524375"/>
            <a:ext cx="5486400" cy="428625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9047163"/>
            <a:ext cx="2971800" cy="47625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9047163"/>
            <a:ext cx="2971800" cy="476250"/>
          </a:xfrm>
          <a:prstGeom prst="rect">
            <a:avLst/>
          </a:prstGeom>
        </p:spPr>
        <p:txBody>
          <a:bodyPr vert="horz" lIns="91440" tIns="45720" rIns="91440" bIns="45720" rtlCol="1" anchor="b"/>
          <a:lstStyle>
            <a:lvl1pPr algn="l">
              <a:defRPr sz="1200"/>
            </a:lvl1pPr>
          </a:lstStyle>
          <a:p>
            <a:fld id="{00F231C2-4A78-483F-AD09-009617A7699A}" type="slidenum">
              <a:rPr lang="ar-IQ" smtClean="0"/>
              <a:t>‹#›</a:t>
            </a:fld>
            <a:endParaRPr lang="ar-IQ"/>
          </a:p>
        </p:txBody>
      </p:sp>
    </p:spTree>
    <p:extLst>
      <p:ext uri="{BB962C8B-B14F-4D97-AF65-F5344CB8AC3E}">
        <p14:creationId xmlns:p14="http://schemas.microsoft.com/office/powerpoint/2010/main" val="412908568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DB178752-F6AB-4265-A06D-38A036002AD6}" type="datetimeFigureOut">
              <a:rPr lang="ar-IQ" smtClean="0"/>
              <a:t>07/01/1443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1A13D94-26D6-4F17-92E3-9974BFB1D46A}" type="slidenum">
              <a:rPr lang="ar-IQ" smtClean="0"/>
              <a:t>‹#›</a:t>
            </a:fld>
            <a:endParaRPr lang="ar-IQ"/>
          </a:p>
        </p:txBody>
      </p:sp>
    </p:spTree>
    <p:extLst>
      <p:ext uri="{BB962C8B-B14F-4D97-AF65-F5344CB8AC3E}">
        <p14:creationId xmlns:p14="http://schemas.microsoft.com/office/powerpoint/2010/main" val="1785692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B178752-F6AB-4265-A06D-38A036002AD6}" type="datetimeFigureOut">
              <a:rPr lang="ar-IQ" smtClean="0"/>
              <a:t>07/01/1443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1A13D94-26D6-4F17-92E3-9974BFB1D46A}" type="slidenum">
              <a:rPr lang="ar-IQ" smtClean="0"/>
              <a:t>‹#›</a:t>
            </a:fld>
            <a:endParaRPr lang="ar-IQ"/>
          </a:p>
        </p:txBody>
      </p:sp>
    </p:spTree>
    <p:extLst>
      <p:ext uri="{BB962C8B-B14F-4D97-AF65-F5344CB8AC3E}">
        <p14:creationId xmlns:p14="http://schemas.microsoft.com/office/powerpoint/2010/main" val="3368231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B178752-F6AB-4265-A06D-38A036002AD6}" type="datetimeFigureOut">
              <a:rPr lang="ar-IQ" smtClean="0"/>
              <a:t>07/01/1443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1A13D94-26D6-4F17-92E3-9974BFB1D46A}" type="slidenum">
              <a:rPr lang="ar-IQ" smtClean="0"/>
              <a:t>‹#›</a:t>
            </a:fld>
            <a:endParaRPr lang="ar-IQ"/>
          </a:p>
        </p:txBody>
      </p:sp>
    </p:spTree>
    <p:extLst>
      <p:ext uri="{BB962C8B-B14F-4D97-AF65-F5344CB8AC3E}">
        <p14:creationId xmlns:p14="http://schemas.microsoft.com/office/powerpoint/2010/main" val="2837488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B178752-F6AB-4265-A06D-38A036002AD6}" type="datetimeFigureOut">
              <a:rPr lang="ar-IQ" smtClean="0"/>
              <a:t>07/01/1443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1A13D94-26D6-4F17-92E3-9974BFB1D46A}" type="slidenum">
              <a:rPr lang="ar-IQ" smtClean="0"/>
              <a:t>‹#›</a:t>
            </a:fld>
            <a:endParaRPr lang="ar-IQ"/>
          </a:p>
        </p:txBody>
      </p:sp>
    </p:spTree>
    <p:extLst>
      <p:ext uri="{BB962C8B-B14F-4D97-AF65-F5344CB8AC3E}">
        <p14:creationId xmlns:p14="http://schemas.microsoft.com/office/powerpoint/2010/main" val="3507998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B178752-F6AB-4265-A06D-38A036002AD6}" type="datetimeFigureOut">
              <a:rPr lang="ar-IQ" smtClean="0"/>
              <a:t>07/01/1443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1A13D94-26D6-4F17-92E3-9974BFB1D46A}" type="slidenum">
              <a:rPr lang="ar-IQ" smtClean="0"/>
              <a:t>‹#›</a:t>
            </a:fld>
            <a:endParaRPr lang="ar-IQ"/>
          </a:p>
        </p:txBody>
      </p:sp>
    </p:spTree>
    <p:extLst>
      <p:ext uri="{BB962C8B-B14F-4D97-AF65-F5344CB8AC3E}">
        <p14:creationId xmlns:p14="http://schemas.microsoft.com/office/powerpoint/2010/main" val="1798219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DB178752-F6AB-4265-A06D-38A036002AD6}" type="datetimeFigureOut">
              <a:rPr lang="ar-IQ" smtClean="0"/>
              <a:t>07/01/1443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1A13D94-26D6-4F17-92E3-9974BFB1D46A}" type="slidenum">
              <a:rPr lang="ar-IQ" smtClean="0"/>
              <a:t>‹#›</a:t>
            </a:fld>
            <a:endParaRPr lang="ar-IQ"/>
          </a:p>
        </p:txBody>
      </p:sp>
    </p:spTree>
    <p:extLst>
      <p:ext uri="{BB962C8B-B14F-4D97-AF65-F5344CB8AC3E}">
        <p14:creationId xmlns:p14="http://schemas.microsoft.com/office/powerpoint/2010/main" val="421977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DB178752-F6AB-4265-A06D-38A036002AD6}" type="datetimeFigureOut">
              <a:rPr lang="ar-IQ" smtClean="0"/>
              <a:t>07/01/1443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11A13D94-26D6-4F17-92E3-9974BFB1D46A}" type="slidenum">
              <a:rPr lang="ar-IQ" smtClean="0"/>
              <a:t>‹#›</a:t>
            </a:fld>
            <a:endParaRPr lang="ar-IQ"/>
          </a:p>
        </p:txBody>
      </p:sp>
    </p:spTree>
    <p:extLst>
      <p:ext uri="{BB962C8B-B14F-4D97-AF65-F5344CB8AC3E}">
        <p14:creationId xmlns:p14="http://schemas.microsoft.com/office/powerpoint/2010/main" val="1831532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DB178752-F6AB-4265-A06D-38A036002AD6}" type="datetimeFigureOut">
              <a:rPr lang="ar-IQ" smtClean="0"/>
              <a:t>07/01/1443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11A13D94-26D6-4F17-92E3-9974BFB1D46A}" type="slidenum">
              <a:rPr lang="ar-IQ" smtClean="0"/>
              <a:t>‹#›</a:t>
            </a:fld>
            <a:endParaRPr lang="ar-IQ"/>
          </a:p>
        </p:txBody>
      </p:sp>
    </p:spTree>
    <p:extLst>
      <p:ext uri="{BB962C8B-B14F-4D97-AF65-F5344CB8AC3E}">
        <p14:creationId xmlns:p14="http://schemas.microsoft.com/office/powerpoint/2010/main" val="2309550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B178752-F6AB-4265-A06D-38A036002AD6}" type="datetimeFigureOut">
              <a:rPr lang="ar-IQ" smtClean="0"/>
              <a:t>07/01/1443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1A13D94-26D6-4F17-92E3-9974BFB1D46A}" type="slidenum">
              <a:rPr lang="ar-IQ" smtClean="0"/>
              <a:t>‹#›</a:t>
            </a:fld>
            <a:endParaRPr lang="ar-IQ"/>
          </a:p>
        </p:txBody>
      </p:sp>
    </p:spTree>
    <p:extLst>
      <p:ext uri="{BB962C8B-B14F-4D97-AF65-F5344CB8AC3E}">
        <p14:creationId xmlns:p14="http://schemas.microsoft.com/office/powerpoint/2010/main" val="2947910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B178752-F6AB-4265-A06D-38A036002AD6}" type="datetimeFigureOut">
              <a:rPr lang="ar-IQ" smtClean="0"/>
              <a:t>07/01/1443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1A13D94-26D6-4F17-92E3-9974BFB1D46A}" type="slidenum">
              <a:rPr lang="ar-IQ" smtClean="0"/>
              <a:t>‹#›</a:t>
            </a:fld>
            <a:endParaRPr lang="ar-IQ"/>
          </a:p>
        </p:txBody>
      </p:sp>
    </p:spTree>
    <p:extLst>
      <p:ext uri="{BB962C8B-B14F-4D97-AF65-F5344CB8AC3E}">
        <p14:creationId xmlns:p14="http://schemas.microsoft.com/office/powerpoint/2010/main" val="4206193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B178752-F6AB-4265-A06D-38A036002AD6}" type="datetimeFigureOut">
              <a:rPr lang="ar-IQ" smtClean="0"/>
              <a:t>07/01/1443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1A13D94-26D6-4F17-92E3-9974BFB1D46A}" type="slidenum">
              <a:rPr lang="ar-IQ" smtClean="0"/>
              <a:t>‹#›</a:t>
            </a:fld>
            <a:endParaRPr lang="ar-IQ"/>
          </a:p>
        </p:txBody>
      </p:sp>
    </p:spTree>
    <p:extLst>
      <p:ext uri="{BB962C8B-B14F-4D97-AF65-F5344CB8AC3E}">
        <p14:creationId xmlns:p14="http://schemas.microsoft.com/office/powerpoint/2010/main" val="3877639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B178752-F6AB-4265-A06D-38A036002AD6}" type="datetimeFigureOut">
              <a:rPr lang="ar-IQ" smtClean="0"/>
              <a:t>07/01/1443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1A13D94-26D6-4F17-92E3-9974BFB1D46A}" type="slidenum">
              <a:rPr lang="ar-IQ" smtClean="0"/>
              <a:t>‹#›</a:t>
            </a:fld>
            <a:endParaRPr lang="ar-IQ"/>
          </a:p>
        </p:txBody>
      </p:sp>
    </p:spTree>
    <p:extLst>
      <p:ext uri="{BB962C8B-B14F-4D97-AF65-F5344CB8AC3E}">
        <p14:creationId xmlns:p14="http://schemas.microsoft.com/office/powerpoint/2010/main" val="26260332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9592" y="1700808"/>
            <a:ext cx="7200800" cy="3240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61478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424936" cy="5760640"/>
          </a:xfrm>
        </p:spPr>
        <p:txBody>
          <a:bodyPr>
            <a:normAutofit fontScale="25000" lnSpcReduction="20000"/>
          </a:bodyPr>
          <a:lstStyle/>
          <a:p>
            <a:pPr marL="0" indent="0" algn="just">
              <a:buNone/>
            </a:pPr>
            <a:r>
              <a:rPr lang="ar-IQ" sz="9600" dirty="0" smtClean="0"/>
              <a:t> ويؤكد الماوردي على ضرورة معرفة المتعلم لطبيعية قدرات واستعدادات المتعلمين المختلفة ليحدد في ضوء ذلك طبيعية تعامله معهم واساليب التعلم .</a:t>
            </a:r>
          </a:p>
          <a:p>
            <a:pPr marL="0" indent="0">
              <a:buNone/>
            </a:pPr>
            <a:r>
              <a:rPr lang="ar-IQ" sz="9600" dirty="0" smtClean="0"/>
              <a:t> و- الرفق بالمتعلمين وتحبيبهم للعلم:</a:t>
            </a:r>
          </a:p>
          <a:p>
            <a:pPr marL="0" indent="0" algn="just">
              <a:buNone/>
            </a:pPr>
            <a:r>
              <a:rPr lang="ar-IQ" sz="9600" dirty="0" smtClean="0"/>
              <a:t>   ويشير الماوردي على ضرورة المعاملة الطيبة للمتعلمين وزرع حب العلم والتعلم في نفوسهم.</a:t>
            </a:r>
          </a:p>
          <a:p>
            <a:pPr marL="0" indent="0">
              <a:buNone/>
            </a:pPr>
            <a:r>
              <a:rPr lang="ar-IQ" sz="9600" dirty="0" smtClean="0"/>
              <a:t>٣ - الغزالي ( 450 - 505ﻫ)</a:t>
            </a:r>
          </a:p>
          <a:p>
            <a:pPr marL="0" indent="0" algn="just">
              <a:buNone/>
            </a:pPr>
            <a:r>
              <a:rPr lang="ar-IQ" sz="9600" dirty="0" smtClean="0"/>
              <a:t>  هو محمد بن احمد الغزالي وقد كني بأبي حامد نسبة إلى ولده "حامد" الذي توفي صغيرا ، ومن أبرز اراءه التربوية ما يأتي:</a:t>
            </a:r>
          </a:p>
          <a:p>
            <a:pPr marL="0" lvl="0" indent="0">
              <a:buNone/>
            </a:pPr>
            <a:r>
              <a:rPr lang="ar-IQ" sz="9600" dirty="0" smtClean="0">
                <a:solidFill>
                  <a:prstClr val="black"/>
                </a:solidFill>
              </a:rPr>
              <a:t>أ- </a:t>
            </a:r>
            <a:r>
              <a:rPr lang="ar-IQ" sz="9600" dirty="0">
                <a:solidFill>
                  <a:prstClr val="black"/>
                </a:solidFill>
              </a:rPr>
              <a:t>أثر كل من البيئة والوراثة في شخصية الفرد:</a:t>
            </a:r>
          </a:p>
          <a:p>
            <a:pPr marL="0" lvl="0" indent="0" algn="just">
              <a:buNone/>
            </a:pPr>
            <a:r>
              <a:rPr lang="ar-IQ" sz="9600" dirty="0">
                <a:solidFill>
                  <a:prstClr val="black"/>
                </a:solidFill>
              </a:rPr>
              <a:t>  </a:t>
            </a:r>
            <a:r>
              <a:rPr lang="ar-IQ" sz="9600" dirty="0" smtClean="0">
                <a:solidFill>
                  <a:prstClr val="black"/>
                </a:solidFill>
              </a:rPr>
              <a:t>لقد </a:t>
            </a:r>
            <a:r>
              <a:rPr lang="ar-IQ" sz="9600" dirty="0">
                <a:solidFill>
                  <a:prstClr val="black"/>
                </a:solidFill>
              </a:rPr>
              <a:t>ميز الغزالي جانبين مهمين يتعلق الأول بالبيئة بما تحويه من مؤثرات اخلاقية وثقافية ودينية تساهم في بناء الشخصية أما الجانب الآخر فهو الاستعدادات الموروثة والتي لا يمكن للتربية أزالتها ولكن يمكن توجيهها وتقليل آثارها السيئة أو توظيفها بأفضل صيغة.</a:t>
            </a:r>
          </a:p>
          <a:p>
            <a:pPr marL="0" lvl="0" indent="0">
              <a:buNone/>
            </a:pPr>
            <a:r>
              <a:rPr lang="ar-IQ" sz="9600" dirty="0" smtClean="0">
                <a:solidFill>
                  <a:prstClr val="black"/>
                </a:solidFill>
              </a:rPr>
              <a:t>ب- </a:t>
            </a:r>
            <a:r>
              <a:rPr lang="ar-IQ" sz="9600" dirty="0">
                <a:solidFill>
                  <a:prstClr val="black"/>
                </a:solidFill>
              </a:rPr>
              <a:t>الفروق الفردية:</a:t>
            </a:r>
          </a:p>
          <a:p>
            <a:pPr marL="0" lvl="0" indent="0" algn="just">
              <a:buNone/>
            </a:pPr>
            <a:r>
              <a:rPr lang="ar-IQ" sz="9600" dirty="0">
                <a:solidFill>
                  <a:prstClr val="black"/>
                </a:solidFill>
              </a:rPr>
              <a:t>   </a:t>
            </a:r>
            <a:r>
              <a:rPr lang="ar-IQ" sz="9600" dirty="0" smtClean="0">
                <a:solidFill>
                  <a:prstClr val="black"/>
                </a:solidFill>
              </a:rPr>
              <a:t>حيث </a:t>
            </a:r>
            <a:r>
              <a:rPr lang="ar-IQ" sz="9600" dirty="0">
                <a:solidFill>
                  <a:prstClr val="black"/>
                </a:solidFill>
              </a:rPr>
              <a:t>يرى الغزالي أن هذه الفروق تأتي بسبب البيئة أو الوراثة ولابد من مراعاتها من بداية تعليم الأطفال وفي هذا يقول الغزالي </a:t>
            </a:r>
            <a:r>
              <a:rPr lang="ar-IQ" sz="9600" dirty="0" smtClean="0">
                <a:solidFill>
                  <a:prstClr val="black"/>
                </a:solidFill>
              </a:rPr>
              <a:t>أن </a:t>
            </a:r>
            <a:r>
              <a:rPr lang="ar-IQ" sz="9600" dirty="0">
                <a:solidFill>
                  <a:prstClr val="black"/>
                </a:solidFill>
              </a:rPr>
              <a:t>الطبيب لو عالج جميع المرضى بعلاج واحد لقتلهم جميعا.</a:t>
            </a:r>
            <a:endParaRPr lang="ar-IQ" dirty="0">
              <a:solidFill>
                <a:prstClr val="black"/>
              </a:solidFill>
            </a:endParaRPr>
          </a:p>
          <a:p>
            <a:pPr marL="0" indent="0">
              <a:buNone/>
            </a:pPr>
            <a:r>
              <a:rPr lang="ar-IQ" dirty="0" smtClean="0"/>
              <a:t> </a:t>
            </a:r>
          </a:p>
          <a:p>
            <a:pPr marL="0" indent="0">
              <a:buNone/>
            </a:pPr>
            <a:endParaRPr lang="ar-IQ" dirty="0"/>
          </a:p>
        </p:txBody>
      </p:sp>
    </p:spTree>
    <p:extLst>
      <p:ext uri="{BB962C8B-B14F-4D97-AF65-F5344CB8AC3E}">
        <p14:creationId xmlns:p14="http://schemas.microsoft.com/office/powerpoint/2010/main" val="257181663"/>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a:bodyPr>
          <a:lstStyle/>
          <a:p>
            <a:pPr marL="0" indent="0" algn="just">
              <a:buNone/>
            </a:pPr>
            <a:r>
              <a:rPr lang="ar-IQ" sz="2400" dirty="0"/>
              <a:t>وأن الرتابة والملل وتشتت الانتباه وزيادة الاستشارة يخلق القلق الذي يخفض القدرة على التعلم </a:t>
            </a:r>
            <a:r>
              <a:rPr lang="ar-IQ" sz="2400" dirty="0" smtClean="0"/>
              <a:t>، </a:t>
            </a:r>
            <a:r>
              <a:rPr lang="ar-IQ" sz="2400" dirty="0"/>
              <a:t>وأن أثر البيئة المنزلية لا يقل عن أثر المدرسة في استشارة الدافعة نحو التعلم.</a:t>
            </a:r>
          </a:p>
          <a:p>
            <a:pPr marL="0" indent="0" algn="just">
              <a:buNone/>
            </a:pPr>
            <a:r>
              <a:rPr lang="ar-IQ" sz="2400" dirty="0"/>
              <a:t>    وهنالك جملة من العناصر يمكن للمدرسة توفيرها من أجل استشارة دافعية الطلبة نحو التعلم ومنها:</a:t>
            </a:r>
          </a:p>
          <a:p>
            <a:pPr marL="0" indent="0" algn="just">
              <a:buNone/>
            </a:pPr>
            <a:r>
              <a:rPr lang="ar-IQ" sz="2400" dirty="0"/>
              <a:t>1- توفير الظروف التي تساعد على إثارة اهتمام الطلبة بموضوع التعلم وحصر انتباههم فيه.</a:t>
            </a:r>
          </a:p>
          <a:p>
            <a:pPr marL="0" indent="0" algn="just">
              <a:buNone/>
            </a:pPr>
            <a:r>
              <a:rPr lang="ar-IQ" sz="2400" dirty="0"/>
              <a:t>2- اعطاء </a:t>
            </a:r>
            <a:r>
              <a:rPr lang="ar-IQ" sz="2400" dirty="0" smtClean="0"/>
              <a:t>فرصة للطالب </a:t>
            </a:r>
            <a:r>
              <a:rPr lang="ar-IQ" sz="2400" dirty="0"/>
              <a:t>للتعبير عن أفكاره ومشاعره وآرائه بحرية وبجو مفعم بالدعم والطمأنينة.</a:t>
            </a:r>
          </a:p>
          <a:p>
            <a:pPr marL="0" indent="0" algn="just">
              <a:buNone/>
            </a:pPr>
            <a:r>
              <a:rPr lang="ar-IQ" sz="2400" dirty="0"/>
              <a:t>3- الابتعاد عن النشاطات الروتينية المتكررة والتي تعود إلى الرتابة والملل والتي تخفض من درجة النشاط والإثارة.</a:t>
            </a:r>
          </a:p>
          <a:p>
            <a:pPr marL="0" indent="0" algn="just">
              <a:buNone/>
            </a:pPr>
            <a:r>
              <a:rPr lang="ar-IQ" sz="2400" dirty="0"/>
              <a:t>4 - المساواة في توزيع المكافآت والجوائز على الطلبة.</a:t>
            </a:r>
          </a:p>
          <a:p>
            <a:pPr marL="0" indent="0">
              <a:buNone/>
            </a:pPr>
            <a:endParaRPr lang="ar-IQ" dirty="0"/>
          </a:p>
        </p:txBody>
      </p:sp>
    </p:spTree>
    <p:extLst>
      <p:ext uri="{BB962C8B-B14F-4D97-AF65-F5344CB8AC3E}">
        <p14:creationId xmlns:p14="http://schemas.microsoft.com/office/powerpoint/2010/main" val="56389489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a:bodyPr>
          <a:lstStyle/>
          <a:p>
            <a:pPr marL="0" indent="0" algn="just">
              <a:buNone/>
            </a:pPr>
            <a:r>
              <a:rPr lang="ar-IQ" sz="2400" dirty="0"/>
              <a:t>5 - توفير الظروف المناسبة لتشجيع اسهامات الطلبة الفعال في تحقيق الهدف.</a:t>
            </a:r>
          </a:p>
          <a:p>
            <a:pPr marL="0" indent="0" algn="just">
              <a:buNone/>
            </a:pPr>
            <a:r>
              <a:rPr lang="ar-IQ" sz="2400" dirty="0"/>
              <a:t>6 - اثارة دافع حب الاستطلاع لدى الطلبة إذ أن حب الاستطلاع أساسي للتعلم والأبداع والصحة النفسية.</a:t>
            </a:r>
          </a:p>
          <a:p>
            <a:pPr marL="0" indent="0" algn="just">
              <a:buNone/>
            </a:pPr>
            <a:r>
              <a:rPr lang="ar-IQ" sz="2400" dirty="0"/>
              <a:t> ۷- أن تقديم الأسئلة </a:t>
            </a:r>
            <a:r>
              <a:rPr lang="ar-IQ" sz="2400" dirty="0" smtClean="0"/>
              <a:t>عوضاً </a:t>
            </a:r>
            <a:r>
              <a:rPr lang="ar-IQ" sz="2400" dirty="0"/>
              <a:t>عن تقديم الحقائق يزيد من مقدار التعلم وبالتالي يزيد من درجة الاهتمام بالمادة الدراسية.</a:t>
            </a:r>
          </a:p>
          <a:p>
            <a:pPr marL="0" indent="0" algn="just">
              <a:buNone/>
            </a:pPr>
            <a:r>
              <a:rPr lang="ar-IQ" sz="2400" dirty="0"/>
              <a:t> ۸- عدم اللجوء الى استخدام العقاب البدني مع الطالب </a:t>
            </a:r>
            <a:r>
              <a:rPr lang="ar-IQ" sz="2400" dirty="0" smtClean="0"/>
              <a:t>والابتعاد عن </a:t>
            </a:r>
            <a:r>
              <a:rPr lang="ar-IQ" sz="2400" dirty="0"/>
              <a:t>التهكم والسخرية.</a:t>
            </a:r>
          </a:p>
          <a:p>
            <a:pPr marL="0" indent="0" algn="just">
              <a:buNone/>
            </a:pPr>
            <a:r>
              <a:rPr lang="ar-IQ" sz="2400" dirty="0"/>
              <a:t>9 - أن مصدر الإثارة للدافعية لدى الطالب هو المدرس </a:t>
            </a:r>
            <a:r>
              <a:rPr lang="ar-IQ" sz="2400" dirty="0" smtClean="0"/>
              <a:t>نفسه، </a:t>
            </a:r>
            <a:r>
              <a:rPr lang="ar-IQ" sz="2400" dirty="0"/>
              <a:t>وأن اهتمام الطالب بمادة الدرس يتأثر بشكل أساسي بدرجة </a:t>
            </a:r>
            <a:r>
              <a:rPr lang="ar-IQ" sz="2400" dirty="0" smtClean="0"/>
              <a:t>احساس </a:t>
            </a:r>
            <a:r>
              <a:rPr lang="ar-IQ" sz="2400" dirty="0"/>
              <a:t>المدرس لها.</a:t>
            </a:r>
          </a:p>
          <a:p>
            <a:pPr marL="0" indent="0" algn="just">
              <a:buNone/>
            </a:pPr>
            <a:r>
              <a:rPr lang="ar-IQ" sz="2400" dirty="0"/>
              <a:t>10 - توفير الظروف المادية في غرفة الصف مثل الاكثار من استخدام الوسائل التعليمية.</a:t>
            </a:r>
          </a:p>
          <a:p>
            <a:pPr marL="0" indent="0">
              <a:buNone/>
            </a:pPr>
            <a:endParaRPr lang="ar-IQ" dirty="0"/>
          </a:p>
        </p:txBody>
      </p:sp>
    </p:spTree>
    <p:extLst>
      <p:ext uri="{BB962C8B-B14F-4D97-AF65-F5344CB8AC3E}">
        <p14:creationId xmlns:p14="http://schemas.microsoft.com/office/powerpoint/2010/main" val="367694234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404664"/>
            <a:ext cx="8352928" cy="5904656"/>
          </a:xfrm>
        </p:spPr>
        <p:txBody>
          <a:bodyPr>
            <a:normAutofit lnSpcReduction="10000"/>
          </a:bodyPr>
          <a:lstStyle/>
          <a:p>
            <a:pPr marL="0" indent="0" algn="ctr">
              <a:buNone/>
            </a:pPr>
            <a:r>
              <a:rPr lang="ar-IQ" sz="3400" b="1" dirty="0"/>
              <a:t>المحاضرة </a:t>
            </a:r>
            <a:r>
              <a:rPr lang="ar-IQ" sz="3400" b="1" dirty="0" smtClean="0"/>
              <a:t>التاسعة</a:t>
            </a:r>
            <a:endParaRPr lang="ar-IQ" sz="3400" b="1" dirty="0"/>
          </a:p>
          <a:p>
            <a:pPr marL="0" indent="0" algn="ctr">
              <a:buNone/>
            </a:pPr>
            <a:r>
              <a:rPr lang="ar-IQ" sz="3400" b="1" dirty="0"/>
              <a:t>الذاكرة </a:t>
            </a:r>
            <a:endParaRPr lang="ar-IQ" sz="3400" b="1" dirty="0" smtClean="0"/>
          </a:p>
          <a:p>
            <a:pPr marL="0" indent="0" algn="just">
              <a:buNone/>
            </a:pPr>
            <a:r>
              <a:rPr lang="ar-IQ" sz="2400" dirty="0" smtClean="0"/>
              <a:t>الذاكرة :هي </a:t>
            </a:r>
            <a:r>
              <a:rPr lang="ar-IQ" sz="2400" dirty="0"/>
              <a:t>العملية العقلية التي يتم بها تسجيل وحفظ واسترجاع الخبرة الماضية.</a:t>
            </a:r>
          </a:p>
          <a:p>
            <a:pPr marL="0" indent="0" algn="just">
              <a:buNone/>
            </a:pPr>
            <a:r>
              <a:rPr lang="ar-IQ" sz="2400" dirty="0"/>
              <a:t>- أنواع الذاكرة</a:t>
            </a:r>
          </a:p>
          <a:p>
            <a:pPr marL="0" indent="0" algn="just">
              <a:buNone/>
            </a:pPr>
            <a:r>
              <a:rPr lang="ar-IQ" sz="2400" dirty="0"/>
              <a:t>تدخل الذاكرة في كل مناشط الحياة الانسانية المختلفة فالذاكرة نشاط ما مركب لذلك تتعدد الأشكال التي تظهر </a:t>
            </a:r>
            <a:r>
              <a:rPr lang="ar-IQ" sz="2400" dirty="0" smtClean="0"/>
              <a:t>بها، </a:t>
            </a:r>
            <a:r>
              <a:rPr lang="ar-IQ" sz="2400" dirty="0"/>
              <a:t>وبناء على الخصائص والعمليات العقلية المكونة للذاكرة وقدرة كل جهاز أو مخزن على حفظ الحقائق والمعلومات ووفق </a:t>
            </a:r>
            <a:r>
              <a:rPr lang="ar-IQ" sz="2400" dirty="0" smtClean="0"/>
              <a:t>طبيعة </a:t>
            </a:r>
            <a:r>
              <a:rPr lang="ar-IQ" sz="2400" dirty="0"/>
              <a:t>النشاط النفسي يمكن تقسيم الذاكرة الى ثلاث أنواع : </a:t>
            </a:r>
            <a:endParaRPr lang="ar-IQ" sz="2400" dirty="0" smtClean="0"/>
          </a:p>
          <a:p>
            <a:pPr marL="0" lvl="0" indent="0" algn="just">
              <a:buNone/>
            </a:pPr>
            <a:r>
              <a:rPr lang="ar-IQ" sz="2400" dirty="0">
                <a:solidFill>
                  <a:prstClr val="black"/>
                </a:solidFill>
              </a:rPr>
              <a:t>1- الذاكرة الحسية </a:t>
            </a:r>
            <a:r>
              <a:rPr lang="en-US" sz="2400" dirty="0">
                <a:solidFill>
                  <a:prstClr val="black"/>
                </a:solidFill>
              </a:rPr>
              <a:t>Concrete memory</a:t>
            </a:r>
          </a:p>
          <a:p>
            <a:pPr marL="0" lvl="0" indent="0" algn="just">
              <a:buNone/>
            </a:pPr>
            <a:r>
              <a:rPr lang="en-US" sz="2400" dirty="0">
                <a:solidFill>
                  <a:prstClr val="black"/>
                </a:solidFill>
              </a:rPr>
              <a:t>    </a:t>
            </a:r>
            <a:r>
              <a:rPr lang="ar-IQ" sz="2400" dirty="0">
                <a:solidFill>
                  <a:prstClr val="black"/>
                </a:solidFill>
              </a:rPr>
              <a:t>تتعرض حواسنا لعدد ضخم من المعلومات وبشكل مستمر إلا أن الفرد لا يستطيع أن يتلقى كل هذه المعلومات مجتمعة وينتبه إليها فمثلا أنك </a:t>
            </a:r>
            <a:r>
              <a:rPr lang="ar-IQ" sz="2400" dirty="0" smtClean="0">
                <a:solidFill>
                  <a:prstClr val="black"/>
                </a:solidFill>
              </a:rPr>
              <a:t>جالس </a:t>
            </a:r>
            <a:r>
              <a:rPr lang="ar-IQ" sz="2400" dirty="0">
                <a:solidFill>
                  <a:prstClr val="black"/>
                </a:solidFill>
              </a:rPr>
              <a:t>في الغرفة تقرأ في كتاب فعيناك تستقبلان معلومات بصرية من الكلمات </a:t>
            </a:r>
            <a:r>
              <a:rPr lang="ar-IQ" sz="2400" dirty="0" smtClean="0">
                <a:solidFill>
                  <a:prstClr val="black"/>
                </a:solidFill>
              </a:rPr>
              <a:t>المكتوبة</a:t>
            </a:r>
            <a:r>
              <a:rPr lang="ar-IQ" sz="2400" dirty="0">
                <a:solidFill>
                  <a:prstClr val="black"/>
                </a:solidFill>
              </a:rPr>
              <a:t> ونلاحظ ما يبدو من النافذة وتدخل إلى آذناك معلومات سمعية من جهاز المذياع ويسجل بذلك درجة حرارة </a:t>
            </a:r>
            <a:r>
              <a:rPr lang="ar-IQ" sz="2400" dirty="0" smtClean="0">
                <a:solidFill>
                  <a:prstClr val="black"/>
                </a:solidFill>
              </a:rPr>
              <a:t>الغرفة</a:t>
            </a:r>
            <a:r>
              <a:rPr lang="ar-IQ" sz="2400" dirty="0">
                <a:solidFill>
                  <a:prstClr val="black"/>
                </a:solidFill>
              </a:rPr>
              <a:t> </a:t>
            </a:r>
            <a:r>
              <a:rPr lang="ar-IQ" sz="2400" dirty="0" smtClean="0">
                <a:solidFill>
                  <a:prstClr val="black"/>
                </a:solidFill>
              </a:rPr>
              <a:t>، وعلى </a:t>
            </a:r>
            <a:r>
              <a:rPr lang="ar-IQ" sz="2400" dirty="0">
                <a:solidFill>
                  <a:prstClr val="black"/>
                </a:solidFill>
              </a:rPr>
              <a:t>الرغم من انك لا تستطع ان تتلقى مرة واحدة كل هذه المنبهات </a:t>
            </a:r>
            <a:endParaRPr lang="ar-IQ" sz="2400" dirty="0"/>
          </a:p>
          <a:p>
            <a:pPr marL="0" indent="0">
              <a:buNone/>
            </a:pPr>
            <a:endParaRPr lang="ar-IQ" sz="2400" dirty="0"/>
          </a:p>
        </p:txBody>
      </p:sp>
    </p:spTree>
    <p:extLst>
      <p:ext uri="{BB962C8B-B14F-4D97-AF65-F5344CB8AC3E}">
        <p14:creationId xmlns:p14="http://schemas.microsoft.com/office/powerpoint/2010/main" val="8219051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a:bodyPr>
          <a:lstStyle/>
          <a:p>
            <a:pPr marL="0" indent="0" algn="just">
              <a:buNone/>
            </a:pPr>
            <a:r>
              <a:rPr lang="ar-IQ" sz="2400" dirty="0" smtClean="0"/>
              <a:t>الا </a:t>
            </a:r>
            <a:r>
              <a:rPr lang="ar-IQ" sz="2400" dirty="0"/>
              <a:t>أن المعلومات تدخل إلى مخزن الذاكرة الحسية فالذاكرة الحسية تتعلق بالانطباعات </a:t>
            </a:r>
            <a:r>
              <a:rPr lang="ar-IQ" sz="2400" dirty="0">
                <a:solidFill>
                  <a:prstClr val="black"/>
                </a:solidFill>
              </a:rPr>
              <a:t>المتجمعة عن الطبيعة و الحياة من خلال اعضاء الحس ويتضمن هذا الشكل </a:t>
            </a:r>
            <a:r>
              <a:rPr lang="ar-IQ" sz="2400" dirty="0" smtClean="0">
                <a:solidFill>
                  <a:prstClr val="black"/>
                </a:solidFill>
              </a:rPr>
              <a:t>اشكالاً </a:t>
            </a:r>
            <a:r>
              <a:rPr lang="ar-IQ" sz="2400" dirty="0">
                <a:solidFill>
                  <a:prstClr val="black"/>
                </a:solidFill>
              </a:rPr>
              <a:t>فرعية أخرى مثل الذاكرة البصرية </a:t>
            </a:r>
            <a:r>
              <a:rPr lang="ar-IQ" sz="2400" dirty="0" smtClean="0">
                <a:solidFill>
                  <a:prstClr val="black"/>
                </a:solidFill>
              </a:rPr>
              <a:t>والذاكرة </a:t>
            </a:r>
            <a:r>
              <a:rPr lang="ar-IQ" sz="2400" dirty="0">
                <a:solidFill>
                  <a:prstClr val="black"/>
                </a:solidFill>
              </a:rPr>
              <a:t>السمعية واللمسية والشمية </a:t>
            </a:r>
            <a:r>
              <a:rPr lang="ar-IQ" sz="2400" dirty="0" smtClean="0">
                <a:solidFill>
                  <a:prstClr val="black"/>
                </a:solidFill>
              </a:rPr>
              <a:t>و </a:t>
            </a:r>
            <a:r>
              <a:rPr lang="ar-IQ" sz="2400" dirty="0" err="1" smtClean="0">
                <a:solidFill>
                  <a:prstClr val="black"/>
                </a:solidFill>
              </a:rPr>
              <a:t>التذوقيه</a:t>
            </a:r>
            <a:r>
              <a:rPr lang="ar-IQ" sz="2400" dirty="0" smtClean="0">
                <a:solidFill>
                  <a:prstClr val="black"/>
                </a:solidFill>
              </a:rPr>
              <a:t> </a:t>
            </a:r>
            <a:r>
              <a:rPr lang="ar-IQ" sz="2400" dirty="0">
                <a:solidFill>
                  <a:prstClr val="black"/>
                </a:solidFill>
              </a:rPr>
              <a:t>.</a:t>
            </a:r>
          </a:p>
          <a:p>
            <a:pPr marL="0" lvl="0" indent="0" algn="just">
              <a:buNone/>
            </a:pPr>
            <a:r>
              <a:rPr lang="ar-IQ" sz="2400" dirty="0">
                <a:solidFill>
                  <a:prstClr val="black"/>
                </a:solidFill>
              </a:rPr>
              <a:t>   </a:t>
            </a:r>
            <a:r>
              <a:rPr lang="ar-IQ" sz="2400" dirty="0" smtClean="0">
                <a:solidFill>
                  <a:prstClr val="black"/>
                </a:solidFill>
              </a:rPr>
              <a:t>أي </a:t>
            </a:r>
            <a:r>
              <a:rPr lang="ar-IQ" sz="2400" dirty="0">
                <a:solidFill>
                  <a:prstClr val="black"/>
                </a:solidFill>
              </a:rPr>
              <a:t>أن الذاكرة الحسية هي نتيجة أي منبه حسي يترك </a:t>
            </a:r>
            <a:r>
              <a:rPr lang="ar-IQ" sz="2400" dirty="0" smtClean="0">
                <a:solidFill>
                  <a:prstClr val="black"/>
                </a:solidFill>
              </a:rPr>
              <a:t>انطباعاً حسياً ، </a:t>
            </a:r>
            <a:r>
              <a:rPr lang="ar-IQ" sz="2400" dirty="0">
                <a:solidFill>
                  <a:prstClr val="black"/>
                </a:solidFill>
              </a:rPr>
              <a:t>ويطلق علماء النفس على هذا الانطباع بالذاكرة الحسية والمعلومات في الذاكرة الحسية تفقد بعد ربع ثانية ويمكن حفظ المعلومات مؤقتا إذا انتبه الفرد إليها وحاول فهم معناها مما يؤدي إلى انتقالها إلى مخزن الذاكرة قصيرة المدى</a:t>
            </a:r>
            <a:r>
              <a:rPr lang="ar-IQ" sz="2400" dirty="0" smtClean="0">
                <a:solidFill>
                  <a:prstClr val="black"/>
                </a:solidFill>
              </a:rPr>
              <a:t>.</a:t>
            </a:r>
          </a:p>
          <a:p>
            <a:pPr marL="0" lvl="0" indent="0" algn="just">
              <a:buNone/>
            </a:pPr>
            <a:r>
              <a:rPr lang="ar-IQ" sz="2400" dirty="0">
                <a:solidFill>
                  <a:prstClr val="black"/>
                </a:solidFill>
              </a:rPr>
              <a:t>- الذاكرة قصيرة المدى </a:t>
            </a:r>
            <a:r>
              <a:rPr lang="en-US" sz="2400" dirty="0">
                <a:solidFill>
                  <a:prstClr val="black"/>
                </a:solidFill>
              </a:rPr>
              <a:t>Short term memory</a:t>
            </a:r>
          </a:p>
          <a:p>
            <a:pPr marL="0" lvl="0" indent="0" algn="just">
              <a:buNone/>
            </a:pPr>
            <a:r>
              <a:rPr lang="en-US" sz="2400" dirty="0">
                <a:solidFill>
                  <a:prstClr val="black"/>
                </a:solidFill>
              </a:rPr>
              <a:t>    </a:t>
            </a:r>
            <a:r>
              <a:rPr lang="ar-IQ" sz="2400" dirty="0">
                <a:solidFill>
                  <a:prstClr val="black"/>
                </a:solidFill>
              </a:rPr>
              <a:t>ان الذاكرة قصيرة المدى تحتوي على الأفكار والمعلومات والخبرات التي مرت بالفرد في أي وقت من الأوقات وأن لهذه الذاكرة وظيفتين هما:</a:t>
            </a:r>
          </a:p>
          <a:p>
            <a:pPr marL="0" lvl="0" indent="0" algn="just">
              <a:buNone/>
            </a:pPr>
            <a:r>
              <a:rPr lang="ar-IQ" sz="2400" dirty="0">
                <a:solidFill>
                  <a:prstClr val="black"/>
                </a:solidFill>
              </a:rPr>
              <a:t>1- التخزين المؤقت للمعلومات والإدارة الشاملة أي اختيار المادة التي تبقى مؤقتا.</a:t>
            </a:r>
          </a:p>
          <a:p>
            <a:pPr marL="0" lvl="0" indent="0" algn="just">
              <a:buNone/>
            </a:pPr>
            <a:r>
              <a:rPr lang="ar-IQ" sz="2400" dirty="0">
                <a:solidFill>
                  <a:prstClr val="black"/>
                </a:solidFill>
              </a:rPr>
              <a:t> ۲- نقل المعلومات والخبرات الى الذاكرة طويلة المدى لتسجيلها وسحب المعلومات من أجهزة الذاكرة </a:t>
            </a:r>
            <a:r>
              <a:rPr lang="ar-IQ" sz="2400" dirty="0" smtClean="0">
                <a:solidFill>
                  <a:prstClr val="black"/>
                </a:solidFill>
              </a:rPr>
              <a:t>المختلفة.</a:t>
            </a:r>
            <a:endParaRPr lang="ar-IQ" sz="2400" dirty="0">
              <a:solidFill>
                <a:prstClr val="black"/>
              </a:solidFill>
            </a:endParaRPr>
          </a:p>
          <a:p>
            <a:pPr marL="0" indent="0" algn="just">
              <a:buNone/>
            </a:pPr>
            <a:endParaRPr lang="ar-IQ" sz="2400" dirty="0"/>
          </a:p>
        </p:txBody>
      </p:sp>
    </p:spTree>
    <p:extLst>
      <p:ext uri="{BB962C8B-B14F-4D97-AF65-F5344CB8AC3E}">
        <p14:creationId xmlns:p14="http://schemas.microsoft.com/office/powerpoint/2010/main" val="274896179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620688"/>
            <a:ext cx="8229600" cy="5760640"/>
          </a:xfrm>
        </p:spPr>
        <p:txBody>
          <a:bodyPr>
            <a:normAutofit/>
          </a:bodyPr>
          <a:lstStyle/>
          <a:p>
            <a:pPr marL="0" indent="0" algn="just">
              <a:buNone/>
            </a:pPr>
            <a:r>
              <a:rPr lang="ar-IQ" sz="2400" dirty="0" smtClean="0">
                <a:solidFill>
                  <a:prstClr val="black"/>
                </a:solidFill>
              </a:rPr>
              <a:t>لقد </a:t>
            </a:r>
            <a:r>
              <a:rPr lang="ar-IQ" sz="2400" dirty="0">
                <a:solidFill>
                  <a:prstClr val="black"/>
                </a:solidFill>
              </a:rPr>
              <a:t>وجدت الدراسات التي أجريت على الذاكرة إن الإنسان </a:t>
            </a:r>
            <a:r>
              <a:rPr lang="ar-IQ" sz="2400" dirty="0" smtClean="0">
                <a:solidFill>
                  <a:prstClr val="black"/>
                </a:solidFill>
              </a:rPr>
              <a:t>نادراً </a:t>
            </a:r>
            <a:r>
              <a:rPr lang="ar-IQ" sz="2400" dirty="0">
                <a:solidFill>
                  <a:prstClr val="black"/>
                </a:solidFill>
              </a:rPr>
              <a:t>ما يحتفظ بأكثر من سبع </a:t>
            </a:r>
            <a:r>
              <a:rPr lang="ar-IQ" sz="2400" dirty="0" err="1">
                <a:solidFill>
                  <a:prstClr val="black"/>
                </a:solidFill>
              </a:rPr>
              <a:t>ترکیبات</a:t>
            </a:r>
            <a:r>
              <a:rPr lang="ar-IQ" sz="2400" dirty="0">
                <a:solidFill>
                  <a:prstClr val="black"/>
                </a:solidFill>
              </a:rPr>
              <a:t> (مجموعات) من أي شيء وفي الغالب يتذكر الأفراد ما بين أثنين إلى خمس مجموعات فقط.</a:t>
            </a:r>
          </a:p>
          <a:p>
            <a:pPr marL="0" lvl="0" indent="0" algn="just">
              <a:buNone/>
            </a:pPr>
            <a:r>
              <a:rPr lang="ar-IQ" sz="2400" dirty="0">
                <a:solidFill>
                  <a:prstClr val="black"/>
                </a:solidFill>
              </a:rPr>
              <a:t>  </a:t>
            </a:r>
            <a:r>
              <a:rPr lang="ar-IQ" sz="2400" dirty="0" smtClean="0">
                <a:solidFill>
                  <a:prstClr val="black"/>
                </a:solidFill>
              </a:rPr>
              <a:t>أن </a:t>
            </a:r>
            <a:r>
              <a:rPr lang="ar-IQ" sz="2400" dirty="0">
                <a:solidFill>
                  <a:prstClr val="black"/>
                </a:solidFill>
              </a:rPr>
              <a:t>ما تتذكره من معلومات ليس هو أحرف أو إعداد أو كلمات بالذات </a:t>
            </a:r>
            <a:r>
              <a:rPr lang="ar-IQ" sz="2400" dirty="0" smtClean="0">
                <a:solidFill>
                  <a:prstClr val="black"/>
                </a:solidFill>
              </a:rPr>
              <a:t>بل </a:t>
            </a:r>
            <a:r>
              <a:rPr lang="ar-IQ" sz="2400" dirty="0">
                <a:solidFill>
                  <a:prstClr val="black"/>
                </a:solidFill>
              </a:rPr>
              <a:t>ان </a:t>
            </a:r>
            <a:r>
              <a:rPr lang="ar-IQ" sz="2400" dirty="0" smtClean="0">
                <a:solidFill>
                  <a:prstClr val="black"/>
                </a:solidFill>
              </a:rPr>
              <a:t>تذكره </a:t>
            </a:r>
            <a:r>
              <a:rPr lang="ar-IQ" sz="2400" dirty="0">
                <a:solidFill>
                  <a:prstClr val="black"/>
                </a:solidFill>
              </a:rPr>
              <a:t>هو وحدات ذات معنى </a:t>
            </a:r>
            <a:r>
              <a:rPr lang="ar-IQ" sz="2400" dirty="0" smtClean="0">
                <a:solidFill>
                  <a:prstClr val="black"/>
                </a:solidFill>
              </a:rPr>
              <a:t>ففي </a:t>
            </a:r>
            <a:r>
              <a:rPr lang="ar-IQ" sz="2400" dirty="0">
                <a:solidFill>
                  <a:prstClr val="black"/>
                </a:solidFill>
              </a:rPr>
              <a:t>دراسة قام بها عالم النفس المعروف (جورج </a:t>
            </a:r>
            <a:r>
              <a:rPr lang="ar-IQ" sz="2400" dirty="0" err="1">
                <a:solidFill>
                  <a:prstClr val="black"/>
                </a:solidFill>
              </a:rPr>
              <a:t>میللر</a:t>
            </a:r>
            <a:r>
              <a:rPr lang="ar-IQ" sz="2400" dirty="0">
                <a:solidFill>
                  <a:prstClr val="black"/>
                </a:solidFill>
              </a:rPr>
              <a:t> توصل إلى أن متوسط مدى الذاكرة الإنسانية يمكن التعبير عنها بالمعادلة الآتية </a:t>
            </a:r>
            <a:r>
              <a:rPr lang="en-US" sz="2400" dirty="0">
                <a:solidFill>
                  <a:prstClr val="black"/>
                </a:solidFill>
              </a:rPr>
              <a:t>(v+2) </a:t>
            </a:r>
            <a:r>
              <a:rPr lang="ar-IQ" sz="2400" dirty="0">
                <a:solidFill>
                  <a:prstClr val="black"/>
                </a:solidFill>
              </a:rPr>
              <a:t> أي أن الذاكرة تستوعب سبع حقائق علمية واضحة ويجوز أن يضاف إليها </a:t>
            </a:r>
            <a:r>
              <a:rPr lang="ar-IQ" sz="2400" dirty="0" err="1" smtClean="0">
                <a:solidFill>
                  <a:prstClr val="black"/>
                </a:solidFill>
              </a:rPr>
              <a:t>حقیقتين</a:t>
            </a:r>
            <a:r>
              <a:rPr lang="ar-IQ" sz="2400" dirty="0" smtClean="0">
                <a:solidFill>
                  <a:prstClr val="black"/>
                </a:solidFill>
              </a:rPr>
              <a:t> تبعاً </a:t>
            </a:r>
            <a:r>
              <a:rPr lang="ar-IQ" sz="2400" dirty="0">
                <a:solidFill>
                  <a:prstClr val="black"/>
                </a:solidFill>
              </a:rPr>
              <a:t>لطبيعة المادة ومستواها العلمي ومدى سهولتها وصعوبتها </a:t>
            </a:r>
            <a:r>
              <a:rPr lang="ar-IQ" sz="2400" dirty="0" smtClean="0">
                <a:solidFill>
                  <a:prstClr val="black"/>
                </a:solidFill>
              </a:rPr>
              <a:t>، ويمكن للفرد </a:t>
            </a:r>
            <a:r>
              <a:rPr lang="ar-IQ" sz="2400" dirty="0">
                <a:solidFill>
                  <a:prstClr val="black"/>
                </a:solidFill>
              </a:rPr>
              <a:t>خزن المزيد من </a:t>
            </a:r>
            <a:r>
              <a:rPr lang="ar-IQ" sz="2400" dirty="0" smtClean="0">
                <a:solidFill>
                  <a:prstClr val="black"/>
                </a:solidFill>
              </a:rPr>
              <a:t>المعلومات  </a:t>
            </a:r>
            <a:r>
              <a:rPr lang="ar-IQ" sz="2400" dirty="0">
                <a:solidFill>
                  <a:prstClr val="black"/>
                </a:solidFill>
              </a:rPr>
              <a:t>والحقائق من خلال جمعها في مجموعات شفرة او ترميز كتحويل الحروف إلى كلمات والكلمات إلى جمل و </a:t>
            </a:r>
            <a:r>
              <a:rPr lang="ar-IQ" sz="2400" dirty="0" err="1">
                <a:solidFill>
                  <a:prstClr val="black"/>
                </a:solidFill>
              </a:rPr>
              <a:t>ترکیبات</a:t>
            </a:r>
            <a:r>
              <a:rPr lang="ar-IQ" sz="2400" dirty="0">
                <a:solidFill>
                  <a:prstClr val="black"/>
                </a:solidFill>
              </a:rPr>
              <a:t> لغوية أي تحويلها </a:t>
            </a:r>
            <a:r>
              <a:rPr lang="ar-IQ" sz="2400" dirty="0" smtClean="0">
                <a:solidFill>
                  <a:prstClr val="black"/>
                </a:solidFill>
              </a:rPr>
              <a:t>إلى كلمات </a:t>
            </a:r>
            <a:r>
              <a:rPr lang="ar-IQ" sz="2400" dirty="0">
                <a:solidFill>
                  <a:prstClr val="black"/>
                </a:solidFill>
              </a:rPr>
              <a:t>ذات </a:t>
            </a:r>
            <a:r>
              <a:rPr lang="ar-IQ" sz="2400" dirty="0" err="1" smtClean="0">
                <a:solidFill>
                  <a:prstClr val="black"/>
                </a:solidFill>
              </a:rPr>
              <a:t>معنی</a:t>
            </a:r>
            <a:r>
              <a:rPr lang="ar-IQ" sz="2400" dirty="0" smtClean="0">
                <a:solidFill>
                  <a:prstClr val="black"/>
                </a:solidFill>
              </a:rPr>
              <a:t>.</a:t>
            </a:r>
          </a:p>
          <a:p>
            <a:pPr marL="0" lvl="0" indent="0" algn="just">
              <a:buNone/>
            </a:pPr>
            <a:r>
              <a:rPr lang="ar-IQ" sz="2400" dirty="0">
                <a:solidFill>
                  <a:prstClr val="black"/>
                </a:solidFill>
              </a:rPr>
              <a:t>والمعلومات التي تنقلها الذاكرة قصيرة المدى لا تنتقل بشكل آلي إلى </a:t>
            </a:r>
            <a:r>
              <a:rPr lang="ar-IQ" sz="2400" dirty="0" smtClean="0">
                <a:solidFill>
                  <a:prstClr val="black"/>
                </a:solidFill>
              </a:rPr>
              <a:t>الذاكرة </a:t>
            </a:r>
            <a:r>
              <a:rPr lang="ar-IQ" sz="2400" dirty="0">
                <a:solidFill>
                  <a:prstClr val="black"/>
                </a:solidFill>
              </a:rPr>
              <a:t>طويلة المدى بل يقوم جهاز الذاكرة قصيرة المدى بشكل </a:t>
            </a:r>
            <a:r>
              <a:rPr lang="ar-IQ" sz="2400" dirty="0" err="1" smtClean="0">
                <a:solidFill>
                  <a:prstClr val="black"/>
                </a:solidFill>
              </a:rPr>
              <a:t>رئیسي</a:t>
            </a:r>
            <a:r>
              <a:rPr lang="ar-IQ" sz="2400" dirty="0" smtClean="0">
                <a:solidFill>
                  <a:prstClr val="black"/>
                </a:solidFill>
              </a:rPr>
              <a:t> </a:t>
            </a:r>
            <a:r>
              <a:rPr lang="ar-IQ" sz="2400" dirty="0">
                <a:solidFill>
                  <a:prstClr val="black"/>
                </a:solidFill>
              </a:rPr>
              <a:t>فرز المعلومات المفيدة التي يرغب أن يحتفظ بها والمعلومات التي يريد أن </a:t>
            </a:r>
            <a:r>
              <a:rPr lang="ar-IQ" sz="2400" dirty="0" smtClean="0">
                <a:solidFill>
                  <a:prstClr val="black"/>
                </a:solidFill>
              </a:rPr>
              <a:t>يتخلص </a:t>
            </a:r>
            <a:r>
              <a:rPr lang="ar-IQ" sz="2400" dirty="0">
                <a:solidFill>
                  <a:prstClr val="black"/>
                </a:solidFill>
              </a:rPr>
              <a:t>منها</a:t>
            </a:r>
          </a:p>
          <a:p>
            <a:pPr marL="0" lvl="0" indent="0" algn="just">
              <a:buNone/>
            </a:pPr>
            <a:endParaRPr lang="ar-IQ" sz="2400" dirty="0">
              <a:solidFill>
                <a:prstClr val="black"/>
              </a:solidFill>
            </a:endParaRPr>
          </a:p>
          <a:p>
            <a:pPr marL="0" indent="0">
              <a:buNone/>
            </a:pPr>
            <a:endParaRPr lang="ar-IQ" dirty="0"/>
          </a:p>
        </p:txBody>
      </p:sp>
    </p:spTree>
    <p:extLst>
      <p:ext uri="{BB962C8B-B14F-4D97-AF65-F5344CB8AC3E}">
        <p14:creationId xmlns:p14="http://schemas.microsoft.com/office/powerpoint/2010/main" val="214084533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Autofit/>
          </a:bodyPr>
          <a:lstStyle/>
          <a:p>
            <a:pPr marL="0" indent="0" algn="just">
              <a:buNone/>
            </a:pPr>
            <a:r>
              <a:rPr lang="ar-IQ" sz="2400" dirty="0" smtClean="0"/>
              <a:t>إضافة </a:t>
            </a:r>
            <a:r>
              <a:rPr lang="ar-IQ" sz="2400" dirty="0"/>
              <a:t>إلى هذا أن الذاكرة القصيرة لا تتأثر بالعمر ولا بالتربية ولا مستوى القدرات فهي </a:t>
            </a:r>
            <a:r>
              <a:rPr lang="ar-IQ" sz="2400" dirty="0" err="1"/>
              <a:t>میکانزم</a:t>
            </a:r>
            <a:r>
              <a:rPr lang="ar-IQ" sz="2400" dirty="0"/>
              <a:t> بدائي للاحتفاظ بالمعلومات لفترة قصيرة من الزمن.</a:t>
            </a:r>
          </a:p>
          <a:p>
            <a:pPr marL="0" lvl="0" indent="0" algn="just">
              <a:buNone/>
            </a:pPr>
            <a:r>
              <a:rPr lang="ar-IQ" sz="2400" dirty="0">
                <a:solidFill>
                  <a:prstClr val="black"/>
                </a:solidFill>
              </a:rPr>
              <a:t>٣ - الذاكرة طويلة المدى </a:t>
            </a:r>
            <a:r>
              <a:rPr lang="ar-IQ" sz="2400" dirty="0" smtClean="0">
                <a:solidFill>
                  <a:prstClr val="black"/>
                </a:solidFill>
              </a:rPr>
              <a:t>(</a:t>
            </a:r>
            <a:r>
              <a:rPr lang="en-US" sz="2400" dirty="0" smtClean="0">
                <a:solidFill>
                  <a:prstClr val="black"/>
                </a:solidFill>
              </a:rPr>
              <a:t>Long </a:t>
            </a:r>
            <a:r>
              <a:rPr lang="en-US" sz="2400" dirty="0">
                <a:solidFill>
                  <a:prstClr val="black"/>
                </a:solidFill>
              </a:rPr>
              <a:t>term </a:t>
            </a:r>
            <a:r>
              <a:rPr lang="en-US" sz="2400" dirty="0" smtClean="0">
                <a:solidFill>
                  <a:prstClr val="black"/>
                </a:solidFill>
              </a:rPr>
              <a:t>memory</a:t>
            </a:r>
            <a:r>
              <a:rPr lang="ar-IQ" sz="2400" dirty="0" smtClean="0">
                <a:solidFill>
                  <a:prstClr val="black"/>
                </a:solidFill>
              </a:rPr>
              <a:t>)</a:t>
            </a:r>
            <a:endParaRPr lang="en-US" sz="2400" dirty="0">
              <a:solidFill>
                <a:prstClr val="black"/>
              </a:solidFill>
            </a:endParaRPr>
          </a:p>
          <a:p>
            <a:pPr marL="0" lvl="0" indent="0" algn="just">
              <a:buNone/>
            </a:pPr>
            <a:r>
              <a:rPr lang="ar-IQ" sz="2400" dirty="0">
                <a:solidFill>
                  <a:prstClr val="black"/>
                </a:solidFill>
              </a:rPr>
              <a:t>نظام مؤهل لتخزين كمية هائلة من المعلومات والحقائق </a:t>
            </a:r>
            <a:r>
              <a:rPr lang="ar-IQ" sz="2400" dirty="0" smtClean="0">
                <a:solidFill>
                  <a:prstClr val="black"/>
                </a:solidFill>
              </a:rPr>
              <a:t>و المعاني للحياة </a:t>
            </a:r>
            <a:r>
              <a:rPr lang="ar-IQ" sz="2400" dirty="0">
                <a:solidFill>
                  <a:prstClr val="black"/>
                </a:solidFill>
              </a:rPr>
              <a:t>بأوسع معانيها </a:t>
            </a:r>
            <a:r>
              <a:rPr lang="ar-IQ" sz="2400" dirty="0" smtClean="0">
                <a:solidFill>
                  <a:prstClr val="black"/>
                </a:solidFill>
              </a:rPr>
              <a:t>وعياً وإدراكاً.</a:t>
            </a:r>
            <a:endParaRPr lang="ar-IQ" sz="2400" dirty="0">
              <a:solidFill>
                <a:prstClr val="black"/>
              </a:solidFill>
            </a:endParaRPr>
          </a:p>
          <a:p>
            <a:pPr marL="0" lvl="0" indent="0" algn="just">
              <a:buNone/>
            </a:pPr>
            <a:r>
              <a:rPr lang="ar-IQ" sz="2400" dirty="0">
                <a:solidFill>
                  <a:prstClr val="black"/>
                </a:solidFill>
              </a:rPr>
              <a:t>    فهو نظام يمكن وصفه بأنه مجموعة من المواقع المعرفية التي تم </a:t>
            </a:r>
            <a:r>
              <a:rPr lang="ar-IQ" sz="2400" dirty="0" smtClean="0">
                <a:solidFill>
                  <a:prstClr val="black"/>
                </a:solidFill>
              </a:rPr>
              <a:t>ارتباطها </a:t>
            </a:r>
            <a:r>
              <a:rPr lang="ar-IQ" sz="2400" dirty="0">
                <a:solidFill>
                  <a:prstClr val="black"/>
                </a:solidFill>
              </a:rPr>
              <a:t>بشكل يتسم </a:t>
            </a:r>
            <a:r>
              <a:rPr lang="ar-IQ" sz="2400" dirty="0" err="1">
                <a:solidFill>
                  <a:prstClr val="black"/>
                </a:solidFill>
              </a:rPr>
              <a:t>بأحتوائه</a:t>
            </a:r>
            <a:r>
              <a:rPr lang="ar-IQ" sz="2400" dirty="0">
                <a:solidFill>
                  <a:prstClr val="black"/>
                </a:solidFill>
              </a:rPr>
              <a:t> على المفاهيم التي تحمل </a:t>
            </a:r>
            <a:r>
              <a:rPr lang="ar-IQ" sz="2400" dirty="0" smtClean="0">
                <a:solidFill>
                  <a:prstClr val="black"/>
                </a:solidFill>
              </a:rPr>
              <a:t>معنى </a:t>
            </a:r>
            <a:r>
              <a:rPr lang="ar-IQ" sz="2400" dirty="0">
                <a:solidFill>
                  <a:prstClr val="black"/>
                </a:solidFill>
              </a:rPr>
              <a:t>.</a:t>
            </a:r>
          </a:p>
          <a:p>
            <a:pPr marL="0" lvl="0" indent="0" algn="just">
              <a:buNone/>
            </a:pPr>
            <a:r>
              <a:rPr lang="ar-IQ" sz="2400" dirty="0">
                <a:solidFill>
                  <a:prstClr val="black"/>
                </a:solidFill>
              </a:rPr>
              <a:t>     إذ أن المادة التي تختزنها الذاكرة طويلة المدى هي المادة المفهومة ذات المعنى والتي تستمر ساعات أو أياما أو شهور أو سنتين أو عمر الإنسان كله.</a:t>
            </a:r>
          </a:p>
          <a:p>
            <a:pPr marL="0" lvl="0" indent="0" algn="just">
              <a:buNone/>
            </a:pPr>
            <a:r>
              <a:rPr lang="ar-IQ" sz="2400" dirty="0">
                <a:solidFill>
                  <a:prstClr val="black"/>
                </a:solidFill>
              </a:rPr>
              <a:t>    الذاكرة قصيرة المدى </a:t>
            </a:r>
            <a:r>
              <a:rPr lang="ar-IQ" sz="2400" dirty="0" smtClean="0">
                <a:solidFill>
                  <a:prstClr val="black"/>
                </a:solidFill>
              </a:rPr>
              <a:t>يتم </a:t>
            </a:r>
            <a:r>
              <a:rPr lang="ar-IQ" sz="2400" dirty="0">
                <a:solidFill>
                  <a:prstClr val="black"/>
                </a:solidFill>
              </a:rPr>
              <a:t>فها خزن الحقائق والمعلومات والمعان والمفاهيم بصورة مماثلة للمادة الحقيقية او بشكل مصغر </a:t>
            </a:r>
            <a:r>
              <a:rPr lang="ar-IQ" sz="2400" dirty="0" smtClean="0">
                <a:solidFill>
                  <a:prstClr val="black"/>
                </a:solidFill>
              </a:rPr>
              <a:t>لها، وكثيراً </a:t>
            </a:r>
            <a:r>
              <a:rPr lang="ar-IQ" sz="2400" dirty="0">
                <a:solidFill>
                  <a:prstClr val="black"/>
                </a:solidFill>
              </a:rPr>
              <a:t>ما يلجأ الإنسان إلى وسائل </a:t>
            </a:r>
            <a:r>
              <a:rPr lang="ar-IQ" sz="2400" dirty="0" smtClean="0">
                <a:solidFill>
                  <a:prstClr val="black"/>
                </a:solidFill>
              </a:rPr>
              <a:t>متعددة</a:t>
            </a:r>
            <a:r>
              <a:rPr lang="ar-IQ" sz="2400" dirty="0">
                <a:solidFill>
                  <a:prstClr val="black"/>
                </a:solidFill>
              </a:rPr>
              <a:t> لانتقال هذه المعلومات من الذاكرة القصيرة المدى الى الذاكرة طويلة المدى إذ أن هذا يتطلب اكتساب وسائل محسنة لتخزين </a:t>
            </a:r>
            <a:r>
              <a:rPr lang="ar-IQ" sz="2400" dirty="0" smtClean="0">
                <a:solidFill>
                  <a:prstClr val="black"/>
                </a:solidFill>
              </a:rPr>
              <a:t>الحقائق (كالانتباه </a:t>
            </a:r>
            <a:r>
              <a:rPr lang="ar-IQ" sz="2400" dirty="0">
                <a:solidFill>
                  <a:prstClr val="black"/>
                </a:solidFill>
              </a:rPr>
              <a:t>والتنظيم والمشاركة </a:t>
            </a:r>
            <a:r>
              <a:rPr lang="ar-IQ" sz="2400" dirty="0" smtClean="0">
                <a:solidFill>
                  <a:prstClr val="black"/>
                </a:solidFill>
              </a:rPr>
              <a:t>الجدية) . </a:t>
            </a:r>
            <a:endParaRPr lang="ar-IQ" sz="2400" dirty="0">
              <a:solidFill>
                <a:prstClr val="black"/>
              </a:solidFill>
            </a:endParaRPr>
          </a:p>
        </p:txBody>
      </p:sp>
    </p:spTree>
    <p:extLst>
      <p:ext uri="{BB962C8B-B14F-4D97-AF65-F5344CB8AC3E}">
        <p14:creationId xmlns:p14="http://schemas.microsoft.com/office/powerpoint/2010/main" val="257446561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a:bodyPr>
          <a:lstStyle/>
          <a:p>
            <a:pPr marL="0" lvl="0" indent="0" algn="just">
              <a:buNone/>
            </a:pPr>
            <a:r>
              <a:rPr lang="ar-IQ" sz="2400" dirty="0" smtClean="0">
                <a:solidFill>
                  <a:prstClr val="black"/>
                </a:solidFill>
              </a:rPr>
              <a:t>ووجود </a:t>
            </a:r>
            <a:r>
              <a:rPr lang="ar-IQ" sz="2400" dirty="0">
                <a:solidFill>
                  <a:prstClr val="black"/>
                </a:solidFill>
              </a:rPr>
              <a:t>فسحة من الوقت بين جلسات التي واستخدام عوامل التشجيع الإيجابي وغيرها تعد جوانب أساسية لحدوث </a:t>
            </a:r>
            <a:r>
              <a:rPr lang="ar-IQ" sz="2400" dirty="0" smtClean="0">
                <a:solidFill>
                  <a:prstClr val="black"/>
                </a:solidFill>
              </a:rPr>
              <a:t>الانتقال، </a:t>
            </a:r>
            <a:r>
              <a:rPr lang="ar-IQ" sz="2400" dirty="0">
                <a:solidFill>
                  <a:prstClr val="black"/>
                </a:solidFill>
              </a:rPr>
              <a:t>ولتوضيح عملية نقل المعلومات من الذاكرة قصيرة المدى إلى الطويلة نضرب المثال الآتي</a:t>
            </a:r>
            <a:r>
              <a:rPr lang="ar-IQ" sz="2400" dirty="0" smtClean="0">
                <a:solidFill>
                  <a:prstClr val="black"/>
                </a:solidFill>
              </a:rPr>
              <a:t>:</a:t>
            </a:r>
            <a:endParaRPr lang="ar-IQ" sz="2400" dirty="0">
              <a:solidFill>
                <a:prstClr val="black"/>
              </a:solidFill>
            </a:endParaRPr>
          </a:p>
          <a:p>
            <a:pPr marL="0" lvl="0" indent="0" algn="just">
              <a:buNone/>
            </a:pPr>
            <a:r>
              <a:rPr lang="ar-IQ" sz="2400" dirty="0" smtClean="0">
                <a:solidFill>
                  <a:prstClr val="black"/>
                </a:solidFill>
              </a:rPr>
              <a:t>  أن </a:t>
            </a:r>
            <a:r>
              <a:rPr lang="ar-IQ" sz="2400" dirty="0">
                <a:solidFill>
                  <a:prstClr val="black"/>
                </a:solidFill>
              </a:rPr>
              <a:t>صديق لك حدثك عن مخ الإنسان وقال لك أنه يتألف من (۱۰) خلية عصبية وأن مخ الإنسان يزن (۳رطل) ومخ الحوت يزن (۲۰) رطل فكيف ستخزن هذه المعلومات ذاكرتك أن هذه المعلومات تلتقطها أعضاء الحس وتخزن في (الذاكرة الحسية) </a:t>
            </a:r>
            <a:r>
              <a:rPr lang="ar-IQ" sz="2400" dirty="0" smtClean="0">
                <a:solidFill>
                  <a:prstClr val="black"/>
                </a:solidFill>
              </a:rPr>
              <a:t>، وهذه </a:t>
            </a:r>
            <a:r>
              <a:rPr lang="ar-IQ" sz="2400" dirty="0">
                <a:solidFill>
                  <a:prstClr val="black"/>
                </a:solidFill>
              </a:rPr>
              <a:t>المادة التي تحفظ في هذه الذاكرة تشبه الصورة التي تظل في مخيلتك بعد النظر إليها وهذه المادة أو المعلومات تختفي في أقل من الثانية إلا إذا تم نقلها إلى جهاز آخر هو الذاكرة قصيرة المدى وهذه المعلومات التي قالها الصديق يمكن أن تنتقل إلى الذكرة طويلة المدى إذا تم التفكير في معناها وربطها بما لديه من معلومات أو أفكار موجودة </a:t>
            </a:r>
            <a:r>
              <a:rPr lang="ar-IQ" sz="2400" dirty="0" smtClean="0">
                <a:solidFill>
                  <a:prstClr val="black"/>
                </a:solidFill>
              </a:rPr>
              <a:t>فعلاً ، وفي </a:t>
            </a:r>
            <a:r>
              <a:rPr lang="ar-IQ" sz="2400" dirty="0">
                <a:solidFill>
                  <a:prstClr val="black"/>
                </a:solidFill>
              </a:rPr>
              <a:t>بعض الحالات يكفي التكرار البسيط للمعلومات لكي تخزن في الذاكرة طويلة المدى</a:t>
            </a:r>
            <a:r>
              <a:rPr lang="ar-IQ" sz="2400" dirty="0" smtClean="0">
                <a:solidFill>
                  <a:prstClr val="black"/>
                </a:solidFill>
              </a:rPr>
              <a:t>.</a:t>
            </a:r>
            <a:endParaRPr lang="ar-IQ" sz="2400" dirty="0">
              <a:solidFill>
                <a:prstClr val="black"/>
              </a:solidFill>
            </a:endParaRPr>
          </a:p>
        </p:txBody>
      </p:sp>
    </p:spTree>
    <p:extLst>
      <p:ext uri="{BB962C8B-B14F-4D97-AF65-F5344CB8AC3E}">
        <p14:creationId xmlns:p14="http://schemas.microsoft.com/office/powerpoint/2010/main" val="121330951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a:bodyPr>
          <a:lstStyle/>
          <a:p>
            <a:pPr marL="0" indent="0" algn="just">
              <a:buNone/>
            </a:pPr>
            <a:r>
              <a:rPr lang="ar-IQ" sz="2600" dirty="0"/>
              <a:t>- </a:t>
            </a:r>
            <a:r>
              <a:rPr lang="ar-IQ" sz="2600" b="1" dirty="0"/>
              <a:t>العوامل المؤثرة في عمليتي التذكر </a:t>
            </a:r>
            <a:r>
              <a:rPr lang="ar-IQ" sz="2600" b="1" dirty="0" smtClean="0"/>
              <a:t>:-</a:t>
            </a:r>
            <a:endParaRPr lang="ar-IQ" sz="2600" b="1" dirty="0"/>
          </a:p>
          <a:p>
            <a:pPr marL="0" indent="0" algn="just">
              <a:buNone/>
            </a:pPr>
            <a:r>
              <a:rPr lang="ar-IQ" sz="2600" dirty="0"/>
              <a:t>  </a:t>
            </a:r>
            <a:r>
              <a:rPr lang="ar-IQ" sz="2600" dirty="0" smtClean="0"/>
              <a:t>تتأثر </a:t>
            </a:r>
            <a:r>
              <a:rPr lang="ar-IQ" sz="2600" dirty="0"/>
              <a:t>عملية التذكر بجملة كبيرة من العوامل المؤثرة على التذكر والنسيان أما بشكل إيجابي وفي مثل هذه الحالة يجب ضبط هذه العوامل والسيطرة </a:t>
            </a:r>
            <a:r>
              <a:rPr lang="ar-IQ" sz="2600" dirty="0" smtClean="0"/>
              <a:t>عليها لغرض </a:t>
            </a:r>
            <a:r>
              <a:rPr lang="ar-IQ" sz="2600" dirty="0"/>
              <a:t>تنشيط الذاكرة أو بشكل سلبي في حالة </a:t>
            </a:r>
            <a:r>
              <a:rPr lang="ar-IQ" sz="2600" dirty="0" smtClean="0"/>
              <a:t>اهمال </a:t>
            </a:r>
            <a:r>
              <a:rPr lang="ar-IQ" sz="2600" dirty="0"/>
              <a:t>هذه العوامل وعدم الالتزام بها مما يؤدي إلى النسيان وسنحاول هنا تصنيف هذه العوامل المؤثرة </a:t>
            </a:r>
            <a:r>
              <a:rPr lang="ar-IQ" sz="2600" dirty="0" smtClean="0"/>
              <a:t>وكما يلي: </a:t>
            </a:r>
            <a:endParaRPr lang="ar-IQ" sz="2600" dirty="0"/>
          </a:p>
          <a:p>
            <a:pPr marL="0" indent="0" algn="just">
              <a:buNone/>
            </a:pPr>
            <a:r>
              <a:rPr lang="ar-IQ" sz="2600" dirty="0"/>
              <a:t> 1- عوامل الاستقبال</a:t>
            </a:r>
            <a:r>
              <a:rPr lang="ar-IQ" sz="2600" dirty="0" smtClean="0"/>
              <a:t>:</a:t>
            </a:r>
          </a:p>
          <a:p>
            <a:pPr marL="0" indent="0" algn="just">
              <a:buNone/>
            </a:pPr>
            <a:r>
              <a:rPr lang="ar-IQ" sz="2600" dirty="0"/>
              <a:t> </a:t>
            </a:r>
            <a:r>
              <a:rPr lang="ar-IQ" sz="2600" dirty="0" smtClean="0"/>
              <a:t>  أن </a:t>
            </a:r>
            <a:r>
              <a:rPr lang="ar-IQ" sz="2600" dirty="0"/>
              <a:t>التعلم الجيد هو الذي يستهدف تنمية قدرة الطالب على التعلم واكتساب الخبرات واستخلاص الحقائق </a:t>
            </a:r>
            <a:r>
              <a:rPr lang="ar-IQ" sz="2600" dirty="0" smtClean="0"/>
              <a:t>بنفسه، </a:t>
            </a:r>
            <a:r>
              <a:rPr lang="ar-IQ" sz="2600" dirty="0"/>
              <a:t>والسؤال المهم هنا كيف يمكن تحسين القدرة على التذكر بحيث يمكن أن تحتفظ بالمادة بشكل جيد وفي مثل هذه الحالة تعتمد على الكثير من العوامل وتبدأ </a:t>
            </a:r>
            <a:r>
              <a:rPr lang="ar-IQ" sz="2600" dirty="0" smtClean="0"/>
              <a:t>أولاً </a:t>
            </a:r>
            <a:r>
              <a:rPr lang="ar-IQ" sz="2600" dirty="0"/>
              <a:t>في العوامل التي تتعلق باستقبال المعلومات والتي تعد الأساس في التأثير على الذاكرة ومن هذه العوامل هي:</a:t>
            </a:r>
          </a:p>
          <a:p>
            <a:pPr marL="0" indent="0">
              <a:buNone/>
            </a:pPr>
            <a:endParaRPr lang="ar-IQ" dirty="0"/>
          </a:p>
          <a:p>
            <a:pPr marL="0" indent="0">
              <a:buNone/>
            </a:pPr>
            <a:endParaRPr lang="ar-IQ" dirty="0"/>
          </a:p>
        </p:txBody>
      </p:sp>
    </p:spTree>
    <p:extLst>
      <p:ext uri="{BB962C8B-B14F-4D97-AF65-F5344CB8AC3E}">
        <p14:creationId xmlns:p14="http://schemas.microsoft.com/office/powerpoint/2010/main" val="417575192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a:bodyPr>
          <a:lstStyle/>
          <a:p>
            <a:pPr marL="0" indent="0" algn="just">
              <a:buNone/>
            </a:pPr>
            <a:r>
              <a:rPr lang="ar-IQ" dirty="0"/>
              <a:t>أ</a:t>
            </a:r>
            <a:r>
              <a:rPr lang="ar-IQ" sz="2400" dirty="0"/>
              <a:t>- دوافع الوصول إلى النجاح:</a:t>
            </a:r>
          </a:p>
          <a:p>
            <a:pPr marL="0" indent="0" algn="just">
              <a:buNone/>
            </a:pPr>
            <a:r>
              <a:rPr lang="ar-IQ" sz="2400" dirty="0"/>
              <a:t>  </a:t>
            </a:r>
            <a:r>
              <a:rPr lang="ar-IQ" sz="2400" dirty="0" smtClean="0"/>
              <a:t>يمثل </a:t>
            </a:r>
            <a:r>
              <a:rPr lang="ar-IQ" sz="2400" dirty="0"/>
              <a:t>الدوافع الطاقة الكامنة التي تدفع الطالب لأن يسلك </a:t>
            </a:r>
            <a:r>
              <a:rPr lang="ar-IQ" sz="2400" dirty="0" smtClean="0"/>
              <a:t>سلوكاً معيناً </a:t>
            </a:r>
            <a:r>
              <a:rPr lang="ar-IQ" sz="2400" dirty="0"/>
              <a:t>في </a:t>
            </a:r>
            <a:r>
              <a:rPr lang="ar-IQ" sz="2400" dirty="0" smtClean="0"/>
              <a:t>البيئة، </a:t>
            </a:r>
            <a:r>
              <a:rPr lang="ar-IQ" sz="2400" dirty="0"/>
              <a:t>ولحدوث عملية التعلم لابد أن يكون هنالك دافع يدفع الطالب نحو بذل الطاقة </a:t>
            </a:r>
            <a:r>
              <a:rPr lang="ar-IQ" sz="2400" dirty="0" smtClean="0"/>
              <a:t>للتعلم </a:t>
            </a:r>
            <a:r>
              <a:rPr lang="ar-IQ" sz="2400" dirty="0"/>
              <a:t>إذ أن وجود الدافع للتعلم يعد شرطا أساسيا </a:t>
            </a:r>
            <a:r>
              <a:rPr lang="ar-IQ" sz="2400" dirty="0" smtClean="0"/>
              <a:t>لحدوثه وبدونه </a:t>
            </a:r>
            <a:r>
              <a:rPr lang="ar-IQ" sz="2400" dirty="0"/>
              <a:t>يصبح التعلم شيئا ثقيلا وبالتالي سيتطلب جهدا مضنيا من </a:t>
            </a:r>
            <a:r>
              <a:rPr lang="ar-IQ" sz="2400" dirty="0" smtClean="0"/>
              <a:t>الطالب، </a:t>
            </a:r>
            <a:r>
              <a:rPr lang="ar-IQ" sz="2400" dirty="0"/>
              <a:t>وفي مثل هذه الحالة فأن التذكر سيكون </a:t>
            </a:r>
            <a:r>
              <a:rPr lang="ar-IQ" sz="2400" dirty="0" smtClean="0"/>
              <a:t>ضعيفاً </a:t>
            </a:r>
            <a:r>
              <a:rPr lang="ar-IQ" sz="2400" dirty="0"/>
              <a:t>على العكس من ذلك الطالب الذي يضع </a:t>
            </a:r>
            <a:r>
              <a:rPr lang="ar-IQ" sz="2400" dirty="0" smtClean="0"/>
              <a:t>دافع </a:t>
            </a:r>
            <a:r>
              <a:rPr lang="ar-IQ" sz="2400" dirty="0"/>
              <a:t>النجاح والتفوق كهدف أمامه فان هذا الهدف يعمل كقوة دافعة </a:t>
            </a:r>
            <a:r>
              <a:rPr lang="ar-IQ" sz="2400" dirty="0" smtClean="0"/>
              <a:t>في </a:t>
            </a:r>
            <a:r>
              <a:rPr lang="ar-IQ" sz="2400" dirty="0"/>
              <a:t>تحقيق النجاح.</a:t>
            </a:r>
          </a:p>
          <a:p>
            <a:pPr marL="0" indent="0" algn="just">
              <a:buNone/>
            </a:pPr>
            <a:r>
              <a:rPr lang="ar-IQ" sz="2400" dirty="0"/>
              <a:t>ب - </a:t>
            </a:r>
            <a:r>
              <a:rPr lang="ar-IQ" sz="2400" dirty="0" smtClean="0"/>
              <a:t>الانتباه</a:t>
            </a:r>
            <a:r>
              <a:rPr lang="ar-IQ" sz="2400" dirty="0"/>
              <a:t>:</a:t>
            </a:r>
          </a:p>
          <a:p>
            <a:pPr marL="0" indent="0" algn="just">
              <a:buNone/>
            </a:pPr>
            <a:r>
              <a:rPr lang="ar-IQ" sz="2400" dirty="0"/>
              <a:t>  ي</a:t>
            </a:r>
            <a:r>
              <a:rPr lang="ar-IQ" sz="2400" dirty="0" smtClean="0"/>
              <a:t>عد </a:t>
            </a:r>
            <a:r>
              <a:rPr lang="ar-IQ" sz="2400" dirty="0"/>
              <a:t>الانتباه من العوامل الأساسية في التعلم والتذكر ولكي يتم الانتباه فلابد ان يوجه الطالب احساسه وشعوره نحو موضوع الدرس بحيث يصبح هذا موضوع في بؤرة اهتمامه وإحساسه من أجل أن يحصل إدراك واستيعاب لذلك </a:t>
            </a:r>
            <a:r>
              <a:rPr lang="ar-IQ" sz="2400" dirty="0" smtClean="0"/>
              <a:t>الموضوع </a:t>
            </a:r>
            <a:r>
              <a:rPr lang="ar-IQ" sz="2400" dirty="0"/>
              <a:t>و بالتالي يمكن هذه </a:t>
            </a:r>
            <a:r>
              <a:rPr lang="ar-IQ" sz="2400" dirty="0" smtClean="0"/>
              <a:t>المعلومات تنتقل </a:t>
            </a:r>
            <a:r>
              <a:rPr lang="ar-IQ" sz="2400" dirty="0"/>
              <a:t>إلى الذاكرة طويلة المدى.</a:t>
            </a:r>
          </a:p>
          <a:p>
            <a:pPr marL="0" indent="0">
              <a:buNone/>
            </a:pPr>
            <a:endParaRPr lang="ar-IQ" dirty="0"/>
          </a:p>
        </p:txBody>
      </p:sp>
    </p:spTree>
    <p:extLst>
      <p:ext uri="{BB962C8B-B14F-4D97-AF65-F5344CB8AC3E}">
        <p14:creationId xmlns:p14="http://schemas.microsoft.com/office/powerpoint/2010/main" val="394817233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a:bodyPr>
          <a:lstStyle/>
          <a:p>
            <a:pPr marL="0" indent="0" algn="just">
              <a:buNone/>
            </a:pPr>
            <a:r>
              <a:rPr lang="ar-IQ" sz="2400" dirty="0"/>
              <a:t>2- </a:t>
            </a:r>
            <a:r>
              <a:rPr lang="ar-IQ" sz="2400" dirty="0" smtClean="0"/>
              <a:t>عوامل </a:t>
            </a:r>
            <a:r>
              <a:rPr lang="ar-IQ" sz="2400" dirty="0"/>
              <a:t>تتعلق بالمادة الدراسية:</a:t>
            </a:r>
          </a:p>
          <a:p>
            <a:pPr marL="0" indent="0" algn="just">
              <a:buNone/>
            </a:pPr>
            <a:r>
              <a:rPr lang="ar-IQ" sz="2400" dirty="0"/>
              <a:t>  </a:t>
            </a:r>
            <a:r>
              <a:rPr lang="ar-IQ" sz="2400" dirty="0" smtClean="0"/>
              <a:t>تتأثر </a:t>
            </a:r>
            <a:r>
              <a:rPr lang="ar-IQ" sz="2400" dirty="0"/>
              <a:t>فاعلية عملية التذكر بالمادة الدراسية المراد </a:t>
            </a:r>
            <a:r>
              <a:rPr lang="ar-IQ" sz="2400" dirty="0" smtClean="0"/>
              <a:t>تعلمها ,ودرجة </a:t>
            </a:r>
            <a:r>
              <a:rPr lang="ar-IQ" sz="2400" dirty="0"/>
              <a:t>الفهم والمعنى </a:t>
            </a:r>
            <a:r>
              <a:rPr lang="ar-IQ" sz="2400" dirty="0" smtClean="0"/>
              <a:t>ودرجة </a:t>
            </a:r>
            <a:r>
              <a:rPr lang="ar-IQ" sz="2400" dirty="0"/>
              <a:t>أتقان الطالب للمادة ونوع النشاط الذي </a:t>
            </a:r>
            <a:r>
              <a:rPr lang="ar-IQ" sz="2400" dirty="0" smtClean="0"/>
              <a:t>يمارسهُ الطالب, </a:t>
            </a:r>
            <a:r>
              <a:rPr lang="ar-IQ" sz="2400" dirty="0"/>
              <a:t>ومن بين العوامل المتعلقة بالمادة الدراسية التي لها </a:t>
            </a:r>
            <a:r>
              <a:rPr lang="ar-IQ" sz="2400" dirty="0" smtClean="0"/>
              <a:t>تأثير على </a:t>
            </a:r>
            <a:r>
              <a:rPr lang="ar-IQ" sz="2400" dirty="0"/>
              <a:t>عملية التذكر هي:</a:t>
            </a:r>
          </a:p>
          <a:p>
            <a:pPr marL="0" indent="0" algn="just">
              <a:buNone/>
            </a:pPr>
            <a:r>
              <a:rPr lang="ar-IQ" sz="2400" dirty="0"/>
              <a:t>أ- درجة المعنى في المادة الدراسية:</a:t>
            </a:r>
          </a:p>
          <a:p>
            <a:pPr marL="0" lvl="0" indent="0" algn="just">
              <a:buNone/>
            </a:pPr>
            <a:r>
              <a:rPr lang="ar-IQ" sz="2400" dirty="0"/>
              <a:t>  </a:t>
            </a:r>
            <a:r>
              <a:rPr lang="ar-IQ" sz="2400" dirty="0" smtClean="0"/>
              <a:t>دلت </a:t>
            </a:r>
            <a:r>
              <a:rPr lang="ar-IQ" sz="2400" dirty="0"/>
              <a:t>الدراسات والبحوث أن المعلومات ذات المعني هي التي يتم خزنها في الذاكرة طويلة </a:t>
            </a:r>
            <a:r>
              <a:rPr lang="ar-IQ" sz="2400" dirty="0" smtClean="0"/>
              <a:t>المدى، </a:t>
            </a:r>
            <a:r>
              <a:rPr lang="ar-IQ" sz="2400" dirty="0"/>
              <a:t>وهي أسهل استعادة </a:t>
            </a:r>
            <a:r>
              <a:rPr lang="ar-IQ" sz="2400" dirty="0" smtClean="0"/>
              <a:t>واسترجاعاً </a:t>
            </a:r>
            <a:r>
              <a:rPr lang="ar-IQ" sz="2400" dirty="0"/>
              <a:t>فالشعر اسهل في تذكره من النثر </a:t>
            </a:r>
            <a:r>
              <a:rPr lang="ar-IQ" sz="2400" dirty="0" smtClean="0"/>
              <a:t>, والنثر </a:t>
            </a:r>
            <a:r>
              <a:rPr lang="ar-IQ" sz="2400" dirty="0"/>
              <a:t>أسهل في تذكره من الكلمات التي لا روابط </a:t>
            </a:r>
            <a:r>
              <a:rPr lang="ar-IQ" sz="2400" dirty="0" smtClean="0"/>
              <a:t>بينها, </a:t>
            </a:r>
            <a:r>
              <a:rPr lang="ar-IQ" sz="2400" dirty="0"/>
              <a:t>والكلمات التي </a:t>
            </a:r>
            <a:r>
              <a:rPr lang="ar-IQ" sz="2400" dirty="0" smtClean="0"/>
              <a:t>لا </a:t>
            </a:r>
            <a:r>
              <a:rPr lang="ar-IQ" sz="2400" dirty="0"/>
              <a:t>روابط بينها أسهل تذكرا من المقاطع عديمة المعنى </a:t>
            </a:r>
            <a:r>
              <a:rPr lang="ar-IQ" sz="2400" dirty="0" smtClean="0"/>
              <a:t>.</a:t>
            </a:r>
          </a:p>
          <a:p>
            <a:pPr marL="0" lvl="0" indent="0" algn="just">
              <a:buNone/>
            </a:pPr>
            <a:r>
              <a:rPr lang="ar-IQ" sz="2400" dirty="0"/>
              <a:t> </a:t>
            </a:r>
            <a:r>
              <a:rPr lang="ar-IQ" sz="2400" dirty="0" smtClean="0"/>
              <a:t>أن </a:t>
            </a:r>
            <a:r>
              <a:rPr lang="ar-IQ" sz="2400" dirty="0"/>
              <a:t>هذه الفروق تشير وتأكد أن وجود المعنى في المادة يعد أساس في </a:t>
            </a:r>
            <a:r>
              <a:rPr lang="ar-IQ" sz="2400" dirty="0" smtClean="0"/>
              <a:t>الاحتفاظ </a:t>
            </a:r>
            <a:r>
              <a:rPr lang="ar-IQ" sz="2400" dirty="0"/>
              <a:t>بها فكلما كانت درجة </a:t>
            </a:r>
            <a:r>
              <a:rPr lang="ar-IQ" sz="2400" dirty="0" smtClean="0"/>
              <a:t>المعنى للمادة </a:t>
            </a:r>
            <a:r>
              <a:rPr lang="ar-IQ" sz="2400" dirty="0">
                <a:solidFill>
                  <a:prstClr val="black"/>
                </a:solidFill>
              </a:rPr>
              <a:t>عالية كلما زاد ثبات اثرها في الذاكرة وزادت القدرة على </a:t>
            </a:r>
            <a:r>
              <a:rPr lang="ar-IQ" sz="2400" dirty="0" smtClean="0">
                <a:solidFill>
                  <a:prstClr val="black"/>
                </a:solidFill>
              </a:rPr>
              <a:t>التذكر، </a:t>
            </a:r>
            <a:r>
              <a:rPr lang="ar-IQ" sz="2400" dirty="0">
                <a:solidFill>
                  <a:prstClr val="black"/>
                </a:solidFill>
              </a:rPr>
              <a:t>ودلت إحدى التجارب التي تناولت أهمية درجة المعنى في المادة أن المتعلمين يحتاجون إلى زمن أكبر </a:t>
            </a:r>
            <a:r>
              <a:rPr lang="ar-IQ" sz="2400" dirty="0" smtClean="0">
                <a:solidFill>
                  <a:prstClr val="black"/>
                </a:solidFill>
              </a:rPr>
              <a:t>لاستيعاب </a:t>
            </a:r>
            <a:r>
              <a:rPr lang="ar-IQ" sz="2400" dirty="0">
                <a:solidFill>
                  <a:prstClr val="black"/>
                </a:solidFill>
              </a:rPr>
              <a:t>المادة وكما مبين في أدناه: </a:t>
            </a:r>
          </a:p>
          <a:p>
            <a:pPr marL="0" indent="0" algn="just">
              <a:buNone/>
            </a:pPr>
            <a:r>
              <a:rPr lang="ar-IQ" sz="2400" dirty="0" smtClean="0"/>
              <a:t> </a:t>
            </a:r>
            <a:endParaRPr lang="ar-IQ" sz="2400" dirty="0"/>
          </a:p>
        </p:txBody>
      </p:sp>
    </p:spTree>
    <p:extLst>
      <p:ext uri="{BB962C8B-B14F-4D97-AF65-F5344CB8AC3E}">
        <p14:creationId xmlns:p14="http://schemas.microsoft.com/office/powerpoint/2010/main" val="17922783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fontScale="70000" lnSpcReduction="20000"/>
          </a:bodyPr>
          <a:lstStyle/>
          <a:p>
            <a:pPr marL="0" indent="0">
              <a:buNone/>
            </a:pPr>
            <a:r>
              <a:rPr lang="ar-IQ" sz="3400" dirty="0" smtClean="0"/>
              <a:t>ج- أن تكون مادة التعلم بمستوى المتعلم:</a:t>
            </a:r>
          </a:p>
          <a:p>
            <a:pPr marL="0" indent="0" algn="just">
              <a:buNone/>
            </a:pPr>
            <a:r>
              <a:rPr lang="ar-IQ" sz="3400" dirty="0" smtClean="0"/>
              <a:t>  إذ يرى الغزالي أن عدم تطبيق هذه القاعدة سيضر بالمتعلم والمجتمع ، ويشير في هذا الصدد إلى قول الرسول محمد (صلى الله عليه واله وسلم) "نحن معاشر الأنبياء أمرنا أن ننزل الناس منازلهم ونكلمهم على قدر عقولهم".</a:t>
            </a:r>
          </a:p>
          <a:p>
            <a:pPr marL="0" indent="0">
              <a:buNone/>
            </a:pPr>
            <a:r>
              <a:rPr lang="ar-IQ" sz="3400" dirty="0" smtClean="0"/>
              <a:t>د- الاهتمام بالجانب العملي من العلم والمعرفة:</a:t>
            </a:r>
          </a:p>
          <a:p>
            <a:pPr marL="0" indent="0" algn="just">
              <a:buNone/>
            </a:pPr>
            <a:r>
              <a:rPr lang="ar-IQ" sz="3400" dirty="0" smtClean="0"/>
              <a:t>  إذ يؤكد الغزالي على أهمية تطبيق المتعلم لما يتعلمه من علم ومعرفة فالعلم المجرد لا يفيد دون أن يوظف بشكل عملي، وفي هذا يقول الغزالي لو قرأ المتعلم وحل مئة ألف مسألة علمية وتعلمها ولم يعمل بها لا </a:t>
            </a:r>
            <a:r>
              <a:rPr lang="ar-IQ" sz="3400" dirty="0" err="1" smtClean="0"/>
              <a:t>تفيده</a:t>
            </a:r>
            <a:r>
              <a:rPr lang="ar-IQ" sz="3400" dirty="0" smtClean="0"/>
              <a:t> إلا بالعمل.</a:t>
            </a:r>
          </a:p>
          <a:p>
            <a:pPr marL="0" lvl="0" indent="0">
              <a:buNone/>
            </a:pPr>
            <a:r>
              <a:rPr lang="ar-IQ" sz="3400" dirty="0" smtClean="0">
                <a:solidFill>
                  <a:prstClr val="black"/>
                </a:solidFill>
              </a:rPr>
              <a:t>د- </a:t>
            </a:r>
            <a:r>
              <a:rPr lang="ar-IQ" sz="3400" dirty="0">
                <a:solidFill>
                  <a:prstClr val="black"/>
                </a:solidFill>
              </a:rPr>
              <a:t>الارشاد التربوي:</a:t>
            </a:r>
          </a:p>
          <a:p>
            <a:pPr marL="0" lvl="0" indent="0" algn="just">
              <a:buNone/>
            </a:pPr>
            <a:r>
              <a:rPr lang="ar-IQ" sz="3400" dirty="0">
                <a:solidFill>
                  <a:prstClr val="black"/>
                </a:solidFill>
              </a:rPr>
              <a:t>  </a:t>
            </a:r>
            <a:r>
              <a:rPr lang="ar-IQ" sz="3400" dirty="0" smtClean="0">
                <a:solidFill>
                  <a:prstClr val="black"/>
                </a:solidFill>
              </a:rPr>
              <a:t>ويعد </a:t>
            </a:r>
            <a:r>
              <a:rPr lang="ar-IQ" sz="3400" dirty="0">
                <a:solidFill>
                  <a:prstClr val="black"/>
                </a:solidFill>
              </a:rPr>
              <a:t>من الموضوعات المهمة التي تؤكد عليها التربية الحديثة ومن أرائه في هذا المجال:</a:t>
            </a:r>
          </a:p>
          <a:p>
            <a:pPr marL="0" lvl="0" indent="0" algn="just">
              <a:buNone/>
            </a:pPr>
            <a:r>
              <a:rPr lang="ar-IQ" sz="3400" dirty="0">
                <a:solidFill>
                  <a:prstClr val="black"/>
                </a:solidFill>
              </a:rPr>
              <a:t>1- يعامل المعلم المتعلم وكأنه ولده فيعطف عليه ويثق به </a:t>
            </a:r>
            <a:r>
              <a:rPr lang="ar-IQ" sz="3400" dirty="0" smtClean="0">
                <a:solidFill>
                  <a:prstClr val="black"/>
                </a:solidFill>
              </a:rPr>
              <a:t>ويوجهه وينصحه ولا </a:t>
            </a:r>
            <a:r>
              <a:rPr lang="ar-IQ" sz="3400" dirty="0">
                <a:solidFill>
                  <a:prstClr val="black"/>
                </a:solidFill>
              </a:rPr>
              <a:t>يوبخه أو يحقره .</a:t>
            </a:r>
          </a:p>
          <a:p>
            <a:pPr marL="0" lvl="0" indent="0" algn="just">
              <a:buNone/>
            </a:pPr>
            <a:r>
              <a:rPr lang="ar-IQ" sz="3400" dirty="0">
                <a:solidFill>
                  <a:prstClr val="black"/>
                </a:solidFill>
              </a:rPr>
              <a:t> 2- أن يكون المعلم قدوة حسنة للمتعلم في اخلاقه و تعامله مع الآخرين </a:t>
            </a:r>
            <a:r>
              <a:rPr lang="ar-IQ" sz="3400" dirty="0" smtClean="0">
                <a:solidFill>
                  <a:prstClr val="black"/>
                </a:solidFill>
              </a:rPr>
              <a:t>، وان </a:t>
            </a:r>
            <a:r>
              <a:rPr lang="ar-IQ" sz="3400" dirty="0">
                <a:solidFill>
                  <a:prstClr val="black"/>
                </a:solidFill>
              </a:rPr>
              <a:t>تكون شخصيته خالية من العيوب والانحرافات.</a:t>
            </a:r>
          </a:p>
          <a:p>
            <a:pPr marL="0" lvl="0" indent="0" algn="just">
              <a:buNone/>
            </a:pPr>
            <a:r>
              <a:rPr lang="ar-IQ" sz="3400" dirty="0">
                <a:solidFill>
                  <a:prstClr val="black"/>
                </a:solidFill>
              </a:rPr>
              <a:t> ۳- أن يقارن القول بالعمل وهذه تعد من المؤشرات المهمة للتوافق والصحة النفسية والتي ينبغي أن يتمتع بها المعلم. </a:t>
            </a:r>
          </a:p>
          <a:p>
            <a:pPr marL="0" indent="0">
              <a:buNone/>
            </a:pPr>
            <a:endParaRPr lang="ar-IQ" dirty="0" smtClean="0"/>
          </a:p>
          <a:p>
            <a:pPr marL="0" indent="0">
              <a:buNone/>
            </a:pPr>
            <a:endParaRPr lang="ar-IQ" dirty="0"/>
          </a:p>
        </p:txBody>
      </p:sp>
    </p:spTree>
    <p:extLst>
      <p:ext uri="{BB962C8B-B14F-4D97-AF65-F5344CB8AC3E}">
        <p14:creationId xmlns:p14="http://schemas.microsoft.com/office/powerpoint/2010/main" val="1403616518"/>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lnSpcReduction="10000"/>
          </a:bodyPr>
          <a:lstStyle/>
          <a:p>
            <a:pPr marL="0" indent="0" algn="just">
              <a:buNone/>
            </a:pPr>
            <a:r>
              <a:rPr lang="ar-IQ" sz="2400" dirty="0" smtClean="0"/>
              <a:t>(</a:t>
            </a:r>
            <a:r>
              <a:rPr lang="ar-IQ" sz="2400" dirty="0"/>
              <a:t>24) دقيقة لتعلم قطعة نثرية ذات معنى (83) دقيقة لتعلم قائمة من (200) رقم  (93) دقيقة لتعلم قائمة من (100) مقطع عديم المعنى (10) دقائق لتعلم (200) كلمة من الشعر.   </a:t>
            </a:r>
          </a:p>
          <a:p>
            <a:pPr marL="0" indent="0" algn="just">
              <a:buNone/>
            </a:pPr>
            <a:r>
              <a:rPr lang="ar-IQ" sz="2400" dirty="0"/>
              <a:t>    وتوضح هذه النتائج أن المادة ذات المعنى يتم تذكرها بسهولة بينما المادة الأقل </a:t>
            </a:r>
            <a:r>
              <a:rPr lang="ar-IQ" sz="2400" dirty="0" smtClean="0"/>
              <a:t>معنى </a:t>
            </a:r>
            <a:r>
              <a:rPr lang="ar-IQ" sz="2400" dirty="0"/>
              <a:t>فنجد صعوبة في تذكرها.</a:t>
            </a:r>
          </a:p>
          <a:p>
            <a:pPr marL="0" indent="0" algn="just">
              <a:buNone/>
            </a:pPr>
            <a:r>
              <a:rPr lang="ar-IQ" sz="2400" dirty="0"/>
              <a:t> ب - تنظيم المادة الدراسية:</a:t>
            </a:r>
          </a:p>
          <a:p>
            <a:pPr marL="0" indent="0" algn="just">
              <a:buNone/>
            </a:pPr>
            <a:r>
              <a:rPr lang="ar-IQ" sz="2400" dirty="0"/>
              <a:t>  </a:t>
            </a:r>
            <a:r>
              <a:rPr lang="ar-IQ" sz="2400" dirty="0" smtClean="0"/>
              <a:t>ان </a:t>
            </a:r>
            <a:r>
              <a:rPr lang="ar-IQ" sz="2400" dirty="0"/>
              <a:t>المادة التي </a:t>
            </a:r>
            <a:r>
              <a:rPr lang="ar-IQ" sz="2400" dirty="0" smtClean="0"/>
              <a:t>تُعرض </a:t>
            </a:r>
            <a:r>
              <a:rPr lang="ar-IQ" sz="2400" dirty="0"/>
              <a:t>بشكل منظم ومترابط بحيث تكون وحدة متكاملة يكون فهمها أيسر وتذكرها </a:t>
            </a:r>
            <a:r>
              <a:rPr lang="ar-IQ" sz="2400" dirty="0" smtClean="0"/>
              <a:t>أسهل </a:t>
            </a:r>
            <a:r>
              <a:rPr lang="ar-IQ" sz="2400" dirty="0"/>
              <a:t>إذ أن محاولة المتعلم فهم وجمع وحشر المعلومات في الذاكرة طويلة المدى دون أن يعتني بتنظيمها فأنه سيجد صعوبة ومشقة وعناء في ا</a:t>
            </a:r>
            <a:r>
              <a:rPr lang="ar-IQ" sz="2400" dirty="0" smtClean="0"/>
              <a:t>سترجاعها </a:t>
            </a:r>
            <a:r>
              <a:rPr lang="ar-IQ" sz="2400" dirty="0"/>
              <a:t>والتعرف عليها فيما بعد.</a:t>
            </a:r>
          </a:p>
          <a:p>
            <a:pPr marL="0" lvl="0" indent="0" algn="just">
              <a:buNone/>
            </a:pPr>
            <a:r>
              <a:rPr lang="ar-IQ" sz="2400" dirty="0" smtClean="0">
                <a:solidFill>
                  <a:prstClr val="black"/>
                </a:solidFill>
              </a:rPr>
              <a:t>  ولابد </a:t>
            </a:r>
            <a:r>
              <a:rPr lang="ar-IQ" sz="2400" dirty="0">
                <a:solidFill>
                  <a:prstClr val="black"/>
                </a:solidFill>
              </a:rPr>
              <a:t>من الإشارة هنا أنه ليس المهم محاولة تنظيم المادة فقط بل يجب أن يتم ربط المعلومات بالمعارف التي اكتسبها فربط الحقيقة بحقائق أخرى أسهل على الذاكرة الاحتفاظ بها وتصبح كل حقيقة (سنارة) تتعلق بها مجموعة من الحقائق وهذه الحقائق معا تكون شبكة من الارتباطات تصبح بها الحقيقة الأولى جزء من نسيج فكرنا، لذا فأن سر الذاكرة الجيدة </a:t>
            </a:r>
            <a:r>
              <a:rPr lang="ar-IQ" sz="2400" dirty="0" smtClean="0">
                <a:solidFill>
                  <a:prstClr val="black"/>
                </a:solidFill>
              </a:rPr>
              <a:t>إذاً </a:t>
            </a:r>
            <a:r>
              <a:rPr lang="ar-IQ" sz="2400" dirty="0">
                <a:solidFill>
                  <a:prstClr val="black"/>
                </a:solidFill>
              </a:rPr>
              <a:t>هو القدرة على تكوين ارتباطات عديدة ومتنوعة</a:t>
            </a:r>
            <a:r>
              <a:rPr lang="ar-IQ" sz="2400" dirty="0" smtClean="0">
                <a:solidFill>
                  <a:prstClr val="black"/>
                </a:solidFill>
              </a:rPr>
              <a:t>.</a:t>
            </a:r>
            <a:endParaRPr lang="ar-IQ" dirty="0"/>
          </a:p>
        </p:txBody>
      </p:sp>
    </p:spTree>
    <p:extLst>
      <p:ext uri="{BB962C8B-B14F-4D97-AF65-F5344CB8AC3E}">
        <p14:creationId xmlns:p14="http://schemas.microsoft.com/office/powerpoint/2010/main" val="161346303"/>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lstStyle/>
          <a:p>
            <a:pPr marL="0" indent="0" algn="just">
              <a:buNone/>
            </a:pPr>
            <a:r>
              <a:rPr lang="ar-IQ" sz="2400" dirty="0" smtClean="0"/>
              <a:t>ج </a:t>
            </a:r>
            <a:r>
              <a:rPr lang="ar-IQ" sz="2400" dirty="0"/>
              <a:t>- ارتباط المادة بميول واتجاهات الطلبة:</a:t>
            </a:r>
          </a:p>
          <a:p>
            <a:pPr marL="0" indent="0" algn="just">
              <a:buNone/>
            </a:pPr>
            <a:r>
              <a:rPr lang="ar-IQ" sz="2400" dirty="0"/>
              <a:t>  </a:t>
            </a:r>
            <a:r>
              <a:rPr lang="ar-IQ" sz="2400" dirty="0" smtClean="0"/>
              <a:t>يميل </a:t>
            </a:r>
            <a:r>
              <a:rPr lang="ar-IQ" sz="2400" dirty="0"/>
              <a:t>بعض الطلبة إلى مواد معينة ولا يميل إلى أخرى والسبب في ذلك هو أن المواد تكون على الأغلب مرتبطة بحاجة من حاجات الفرد النفسية فنجد الكثير من </a:t>
            </a:r>
            <a:r>
              <a:rPr lang="ar-IQ" sz="2400" dirty="0" smtClean="0">
                <a:solidFill>
                  <a:prstClr val="black"/>
                </a:solidFill>
              </a:rPr>
              <a:t>الطلبة </a:t>
            </a:r>
            <a:r>
              <a:rPr lang="ar-IQ" sz="2400" dirty="0">
                <a:solidFill>
                  <a:prstClr val="black"/>
                </a:solidFill>
              </a:rPr>
              <a:t>يطالعون ويهتمون بموضوعات معينة في حين يتكرر أخفاق الآخرين من الطلبة في موضوعات أخرى.</a:t>
            </a:r>
          </a:p>
          <a:p>
            <a:pPr marL="0" lvl="0" indent="0" algn="just">
              <a:buNone/>
            </a:pPr>
            <a:r>
              <a:rPr lang="ar-IQ" sz="2400" dirty="0">
                <a:solidFill>
                  <a:prstClr val="black"/>
                </a:solidFill>
              </a:rPr>
              <a:t>  </a:t>
            </a:r>
            <a:r>
              <a:rPr lang="ar-IQ" sz="2400" dirty="0" smtClean="0">
                <a:solidFill>
                  <a:prstClr val="black"/>
                </a:solidFill>
              </a:rPr>
              <a:t>وعلى </a:t>
            </a:r>
            <a:r>
              <a:rPr lang="ar-IQ" sz="2400" dirty="0">
                <a:solidFill>
                  <a:prstClr val="black"/>
                </a:solidFill>
              </a:rPr>
              <a:t>الرغم مما يتركه </a:t>
            </a:r>
            <a:r>
              <a:rPr lang="ar-IQ" sz="2400" dirty="0" smtClean="0">
                <a:solidFill>
                  <a:prstClr val="black"/>
                </a:solidFill>
              </a:rPr>
              <a:t>الاخفاق </a:t>
            </a:r>
            <a:r>
              <a:rPr lang="ar-IQ" sz="2400" dirty="0">
                <a:solidFill>
                  <a:prstClr val="black"/>
                </a:solidFill>
              </a:rPr>
              <a:t>من آثار سلبية عليهم فهم لا يستطيعون حفظ المعلومات التي </a:t>
            </a:r>
            <a:r>
              <a:rPr lang="ar-IQ" sz="2400" dirty="0" err="1">
                <a:solidFill>
                  <a:prstClr val="black"/>
                </a:solidFill>
              </a:rPr>
              <a:t>يتطلبها</a:t>
            </a:r>
            <a:r>
              <a:rPr lang="ar-IQ" sz="2400" dirty="0">
                <a:solidFill>
                  <a:prstClr val="black"/>
                </a:solidFill>
              </a:rPr>
              <a:t> النجاح وبحسب نظرية التحليل النفسي فأن الفرد لا </a:t>
            </a:r>
            <a:r>
              <a:rPr lang="ar-IQ" sz="2400" dirty="0" smtClean="0">
                <a:solidFill>
                  <a:prstClr val="black"/>
                </a:solidFill>
              </a:rPr>
              <a:t>شعورياً </a:t>
            </a:r>
            <a:r>
              <a:rPr lang="ar-IQ" sz="2400" dirty="0">
                <a:solidFill>
                  <a:prstClr val="black"/>
                </a:solidFill>
              </a:rPr>
              <a:t>يطرد الخبرات المؤلمة من ذاكرته لأنه لا يحب أن تبقى في حياته الشعورية.</a:t>
            </a:r>
          </a:p>
          <a:p>
            <a:pPr marL="0" lvl="0" indent="0" algn="just">
              <a:buNone/>
            </a:pPr>
            <a:r>
              <a:rPr lang="ar-IQ" sz="2400" dirty="0">
                <a:solidFill>
                  <a:prstClr val="black"/>
                </a:solidFill>
              </a:rPr>
              <a:t>د- المهارات الحركية والمهارات اللفظية:</a:t>
            </a:r>
          </a:p>
          <a:p>
            <a:pPr marL="0" lvl="0" indent="0" algn="just">
              <a:buNone/>
            </a:pPr>
            <a:r>
              <a:rPr lang="ar-IQ" sz="2400" dirty="0">
                <a:solidFill>
                  <a:prstClr val="black"/>
                </a:solidFill>
              </a:rPr>
              <a:t>   </a:t>
            </a:r>
            <a:r>
              <a:rPr lang="ar-IQ" sz="2400" dirty="0" smtClean="0">
                <a:solidFill>
                  <a:prstClr val="black"/>
                </a:solidFill>
              </a:rPr>
              <a:t>أن </a:t>
            </a:r>
            <a:r>
              <a:rPr lang="ar-IQ" sz="2400" dirty="0">
                <a:solidFill>
                  <a:prstClr val="black"/>
                </a:solidFill>
              </a:rPr>
              <a:t>أي مهارة حركية لابد أن تتضمن جوانب فكرية وأخرى لفظية وعند مقارنة الاحتفاظ والتذكر في المواد اللفظية والمهارات الحركية نجد أن المهارات الحركية هي الأكثر في التذكر </a:t>
            </a:r>
            <a:r>
              <a:rPr lang="ar-IQ" sz="2400" dirty="0" smtClean="0">
                <a:solidFill>
                  <a:prstClr val="black"/>
                </a:solidFill>
              </a:rPr>
              <a:t>والاحتفاظ، </a:t>
            </a:r>
            <a:r>
              <a:rPr lang="ar-IQ" sz="2400" dirty="0">
                <a:solidFill>
                  <a:prstClr val="black"/>
                </a:solidFill>
              </a:rPr>
              <a:t>وهذا ما توصلت إليه الدراسات التي بينت ان الاستجابات الحركية يتم الاحتفاظ بها جيدا عند الإنسان والحيوان فقد توصل (</a:t>
            </a:r>
            <a:r>
              <a:rPr lang="ar-IQ" sz="2400" dirty="0" err="1">
                <a:solidFill>
                  <a:prstClr val="black"/>
                </a:solidFill>
              </a:rPr>
              <a:t>سکنر</a:t>
            </a:r>
            <a:r>
              <a:rPr lang="ar-IQ" sz="2400" dirty="0">
                <a:solidFill>
                  <a:prstClr val="black"/>
                </a:solidFill>
              </a:rPr>
              <a:t>) في تجاربه على الحمامة أنها ظلت تنقر بمنقارها على القرص الملون </a:t>
            </a:r>
            <a:r>
              <a:rPr lang="ar-IQ" sz="2400" dirty="0" err="1">
                <a:solidFill>
                  <a:prstClr val="black"/>
                </a:solidFill>
              </a:rPr>
              <a:t>حتی</a:t>
            </a:r>
            <a:r>
              <a:rPr lang="ar-IQ" sz="2400" dirty="0">
                <a:solidFill>
                  <a:prstClr val="black"/>
                </a:solidFill>
              </a:rPr>
              <a:t> بعد مرور </a:t>
            </a:r>
          </a:p>
          <a:p>
            <a:pPr marL="0" indent="0" algn="just">
              <a:buNone/>
            </a:pPr>
            <a:endParaRPr lang="ar-IQ" sz="2400" dirty="0"/>
          </a:p>
        </p:txBody>
      </p:sp>
    </p:spTree>
    <p:extLst>
      <p:ext uri="{BB962C8B-B14F-4D97-AF65-F5344CB8AC3E}">
        <p14:creationId xmlns:p14="http://schemas.microsoft.com/office/powerpoint/2010/main" val="177740208"/>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Autofit/>
          </a:bodyPr>
          <a:lstStyle/>
          <a:p>
            <a:pPr marL="0" indent="0" algn="just">
              <a:buNone/>
            </a:pPr>
            <a:r>
              <a:rPr lang="ar-IQ" sz="2400" dirty="0" smtClean="0"/>
              <a:t>أربع </a:t>
            </a:r>
            <a:r>
              <a:rPr lang="ar-IQ" sz="2400" dirty="0"/>
              <a:t>سنوات ونصف على تعلمها </a:t>
            </a:r>
            <a:r>
              <a:rPr lang="ar-IQ" sz="2400" dirty="0" smtClean="0"/>
              <a:t>ذلك </a:t>
            </a:r>
            <a:r>
              <a:rPr lang="ar-IQ" sz="2400" dirty="0"/>
              <a:t>إذ أن المعلومات التي يستمدها المتعلم باستخدام أكثر من حاسة أثبت في الذاكرة من المعلومات التي يستمدها باستخدام حاسة واحدة، فالطالب الذي يقوم بأجراء التجربة </a:t>
            </a:r>
            <a:r>
              <a:rPr lang="ar-IQ" sz="2400" dirty="0" smtClean="0"/>
              <a:t>ويقرنها </a:t>
            </a:r>
            <a:r>
              <a:rPr lang="ar-IQ" sz="2400" dirty="0"/>
              <a:t>بالصورة الضوئية يكون تعلمه افضل وبالتالي تذكره يكون احسن من </a:t>
            </a:r>
            <a:r>
              <a:rPr lang="ar-IQ" sz="2400" dirty="0" smtClean="0"/>
              <a:t>الاعتماد </a:t>
            </a:r>
            <a:r>
              <a:rPr lang="ar-IQ" sz="2400" dirty="0"/>
              <a:t>على حاسة واحدة.</a:t>
            </a:r>
          </a:p>
          <a:p>
            <a:pPr marL="0" indent="0" algn="just">
              <a:buNone/>
            </a:pPr>
            <a:r>
              <a:rPr lang="ar-IQ" sz="2400" dirty="0"/>
              <a:t> ٣ - العوامل المتعلقة بطرائق التدريس:</a:t>
            </a:r>
          </a:p>
          <a:p>
            <a:pPr marL="0" indent="0" algn="just">
              <a:buNone/>
            </a:pPr>
            <a:r>
              <a:rPr lang="ar-IQ" sz="2400" dirty="0" smtClean="0"/>
              <a:t>  ان </a:t>
            </a:r>
            <a:r>
              <a:rPr lang="ar-IQ" sz="2400" dirty="0"/>
              <a:t>علم النفس غني بالدراسات والبحوث المتعلقة بالأسلوب الأمثل لدراسة المادة وقد </a:t>
            </a:r>
            <a:r>
              <a:rPr lang="ar-IQ" sz="2400" dirty="0" err="1"/>
              <a:t>تمضخت</a:t>
            </a:r>
            <a:r>
              <a:rPr lang="ar-IQ" sz="2400" dirty="0"/>
              <a:t> </a:t>
            </a:r>
            <a:r>
              <a:rPr lang="ar-IQ" sz="2400" dirty="0" smtClean="0"/>
              <a:t>في </a:t>
            </a:r>
            <a:r>
              <a:rPr lang="ar-IQ" sz="2400" dirty="0"/>
              <a:t>الوصول إلى طرق متعدد يمكن أن تحقق فعالية التذكر وتنشط الذاكرة ومن أهمها:</a:t>
            </a:r>
          </a:p>
          <a:p>
            <a:pPr marL="0" indent="0" algn="just">
              <a:buNone/>
            </a:pPr>
            <a:r>
              <a:rPr lang="ar-IQ" sz="2400" dirty="0"/>
              <a:t>أ- الطريقة الكلية والطريقة الجزئية:</a:t>
            </a:r>
          </a:p>
          <a:p>
            <a:pPr marL="0" indent="0" algn="just">
              <a:buNone/>
            </a:pPr>
            <a:r>
              <a:rPr lang="ar-IQ" sz="2400" dirty="0"/>
              <a:t>الطريقة الكلية: تعني قراءة المادة كلها مرة بعد أخرى إلى أن يتحقق حفظها.</a:t>
            </a:r>
          </a:p>
          <a:p>
            <a:pPr marL="0" lvl="0" indent="0" algn="just">
              <a:buNone/>
            </a:pPr>
            <a:r>
              <a:rPr lang="ar-IQ" sz="2400" dirty="0">
                <a:solidFill>
                  <a:prstClr val="black"/>
                </a:solidFill>
              </a:rPr>
              <a:t>أما الطريقة الجزئية فهي تجزئة المادة وقراءة كل جزء منها بعد اتمام حفظ الجزء الآخر فمثلا عند محاولتنا نحفظ قصيدة شعرية فهل من الأفضل قراءة القصيدة كاملة مرة بعد أخرى حتى يتم حفظها أم قراءة القصيدة شيئا فشيئا</a:t>
            </a:r>
            <a:r>
              <a:rPr lang="ar-IQ" sz="2400" dirty="0" smtClean="0">
                <a:solidFill>
                  <a:prstClr val="black"/>
                </a:solidFill>
              </a:rPr>
              <a:t>. </a:t>
            </a:r>
            <a:endParaRPr lang="ar-IQ" sz="2400" dirty="0">
              <a:solidFill>
                <a:prstClr val="black"/>
              </a:solidFill>
            </a:endParaRPr>
          </a:p>
        </p:txBody>
      </p:sp>
    </p:spTree>
    <p:extLst>
      <p:ext uri="{BB962C8B-B14F-4D97-AF65-F5344CB8AC3E}">
        <p14:creationId xmlns:p14="http://schemas.microsoft.com/office/powerpoint/2010/main" val="270062817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404664"/>
            <a:ext cx="8208912" cy="6120680"/>
          </a:xfrm>
        </p:spPr>
        <p:txBody>
          <a:bodyPr>
            <a:normAutofit fontScale="77500" lnSpcReduction="20000"/>
          </a:bodyPr>
          <a:lstStyle/>
          <a:p>
            <a:pPr marL="0" lvl="0" indent="0" algn="just">
              <a:buNone/>
            </a:pPr>
            <a:r>
              <a:rPr lang="ar-IQ" dirty="0"/>
              <a:t> </a:t>
            </a:r>
            <a:r>
              <a:rPr lang="ar-IQ" sz="3100" dirty="0">
                <a:solidFill>
                  <a:prstClr val="black"/>
                </a:solidFill>
              </a:rPr>
              <a:t>أن لكل طريق مجال استخدام يختلف عن الأخرى فالطريقة الكلية يتوقف استخدامها على مقدار المادة المراد تعلمها، ونوع هذه المادة والمتعلم نفسه وغيرها من العوامل فهي تكون مناسبة حيثما تكون المادة قصيرة وتتصف بوحدة طبيعية أو تتابع منطقي ففي هذه الحالة تتحقق ارتباطات بين الكلمات والفقرات مما تؤدي إلى وضوح المعنى وبالتالي تساعد على الحفظ والتذكر.</a:t>
            </a:r>
          </a:p>
          <a:p>
            <a:pPr marL="0" lvl="0" indent="0" algn="just">
              <a:buNone/>
            </a:pPr>
            <a:r>
              <a:rPr lang="ar-IQ" sz="3100" dirty="0">
                <a:solidFill>
                  <a:prstClr val="black"/>
                </a:solidFill>
              </a:rPr>
              <a:t>أما الطريقة الجزئية فهي تكون مناسبة أكثر حيثما تكون المادة طويلة وصعبة فهي تصل على حفظ الدافعية لدى المتعلم إذ أنه يستطيع أن يقف على حفظه خطوة بخطوة.</a:t>
            </a:r>
          </a:p>
          <a:p>
            <a:pPr marL="0" lvl="0" indent="0" algn="just">
              <a:buNone/>
            </a:pPr>
            <a:r>
              <a:rPr lang="ar-IQ" sz="3100" dirty="0">
                <a:solidFill>
                  <a:prstClr val="black"/>
                </a:solidFill>
              </a:rPr>
              <a:t>  </a:t>
            </a:r>
            <a:r>
              <a:rPr lang="ar-IQ" sz="3100" dirty="0" smtClean="0">
                <a:solidFill>
                  <a:prstClr val="black"/>
                </a:solidFill>
              </a:rPr>
              <a:t>وعلى </a:t>
            </a:r>
            <a:r>
              <a:rPr lang="ar-IQ" sz="3100" dirty="0">
                <a:solidFill>
                  <a:prstClr val="black"/>
                </a:solidFill>
              </a:rPr>
              <a:t>الرغم من اختلاف الطريقتين في حفظ المادة إلا أنهما كثيرا ما ترتبطان ببعضهما ويكون الأسلوب الأمثل هو الجمع بين الطريقتين.</a:t>
            </a:r>
          </a:p>
          <a:p>
            <a:pPr marL="0" lvl="0" indent="0" algn="just">
              <a:buNone/>
            </a:pPr>
            <a:r>
              <a:rPr lang="ar-IQ" sz="3100" dirty="0">
                <a:solidFill>
                  <a:prstClr val="black"/>
                </a:solidFill>
              </a:rPr>
              <a:t> ب - الطريقة الموزعة والطريقة المكثفة:</a:t>
            </a:r>
          </a:p>
          <a:p>
            <a:pPr marL="0" lvl="0" indent="0" algn="just">
              <a:buNone/>
            </a:pPr>
            <a:r>
              <a:rPr lang="ar-IQ" sz="3100" dirty="0">
                <a:solidFill>
                  <a:prstClr val="black"/>
                </a:solidFill>
              </a:rPr>
              <a:t>    تعني الطريقة الموزعة أن يتم التعلم على فترات عمل بينها فترات راحة استخدام هذه الطريقة في حالة التعلم الحركي وفي حالة التعلم الذي يتطلب الحفظ الآلي وفي حالة المادة التي تتطلب الاحتفاظ الطويل </a:t>
            </a:r>
            <a:r>
              <a:rPr lang="ar-IQ" sz="3100" dirty="0" smtClean="0">
                <a:solidFill>
                  <a:prstClr val="black"/>
                </a:solidFill>
              </a:rPr>
              <a:t>الأمد </a:t>
            </a:r>
            <a:r>
              <a:rPr lang="ar-IQ" sz="3100" dirty="0">
                <a:solidFill>
                  <a:prstClr val="black"/>
                </a:solidFill>
              </a:rPr>
              <a:t>(۲- 4) اسبوع فقد أظهرت احدى الدراسات أن قراءة المادة مرة واحدة في اليوم على مدى خمسة </a:t>
            </a:r>
            <a:r>
              <a:rPr lang="ar-IQ" sz="3100" dirty="0" smtClean="0">
                <a:solidFill>
                  <a:prstClr val="black"/>
                </a:solidFill>
              </a:rPr>
              <a:t>مرات </a:t>
            </a:r>
            <a:r>
              <a:rPr lang="ar-IQ" sz="3100" dirty="0">
                <a:solidFill>
                  <a:prstClr val="black"/>
                </a:solidFill>
              </a:rPr>
              <a:t>متتالية قد أعطى احتفاظا للمادة يساوي ثلاثة أضعاف ما أعطاه قراءتها خمس مرات متتالية.</a:t>
            </a:r>
          </a:p>
          <a:p>
            <a:pPr marL="0" lvl="0" indent="0" algn="just">
              <a:buNone/>
            </a:pPr>
            <a:r>
              <a:rPr lang="ar-IQ" sz="3100" dirty="0">
                <a:solidFill>
                  <a:prstClr val="black"/>
                </a:solidFill>
              </a:rPr>
              <a:t>   أما الطريقة المكثفة فهي الاستمرار في عملية التعلم على فترة واحدة دون راحة أي الاستمرار في القراءة حتى يتم </a:t>
            </a:r>
            <a:r>
              <a:rPr lang="ar-IQ" sz="3100" dirty="0" smtClean="0">
                <a:solidFill>
                  <a:prstClr val="black"/>
                </a:solidFill>
              </a:rPr>
              <a:t>الحفظ . </a:t>
            </a:r>
            <a:endParaRPr lang="ar-IQ" sz="3100" dirty="0"/>
          </a:p>
        </p:txBody>
      </p:sp>
    </p:spTree>
    <p:extLst>
      <p:ext uri="{BB962C8B-B14F-4D97-AF65-F5344CB8AC3E}">
        <p14:creationId xmlns:p14="http://schemas.microsoft.com/office/powerpoint/2010/main" val="963323027"/>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lnSpcReduction="10000"/>
          </a:bodyPr>
          <a:lstStyle/>
          <a:p>
            <a:pPr marL="0" indent="0" algn="just">
              <a:buNone/>
            </a:pPr>
            <a:r>
              <a:rPr lang="ar-IQ" sz="2400" dirty="0"/>
              <a:t>وقد تكون هذه الطريقة فعالة في حالة المادة التعليمية التي يكون طابعها الاستكشاف أو تكوين المفاهيم أو حل المشكلات التي تتطلب من الطالب أن يستشف أو يستخلص الجواب الصحيح ويفضل استخدامها مع المواد التي تتضمن حل المسائل.</a:t>
            </a:r>
          </a:p>
          <a:p>
            <a:pPr marL="0" indent="0" algn="just">
              <a:buNone/>
            </a:pPr>
            <a:r>
              <a:rPr lang="ar-IQ" sz="2400" dirty="0"/>
              <a:t>ج- طريقة التسميع: </a:t>
            </a:r>
          </a:p>
          <a:p>
            <a:pPr marL="0" indent="0" algn="just">
              <a:buNone/>
            </a:pPr>
            <a:r>
              <a:rPr lang="ar-IQ" sz="2400" dirty="0"/>
              <a:t>  </a:t>
            </a:r>
            <a:r>
              <a:rPr lang="ar-IQ" sz="2400" dirty="0" smtClean="0"/>
              <a:t>ان </a:t>
            </a:r>
            <a:r>
              <a:rPr lang="ar-IQ" sz="2400" dirty="0"/>
              <a:t>قراءة المادة التعليمية ومحاولة الطالب تسميعها في أعقاب ذلك يكون </a:t>
            </a:r>
            <a:r>
              <a:rPr lang="ar-IQ" sz="2400" dirty="0" smtClean="0"/>
              <a:t>ذات </a:t>
            </a:r>
            <a:r>
              <a:rPr lang="ar-IQ" sz="2400" dirty="0"/>
              <a:t>جدوى من تكرار </a:t>
            </a:r>
            <a:r>
              <a:rPr lang="ar-IQ" sz="2400" dirty="0" smtClean="0"/>
              <a:t>قراءتها </a:t>
            </a:r>
            <a:r>
              <a:rPr lang="ar-IQ" sz="2400" dirty="0"/>
              <a:t>مرة بعد مرة فالطالب الذي يقرأ المادة ويعرف أن عليه أن يستذكرها في اعقاب ذلك فإن هذا يجعله يقرأها بنشاط ويقظة وبالتالي يؤدي ذلك إلى احتفاظ أكثر </a:t>
            </a:r>
            <a:r>
              <a:rPr lang="ar-IQ" sz="2400" dirty="0" smtClean="0"/>
              <a:t>.</a:t>
            </a:r>
          </a:p>
          <a:p>
            <a:pPr marL="0" indent="0" algn="just">
              <a:buNone/>
            </a:pPr>
            <a:r>
              <a:rPr lang="ar-IQ" sz="2400" dirty="0"/>
              <a:t> </a:t>
            </a:r>
            <a:r>
              <a:rPr lang="ar-IQ" sz="2400" dirty="0" smtClean="0"/>
              <a:t> أن </a:t>
            </a:r>
            <a:r>
              <a:rPr lang="ar-IQ" sz="2400" dirty="0"/>
              <a:t>هذه الطريقة تضمن فعالية أكثر من جانب المتعلم </a:t>
            </a:r>
            <a:r>
              <a:rPr lang="ar-IQ" sz="2400" dirty="0" smtClean="0"/>
              <a:t>إذ </a:t>
            </a:r>
            <a:r>
              <a:rPr lang="ar-IQ" sz="2400" dirty="0"/>
              <a:t>أنها تجعل المتعلم يعتمد على نشاط احساسه وتفكيره وليس على مجرد القراءة فقط إضافة إلى أنها تضمن استمرار الدافعية لديه في تشخيص النقاط التي تحتاج إلى المزيد من الحفظ وما حققه من تقدم.</a:t>
            </a:r>
          </a:p>
          <a:p>
            <a:pPr marL="0" lvl="0" indent="0" algn="just">
              <a:buNone/>
            </a:pPr>
            <a:r>
              <a:rPr lang="ar-IQ" sz="2400" dirty="0">
                <a:solidFill>
                  <a:prstClr val="black"/>
                </a:solidFill>
              </a:rPr>
              <a:t>4 - عوامل تتعلق بالمتعلم نفسه:</a:t>
            </a:r>
          </a:p>
          <a:p>
            <a:pPr marL="0" lvl="0" indent="0" algn="just">
              <a:buNone/>
            </a:pPr>
            <a:r>
              <a:rPr lang="ar-IQ" sz="2400" dirty="0">
                <a:solidFill>
                  <a:prstClr val="black"/>
                </a:solidFill>
              </a:rPr>
              <a:t>    هنالك عوامل عديدة ومختلفة تدخل ضمن المتعلم نفسه مما يجعل عملية التعلم ناقصة وبالتالي يكون </a:t>
            </a:r>
            <a:r>
              <a:rPr lang="ar-IQ" sz="2400" dirty="0" smtClean="0">
                <a:solidFill>
                  <a:prstClr val="black"/>
                </a:solidFill>
              </a:rPr>
              <a:t>الاحتفاظ </a:t>
            </a:r>
            <a:r>
              <a:rPr lang="ar-IQ" sz="2400" dirty="0">
                <a:solidFill>
                  <a:prstClr val="black"/>
                </a:solidFill>
              </a:rPr>
              <a:t>والتذكر على مستوى </a:t>
            </a:r>
            <a:r>
              <a:rPr lang="ar-IQ" sz="2400" dirty="0" smtClean="0">
                <a:solidFill>
                  <a:prstClr val="black"/>
                </a:solidFill>
              </a:rPr>
              <a:t>أدنى.</a:t>
            </a:r>
            <a:endParaRPr lang="ar-IQ" sz="2400" dirty="0">
              <a:solidFill>
                <a:prstClr val="black"/>
              </a:solidFill>
            </a:endParaRPr>
          </a:p>
          <a:p>
            <a:pPr marL="0" indent="0">
              <a:buNone/>
            </a:pPr>
            <a:endParaRPr lang="ar-IQ" sz="2400" dirty="0"/>
          </a:p>
        </p:txBody>
      </p:sp>
    </p:spTree>
    <p:extLst>
      <p:ext uri="{BB962C8B-B14F-4D97-AF65-F5344CB8AC3E}">
        <p14:creationId xmlns:p14="http://schemas.microsoft.com/office/powerpoint/2010/main" val="282501015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fontScale="77500" lnSpcReduction="20000"/>
          </a:bodyPr>
          <a:lstStyle/>
          <a:p>
            <a:pPr marL="0" indent="0" algn="just">
              <a:buNone/>
            </a:pPr>
            <a:r>
              <a:rPr lang="ar-IQ" sz="2400" dirty="0" smtClean="0"/>
              <a:t> </a:t>
            </a:r>
            <a:r>
              <a:rPr lang="ar-IQ" sz="3100" dirty="0" smtClean="0"/>
              <a:t>فالتذكر يتأثر </a:t>
            </a:r>
            <a:r>
              <a:rPr lang="ar-IQ" sz="3100" dirty="0"/>
              <a:t>دون شك بالمستوى </a:t>
            </a:r>
            <a:r>
              <a:rPr lang="ar-IQ" sz="3100" dirty="0" smtClean="0"/>
              <a:t>العقلي </a:t>
            </a:r>
            <a:r>
              <a:rPr lang="ar-IQ" sz="3100" dirty="0"/>
              <a:t>للمتعلم </a:t>
            </a:r>
            <a:r>
              <a:rPr lang="ar-IQ" sz="3100" dirty="0" smtClean="0"/>
              <a:t>لذا فالقدرة </a:t>
            </a:r>
            <a:r>
              <a:rPr lang="ar-IQ" sz="3100" dirty="0"/>
              <a:t>على التعلم والتذكر لدى ضعاف العقول تكون </a:t>
            </a:r>
            <a:r>
              <a:rPr lang="ar-IQ" sz="3100" dirty="0" smtClean="0"/>
              <a:t>ضعيفة ، وعلى </a:t>
            </a:r>
            <a:r>
              <a:rPr lang="ar-IQ" sz="3100" dirty="0"/>
              <a:t>العكس من ذلك فالطلبة </a:t>
            </a:r>
            <a:r>
              <a:rPr lang="ar-IQ" sz="3100" dirty="0" smtClean="0"/>
              <a:t>الاذكياء يتصفون </a:t>
            </a:r>
            <a:r>
              <a:rPr lang="ar-IQ" sz="3100" dirty="0"/>
              <a:t>بذاكرة </a:t>
            </a:r>
            <a:r>
              <a:rPr lang="ar-IQ" sz="3100" dirty="0" smtClean="0"/>
              <a:t>قوية. </a:t>
            </a:r>
            <a:r>
              <a:rPr lang="ar-IQ" sz="3100" dirty="0"/>
              <a:t>كما أن الفروق الفردية في القدرة على التعلم والتذكر هي </a:t>
            </a:r>
            <a:r>
              <a:rPr lang="ar-IQ" sz="3100" dirty="0" smtClean="0"/>
              <a:t>الأخرى لها </a:t>
            </a:r>
            <a:r>
              <a:rPr lang="ar-IQ" sz="3100" dirty="0"/>
              <a:t>دور فعال على ظاهرة </a:t>
            </a:r>
            <a:r>
              <a:rPr lang="ar-IQ" sz="3100" dirty="0" smtClean="0"/>
              <a:t>الاحتفاظ </a:t>
            </a:r>
            <a:r>
              <a:rPr lang="ar-IQ" sz="3100" dirty="0"/>
              <a:t>بالمعلومات </a:t>
            </a:r>
            <a:r>
              <a:rPr lang="ar-IQ" sz="3100" dirty="0" smtClean="0"/>
              <a:t>، وهذه </a:t>
            </a:r>
            <a:r>
              <a:rPr lang="ar-IQ" sz="3100" dirty="0"/>
              <a:t>الفروق قد تكون بين </a:t>
            </a:r>
            <a:r>
              <a:rPr lang="ar-IQ" sz="3100" dirty="0" smtClean="0"/>
              <a:t>الطلية  و </a:t>
            </a:r>
            <a:r>
              <a:rPr lang="ar-IQ" sz="3100" dirty="0"/>
              <a:t>تكون في الطالب الواحد إذ أننا نجد أحد الطلبة يتعلم ويحفظ المعلومات الخاصة باللغة أكثر من تعلمه و ا</a:t>
            </a:r>
            <a:r>
              <a:rPr lang="ar-IQ" sz="3100" dirty="0" smtClean="0"/>
              <a:t>حتفاظه </a:t>
            </a:r>
            <a:r>
              <a:rPr lang="ar-IQ" sz="3100" dirty="0"/>
              <a:t>بمعلومات الرياضيات</a:t>
            </a:r>
            <a:r>
              <a:rPr lang="ar-IQ" sz="3100" dirty="0" smtClean="0"/>
              <a:t>. </a:t>
            </a:r>
          </a:p>
          <a:p>
            <a:pPr marL="0" lvl="0" indent="0" algn="just">
              <a:buNone/>
            </a:pPr>
            <a:r>
              <a:rPr lang="ar-IQ" sz="3100" dirty="0" smtClean="0">
                <a:solidFill>
                  <a:prstClr val="black"/>
                </a:solidFill>
              </a:rPr>
              <a:t>و </a:t>
            </a:r>
            <a:r>
              <a:rPr lang="ar-IQ" sz="3100" dirty="0" err="1" smtClean="0">
                <a:solidFill>
                  <a:prstClr val="black"/>
                </a:solidFill>
              </a:rPr>
              <a:t>تتأثرعملية</a:t>
            </a:r>
            <a:r>
              <a:rPr lang="ar-IQ" sz="3100" dirty="0" smtClean="0">
                <a:solidFill>
                  <a:prstClr val="black"/>
                </a:solidFill>
              </a:rPr>
              <a:t> </a:t>
            </a:r>
            <a:r>
              <a:rPr lang="ar-IQ" sz="3100" dirty="0">
                <a:solidFill>
                  <a:prstClr val="black"/>
                </a:solidFill>
              </a:rPr>
              <a:t>التذكر أيضا بالعوامل النفسية والخصائص المزاجية و </a:t>
            </a:r>
            <a:r>
              <a:rPr lang="ar-IQ" sz="3100" dirty="0" smtClean="0">
                <a:solidFill>
                  <a:prstClr val="black"/>
                </a:solidFill>
              </a:rPr>
              <a:t>الانفعالية </a:t>
            </a:r>
            <a:r>
              <a:rPr lang="ar-IQ" sz="3100" dirty="0">
                <a:solidFill>
                  <a:prstClr val="black"/>
                </a:solidFill>
              </a:rPr>
              <a:t>للمتعلم وكذلك العوامل الاجتماعية </a:t>
            </a:r>
            <a:r>
              <a:rPr lang="ar-IQ" sz="3100" dirty="0" smtClean="0">
                <a:solidFill>
                  <a:prstClr val="black"/>
                </a:solidFill>
              </a:rPr>
              <a:t>والخلافات </a:t>
            </a:r>
            <a:r>
              <a:rPr lang="ar-IQ" sz="3100" dirty="0">
                <a:solidFill>
                  <a:prstClr val="black"/>
                </a:solidFill>
              </a:rPr>
              <a:t>بين أفراد الأسرة والمتاعب المالية التي يعانيها المتعلم إذ أن لها دور بارز في التأثير على التذكر.</a:t>
            </a:r>
          </a:p>
          <a:p>
            <a:pPr marL="0" lvl="0" indent="0" algn="just">
              <a:buNone/>
            </a:pPr>
            <a:r>
              <a:rPr lang="ar-IQ" sz="3100" dirty="0">
                <a:solidFill>
                  <a:prstClr val="black"/>
                </a:solidFill>
              </a:rPr>
              <a:t>- </a:t>
            </a:r>
            <a:r>
              <a:rPr lang="ar-IQ" sz="3100" b="1" dirty="0">
                <a:solidFill>
                  <a:prstClr val="black"/>
                </a:solidFill>
              </a:rPr>
              <a:t>سبل تحسين عملية </a:t>
            </a:r>
            <a:r>
              <a:rPr lang="ar-IQ" sz="3100" b="1" dirty="0" smtClean="0">
                <a:solidFill>
                  <a:prstClr val="black"/>
                </a:solidFill>
              </a:rPr>
              <a:t>التذكر:</a:t>
            </a:r>
            <a:endParaRPr lang="ar-IQ" sz="3100" b="1" dirty="0">
              <a:solidFill>
                <a:prstClr val="black"/>
              </a:solidFill>
            </a:endParaRPr>
          </a:p>
          <a:p>
            <a:pPr marL="0" lvl="0" indent="0" algn="just">
              <a:buNone/>
            </a:pPr>
            <a:r>
              <a:rPr lang="ar-IQ" sz="3100" dirty="0">
                <a:solidFill>
                  <a:prstClr val="black"/>
                </a:solidFill>
              </a:rPr>
              <a:t>  </a:t>
            </a:r>
            <a:r>
              <a:rPr lang="ar-IQ" sz="3100" dirty="0" smtClean="0">
                <a:solidFill>
                  <a:prstClr val="black"/>
                </a:solidFill>
              </a:rPr>
              <a:t>أن </a:t>
            </a:r>
            <a:r>
              <a:rPr lang="ar-IQ" sz="3100" dirty="0">
                <a:solidFill>
                  <a:prstClr val="black"/>
                </a:solidFill>
              </a:rPr>
              <a:t>التعلم والاحتفاظ هما وجهان لعملة واحدة إذ أن معظم الأمور التي تساعد في سرعة التعلم هي أيضا نفسها التي تسهل عملية </a:t>
            </a:r>
            <a:r>
              <a:rPr lang="ar-IQ" sz="3100" dirty="0" smtClean="0">
                <a:solidFill>
                  <a:prstClr val="black"/>
                </a:solidFill>
              </a:rPr>
              <a:t>الاحتفاظ </a:t>
            </a:r>
            <a:r>
              <a:rPr lang="ar-IQ" sz="3100" dirty="0">
                <a:solidFill>
                  <a:prstClr val="black"/>
                </a:solidFill>
              </a:rPr>
              <a:t>إذ أن التعلم الجيد هو الذي يستهدف تنمية قدرة الطالب على التعلم واكتساب الخبرات واستخلاص الحقائق بنفسه، والسؤال المهم هنا كيف يمكن تحسين أساليب </a:t>
            </a:r>
            <a:r>
              <a:rPr lang="ar-IQ" sz="3100" dirty="0" smtClean="0">
                <a:solidFill>
                  <a:prstClr val="black"/>
                </a:solidFill>
              </a:rPr>
              <a:t>التعلم لدى </a:t>
            </a:r>
            <a:r>
              <a:rPr lang="ar-IQ" sz="3100" dirty="0">
                <a:solidFill>
                  <a:prstClr val="black"/>
                </a:solidFill>
              </a:rPr>
              <a:t>الطلبة </a:t>
            </a:r>
            <a:r>
              <a:rPr lang="ar-IQ" sz="3100" dirty="0" smtClean="0">
                <a:solidFill>
                  <a:prstClr val="black"/>
                </a:solidFill>
              </a:rPr>
              <a:t>.</a:t>
            </a:r>
          </a:p>
          <a:p>
            <a:pPr marL="0" lvl="0" indent="0" algn="just">
              <a:buNone/>
            </a:pPr>
            <a:r>
              <a:rPr lang="ar-IQ" sz="3100" dirty="0">
                <a:solidFill>
                  <a:prstClr val="black"/>
                </a:solidFill>
              </a:rPr>
              <a:t> </a:t>
            </a:r>
            <a:r>
              <a:rPr lang="ar-IQ" sz="3100" dirty="0" smtClean="0">
                <a:solidFill>
                  <a:prstClr val="black"/>
                </a:solidFill>
              </a:rPr>
              <a:t>  أن </a:t>
            </a:r>
            <a:r>
              <a:rPr lang="ar-IQ" sz="3100" dirty="0">
                <a:solidFill>
                  <a:prstClr val="black"/>
                </a:solidFill>
              </a:rPr>
              <a:t>هذا يتطلب بدون شك تحسين القدرة على التذكر أن </a:t>
            </a:r>
            <a:r>
              <a:rPr lang="ar-IQ" sz="3100" dirty="0" smtClean="0">
                <a:solidFill>
                  <a:prstClr val="black"/>
                </a:solidFill>
              </a:rPr>
              <a:t>عملية نقل </a:t>
            </a:r>
            <a:r>
              <a:rPr lang="ar-IQ" sz="3100" dirty="0">
                <a:solidFill>
                  <a:prstClr val="black"/>
                </a:solidFill>
              </a:rPr>
              <a:t>المعاني والمفاهيم من الذاكرة قصيرة المدى إلى الذاكرة طويلة المدى ومن ثم نقل إلى الذاكرة قصيرة المدى يعد هذا </a:t>
            </a:r>
            <a:r>
              <a:rPr lang="ar-IQ" sz="3100" dirty="0" smtClean="0">
                <a:solidFill>
                  <a:prstClr val="black"/>
                </a:solidFill>
              </a:rPr>
              <a:t>أمراً هاماً </a:t>
            </a:r>
            <a:r>
              <a:rPr lang="ar-IQ" sz="3100" dirty="0">
                <a:solidFill>
                  <a:prstClr val="black"/>
                </a:solidFill>
              </a:rPr>
              <a:t>في دراسة الذاكرة ويتطلب </a:t>
            </a:r>
            <a:r>
              <a:rPr lang="ar-IQ" sz="3100" dirty="0" smtClean="0">
                <a:solidFill>
                  <a:prstClr val="black"/>
                </a:solidFill>
              </a:rPr>
              <a:t>سبل </a:t>
            </a:r>
            <a:r>
              <a:rPr lang="ar-IQ" sz="3100" dirty="0">
                <a:solidFill>
                  <a:prstClr val="black"/>
                </a:solidFill>
              </a:rPr>
              <a:t>التحسين </a:t>
            </a:r>
            <a:r>
              <a:rPr lang="ar-IQ" sz="3100" dirty="0" smtClean="0">
                <a:solidFill>
                  <a:prstClr val="black"/>
                </a:solidFill>
              </a:rPr>
              <a:t>لعملية </a:t>
            </a:r>
            <a:r>
              <a:rPr lang="ar-IQ" sz="3100" dirty="0">
                <a:solidFill>
                  <a:prstClr val="black"/>
                </a:solidFill>
              </a:rPr>
              <a:t>التذكر ومنها:</a:t>
            </a:r>
          </a:p>
          <a:p>
            <a:pPr marL="0" indent="0" algn="just">
              <a:buNone/>
            </a:pPr>
            <a:endParaRPr lang="ar-IQ" sz="2400" dirty="0"/>
          </a:p>
          <a:p>
            <a:pPr marL="0" indent="0">
              <a:buNone/>
            </a:pPr>
            <a:endParaRPr lang="ar-IQ" dirty="0"/>
          </a:p>
        </p:txBody>
      </p:sp>
    </p:spTree>
    <p:extLst>
      <p:ext uri="{BB962C8B-B14F-4D97-AF65-F5344CB8AC3E}">
        <p14:creationId xmlns:p14="http://schemas.microsoft.com/office/powerpoint/2010/main" val="1105622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404664"/>
            <a:ext cx="8229600" cy="6048672"/>
          </a:xfrm>
        </p:spPr>
        <p:txBody>
          <a:bodyPr>
            <a:normAutofit lnSpcReduction="10000"/>
          </a:bodyPr>
          <a:lstStyle/>
          <a:p>
            <a:pPr marL="0" indent="0" algn="just">
              <a:buNone/>
            </a:pPr>
            <a:r>
              <a:rPr lang="ar-IQ" sz="2400" dirty="0"/>
              <a:t>1 - المشاركة النشطة:</a:t>
            </a:r>
          </a:p>
          <a:p>
            <a:pPr marL="0" indent="0" algn="just">
              <a:buNone/>
            </a:pPr>
            <a:r>
              <a:rPr lang="ar-IQ" sz="2400" dirty="0"/>
              <a:t>    يعتقد الكثير من الطلاب أن قراءة مقالة أو موضوع مرة واحدة يكفي </a:t>
            </a:r>
            <a:r>
              <a:rPr lang="ar-IQ" sz="2400" dirty="0" err="1" smtClean="0"/>
              <a:t>لأستيعاب</a:t>
            </a:r>
            <a:r>
              <a:rPr lang="ar-IQ" sz="2400" dirty="0" smtClean="0"/>
              <a:t> </a:t>
            </a:r>
            <a:r>
              <a:rPr lang="ar-IQ" sz="2400" dirty="0"/>
              <a:t>المعنى وقد أثبتت الدراسات أن هذه الفكرة لا أساس لها فالتعامل النشط ضروري لحفظ المادة الشفهية </a:t>
            </a:r>
            <a:r>
              <a:rPr lang="ar-IQ" sz="2400" dirty="0" smtClean="0"/>
              <a:t>، وهناك </a:t>
            </a:r>
            <a:r>
              <a:rPr lang="ar-IQ" sz="2400" dirty="0"/>
              <a:t>طريقة يمكن أن تساعد على المشاركة الجدية وهذه الطريقة تعرف ب </a:t>
            </a:r>
            <a:r>
              <a:rPr lang="en-US" sz="2400" dirty="0" smtClean="0"/>
              <a:t> (SQRR</a:t>
            </a:r>
            <a:r>
              <a:rPr lang="en-US" sz="2400" dirty="0"/>
              <a:t>) </a:t>
            </a:r>
            <a:r>
              <a:rPr lang="ar-IQ" sz="2400" dirty="0"/>
              <a:t>وهي اختصار للحروف الأولى من الكلمات الآتية:</a:t>
            </a:r>
          </a:p>
          <a:p>
            <a:pPr marL="0" indent="0" algn="just">
              <a:buNone/>
            </a:pPr>
            <a:r>
              <a:rPr lang="ar-IQ" sz="2400" dirty="0"/>
              <a:t>أ- المسح </a:t>
            </a:r>
            <a:r>
              <a:rPr lang="en-US" sz="2400" dirty="0" err="1"/>
              <a:t>Suruey</a:t>
            </a:r>
            <a:r>
              <a:rPr lang="en-US" sz="2400" dirty="0"/>
              <a:t>:</a:t>
            </a:r>
          </a:p>
          <a:p>
            <a:pPr marL="0" indent="0" algn="just">
              <a:buNone/>
            </a:pPr>
            <a:r>
              <a:rPr lang="en-US" sz="2400" dirty="0"/>
              <a:t>    </a:t>
            </a:r>
            <a:r>
              <a:rPr lang="ar-IQ" sz="2400" dirty="0"/>
              <a:t>ونعني به أن يأخذ الطالب فكرة عن الموضوع أو المادة التي يريد قراءتها وذلك بقراءة ملخص أو مقدمة وهذا يجعله أكثر رؤية </a:t>
            </a:r>
            <a:r>
              <a:rPr lang="ar-IQ" sz="2400" dirty="0" smtClean="0"/>
              <a:t>لربط </a:t>
            </a:r>
            <a:r>
              <a:rPr lang="ar-IQ" sz="2400" dirty="0"/>
              <a:t>الحقائق.</a:t>
            </a:r>
          </a:p>
          <a:p>
            <a:pPr marL="0" lvl="0" indent="0" algn="just">
              <a:buNone/>
            </a:pPr>
            <a:r>
              <a:rPr lang="ar-IQ" sz="2400" dirty="0">
                <a:solidFill>
                  <a:prstClr val="black"/>
                </a:solidFill>
              </a:rPr>
              <a:t>ب - السؤال </a:t>
            </a:r>
            <a:r>
              <a:rPr lang="en-US" sz="2400" dirty="0">
                <a:solidFill>
                  <a:prstClr val="black"/>
                </a:solidFill>
              </a:rPr>
              <a:t>Question:</a:t>
            </a:r>
          </a:p>
          <a:p>
            <a:pPr marL="0" lvl="0" indent="0" algn="just">
              <a:buNone/>
            </a:pPr>
            <a:r>
              <a:rPr lang="en-US" sz="2400" dirty="0">
                <a:solidFill>
                  <a:prstClr val="black"/>
                </a:solidFill>
              </a:rPr>
              <a:t>   </a:t>
            </a:r>
            <a:r>
              <a:rPr lang="ar-IQ" sz="2400" dirty="0">
                <a:solidFill>
                  <a:prstClr val="black"/>
                </a:solidFill>
              </a:rPr>
              <a:t>الطالب أن يتذكر المادة بشكل أفضل إذا توقف لطرح الأسئلة الاجابة عنها فهذا النوع من التعلم يركز </a:t>
            </a:r>
            <a:r>
              <a:rPr lang="ar-IQ" sz="2400" dirty="0" smtClean="0">
                <a:solidFill>
                  <a:prstClr val="black"/>
                </a:solidFill>
              </a:rPr>
              <a:t>الانتباه </a:t>
            </a:r>
            <a:r>
              <a:rPr lang="ar-IQ" sz="2400" dirty="0">
                <a:solidFill>
                  <a:prstClr val="black"/>
                </a:solidFill>
              </a:rPr>
              <a:t>على المعلومات الخاصة ويثير في الطالب الرغبة في التعامل بعمق مع المادة.</a:t>
            </a:r>
          </a:p>
          <a:p>
            <a:pPr marL="0" lvl="0" indent="0" algn="just">
              <a:buNone/>
            </a:pPr>
            <a:r>
              <a:rPr lang="ar-IQ" sz="2400" dirty="0">
                <a:solidFill>
                  <a:prstClr val="black"/>
                </a:solidFill>
              </a:rPr>
              <a:t> ج- القراءة </a:t>
            </a:r>
            <a:r>
              <a:rPr lang="en-US" sz="2400" dirty="0">
                <a:solidFill>
                  <a:prstClr val="black"/>
                </a:solidFill>
              </a:rPr>
              <a:t>Read:</a:t>
            </a:r>
          </a:p>
          <a:p>
            <a:pPr marL="0" lvl="0" indent="0" algn="just">
              <a:buNone/>
            </a:pPr>
            <a:r>
              <a:rPr lang="en-US" sz="2400" dirty="0">
                <a:solidFill>
                  <a:prstClr val="black"/>
                </a:solidFill>
              </a:rPr>
              <a:t>   </a:t>
            </a:r>
            <a:r>
              <a:rPr lang="ar-IQ" sz="2400" dirty="0">
                <a:solidFill>
                  <a:prstClr val="black"/>
                </a:solidFill>
              </a:rPr>
              <a:t>فكثيرا من الطلبة يكتفون بإلقاء نظرة سريعة على صفحة الكتاب بينما عقولهم تهيم في دار آخر لذا فأنه من المهم أن تقرأ بعناية </a:t>
            </a:r>
            <a:r>
              <a:rPr lang="ar-IQ" sz="2400" dirty="0" smtClean="0">
                <a:solidFill>
                  <a:prstClr val="black"/>
                </a:solidFill>
              </a:rPr>
              <a:t>، وأن </a:t>
            </a:r>
            <a:r>
              <a:rPr lang="ar-IQ" sz="2400" dirty="0">
                <a:solidFill>
                  <a:prstClr val="black"/>
                </a:solidFill>
              </a:rPr>
              <a:t>تتوقف لحظة لتسأل سؤالا وتجيب عليه.</a:t>
            </a:r>
          </a:p>
          <a:p>
            <a:pPr marL="0" indent="0">
              <a:buNone/>
            </a:pPr>
            <a:endParaRPr lang="ar-IQ" sz="2400" dirty="0"/>
          </a:p>
        </p:txBody>
      </p:sp>
    </p:spTree>
    <p:extLst>
      <p:ext uri="{BB962C8B-B14F-4D97-AF65-F5344CB8AC3E}">
        <p14:creationId xmlns:p14="http://schemas.microsoft.com/office/powerpoint/2010/main" val="880316499"/>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a:bodyPr>
          <a:lstStyle/>
          <a:p>
            <a:pPr marL="0" indent="0" algn="just">
              <a:buNone/>
            </a:pPr>
            <a:r>
              <a:rPr lang="ar-IQ" sz="2400" dirty="0"/>
              <a:t>د- التسميع </a:t>
            </a:r>
            <a:r>
              <a:rPr lang="en-US" sz="2400" dirty="0" err="1"/>
              <a:t>Reeste</a:t>
            </a:r>
            <a:r>
              <a:rPr lang="en-US" sz="2400" dirty="0"/>
              <a:t>:</a:t>
            </a:r>
          </a:p>
          <a:p>
            <a:pPr marL="0" indent="0" algn="just">
              <a:buNone/>
            </a:pPr>
            <a:r>
              <a:rPr lang="en-US" sz="2400" dirty="0"/>
              <a:t>   </a:t>
            </a:r>
            <a:r>
              <a:rPr lang="ar-IQ" sz="2400" dirty="0" smtClean="0"/>
              <a:t>بعد </a:t>
            </a:r>
            <a:r>
              <a:rPr lang="ar-IQ" sz="2400" dirty="0"/>
              <a:t>قراءة كل جزء من النص فأنه من المفيد أن يحاول الطالب أن يسترجع بصوت عال أو أن يدون النقاط الهامة والكتاب </a:t>
            </a:r>
            <a:r>
              <a:rPr lang="ar-IQ" sz="2400" dirty="0" smtClean="0"/>
              <a:t>مقفل </a:t>
            </a:r>
            <a:r>
              <a:rPr lang="ar-IQ" sz="2400" dirty="0"/>
              <a:t>فالطلبة يحفظون أكثر إذا توزع الوقت بالتساوي بين القراءة والتسميع أكثر مما يحفظون إذا توزع الوقت بين القراءة وإعادة القراءة.</a:t>
            </a:r>
          </a:p>
          <a:p>
            <a:pPr marL="0" indent="0" algn="just">
              <a:buNone/>
            </a:pPr>
            <a:r>
              <a:rPr lang="ar-IQ" sz="2400" dirty="0"/>
              <a:t>ﻫ- المراجعة </a:t>
            </a:r>
            <a:r>
              <a:rPr lang="en-US" sz="2400" dirty="0" err="1" smtClean="0"/>
              <a:t>Revew</a:t>
            </a:r>
            <a:r>
              <a:rPr lang="en-US" sz="2400" dirty="0"/>
              <a:t>:</a:t>
            </a:r>
          </a:p>
          <a:p>
            <a:pPr marL="0" indent="0" algn="just">
              <a:buNone/>
            </a:pPr>
            <a:r>
              <a:rPr lang="en-US" sz="2400" dirty="0"/>
              <a:t>    </a:t>
            </a:r>
            <a:r>
              <a:rPr lang="ar-IQ" sz="2400" dirty="0"/>
              <a:t>قراءة وتسميع الأجزاء الهامة من المادة على الطالب أن يراجع الفصل اي طرق عديدة للقيام بذلك فقد تعيد قراءة ما تحته خط أو التي سجلتا أثناء القراءة </a:t>
            </a:r>
            <a:r>
              <a:rPr lang="ar-IQ" sz="2400" dirty="0" smtClean="0"/>
              <a:t>، وقد </a:t>
            </a:r>
            <a:r>
              <a:rPr lang="ar-IQ" sz="2400" dirty="0"/>
              <a:t>تحول عناوين الموضوعات إلى أسئلة فإعادة القراءة مفيد لإنعاش الذاكرة وللتأكد من أنك لم تنسى أي شيء ذو أهمية.</a:t>
            </a:r>
          </a:p>
          <a:p>
            <a:pPr marL="0" indent="0" algn="just">
              <a:buNone/>
            </a:pPr>
            <a:r>
              <a:rPr lang="ar-IQ" sz="2400" dirty="0"/>
              <a:t> ۲ - إشراك أكثر من حاسة في عملية التعلم:</a:t>
            </a:r>
          </a:p>
          <a:p>
            <a:pPr marL="0" indent="0" algn="just">
              <a:buNone/>
            </a:pPr>
            <a:r>
              <a:rPr lang="ar-IQ" sz="2400" dirty="0"/>
              <a:t>   </a:t>
            </a:r>
            <a:r>
              <a:rPr lang="ar-IQ" sz="2400" dirty="0" smtClean="0"/>
              <a:t>ويمكن </a:t>
            </a:r>
            <a:r>
              <a:rPr lang="ar-IQ" sz="2400" dirty="0"/>
              <a:t>أن يتحقق هذا من خلال قراءة المادة وتسجيل الملاحظات والتسميع فالقراءة بأشراك أكثر من حاسة من شأنها أن تجعل المادة أكثر ثباتا في الذهن وأسرع في الاسترجاع.</a:t>
            </a:r>
          </a:p>
        </p:txBody>
      </p:sp>
    </p:spTree>
    <p:extLst>
      <p:ext uri="{BB962C8B-B14F-4D97-AF65-F5344CB8AC3E}">
        <p14:creationId xmlns:p14="http://schemas.microsoft.com/office/powerpoint/2010/main" val="2873537610"/>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lstStyle/>
          <a:p>
            <a:pPr marL="0" indent="0" algn="just">
              <a:buNone/>
            </a:pPr>
            <a:r>
              <a:rPr lang="ar-IQ" sz="2400" dirty="0"/>
              <a:t>٣- تنظيم المعلومات:</a:t>
            </a:r>
          </a:p>
          <a:p>
            <a:pPr marL="0" indent="0" algn="just">
              <a:buNone/>
            </a:pPr>
            <a:r>
              <a:rPr lang="ar-IQ" sz="2400" dirty="0"/>
              <a:t>    </a:t>
            </a:r>
            <a:r>
              <a:rPr lang="ar-IQ" sz="2400" dirty="0" smtClean="0"/>
              <a:t>أن </a:t>
            </a:r>
            <a:r>
              <a:rPr lang="ar-IQ" sz="2400" dirty="0"/>
              <a:t>محاولة تنظيم المعلومات بشكل جيد يحقق ربطا </a:t>
            </a:r>
            <a:r>
              <a:rPr lang="ar-IQ" sz="2400" dirty="0" smtClean="0"/>
              <a:t>ما بين </a:t>
            </a:r>
            <a:r>
              <a:rPr lang="ar-IQ" sz="2400" dirty="0"/>
              <a:t>المعلومات الجديدة والمعارف التي تم ا</a:t>
            </a:r>
            <a:r>
              <a:rPr lang="ar-IQ" sz="2400" dirty="0" smtClean="0"/>
              <a:t>كتسابها </a:t>
            </a:r>
            <a:r>
              <a:rPr lang="ar-IQ" sz="2400" dirty="0"/>
              <a:t>سابقا فأنه يصبح بإمكان الطالب استرجاع المعلومات بشكل </a:t>
            </a:r>
            <a:r>
              <a:rPr lang="ar-IQ" sz="2400" dirty="0" smtClean="0"/>
              <a:t>جيد</a:t>
            </a:r>
            <a:r>
              <a:rPr lang="ar-IQ" sz="2400" dirty="0"/>
              <a:t>.</a:t>
            </a:r>
          </a:p>
          <a:p>
            <a:pPr marL="0" indent="0" algn="just">
              <a:buNone/>
            </a:pPr>
            <a:r>
              <a:rPr lang="ar-IQ" sz="2400" dirty="0"/>
              <a:t>4 - استخدام حيل الذاكرة:</a:t>
            </a:r>
          </a:p>
          <a:p>
            <a:pPr marL="0" indent="0" algn="just">
              <a:buNone/>
            </a:pPr>
            <a:r>
              <a:rPr lang="ar-IQ" sz="2400" dirty="0"/>
              <a:t>  </a:t>
            </a:r>
            <a:r>
              <a:rPr lang="ar-IQ" sz="2400" dirty="0" smtClean="0"/>
              <a:t>وسيلة </a:t>
            </a:r>
            <a:r>
              <a:rPr lang="ar-IQ" sz="2400" dirty="0"/>
              <a:t>يلجأ إليها المتعلم من أجل تحقيق حفظ أو خزن جيد كاستخدام الترميز والذي يتضمن تحويل بعض المعلومات الشفوية الصماء </a:t>
            </a:r>
            <a:r>
              <a:rPr lang="ar-IQ" sz="2400" dirty="0" smtClean="0"/>
              <a:t>الى </a:t>
            </a:r>
            <a:r>
              <a:rPr lang="ar-IQ" sz="2400" dirty="0"/>
              <a:t>كلمات ذات معنى فتزداد قدرة الطالب على الحفظ ويمكن لكل طالب استخدام هذه الآلية </a:t>
            </a:r>
            <a:r>
              <a:rPr lang="ar-IQ" sz="2400" dirty="0" smtClean="0"/>
              <a:t>5.</a:t>
            </a:r>
          </a:p>
          <a:p>
            <a:pPr marL="0" indent="0" algn="just">
              <a:buNone/>
            </a:pPr>
            <a:r>
              <a:rPr lang="ar-IQ" sz="2400" dirty="0"/>
              <a:t>5</a:t>
            </a:r>
            <a:r>
              <a:rPr lang="ar-IQ" sz="2400" dirty="0" smtClean="0"/>
              <a:t>- </a:t>
            </a:r>
            <a:r>
              <a:rPr lang="ar-IQ" sz="2400" dirty="0"/>
              <a:t>اللحن والقافية:</a:t>
            </a:r>
          </a:p>
          <a:p>
            <a:pPr marL="0" indent="0" algn="just">
              <a:buNone/>
            </a:pPr>
            <a:r>
              <a:rPr lang="ar-IQ" sz="2400" dirty="0" smtClean="0">
                <a:solidFill>
                  <a:prstClr val="black"/>
                </a:solidFill>
              </a:rPr>
              <a:t> ويقصد </a:t>
            </a:r>
            <a:r>
              <a:rPr lang="ar-IQ" sz="2400" dirty="0">
                <a:solidFill>
                  <a:prstClr val="black"/>
                </a:solidFill>
              </a:rPr>
              <a:t>بها تنظيم المادة المراد تعلمها </a:t>
            </a:r>
            <a:r>
              <a:rPr lang="ar-IQ" sz="2400" dirty="0" smtClean="0">
                <a:solidFill>
                  <a:prstClr val="black"/>
                </a:solidFill>
              </a:rPr>
              <a:t>وربطها </a:t>
            </a:r>
            <a:r>
              <a:rPr lang="ar-IQ" sz="2400" dirty="0">
                <a:solidFill>
                  <a:prstClr val="black"/>
                </a:solidFill>
              </a:rPr>
              <a:t>بنوع من اللحن أو الكلمات </a:t>
            </a:r>
            <a:r>
              <a:rPr lang="ar-IQ" sz="2400" dirty="0" err="1" smtClean="0">
                <a:solidFill>
                  <a:prstClr val="black"/>
                </a:solidFill>
              </a:rPr>
              <a:t>المقفاه</a:t>
            </a:r>
            <a:r>
              <a:rPr lang="ar-IQ" sz="2400" dirty="0" smtClean="0">
                <a:solidFill>
                  <a:prstClr val="black"/>
                </a:solidFill>
              </a:rPr>
              <a:t> وبما </a:t>
            </a:r>
            <a:r>
              <a:rPr lang="ar-IQ" sz="2400" dirty="0">
                <a:solidFill>
                  <a:prstClr val="black"/>
                </a:solidFill>
              </a:rPr>
              <a:t>أن الخطأ يفسر اللحن أو يلغي القافية أو كلاهما فأن أي خطأ يبدو واضحا إذ أن الطالب يميل إلى تكرار مثل تلك </a:t>
            </a:r>
            <a:r>
              <a:rPr lang="ar-IQ" sz="2400" dirty="0" smtClean="0">
                <a:solidFill>
                  <a:prstClr val="black"/>
                </a:solidFill>
              </a:rPr>
              <a:t>العبارات .</a:t>
            </a:r>
            <a:endParaRPr lang="ar-IQ" sz="2400" dirty="0"/>
          </a:p>
        </p:txBody>
      </p:sp>
    </p:spTree>
    <p:extLst>
      <p:ext uri="{BB962C8B-B14F-4D97-AF65-F5344CB8AC3E}">
        <p14:creationId xmlns:p14="http://schemas.microsoft.com/office/powerpoint/2010/main" val="3249001332"/>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a:bodyPr>
          <a:lstStyle/>
          <a:p>
            <a:pPr marL="0" indent="0" algn="just">
              <a:buNone/>
            </a:pPr>
            <a:r>
              <a:rPr lang="ar-IQ" dirty="0"/>
              <a:t> </a:t>
            </a:r>
            <a:r>
              <a:rPr lang="ar-IQ" sz="2400" dirty="0" smtClean="0"/>
              <a:t>- </a:t>
            </a:r>
            <a:r>
              <a:rPr lang="ar-IQ" sz="2400" dirty="0"/>
              <a:t>التكرار:</a:t>
            </a:r>
          </a:p>
          <a:p>
            <a:pPr marL="0" indent="0" algn="just">
              <a:buNone/>
            </a:pPr>
            <a:r>
              <a:rPr lang="ar-IQ" sz="2400" dirty="0"/>
              <a:t>  </a:t>
            </a:r>
            <a:r>
              <a:rPr lang="ar-IQ" sz="2400" dirty="0" smtClean="0"/>
              <a:t>لكي </a:t>
            </a:r>
            <a:r>
              <a:rPr lang="ar-IQ" sz="2400" dirty="0"/>
              <a:t>يحدث التعلم فلابد من وجود التكرار فلا يمكن للطالب حفظ قصيدة من الشعر من خلال قراءتها لمرة واحدة بل لابد من تكرارها عدد من </a:t>
            </a:r>
            <a:r>
              <a:rPr lang="ar-IQ" sz="2400" dirty="0" smtClean="0"/>
              <a:t>المرات، </a:t>
            </a:r>
            <a:r>
              <a:rPr lang="ar-IQ" sz="2400" dirty="0"/>
              <a:t>ولكن لابد أن يكون التكرار من النوع الموجه وليس من النوع الأصم إذ أن التكرار الموجه يؤدي إلى تثبيت المعلومات في ذهن الطالب بشكل أفضل من خلال اكتشاف المعاني المفقودة وزيادة الروابط بين أجزاء المادة إذ أن التكرار بحد ذاته يشكل تغذية راجعة</a:t>
            </a:r>
            <a:r>
              <a:rPr lang="ar-IQ" sz="2400" dirty="0" smtClean="0"/>
              <a:t>. </a:t>
            </a:r>
          </a:p>
          <a:p>
            <a:pPr marL="0" indent="0" algn="just">
              <a:buNone/>
            </a:pPr>
            <a:endParaRPr lang="ar-IQ" sz="2400" b="1" dirty="0" smtClean="0">
              <a:solidFill>
                <a:prstClr val="black"/>
              </a:solidFill>
            </a:endParaRPr>
          </a:p>
          <a:p>
            <a:pPr marL="0" lvl="0" indent="0" algn="just">
              <a:buNone/>
            </a:pPr>
            <a:r>
              <a:rPr lang="ar-IQ" sz="2400" b="1" dirty="0" smtClean="0">
                <a:solidFill>
                  <a:prstClr val="black"/>
                </a:solidFill>
              </a:rPr>
              <a:t>المحاضرة  السابعة </a:t>
            </a:r>
          </a:p>
          <a:p>
            <a:pPr marL="0" lvl="0" indent="0" algn="just">
              <a:buNone/>
            </a:pPr>
            <a:r>
              <a:rPr lang="ar-IQ" sz="2400" b="1" dirty="0" smtClean="0">
                <a:solidFill>
                  <a:prstClr val="black"/>
                </a:solidFill>
              </a:rPr>
              <a:t>- </a:t>
            </a:r>
            <a:r>
              <a:rPr lang="ar-IQ" sz="2400" b="1" dirty="0">
                <a:solidFill>
                  <a:prstClr val="black"/>
                </a:solidFill>
              </a:rPr>
              <a:t>النسيان</a:t>
            </a:r>
          </a:p>
          <a:p>
            <a:pPr marL="0" lvl="0" indent="0" algn="just">
              <a:buNone/>
            </a:pPr>
            <a:r>
              <a:rPr lang="ar-IQ" sz="2400" dirty="0">
                <a:solidFill>
                  <a:prstClr val="black"/>
                </a:solidFill>
              </a:rPr>
              <a:t>  </a:t>
            </a:r>
            <a:r>
              <a:rPr lang="ar-IQ" sz="2400" dirty="0" smtClean="0">
                <a:solidFill>
                  <a:prstClr val="black"/>
                </a:solidFill>
              </a:rPr>
              <a:t>أن </a:t>
            </a:r>
            <a:r>
              <a:rPr lang="ar-IQ" sz="2400" dirty="0">
                <a:solidFill>
                  <a:prstClr val="black"/>
                </a:solidFill>
              </a:rPr>
              <a:t>النسيان ظاهرة نفسية شائعة بين الطلبة خاصة و الناس عامة إذ أن كل ما يتعلمه الطالب هو عرضة للنسيان ولكن لا أحد يستطيع أن يحدد مدى السرعة التي يفقد بها الإنسان المادة المتعلمة</a:t>
            </a:r>
            <a:r>
              <a:rPr lang="ar-IQ" sz="2400" dirty="0" smtClean="0">
                <a:solidFill>
                  <a:prstClr val="black"/>
                </a:solidFill>
              </a:rPr>
              <a:t>.</a:t>
            </a:r>
            <a:endParaRPr lang="ar-IQ" sz="2400" dirty="0">
              <a:solidFill>
                <a:prstClr val="black"/>
              </a:solidFill>
            </a:endParaRPr>
          </a:p>
        </p:txBody>
      </p:sp>
    </p:spTree>
    <p:extLst>
      <p:ext uri="{BB962C8B-B14F-4D97-AF65-F5344CB8AC3E}">
        <p14:creationId xmlns:p14="http://schemas.microsoft.com/office/powerpoint/2010/main" val="34992348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fontScale="70000" lnSpcReduction="20000"/>
          </a:bodyPr>
          <a:lstStyle/>
          <a:p>
            <a:pPr marL="0" indent="0">
              <a:buNone/>
            </a:pPr>
            <a:r>
              <a:rPr lang="ar-IQ" dirty="0" smtClean="0"/>
              <a:t>- ابن خلدون (733- 808)</a:t>
            </a:r>
          </a:p>
          <a:p>
            <a:pPr marL="0" indent="0" algn="just">
              <a:buNone/>
            </a:pPr>
            <a:r>
              <a:rPr lang="ar-IQ" dirty="0" smtClean="0"/>
              <a:t>  هو عبد الرحمن بن محمد وقد كني بأبي زيد نسبة إلى ولده الاكبر كما لقب بولي الدين ، وقد شغل منصب القضاء في مصر. </a:t>
            </a:r>
          </a:p>
          <a:p>
            <a:pPr marL="0" indent="0" algn="just">
              <a:buNone/>
            </a:pPr>
            <a:r>
              <a:rPr lang="ar-IQ" dirty="0"/>
              <a:t> </a:t>
            </a:r>
            <a:r>
              <a:rPr lang="ar-IQ" dirty="0" smtClean="0"/>
              <a:t>أما التسمية ب( ابن خلدون) فهي نسبة إلى جده التاسع ، ويعد ابن خلدون مؤسس علم الاجتماع بشهادة ابرز المختصين من الاوربيين. كما أن له آراء عميقة في مجال التربية وعلم النفس جاءت أهمها في كتابه المشهور ب (المقدمة).</a:t>
            </a:r>
          </a:p>
          <a:p>
            <a:pPr marL="0" indent="0">
              <a:buNone/>
            </a:pPr>
            <a:r>
              <a:rPr lang="ar-IQ" dirty="0" smtClean="0"/>
              <a:t>ومن أبرز اراءه:</a:t>
            </a:r>
          </a:p>
          <a:p>
            <a:pPr marL="0" lvl="0" indent="0">
              <a:buNone/>
            </a:pPr>
            <a:r>
              <a:rPr lang="ar-IQ" dirty="0">
                <a:solidFill>
                  <a:prstClr val="black"/>
                </a:solidFill>
              </a:rPr>
              <a:t>1- أكد على أهمية الحياة الاجتماعية والتعلم في نمو العقل وتطوره.</a:t>
            </a:r>
          </a:p>
          <a:p>
            <a:pPr marL="0" lvl="0" indent="0">
              <a:buNone/>
            </a:pPr>
            <a:r>
              <a:rPr lang="ar-IQ" dirty="0">
                <a:solidFill>
                  <a:prstClr val="black"/>
                </a:solidFill>
              </a:rPr>
              <a:t>2- لابن خلدون آراء ممتازة في الثواب والعقاب وأكد أن للعقاب </a:t>
            </a:r>
            <a:r>
              <a:rPr lang="ar-IQ" dirty="0" smtClean="0">
                <a:solidFill>
                  <a:prstClr val="black"/>
                </a:solidFill>
              </a:rPr>
              <a:t>تأثير على  </a:t>
            </a:r>
            <a:r>
              <a:rPr lang="ar-IQ" dirty="0">
                <a:solidFill>
                  <a:prstClr val="black"/>
                </a:solidFill>
              </a:rPr>
              <a:t>شخصية المتعلم </a:t>
            </a:r>
            <a:endParaRPr lang="ar-IQ" dirty="0" smtClean="0">
              <a:solidFill>
                <a:prstClr val="black"/>
              </a:solidFill>
            </a:endParaRPr>
          </a:p>
          <a:p>
            <a:pPr marL="0" lvl="0" indent="0">
              <a:buNone/>
            </a:pPr>
            <a:r>
              <a:rPr lang="ar-IQ" dirty="0" smtClean="0">
                <a:solidFill>
                  <a:prstClr val="black"/>
                </a:solidFill>
              </a:rPr>
              <a:t>3- </a:t>
            </a:r>
            <a:r>
              <a:rPr lang="ar-IQ" dirty="0">
                <a:solidFill>
                  <a:prstClr val="black"/>
                </a:solidFill>
              </a:rPr>
              <a:t>أكد على أهمية العلاقة بين المعلم والمتعلم والتي ينبغي أن يراعي فيها أمور كثيرة فعلى المعلم أن يطيب نفس المتعلم ولا يحزنه فيميت ذهنه و يمعن في مسامحته فيستحلي الفراغ </a:t>
            </a:r>
            <a:r>
              <a:rPr lang="ar-IQ" dirty="0" smtClean="0">
                <a:solidFill>
                  <a:prstClr val="black"/>
                </a:solidFill>
              </a:rPr>
              <a:t>ويألفه، </a:t>
            </a:r>
            <a:r>
              <a:rPr lang="ar-IQ" dirty="0">
                <a:solidFill>
                  <a:prstClr val="black"/>
                </a:solidFill>
              </a:rPr>
              <a:t>وعلى المتعلم طاعة معلمه واغتنام وقت تعلمه فلا تمر به ساعة إلا وأغتنم فائدة </a:t>
            </a:r>
            <a:r>
              <a:rPr lang="ar-IQ" dirty="0" smtClean="0">
                <a:solidFill>
                  <a:prstClr val="black"/>
                </a:solidFill>
              </a:rPr>
              <a:t> </a:t>
            </a:r>
            <a:r>
              <a:rPr lang="ar-IQ" dirty="0" err="1" smtClean="0">
                <a:solidFill>
                  <a:prstClr val="black"/>
                </a:solidFill>
              </a:rPr>
              <a:t>تفيده</a:t>
            </a:r>
            <a:r>
              <a:rPr lang="ar-IQ" dirty="0">
                <a:solidFill>
                  <a:prstClr val="black"/>
                </a:solidFill>
              </a:rPr>
              <a:t>.</a:t>
            </a:r>
          </a:p>
          <a:p>
            <a:pPr marL="0" lvl="0" indent="0" algn="just">
              <a:buNone/>
            </a:pPr>
            <a:r>
              <a:rPr lang="ar-IQ" dirty="0">
                <a:solidFill>
                  <a:prstClr val="black"/>
                </a:solidFill>
              </a:rPr>
              <a:t>4- </a:t>
            </a:r>
            <a:r>
              <a:rPr lang="ar-IQ" dirty="0" smtClean="0">
                <a:solidFill>
                  <a:prstClr val="black"/>
                </a:solidFill>
              </a:rPr>
              <a:t>نادى </a:t>
            </a:r>
            <a:r>
              <a:rPr lang="ar-IQ" dirty="0">
                <a:solidFill>
                  <a:prstClr val="black"/>
                </a:solidFill>
              </a:rPr>
              <a:t>ابن خلدون بضرورة الابتعاد عن تراكم المعلومات </a:t>
            </a:r>
            <a:r>
              <a:rPr lang="ar-IQ" dirty="0" smtClean="0">
                <a:solidFill>
                  <a:prstClr val="black"/>
                </a:solidFill>
              </a:rPr>
              <a:t>على </a:t>
            </a:r>
            <a:r>
              <a:rPr lang="ar-IQ" dirty="0">
                <a:solidFill>
                  <a:prstClr val="black"/>
                </a:solidFill>
              </a:rPr>
              <a:t>المتعلم لما لها من أثر سلبي في تحصيل المتعلم وقد أكد على أهمية التخصص في العلم والمعرفة.</a:t>
            </a:r>
          </a:p>
          <a:p>
            <a:pPr marL="0" indent="0">
              <a:buNone/>
            </a:pPr>
            <a:endParaRPr lang="ar-IQ" dirty="0"/>
          </a:p>
        </p:txBody>
      </p:sp>
    </p:spTree>
    <p:extLst>
      <p:ext uri="{BB962C8B-B14F-4D97-AF65-F5344CB8AC3E}">
        <p14:creationId xmlns:p14="http://schemas.microsoft.com/office/powerpoint/2010/main" val="3786303544"/>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95536" y="476672"/>
            <a:ext cx="8229600" cy="5760640"/>
          </a:xfrm>
        </p:spPr>
        <p:txBody>
          <a:bodyPr>
            <a:normAutofit fontScale="92500" lnSpcReduction="20000"/>
          </a:bodyPr>
          <a:lstStyle/>
          <a:p>
            <a:pPr marL="0" lvl="0" indent="0" algn="just">
              <a:buNone/>
            </a:pPr>
            <a:r>
              <a:rPr lang="ar-IQ" sz="2600" dirty="0" smtClean="0">
                <a:solidFill>
                  <a:prstClr val="black"/>
                </a:solidFill>
              </a:rPr>
              <a:t>فالنسيان </a:t>
            </a:r>
            <a:r>
              <a:rPr lang="ar-IQ" sz="2600" dirty="0">
                <a:solidFill>
                  <a:prstClr val="black"/>
                </a:solidFill>
              </a:rPr>
              <a:t>إذ هو عجز الفرد عن الاسترجاع أو التعرف أو تذكر ما تم حفظه من معلومات أو مهارات وهذا العجز قد يكون كلي أو جزئي دائم أو مؤقت وقد يصل النسيان إلى حد فقدان القدرة على تذكر أبسط الأشياء المعتادة في الحياة اليومية</a:t>
            </a:r>
            <a:r>
              <a:rPr lang="ar-IQ" sz="2600" dirty="0" smtClean="0">
                <a:solidFill>
                  <a:prstClr val="black"/>
                </a:solidFill>
              </a:rPr>
              <a:t>.</a:t>
            </a:r>
          </a:p>
          <a:p>
            <a:pPr marL="0" lvl="0" indent="0" algn="just">
              <a:buNone/>
            </a:pPr>
            <a:endParaRPr lang="ar-IQ" sz="2600" dirty="0">
              <a:solidFill>
                <a:prstClr val="black"/>
              </a:solidFill>
            </a:endParaRPr>
          </a:p>
          <a:p>
            <a:pPr marL="0" lvl="0" indent="0" algn="just">
              <a:buNone/>
            </a:pPr>
            <a:r>
              <a:rPr lang="ar-IQ" sz="2600" dirty="0">
                <a:solidFill>
                  <a:prstClr val="black"/>
                </a:solidFill>
              </a:rPr>
              <a:t>- </a:t>
            </a:r>
            <a:r>
              <a:rPr lang="ar-IQ" sz="2600" b="1" dirty="0">
                <a:solidFill>
                  <a:prstClr val="black"/>
                </a:solidFill>
              </a:rPr>
              <a:t>أسباب النسيان (النظريات التي فسرت النسيان) </a:t>
            </a:r>
            <a:endParaRPr lang="ar-IQ" sz="2600" dirty="0" smtClean="0"/>
          </a:p>
          <a:p>
            <a:pPr marL="0" indent="0" algn="just">
              <a:buNone/>
            </a:pPr>
            <a:r>
              <a:rPr lang="ar-IQ" sz="2600" dirty="0" smtClean="0"/>
              <a:t>أن </a:t>
            </a:r>
            <a:r>
              <a:rPr lang="ar-IQ" sz="2600" dirty="0"/>
              <a:t>أسباب النسيان متعددة، ولكن يمكن أجمال هذه الأسباب في ثلاث عوامل هي</a:t>
            </a:r>
            <a:r>
              <a:rPr lang="ar-IQ" sz="2600" dirty="0" smtClean="0"/>
              <a:t>: </a:t>
            </a:r>
          </a:p>
          <a:p>
            <a:pPr marL="0" lvl="0" indent="0" algn="just">
              <a:buNone/>
            </a:pPr>
            <a:r>
              <a:rPr lang="ar-IQ" sz="2600" dirty="0">
                <a:solidFill>
                  <a:prstClr val="black"/>
                </a:solidFill>
              </a:rPr>
              <a:t>1- العوامل العضوية:</a:t>
            </a:r>
          </a:p>
          <a:p>
            <a:pPr marL="0" lvl="0" indent="0" algn="just">
              <a:buNone/>
            </a:pPr>
            <a:r>
              <a:rPr lang="ar-IQ" sz="2600" dirty="0">
                <a:solidFill>
                  <a:prstClr val="black"/>
                </a:solidFill>
              </a:rPr>
              <a:t>  </a:t>
            </a:r>
            <a:r>
              <a:rPr lang="ar-IQ" sz="2600" dirty="0" smtClean="0">
                <a:solidFill>
                  <a:prstClr val="black"/>
                </a:solidFill>
              </a:rPr>
              <a:t>كان </a:t>
            </a:r>
            <a:r>
              <a:rPr lang="ar-IQ" sz="2600" dirty="0">
                <a:solidFill>
                  <a:prstClr val="black"/>
                </a:solidFill>
              </a:rPr>
              <a:t>يعتقد في وقت من الأوقات أن النسيان سببه الوحيد هو ما يحدث نتيجة التغيرات العضوية التي تصب خلايا الجسم وبما أن خلايا الجسم تظل في عملية هدم وبناء مستمرة فأنه يبدو من المنطقي القول بأن تلك التغيرات العضوية التي تحدث في الأعمار الكبرى نتيجة لعمليات الهدم في خلايا الدماغ مما يؤدي إلى نقصان في القدرة على التعلم والتذكر وفقدان المهارات والمعلومات التي تم نقلها سابقا.</a:t>
            </a:r>
          </a:p>
          <a:p>
            <a:pPr marL="0" lvl="0" indent="0" algn="just">
              <a:buNone/>
            </a:pPr>
            <a:r>
              <a:rPr lang="ar-IQ" sz="2600" dirty="0">
                <a:solidFill>
                  <a:prstClr val="black"/>
                </a:solidFill>
              </a:rPr>
              <a:t>۲- عوامل التداخل والتعطيل:</a:t>
            </a:r>
          </a:p>
          <a:p>
            <a:pPr marL="0" lvl="0" indent="0" algn="just">
              <a:buNone/>
            </a:pPr>
            <a:r>
              <a:rPr lang="ar-IQ" sz="2600" dirty="0">
                <a:solidFill>
                  <a:prstClr val="black"/>
                </a:solidFill>
              </a:rPr>
              <a:t>  </a:t>
            </a:r>
            <a:r>
              <a:rPr lang="ar-IQ" sz="2600" dirty="0" smtClean="0">
                <a:solidFill>
                  <a:prstClr val="black"/>
                </a:solidFill>
              </a:rPr>
              <a:t>قد </a:t>
            </a:r>
            <a:r>
              <a:rPr lang="ar-IQ" sz="2600" dirty="0">
                <a:solidFill>
                  <a:prstClr val="black"/>
                </a:solidFill>
              </a:rPr>
              <a:t>يحدث بعض النسيان نتيجة وجود تداخل أنشطة الفرد المتعددة التي يقوم بها مما يسبب أن يلغى أحدهما الآخر والتعطيل على نوعين: </a:t>
            </a:r>
          </a:p>
          <a:p>
            <a:pPr marL="0" lvl="0" indent="0" algn="just">
              <a:buNone/>
            </a:pPr>
            <a:r>
              <a:rPr lang="ar-IQ" sz="2600" dirty="0">
                <a:solidFill>
                  <a:prstClr val="black"/>
                </a:solidFill>
              </a:rPr>
              <a:t>أ - التعطيل الرجعي (أو الكف الرجعي):</a:t>
            </a:r>
          </a:p>
          <a:p>
            <a:pPr marL="0" indent="0" algn="just">
              <a:buNone/>
            </a:pPr>
            <a:r>
              <a:rPr lang="ar-IQ" sz="2400" dirty="0" smtClean="0"/>
              <a:t> </a:t>
            </a:r>
            <a:endParaRPr lang="ar-IQ" sz="2400" dirty="0"/>
          </a:p>
        </p:txBody>
      </p:sp>
    </p:spTree>
    <p:extLst>
      <p:ext uri="{BB962C8B-B14F-4D97-AF65-F5344CB8AC3E}">
        <p14:creationId xmlns:p14="http://schemas.microsoft.com/office/powerpoint/2010/main" val="3662782001"/>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a:bodyPr>
          <a:lstStyle/>
          <a:p>
            <a:pPr marL="0" indent="0" algn="just">
              <a:buNone/>
            </a:pPr>
            <a:r>
              <a:rPr lang="ar-IQ" sz="2400" dirty="0" smtClean="0"/>
              <a:t>  أي </a:t>
            </a:r>
            <a:r>
              <a:rPr lang="ar-IQ" sz="2400" dirty="0"/>
              <a:t>تداخل تعلم جديد وتأثيره على استدعاء تعلم سابق ففي مثل هذه الحالة يحدث تداخل للانطباعات الجديدة على الانطباعات القديمة وتدخل الارتباطات الجديدة في صراع مع القديمة ولكن يقل أثر الكف الرجعي إذا كانت الانطباعات القديمة باعثة على الارتياح ومدعمة بقوة.</a:t>
            </a:r>
          </a:p>
          <a:p>
            <a:pPr marL="0" indent="0" algn="just">
              <a:buNone/>
            </a:pPr>
            <a:r>
              <a:rPr lang="ar-IQ" sz="2400" dirty="0"/>
              <a:t>ب- التعطيل البعدي (الكف التقدمي):</a:t>
            </a:r>
          </a:p>
          <a:p>
            <a:pPr marL="0" indent="0" algn="just">
              <a:buNone/>
            </a:pPr>
            <a:r>
              <a:rPr lang="ar-IQ" sz="2400" dirty="0"/>
              <a:t>    هو تداخل تعلم سابق وتأثيره على استدعاء تعلم لاحق ويظهر هذا التأثير عندما تكون المادتين المراد تعلمها متشابهين.</a:t>
            </a:r>
          </a:p>
          <a:p>
            <a:pPr marL="0" indent="0" algn="just">
              <a:buNone/>
            </a:pPr>
            <a:r>
              <a:rPr lang="ar-IQ" sz="2400" dirty="0"/>
              <a:t> 3- النسيان المتعمد (نظرية الكبت):</a:t>
            </a:r>
          </a:p>
          <a:p>
            <a:pPr marL="0" indent="0" algn="just">
              <a:buNone/>
            </a:pPr>
            <a:r>
              <a:rPr lang="ar-IQ" sz="2400" dirty="0"/>
              <a:t>    أن هذه النظرية تفسر أن بعض النسيان يكون مدفوعا دون وعي منا أي أنه يوجد دافع أو رغبة في النسيان وهذه الفكرة العامة وراء الكبت هي ان الخبرات تنسي أو أنه لا يتم تذكرها وذلك بسبب علاقتها بالمشاكل الشخصية للفرد أو أن الذكريات لا يتم استدعاؤها لأنها غير مقبولة لدى الفرد فقد تكون من النوع المؤذي أو المهين فهي تعمل على إثارة الشعور بالذات أو إثارة </a:t>
            </a:r>
            <a:r>
              <a:rPr lang="ar-IQ" sz="2400" dirty="0" smtClean="0"/>
              <a:t>القلق، </a:t>
            </a:r>
            <a:r>
              <a:rPr lang="ar-IQ" sz="2400" dirty="0"/>
              <a:t>وفي مثل هذه الحالة يكون النسيان انتقالي.</a:t>
            </a:r>
          </a:p>
          <a:p>
            <a:pPr marL="0" indent="0">
              <a:buNone/>
            </a:pPr>
            <a:endParaRPr lang="ar-IQ" dirty="0"/>
          </a:p>
        </p:txBody>
      </p:sp>
    </p:spTree>
    <p:extLst>
      <p:ext uri="{BB962C8B-B14F-4D97-AF65-F5344CB8AC3E}">
        <p14:creationId xmlns:p14="http://schemas.microsoft.com/office/powerpoint/2010/main" val="1193620794"/>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a:bodyPr>
          <a:lstStyle/>
          <a:p>
            <a:pPr marL="0" indent="0" algn="ctr">
              <a:buNone/>
            </a:pPr>
            <a:r>
              <a:rPr lang="ar-IQ" sz="2600" b="1" dirty="0"/>
              <a:t>المحاضرة </a:t>
            </a:r>
            <a:r>
              <a:rPr lang="ar-IQ" sz="2600" b="1" dirty="0" smtClean="0"/>
              <a:t>العاشرة </a:t>
            </a:r>
            <a:endParaRPr lang="ar-IQ" sz="2600" b="1" dirty="0"/>
          </a:p>
          <a:p>
            <a:pPr marL="0" indent="0" algn="ctr">
              <a:buNone/>
            </a:pPr>
            <a:r>
              <a:rPr lang="ar-IQ" sz="2600" b="1" dirty="0"/>
              <a:t>انتقال اثر التعلم</a:t>
            </a:r>
          </a:p>
          <a:p>
            <a:pPr marL="0" indent="0" algn="just">
              <a:buNone/>
            </a:pPr>
            <a:r>
              <a:rPr lang="ar-IQ" sz="2600" dirty="0"/>
              <a:t>- </a:t>
            </a:r>
            <a:r>
              <a:rPr lang="ar-IQ" sz="2600" b="1" dirty="0"/>
              <a:t>أهمية دراسة انتقال أثر التعلم</a:t>
            </a:r>
          </a:p>
          <a:p>
            <a:pPr marL="0" indent="0" algn="just">
              <a:buNone/>
            </a:pPr>
            <a:r>
              <a:rPr lang="ar-IQ" sz="2400" dirty="0"/>
              <a:t>  </a:t>
            </a:r>
            <a:r>
              <a:rPr lang="ar-IQ" sz="2400" dirty="0" smtClean="0"/>
              <a:t>يعد </a:t>
            </a:r>
            <a:r>
              <a:rPr lang="ar-IQ" sz="2400" dirty="0"/>
              <a:t>انتقال الأثر من الموضوعات الهامة سواء أكان ذلك في مجالات علم النفس أم في حقول التربية، فكل أنواع التعلم ونظرياته وكل فعالية من فعاليات النشاط التربوي تعتمد </a:t>
            </a:r>
            <a:r>
              <a:rPr lang="ar-IQ" sz="2400" dirty="0" smtClean="0"/>
              <a:t>قليلاً </a:t>
            </a:r>
            <a:r>
              <a:rPr lang="ar-IQ" sz="2400" dirty="0"/>
              <a:t>أو </a:t>
            </a:r>
            <a:r>
              <a:rPr lang="ar-IQ" sz="2400" dirty="0" smtClean="0"/>
              <a:t>كثيراً </a:t>
            </a:r>
            <a:r>
              <a:rPr lang="ar-IQ" sz="2400" dirty="0"/>
              <a:t>على مبدأ انتقال الأثر. </a:t>
            </a:r>
            <a:endParaRPr lang="ar-IQ" sz="2400" dirty="0" smtClean="0"/>
          </a:p>
          <a:p>
            <a:pPr marL="0" indent="0" algn="just">
              <a:buNone/>
            </a:pPr>
            <a:r>
              <a:rPr lang="ar-IQ" sz="2400" dirty="0"/>
              <a:t> </a:t>
            </a:r>
            <a:r>
              <a:rPr lang="ar-IQ" sz="2400" dirty="0" smtClean="0"/>
              <a:t> فواضع </a:t>
            </a:r>
            <a:r>
              <a:rPr lang="ar-IQ" sz="2400" dirty="0"/>
              <a:t>المناهج المدرسة لا يهدف من مفردات مناهجه أتقان تلك المفردات لذاتها أنما يأمل أن تترجم هذه الخبرات إلى </a:t>
            </a:r>
            <a:r>
              <a:rPr lang="ar-IQ" sz="2400" dirty="0" smtClean="0"/>
              <a:t>مصادر، </a:t>
            </a:r>
            <a:r>
              <a:rPr lang="ar-IQ" sz="2400" dirty="0"/>
              <a:t>وبهذا يعد مفهوم انتقال الأثر من المفاهيم الهامة في التربية وعلم النفس فلا يوجد نشاط تربوي أو نظرية تربوية لا تعتمد على مبدأ انتقال الأثر. إذا أن التعلم من أجل الحياة المستقبلية يجب أن يكون معنية بتطبيق التعلم الصفي على مجالات خارجة عن نطاق الجو المدرسي. وأن على الطالب أن يدرك أن ما تعلمه سابقا يمكن استخدامه في مواقف مستقبلية.</a:t>
            </a:r>
          </a:p>
        </p:txBody>
      </p:sp>
    </p:spTree>
    <p:extLst>
      <p:ext uri="{BB962C8B-B14F-4D97-AF65-F5344CB8AC3E}">
        <p14:creationId xmlns:p14="http://schemas.microsoft.com/office/powerpoint/2010/main" val="37520730"/>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lstStyle/>
          <a:p>
            <a:pPr marL="0" indent="0" algn="just">
              <a:buNone/>
            </a:pPr>
            <a:r>
              <a:rPr lang="ar-IQ" sz="2400" dirty="0"/>
              <a:t>ويمكن أجمال أهمية مفهوم انتقال أثر التعليم بالنقاط الآتية:</a:t>
            </a:r>
          </a:p>
          <a:p>
            <a:pPr marL="0" indent="0" algn="just">
              <a:buNone/>
            </a:pPr>
            <a:r>
              <a:rPr lang="ar-IQ" sz="2400" dirty="0"/>
              <a:t> 1- يعد مفهوم انتقال الأثر أحد </a:t>
            </a:r>
            <a:r>
              <a:rPr lang="ar-IQ" sz="2400" dirty="0" smtClean="0"/>
              <a:t>غايات </a:t>
            </a:r>
            <a:r>
              <a:rPr lang="ar-IQ" sz="2400" dirty="0"/>
              <a:t>التربية، إذ أن التربية </a:t>
            </a:r>
            <a:r>
              <a:rPr lang="ar-IQ" sz="2400" dirty="0" smtClean="0"/>
              <a:t>تُعد </a:t>
            </a:r>
            <a:r>
              <a:rPr lang="ar-IQ" sz="2400" dirty="0"/>
              <a:t>الفرد </a:t>
            </a:r>
            <a:r>
              <a:rPr lang="ar-IQ" sz="2400" dirty="0" smtClean="0"/>
              <a:t>وتُعلمه </a:t>
            </a:r>
            <a:r>
              <a:rPr lang="ar-IQ" sz="2400" dirty="0"/>
              <a:t>في موقف ما وتهيؤه لمواجهة موقف جديد.</a:t>
            </a:r>
          </a:p>
          <a:p>
            <a:pPr marL="0" indent="0" algn="just">
              <a:buNone/>
            </a:pPr>
            <a:r>
              <a:rPr lang="ar-IQ" sz="2400" dirty="0"/>
              <a:t> ۲- أن التعلم المستقبلي يعتمد </a:t>
            </a:r>
            <a:r>
              <a:rPr lang="ar-IQ" sz="2400" dirty="0" smtClean="0"/>
              <a:t>أساساُ </a:t>
            </a:r>
            <a:r>
              <a:rPr lang="ar-IQ" sz="2400" dirty="0"/>
              <a:t>على مفهوم انتقال الأثر وأن فكرة الانتقال الأثر قائمة على هذا الأساس إذ أن ما يتعلمه الطالب بين جدران الصف يمكن تعميمه ونقله والاستفادة منه في مجالات الحياة الأخرى خارج نطلق المدرسة.</a:t>
            </a:r>
          </a:p>
          <a:p>
            <a:pPr marL="0" indent="0" algn="just">
              <a:buNone/>
            </a:pPr>
            <a:r>
              <a:rPr lang="ar-IQ" sz="2400" dirty="0"/>
              <a:t> ٣- يعد مفهوم انتقال الأثر من الأمور الهامة جدا التي تعنى بها التربية عند تصميم المناهج وعند صياغة الأهداف وطرق التدريس.</a:t>
            </a:r>
          </a:p>
          <a:p>
            <a:pPr marL="0" lvl="0" indent="0" algn="just">
              <a:buNone/>
            </a:pPr>
            <a:r>
              <a:rPr lang="ar-IQ" sz="2400" dirty="0">
                <a:solidFill>
                  <a:prstClr val="black"/>
                </a:solidFill>
              </a:rPr>
              <a:t>4- يمكن الاستفادة من مفهوم الانتقال في انتقال طرائق عمل الأشياء وكما هو الحال في الرياضة أو الفعاليات الميكانيكية فأن معرفة حل مشكلات البحث العلمي التجريبية في المختبر قد تساعد في حل مشكلات في الحياة اليومية.</a:t>
            </a:r>
          </a:p>
          <a:p>
            <a:pPr marL="0" lvl="0" indent="0" algn="just">
              <a:buNone/>
            </a:pPr>
            <a:r>
              <a:rPr lang="ar-IQ" sz="2400" dirty="0">
                <a:solidFill>
                  <a:prstClr val="black"/>
                </a:solidFill>
              </a:rPr>
              <a:t> 5- أن الكفاءة في العمل هي عامل أولي في الانتقال </a:t>
            </a:r>
            <a:r>
              <a:rPr lang="ar-IQ" sz="2400" dirty="0" smtClean="0">
                <a:solidFill>
                  <a:prstClr val="black"/>
                </a:solidFill>
              </a:rPr>
              <a:t>، وأن </a:t>
            </a:r>
            <a:r>
              <a:rPr lang="ar-IQ" sz="2400" dirty="0">
                <a:solidFill>
                  <a:prstClr val="black"/>
                </a:solidFill>
              </a:rPr>
              <a:t>حدوث الانتقال يتناسب </a:t>
            </a:r>
            <a:r>
              <a:rPr lang="ar-IQ" sz="2400" dirty="0" smtClean="0">
                <a:solidFill>
                  <a:prstClr val="black"/>
                </a:solidFill>
              </a:rPr>
              <a:t>طردياً </a:t>
            </a:r>
            <a:r>
              <a:rPr lang="ar-IQ" sz="2400" dirty="0">
                <a:solidFill>
                  <a:prstClr val="black"/>
                </a:solidFill>
              </a:rPr>
              <a:t>مع الكفاءة العقلية للمتعلم.</a:t>
            </a:r>
          </a:p>
          <a:p>
            <a:pPr marL="0" indent="0">
              <a:buNone/>
            </a:pPr>
            <a:r>
              <a:rPr lang="ar-IQ" sz="2400" dirty="0" smtClean="0"/>
              <a:t> </a:t>
            </a:r>
            <a:endParaRPr lang="ar-IQ" sz="2400" dirty="0"/>
          </a:p>
        </p:txBody>
      </p:sp>
    </p:spTree>
    <p:extLst>
      <p:ext uri="{BB962C8B-B14F-4D97-AF65-F5344CB8AC3E}">
        <p14:creationId xmlns:p14="http://schemas.microsoft.com/office/powerpoint/2010/main" val="861191469"/>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fontScale="92500" lnSpcReduction="20000"/>
          </a:bodyPr>
          <a:lstStyle/>
          <a:p>
            <a:pPr marL="0" indent="0" algn="just">
              <a:buNone/>
            </a:pPr>
            <a:r>
              <a:rPr lang="ar-IQ" sz="2600" dirty="0" smtClean="0"/>
              <a:t>6 </a:t>
            </a:r>
            <a:r>
              <a:rPr lang="ar-IQ" sz="2600" dirty="0"/>
              <a:t>- أن مفهوم الانتقال </a:t>
            </a:r>
            <a:r>
              <a:rPr lang="ar-IQ" sz="2600" dirty="0" smtClean="0"/>
              <a:t>يرتبط </a:t>
            </a:r>
            <a:r>
              <a:rPr lang="ar-IQ" sz="2600" dirty="0"/>
              <a:t>بعدد كبير من العوامل منها مقدار ونوع التدريب والدافعية والاتجاه العقلي والذكاء وغيرها.</a:t>
            </a:r>
          </a:p>
          <a:p>
            <a:pPr marL="0" indent="0" algn="just">
              <a:buNone/>
            </a:pPr>
            <a:r>
              <a:rPr lang="ar-IQ" sz="2600" dirty="0"/>
              <a:t>7- أن مفهوم انتقال الأثر ظاهرة سلوكية لا تحدث بصورة آلية تلقائية وأن تحدث وفق شروط موضوعية وذاتية وإذا ما توفرت هذه الشروط سهلت لنا عملية الانتقال</a:t>
            </a:r>
            <a:r>
              <a:rPr lang="ar-IQ" sz="2600" dirty="0" smtClean="0"/>
              <a:t>. </a:t>
            </a:r>
          </a:p>
          <a:p>
            <a:pPr marL="0" lvl="0" indent="0" algn="just">
              <a:buNone/>
            </a:pPr>
            <a:r>
              <a:rPr lang="ar-IQ" sz="2600" dirty="0">
                <a:solidFill>
                  <a:prstClr val="black"/>
                </a:solidFill>
              </a:rPr>
              <a:t>۸- أن المعرفة الحقيقة لمفهوم انتقال الأثر من قبل المدرس تحقق الأهداف الاجتماعية والعملية للمدرسة.</a:t>
            </a:r>
          </a:p>
          <a:p>
            <a:pPr marL="0" lvl="0" indent="0" algn="just">
              <a:buNone/>
            </a:pPr>
            <a:r>
              <a:rPr lang="ar-IQ" sz="2600" b="1" dirty="0">
                <a:solidFill>
                  <a:prstClr val="black"/>
                </a:solidFill>
              </a:rPr>
              <a:t>- كيفية الاستفادة من عملية الانتقال في عملية التعلم والتعليم :</a:t>
            </a:r>
          </a:p>
          <a:p>
            <a:pPr marL="0" lvl="0" indent="0" algn="just">
              <a:buNone/>
            </a:pPr>
            <a:r>
              <a:rPr lang="ar-IQ" sz="2600" dirty="0">
                <a:solidFill>
                  <a:prstClr val="black"/>
                </a:solidFill>
              </a:rPr>
              <a:t>    أن التعلم المدرسي لن يكون له أثر فعال إذا اعتبرت المبادئ التي تم تعلمها الطالب مقتصرة على الموقف التعليمي فقط بل يجب أن يطبق ما تعلمه الطالب وأن يحل أوجه التشابه والاختلاف بين الموقف التعليمي السابق والموقف التعليمي الجديد فأن </a:t>
            </a:r>
            <a:r>
              <a:rPr lang="ar-IQ" sz="2600" dirty="0" smtClean="0">
                <a:solidFill>
                  <a:prstClr val="black"/>
                </a:solidFill>
              </a:rPr>
              <a:t>انتقال </a:t>
            </a:r>
            <a:r>
              <a:rPr lang="ar-IQ" sz="2600" dirty="0">
                <a:solidFill>
                  <a:prstClr val="black"/>
                </a:solidFill>
              </a:rPr>
              <a:t>الأثر سيكون فاعلا وبهذا يستطيع المدرس أن يستخدم الوسائل </a:t>
            </a:r>
            <a:r>
              <a:rPr lang="ar-IQ" sz="2600" dirty="0" smtClean="0">
                <a:solidFill>
                  <a:prstClr val="black"/>
                </a:solidFill>
              </a:rPr>
              <a:t>للأساليب </a:t>
            </a:r>
            <a:r>
              <a:rPr lang="ar-IQ" sz="2600" dirty="0">
                <a:solidFill>
                  <a:prstClr val="black"/>
                </a:solidFill>
              </a:rPr>
              <a:t>التي تجعل من انتقال الأثر التعلم ضمن غاياته الأساسية ومن أهمها:</a:t>
            </a:r>
          </a:p>
          <a:p>
            <a:pPr marL="0" lvl="0" indent="0" algn="just">
              <a:buNone/>
            </a:pPr>
            <a:r>
              <a:rPr lang="ar-IQ" sz="2600" dirty="0">
                <a:solidFill>
                  <a:prstClr val="black"/>
                </a:solidFill>
              </a:rPr>
              <a:t>١- توفير عدد من المواقف المتنوعة التي تساعد على حدوث تدريب مناسبة لما سيتم تعلمه.</a:t>
            </a:r>
          </a:p>
          <a:p>
            <a:pPr marL="0" lvl="0" indent="0" algn="just">
              <a:buNone/>
            </a:pPr>
            <a:r>
              <a:rPr lang="ar-IQ" sz="2600" dirty="0">
                <a:solidFill>
                  <a:prstClr val="black"/>
                </a:solidFill>
              </a:rPr>
              <a:t> ۲- أن يخطط المدرس الأنشطة ويحدد المواقف التعليمية للطلبة بالقدر الذي يضمن فيه عنصر التشابه بين ما يأخذه في المدرسة وما سوف يطبقه </a:t>
            </a:r>
            <a:r>
              <a:rPr lang="ar-IQ" sz="2600" dirty="0" smtClean="0">
                <a:solidFill>
                  <a:prstClr val="black"/>
                </a:solidFill>
              </a:rPr>
              <a:t>في </a:t>
            </a:r>
            <a:r>
              <a:rPr lang="ar-IQ" sz="2600" dirty="0">
                <a:solidFill>
                  <a:prstClr val="black"/>
                </a:solidFill>
              </a:rPr>
              <a:t>الحياة الواقعية</a:t>
            </a:r>
            <a:r>
              <a:rPr lang="ar-IQ" sz="2600" dirty="0" smtClean="0">
                <a:solidFill>
                  <a:prstClr val="black"/>
                </a:solidFill>
              </a:rPr>
              <a:t>.</a:t>
            </a:r>
            <a:endParaRPr lang="ar-IQ" sz="2600" dirty="0"/>
          </a:p>
          <a:p>
            <a:pPr marL="0" lvl="0" indent="0" algn="just">
              <a:buNone/>
            </a:pPr>
            <a:endParaRPr lang="ar-IQ" sz="2600" dirty="0">
              <a:solidFill>
                <a:prstClr val="black"/>
              </a:solidFill>
            </a:endParaRPr>
          </a:p>
        </p:txBody>
      </p:sp>
    </p:spTree>
    <p:extLst>
      <p:ext uri="{BB962C8B-B14F-4D97-AF65-F5344CB8AC3E}">
        <p14:creationId xmlns:p14="http://schemas.microsoft.com/office/powerpoint/2010/main" val="77181589"/>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a:bodyPr>
          <a:lstStyle/>
          <a:p>
            <a:pPr marL="0" indent="0" algn="just">
              <a:buNone/>
            </a:pPr>
            <a:r>
              <a:rPr lang="ar-IQ" sz="2400" dirty="0"/>
              <a:t>٣- أن يجمع المدرس طلبته على ربط ما تعلموه بمواقف مختلفة وأن يكون </a:t>
            </a:r>
            <a:r>
              <a:rPr lang="ar-IQ" sz="2400" dirty="0" smtClean="0"/>
              <a:t>اهتماماته </a:t>
            </a:r>
            <a:r>
              <a:rPr lang="ar-IQ" sz="2400" dirty="0"/>
              <a:t>منصبة قدر الإمكان على الجوانب التطبيقية للمبادئ والأفكار.</a:t>
            </a:r>
          </a:p>
          <a:p>
            <a:pPr marL="0" indent="0" algn="just">
              <a:buNone/>
            </a:pPr>
            <a:r>
              <a:rPr lang="ar-IQ" sz="2400" dirty="0"/>
              <a:t> 4- إعطاء الطلبة أمثلة متنوعة حول </a:t>
            </a:r>
            <a:r>
              <a:rPr lang="ar-IQ" sz="2400" dirty="0" smtClean="0"/>
              <a:t>المبادئ، </a:t>
            </a:r>
            <a:r>
              <a:rPr lang="ar-IQ" sz="2400" dirty="0"/>
              <a:t>والمفاهيم ومطالبتهم </a:t>
            </a:r>
            <a:r>
              <a:rPr lang="ar-IQ" sz="2400" dirty="0" smtClean="0"/>
              <a:t>في </a:t>
            </a:r>
            <a:r>
              <a:rPr lang="ar-IQ" sz="2400" dirty="0" err="1" smtClean="0"/>
              <a:t>أعطاء</a:t>
            </a:r>
            <a:r>
              <a:rPr lang="ar-IQ" sz="2400" dirty="0" smtClean="0"/>
              <a:t> </a:t>
            </a:r>
            <a:r>
              <a:rPr lang="ar-IQ" sz="2400" dirty="0"/>
              <a:t>أمثلة أخرى متشابهة حتى تزاد درجة الفهم لديهم.</a:t>
            </a:r>
          </a:p>
          <a:p>
            <a:pPr marL="0" indent="0" algn="just">
              <a:buNone/>
            </a:pPr>
            <a:r>
              <a:rPr lang="ar-IQ" sz="2400" dirty="0"/>
              <a:t> 5- تقديم المادة الدراسية بطريقة منظمة ومنطقية إذ أن كمية الأثر تعتمد على الطريقة التي يقدم فيها المدرس الموضوع.</a:t>
            </a:r>
          </a:p>
          <a:p>
            <a:pPr marL="0" indent="0" algn="just">
              <a:buNone/>
            </a:pPr>
            <a:r>
              <a:rPr lang="ar-IQ" sz="2400" dirty="0"/>
              <a:t>6- أن يؤكد المدرس في تعليمه على الجوانب الهامة للمادة الدراسية المراد تعلمها و أتفاق هذه المادة فالمستوى العالي من فهم المادة له أهمية بالغة في انتقال أثر ما تعلمه الطالب إلى مهمات ومواقف أخرى.</a:t>
            </a:r>
          </a:p>
          <a:p>
            <a:pPr marL="0" indent="0">
              <a:buNone/>
            </a:pPr>
            <a:endParaRPr lang="ar-IQ" dirty="0"/>
          </a:p>
        </p:txBody>
      </p:sp>
    </p:spTree>
    <p:extLst>
      <p:ext uri="{BB962C8B-B14F-4D97-AF65-F5344CB8AC3E}">
        <p14:creationId xmlns:p14="http://schemas.microsoft.com/office/powerpoint/2010/main" val="28383646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a:bodyPr>
          <a:lstStyle/>
          <a:p>
            <a:pPr marL="0" indent="0" algn="just">
              <a:buNone/>
            </a:pPr>
            <a:r>
              <a:rPr lang="ar-IQ" dirty="0" smtClean="0"/>
              <a:t>5- </a:t>
            </a:r>
            <a:r>
              <a:rPr lang="ar-IQ" sz="2400" dirty="0" smtClean="0"/>
              <a:t>يرى ابن خلدون أن الالتجاء إلى </a:t>
            </a:r>
            <a:r>
              <a:rPr lang="ar-IQ" sz="2400" dirty="0" err="1" smtClean="0"/>
              <a:t>أختصار</a:t>
            </a:r>
            <a:r>
              <a:rPr lang="ar-IQ" sz="2400" dirty="0" smtClean="0"/>
              <a:t> المعلومات اختصارا شديدا يجعلها صعبة الفهم على المتعلم ويؤثر في تحصيله.</a:t>
            </a:r>
          </a:p>
          <a:p>
            <a:pPr marL="0" indent="0" algn="just">
              <a:buNone/>
            </a:pPr>
            <a:r>
              <a:rPr lang="ar-IQ" sz="2400" dirty="0" smtClean="0"/>
              <a:t>6- وقد كانت لابن خلدون آراء في طرائق التدريس سبق فيها علماء الغرب وهي:</a:t>
            </a:r>
          </a:p>
          <a:p>
            <a:pPr marL="0" indent="0" algn="just">
              <a:buNone/>
            </a:pPr>
            <a:r>
              <a:rPr lang="ar-IQ" sz="2400" dirty="0" smtClean="0"/>
              <a:t>أ- أن يبدأ التعلم من السهل إلى الصعب ومن المحسوس إلى المجرد وبذلك يكون ابن خلدون قد سبق غيره من الأوربيين الذين اهتموا بهذه الناحية ومنهم العالم (</a:t>
            </a:r>
            <a:r>
              <a:rPr lang="ar-IQ" sz="2400" dirty="0" err="1" smtClean="0"/>
              <a:t>بياجيه</a:t>
            </a:r>
            <a:r>
              <a:rPr lang="ar-IQ" sz="2400" dirty="0" smtClean="0"/>
              <a:t>)  </a:t>
            </a:r>
            <a:endParaRPr lang="ar-IQ" sz="2400" dirty="0"/>
          </a:p>
          <a:p>
            <a:pPr marL="0" lvl="0" indent="0">
              <a:buNone/>
            </a:pPr>
            <a:r>
              <a:rPr lang="ar-IQ" sz="2400" dirty="0" smtClean="0"/>
              <a:t>ب - أن يسير التعلم من العام إلى الخاص ويقول ابن خلدون "على المعلم أن يلقي أولا مسائل من كل باب من الفن وهذه تمثل أصول ذلك الباب ثم يقرب له في شرحها حتى يصل إلى آخر الفن.</a:t>
            </a:r>
            <a:r>
              <a:rPr lang="ar-IQ" sz="2400" dirty="0">
                <a:solidFill>
                  <a:prstClr val="black"/>
                </a:solidFill>
              </a:rPr>
              <a:t> </a:t>
            </a:r>
            <a:endParaRPr lang="ar-IQ" sz="2400" dirty="0" smtClean="0">
              <a:solidFill>
                <a:prstClr val="black"/>
              </a:solidFill>
            </a:endParaRPr>
          </a:p>
          <a:p>
            <a:pPr marL="0" lvl="0" indent="0" algn="just">
              <a:buNone/>
            </a:pPr>
            <a:r>
              <a:rPr lang="ar-IQ" sz="2400" dirty="0" smtClean="0">
                <a:solidFill>
                  <a:prstClr val="black"/>
                </a:solidFill>
              </a:rPr>
              <a:t>ج </a:t>
            </a:r>
            <a:r>
              <a:rPr lang="ar-IQ" sz="2400" dirty="0">
                <a:solidFill>
                  <a:prstClr val="black"/>
                </a:solidFill>
              </a:rPr>
              <a:t>- </a:t>
            </a:r>
            <a:r>
              <a:rPr lang="ar-IQ" sz="2400" dirty="0" err="1">
                <a:solidFill>
                  <a:prstClr val="black"/>
                </a:solidFill>
              </a:rPr>
              <a:t>الأنتقال</a:t>
            </a:r>
            <a:r>
              <a:rPr lang="ar-IQ" sz="2400" dirty="0">
                <a:solidFill>
                  <a:prstClr val="black"/>
                </a:solidFill>
              </a:rPr>
              <a:t> من الأمور الواضحة والبسيطة إلى القضايا الغامضة والمعقدة كان ينتقل مثلا من الأمثلة الحياتية المألوفة إلى القواعد و التعريفات</a:t>
            </a:r>
            <a:r>
              <a:rPr lang="ar-IQ" sz="2400" dirty="0" smtClean="0">
                <a:solidFill>
                  <a:prstClr val="black"/>
                </a:solidFill>
              </a:rPr>
              <a:t>. </a:t>
            </a:r>
            <a:endParaRPr lang="ar-IQ" sz="2400" dirty="0">
              <a:solidFill>
                <a:prstClr val="black"/>
              </a:solidFill>
            </a:endParaRPr>
          </a:p>
          <a:p>
            <a:pPr marL="0" lvl="0" indent="0" algn="just">
              <a:buNone/>
            </a:pPr>
            <a:r>
              <a:rPr lang="ar-IQ" sz="2400" dirty="0">
                <a:solidFill>
                  <a:prstClr val="black"/>
                </a:solidFill>
              </a:rPr>
              <a:t> د - أن يقدم الموضوع بشكل متتابع ومتكامل دون تقطيع وبذلك يستطيع المتعلم إدراك العلاقات القائمة بين أجزاء ذلك الموضوع وبهذا فان ابن خلدون يكون قد سبق (</a:t>
            </a:r>
            <a:r>
              <a:rPr lang="ar-IQ" sz="2400" dirty="0" err="1">
                <a:solidFill>
                  <a:prstClr val="black"/>
                </a:solidFill>
              </a:rPr>
              <a:t>الجشتالت</a:t>
            </a:r>
            <a:r>
              <a:rPr lang="ar-IQ" sz="2400" dirty="0">
                <a:solidFill>
                  <a:prstClr val="black"/>
                </a:solidFill>
              </a:rPr>
              <a:t>) بطرحه لهذه الفكرة .</a:t>
            </a:r>
          </a:p>
          <a:p>
            <a:pPr marL="0" indent="0" algn="just">
              <a:buNone/>
            </a:pPr>
            <a:endParaRPr lang="ar-IQ" dirty="0" smtClean="0"/>
          </a:p>
          <a:p>
            <a:pPr marL="0" indent="0">
              <a:buNone/>
            </a:pPr>
            <a:endParaRPr lang="ar-IQ" dirty="0"/>
          </a:p>
        </p:txBody>
      </p:sp>
    </p:spTree>
    <p:extLst>
      <p:ext uri="{BB962C8B-B14F-4D97-AF65-F5344CB8AC3E}">
        <p14:creationId xmlns:p14="http://schemas.microsoft.com/office/powerpoint/2010/main" val="38442790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fontScale="25000" lnSpcReduction="20000"/>
          </a:bodyPr>
          <a:lstStyle/>
          <a:p>
            <a:pPr marL="0" indent="0">
              <a:buNone/>
            </a:pPr>
            <a:r>
              <a:rPr lang="ar-IQ" sz="9600" dirty="0" smtClean="0"/>
              <a:t>ج - الفلسفة الحديثة:</a:t>
            </a:r>
          </a:p>
          <a:p>
            <a:pPr marL="0" lvl="0" indent="0" algn="just">
              <a:buNone/>
            </a:pPr>
            <a:r>
              <a:rPr lang="ar-IQ" sz="9600" dirty="0" smtClean="0">
                <a:solidFill>
                  <a:prstClr val="black"/>
                </a:solidFill>
              </a:rPr>
              <a:t>  لقد </a:t>
            </a:r>
            <a:r>
              <a:rPr lang="ar-IQ" sz="9600" dirty="0">
                <a:solidFill>
                  <a:prstClr val="black"/>
                </a:solidFill>
              </a:rPr>
              <a:t>ظهرت هذه المرحلة خلال عصر النهضة الأوربية وقد تميزت بالعديد من التطورات والتحولات شملت النظرة الفلسفية السالبة عن الروح والعقل وسلوك الإنسان بصورة عامة وقد جاءت تلك التحولات على العديد من الفلاسفة منهم .</a:t>
            </a:r>
          </a:p>
          <a:p>
            <a:pPr marL="0" lvl="0" indent="0">
              <a:buNone/>
            </a:pPr>
            <a:r>
              <a:rPr lang="ar-IQ" sz="9600" dirty="0">
                <a:solidFill>
                  <a:prstClr val="black"/>
                </a:solidFill>
              </a:rPr>
              <a:t> ١- </a:t>
            </a:r>
            <a:r>
              <a:rPr lang="ar-IQ" sz="9600" dirty="0" smtClean="0">
                <a:solidFill>
                  <a:prstClr val="black"/>
                </a:solidFill>
              </a:rPr>
              <a:t>ديكارت ( 1596 </a:t>
            </a:r>
            <a:r>
              <a:rPr lang="ar-IQ" sz="9600" dirty="0">
                <a:solidFill>
                  <a:prstClr val="black"/>
                </a:solidFill>
              </a:rPr>
              <a:t>-</a:t>
            </a:r>
            <a:r>
              <a:rPr lang="ar-IQ" sz="9600" dirty="0" smtClean="0">
                <a:solidFill>
                  <a:prstClr val="black"/>
                </a:solidFill>
              </a:rPr>
              <a:t>165۰):</a:t>
            </a:r>
            <a:endParaRPr lang="ar-IQ" sz="9600" dirty="0">
              <a:solidFill>
                <a:prstClr val="black"/>
              </a:solidFill>
            </a:endParaRPr>
          </a:p>
          <a:p>
            <a:pPr marL="0" lvl="0" indent="0" algn="just">
              <a:buNone/>
            </a:pPr>
            <a:r>
              <a:rPr lang="ar-IQ" sz="9600" dirty="0">
                <a:solidFill>
                  <a:prstClr val="black"/>
                </a:solidFill>
              </a:rPr>
              <a:t>  </a:t>
            </a:r>
            <a:r>
              <a:rPr lang="ar-IQ" sz="9600" dirty="0" smtClean="0">
                <a:solidFill>
                  <a:prstClr val="black"/>
                </a:solidFill>
              </a:rPr>
              <a:t>أن </a:t>
            </a:r>
            <a:r>
              <a:rPr lang="ar-IQ" sz="9600" dirty="0">
                <a:solidFill>
                  <a:prstClr val="black"/>
                </a:solidFill>
              </a:rPr>
              <a:t>من أبرز ما جاء به الفيلسوف الفرنسي (ديكارت) هو محاولة حل مشكلة العلاقة بين العقل </a:t>
            </a:r>
            <a:r>
              <a:rPr lang="ar-IQ" sz="9600" dirty="0" smtClean="0">
                <a:solidFill>
                  <a:prstClr val="black"/>
                </a:solidFill>
              </a:rPr>
              <a:t>والجسم </a:t>
            </a:r>
            <a:r>
              <a:rPr lang="ar-IQ" sz="9600" dirty="0">
                <a:solidFill>
                  <a:prstClr val="black"/>
                </a:solidFill>
              </a:rPr>
              <a:t>ذلك أن الجسم من خصائصه الجوهرية الامتداد في المكان أي أنه يشغل حيز من الفراغ، أما خاصية العقل فهي التفكير والشعور لذا فهما يختلفان ويتمايزان وليس بينهما أي </a:t>
            </a:r>
            <a:r>
              <a:rPr lang="ar-IQ" sz="9600" dirty="0" smtClean="0">
                <a:solidFill>
                  <a:prstClr val="black"/>
                </a:solidFill>
              </a:rPr>
              <a:t>ارتباط طبيعي </a:t>
            </a:r>
            <a:r>
              <a:rPr lang="ar-IQ" sz="9600" dirty="0">
                <a:solidFill>
                  <a:prstClr val="black"/>
                </a:solidFill>
              </a:rPr>
              <a:t>انما الارتباط هو تفاعل ميكانيكي يجري في الغدة الصنوبرية في المخ </a:t>
            </a:r>
            <a:r>
              <a:rPr lang="ar-IQ" sz="9600" dirty="0" smtClean="0">
                <a:solidFill>
                  <a:prstClr val="black"/>
                </a:solidFill>
              </a:rPr>
              <a:t>، </a:t>
            </a:r>
            <a:r>
              <a:rPr lang="ar-IQ" sz="9600" dirty="0">
                <a:solidFill>
                  <a:prstClr val="black"/>
                </a:solidFill>
              </a:rPr>
              <a:t>وقد ميز ديكارت </a:t>
            </a:r>
            <a:r>
              <a:rPr lang="ar-IQ" sz="9600" dirty="0" smtClean="0">
                <a:solidFill>
                  <a:prstClr val="black"/>
                </a:solidFill>
              </a:rPr>
              <a:t>بين </a:t>
            </a:r>
            <a:r>
              <a:rPr lang="ar-IQ" sz="9600" dirty="0">
                <a:solidFill>
                  <a:prstClr val="black"/>
                </a:solidFill>
              </a:rPr>
              <a:t>أرواح الحيوانات و أرواح الإنسان ذلك أن استجابات الحيوانات للمنبهات تحصل عند الغدة الصنوبرية و لا تجتازها فهي بذلك لا تشعر، أما عند الإنسان فأن تلك المنبهات تجتاز الغدة الصنوبرية وتذهب إلى العقل فيشعر بها </a:t>
            </a:r>
            <a:r>
              <a:rPr lang="ar-IQ" sz="9600" dirty="0" smtClean="0">
                <a:solidFill>
                  <a:prstClr val="black"/>
                </a:solidFill>
              </a:rPr>
              <a:t>الإنسان، </a:t>
            </a:r>
            <a:r>
              <a:rPr lang="ar-IQ" sz="9600" dirty="0">
                <a:solidFill>
                  <a:prstClr val="black"/>
                </a:solidFill>
              </a:rPr>
              <a:t>وعند ذلك </a:t>
            </a:r>
            <a:r>
              <a:rPr lang="ar-IQ" sz="9600" dirty="0" smtClean="0">
                <a:solidFill>
                  <a:prstClr val="black"/>
                </a:solidFill>
              </a:rPr>
              <a:t>فأنها </a:t>
            </a:r>
            <a:r>
              <a:rPr lang="ar-IQ" sz="9600" dirty="0">
                <a:solidFill>
                  <a:prstClr val="black"/>
                </a:solidFill>
              </a:rPr>
              <a:t>تشير عنده الافكار والانفعالات والرغبات وبموجب هذه الرؤية فقد اصبح موضوع علم النفس هو الشعور والشعور </a:t>
            </a:r>
            <a:r>
              <a:rPr lang="ar-IQ" sz="9600" dirty="0" err="1">
                <a:solidFill>
                  <a:prstClr val="black"/>
                </a:solidFill>
              </a:rPr>
              <a:t>آهم</a:t>
            </a:r>
            <a:r>
              <a:rPr lang="ar-IQ" sz="9600" dirty="0">
                <a:solidFill>
                  <a:prstClr val="black"/>
                </a:solidFill>
              </a:rPr>
              <a:t> خاصية من خواص العقل وهو ما يفكر فيه الإنسان وما يستطيع ملاحظته في نفسه.</a:t>
            </a:r>
            <a:endParaRPr lang="ar-IQ" dirty="0">
              <a:solidFill>
                <a:prstClr val="black"/>
              </a:solidFill>
            </a:endParaRPr>
          </a:p>
          <a:p>
            <a:pPr marL="0" lvl="0" indent="0" algn="just">
              <a:buNone/>
            </a:pPr>
            <a:endParaRPr lang="ar-IQ" dirty="0">
              <a:solidFill>
                <a:prstClr val="black"/>
              </a:solidFill>
            </a:endParaRPr>
          </a:p>
          <a:p>
            <a:pPr marL="0" indent="0">
              <a:buNone/>
            </a:pPr>
            <a:endParaRPr lang="ar-IQ" dirty="0"/>
          </a:p>
        </p:txBody>
      </p:sp>
    </p:spTree>
    <p:extLst>
      <p:ext uri="{BB962C8B-B14F-4D97-AF65-F5344CB8AC3E}">
        <p14:creationId xmlns:p14="http://schemas.microsoft.com/office/powerpoint/2010/main" val="14036165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a:bodyPr>
          <a:lstStyle/>
          <a:p>
            <a:pPr marL="0" indent="0">
              <a:buNone/>
            </a:pPr>
            <a:r>
              <a:rPr lang="ar-IQ" dirty="0" smtClean="0"/>
              <a:t>۲ - </a:t>
            </a:r>
            <a:r>
              <a:rPr lang="ar-IQ" sz="2400" dirty="0" smtClean="0"/>
              <a:t>جون لوك ، </a:t>
            </a:r>
            <a:r>
              <a:rPr lang="ar-IQ" sz="2400" dirty="0" err="1" smtClean="0"/>
              <a:t>هارنللي</a:t>
            </a:r>
            <a:r>
              <a:rPr lang="ar-IQ" sz="2400" dirty="0" smtClean="0"/>
              <a:t> ، هيوم :</a:t>
            </a:r>
          </a:p>
          <a:p>
            <a:pPr marL="0" indent="0" algn="just">
              <a:buNone/>
            </a:pPr>
            <a:r>
              <a:rPr lang="ar-IQ" sz="2400" dirty="0" smtClean="0"/>
              <a:t>   جماعة من الفلاسفة الترابطين مؤسس هذه الجماعة الفيلسوف الإنكليزي (جون لوك) ومن أهم آراءه التي كان يعتقد بها هو أن الإنسان يولد وعقله صفحة بيضاء تنقش الخبرات الحسية عليه ما تريد .</a:t>
            </a:r>
          </a:p>
          <a:p>
            <a:pPr marL="0" indent="0" algn="just">
              <a:buNone/>
            </a:pPr>
            <a:r>
              <a:rPr lang="ar-IQ" sz="2400" dirty="0" smtClean="0"/>
              <a:t>  أكدت هذه الجماعة على مبدأ الترابط والذي يرى أن الفرد يتطور عن طريق الخبرة ومعنى ذلك أن الاحساسات هي عناصر العقل ووحداته وذراته ولكن هذه الاحساسات في أول أمرها غير مترابطة وغير منظمة ثم تترابط و لما بينها من تشابه أو تضاد أو تجاور في المكان أو الزمان ، ومن هذه الترابطات تنشأ العمليات العقلية جميعا مثل الإدراك والتصور والتفكير والإبداع وتمتاز عملية الترابط هذه </a:t>
            </a:r>
            <a:r>
              <a:rPr lang="ar-IQ" sz="2400" dirty="0" smtClean="0">
                <a:solidFill>
                  <a:prstClr val="black"/>
                </a:solidFill>
              </a:rPr>
              <a:t>بأنه </a:t>
            </a:r>
            <a:r>
              <a:rPr lang="ar-IQ" sz="2400" dirty="0">
                <a:solidFill>
                  <a:prstClr val="black"/>
                </a:solidFill>
              </a:rPr>
              <a:t>آلية ميكانيكية تشبه الجاذبية في العالم المادي أو التآلف بين الذرات بعضها مع البعض الآخر </a:t>
            </a:r>
            <a:r>
              <a:rPr lang="ar-IQ" sz="2400" dirty="0" smtClean="0">
                <a:solidFill>
                  <a:prstClr val="black"/>
                </a:solidFill>
              </a:rPr>
              <a:t>، </a:t>
            </a:r>
            <a:r>
              <a:rPr lang="ar-IQ" sz="2400" dirty="0">
                <a:solidFill>
                  <a:prstClr val="black"/>
                </a:solidFill>
              </a:rPr>
              <a:t>وبين العناصر بعضها البعض.</a:t>
            </a:r>
          </a:p>
          <a:p>
            <a:pPr marL="0" lvl="0" indent="0" algn="just">
              <a:buNone/>
            </a:pPr>
            <a:r>
              <a:rPr lang="ar-IQ" sz="2400" dirty="0">
                <a:solidFill>
                  <a:prstClr val="black"/>
                </a:solidFill>
              </a:rPr>
              <a:t>   </a:t>
            </a:r>
            <a:r>
              <a:rPr lang="ar-IQ" sz="2400" dirty="0" smtClean="0">
                <a:solidFill>
                  <a:prstClr val="black"/>
                </a:solidFill>
              </a:rPr>
              <a:t>وتجدر </a:t>
            </a:r>
            <a:r>
              <a:rPr lang="ar-IQ" sz="2400" dirty="0">
                <a:solidFill>
                  <a:prstClr val="black"/>
                </a:solidFill>
              </a:rPr>
              <a:t>الإشارة إلى أن آراء جون لوك واتباعه كانت خطوة على طريق </a:t>
            </a:r>
            <a:r>
              <a:rPr lang="ar-IQ" sz="2400" dirty="0" smtClean="0">
                <a:solidFill>
                  <a:prstClr val="black"/>
                </a:solidFill>
              </a:rPr>
              <a:t>انفصال </a:t>
            </a:r>
            <a:r>
              <a:rPr lang="ar-IQ" sz="2400" dirty="0">
                <a:solidFill>
                  <a:prstClr val="black"/>
                </a:solidFill>
              </a:rPr>
              <a:t>علم النفس عن الفلسفة</a:t>
            </a:r>
            <a:r>
              <a:rPr lang="ar-IQ" sz="2400" dirty="0" smtClean="0">
                <a:solidFill>
                  <a:prstClr val="black"/>
                </a:solidFill>
              </a:rPr>
              <a:t>.</a:t>
            </a:r>
            <a:endParaRPr lang="ar-IQ" sz="2400" dirty="0">
              <a:solidFill>
                <a:prstClr val="black"/>
              </a:solidFill>
            </a:endParaRPr>
          </a:p>
        </p:txBody>
      </p:sp>
    </p:spTree>
    <p:extLst>
      <p:ext uri="{BB962C8B-B14F-4D97-AF65-F5344CB8AC3E}">
        <p14:creationId xmlns:p14="http://schemas.microsoft.com/office/powerpoint/2010/main" val="2571816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fontScale="32500" lnSpcReduction="20000"/>
          </a:bodyPr>
          <a:lstStyle/>
          <a:p>
            <a:pPr marL="0" lvl="0" indent="0">
              <a:buNone/>
            </a:pPr>
            <a:r>
              <a:rPr lang="ar-IQ" sz="7400" u="sng" dirty="0" smtClean="0">
                <a:solidFill>
                  <a:prstClr val="black"/>
                </a:solidFill>
              </a:rPr>
              <a:t>أهداف </a:t>
            </a:r>
            <a:r>
              <a:rPr lang="ar-IQ" sz="7400" u="sng" dirty="0">
                <a:solidFill>
                  <a:prstClr val="black"/>
                </a:solidFill>
              </a:rPr>
              <a:t>علم </a:t>
            </a:r>
            <a:r>
              <a:rPr lang="ar-IQ" sz="7400" u="sng" dirty="0" smtClean="0">
                <a:solidFill>
                  <a:prstClr val="black"/>
                </a:solidFill>
              </a:rPr>
              <a:t>النفس:</a:t>
            </a:r>
            <a:endParaRPr lang="ar-IQ" sz="7400" u="sng" dirty="0">
              <a:solidFill>
                <a:prstClr val="black"/>
              </a:solidFill>
            </a:endParaRPr>
          </a:p>
          <a:p>
            <a:pPr marL="0" indent="0">
              <a:buNone/>
            </a:pPr>
            <a:r>
              <a:rPr lang="ar-IQ" sz="7400" dirty="0" smtClean="0"/>
              <a:t> 1- فهم السلوك وتفسيره:</a:t>
            </a:r>
          </a:p>
          <a:p>
            <a:pPr marL="0" indent="0" algn="just">
              <a:buNone/>
            </a:pPr>
            <a:r>
              <a:rPr lang="ar-IQ" sz="7400" dirty="0" smtClean="0"/>
              <a:t>  ويتطلب تحقيق هذا الهدف جمع المعلومات وصياغة حقائق ومفاهيم ومبادئ تتناول جوانب عديدة ومنها:</a:t>
            </a:r>
          </a:p>
          <a:p>
            <a:pPr marL="0" indent="0" algn="just">
              <a:buNone/>
            </a:pPr>
            <a:r>
              <a:rPr lang="ar-IQ" sz="7400" dirty="0" smtClean="0"/>
              <a:t>أ- الدوافع التي تحرك السلوك سواء أكانت تلك الدوافع شعورية أو لا شعورية، فطرية أو مكتسبة.</a:t>
            </a:r>
          </a:p>
          <a:p>
            <a:pPr marL="0" indent="0" algn="just">
              <a:buNone/>
            </a:pPr>
            <a:r>
              <a:rPr lang="ar-IQ" sz="7400" dirty="0" smtClean="0"/>
              <a:t> ب- التعلم والعوامل المؤثرة فيه سواء كانت تلك العوامل تزيد من فعالية التعلم أو تلك التي تؤدي إلى النسيان .</a:t>
            </a:r>
          </a:p>
          <a:p>
            <a:pPr marL="0" lvl="0" indent="0">
              <a:buNone/>
            </a:pPr>
            <a:r>
              <a:rPr lang="ar-IQ" sz="7400" dirty="0">
                <a:solidFill>
                  <a:prstClr val="black"/>
                </a:solidFill>
              </a:rPr>
              <a:t>ج- الانحراف أو الشذوذ والعوامل المؤدية إليه.</a:t>
            </a:r>
          </a:p>
          <a:p>
            <a:pPr marL="0" lvl="0" indent="0" algn="just">
              <a:buNone/>
            </a:pPr>
            <a:r>
              <a:rPr lang="ar-IQ" sz="7400" dirty="0">
                <a:solidFill>
                  <a:prstClr val="black"/>
                </a:solidFill>
              </a:rPr>
              <a:t>د - الشخصية وما تتضمنه من سمات أو خصائص وكيفية الكشف </a:t>
            </a:r>
            <a:r>
              <a:rPr lang="ar-IQ" sz="7400" dirty="0" smtClean="0">
                <a:solidFill>
                  <a:prstClr val="black"/>
                </a:solidFill>
              </a:rPr>
              <a:t>عنها </a:t>
            </a:r>
            <a:r>
              <a:rPr lang="ar-IQ" sz="7400" dirty="0">
                <a:solidFill>
                  <a:prstClr val="black"/>
                </a:solidFill>
              </a:rPr>
              <a:t>وأساليب قياسها وتشخيص نواحي القوة والضعف فيها </a:t>
            </a:r>
          </a:p>
          <a:p>
            <a:pPr marL="0" lvl="0" indent="0">
              <a:buNone/>
            </a:pPr>
            <a:r>
              <a:rPr lang="ar-IQ" sz="7400" dirty="0">
                <a:solidFill>
                  <a:prstClr val="black"/>
                </a:solidFill>
              </a:rPr>
              <a:t>  2- التنبؤ بالسلوك:</a:t>
            </a:r>
          </a:p>
          <a:p>
            <a:pPr marL="0" lvl="0" indent="0" algn="just">
              <a:buNone/>
            </a:pPr>
            <a:r>
              <a:rPr lang="ar-IQ" sz="7400" dirty="0">
                <a:solidFill>
                  <a:prstClr val="black"/>
                </a:solidFill>
              </a:rPr>
              <a:t>   </a:t>
            </a:r>
            <a:r>
              <a:rPr lang="ar-IQ" sz="7400" dirty="0" smtClean="0">
                <a:solidFill>
                  <a:prstClr val="black"/>
                </a:solidFill>
              </a:rPr>
              <a:t>بالرغم </a:t>
            </a:r>
            <a:r>
              <a:rPr lang="ar-IQ" sz="7400" dirty="0">
                <a:solidFill>
                  <a:prstClr val="black"/>
                </a:solidFill>
              </a:rPr>
              <a:t>من تعقد السلوك الإنساني لتعدد الدوافع التي يمكن أن تؤدي إليها </a:t>
            </a:r>
            <a:r>
              <a:rPr lang="ar-IQ" sz="7400" dirty="0" smtClean="0">
                <a:solidFill>
                  <a:prstClr val="black"/>
                </a:solidFill>
              </a:rPr>
              <a:t>، وأن </a:t>
            </a:r>
            <a:r>
              <a:rPr lang="ar-IQ" sz="7400" dirty="0">
                <a:solidFill>
                  <a:prstClr val="black"/>
                </a:solidFill>
              </a:rPr>
              <a:t>ما يسهل امكانية التنبؤ به هو المعرفة بطبيعة هذا السلوك والعوامل المؤثرة فيه فمعرفتنا بطبيعة العلاقة بين أساليب التنشئة الخاطئة والشخصية غير السوية تبصرنا بالتنبؤ بشخصية الطفل مستقبلا إذا ما تمت معاملته على وفق هذه الأساليب</a:t>
            </a:r>
            <a:r>
              <a:rPr lang="ar-IQ" sz="7400" dirty="0" smtClean="0">
                <a:solidFill>
                  <a:prstClr val="black"/>
                </a:solidFill>
              </a:rPr>
              <a:t>.</a:t>
            </a:r>
            <a:endParaRPr lang="ar-IQ" sz="7400" dirty="0" smtClean="0"/>
          </a:p>
          <a:p>
            <a:pPr marL="0" indent="0">
              <a:buNone/>
            </a:pPr>
            <a:endParaRPr lang="ar-IQ" dirty="0"/>
          </a:p>
        </p:txBody>
      </p:sp>
    </p:spTree>
    <p:extLst>
      <p:ext uri="{BB962C8B-B14F-4D97-AF65-F5344CB8AC3E}">
        <p14:creationId xmlns:p14="http://schemas.microsoft.com/office/powerpoint/2010/main" val="35492056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95536" y="548680"/>
            <a:ext cx="8229600" cy="5760640"/>
          </a:xfrm>
        </p:spPr>
        <p:txBody>
          <a:bodyPr>
            <a:normAutofit fontScale="25000" lnSpcReduction="20000"/>
          </a:bodyPr>
          <a:lstStyle/>
          <a:p>
            <a:pPr marL="0" indent="0">
              <a:buNone/>
            </a:pPr>
            <a:r>
              <a:rPr lang="ar-IQ" sz="9600" dirty="0" smtClean="0"/>
              <a:t>٣- ضبط السلوك والتحكم فيه:</a:t>
            </a:r>
          </a:p>
          <a:p>
            <a:pPr marL="0" indent="0" algn="just">
              <a:buNone/>
            </a:pPr>
            <a:r>
              <a:rPr lang="ar-IQ" sz="9600" dirty="0" smtClean="0"/>
              <a:t>  ان معرفتنا بطبيعة السلوك والعوامل المؤثرة فيه يمكن أن تقودنا إلى السيطرة على السلوك من خلال التحكم بتلك العوامل ، فإذا علمنا أن الشخصية غير السوية تنتج بسبب أساليب التنشئة الخاطئة تمكننا من تغيير تلك الأساليب لأجل بناء شخصية سوية.</a:t>
            </a:r>
          </a:p>
          <a:p>
            <a:pPr marL="0" indent="0">
              <a:buNone/>
            </a:pPr>
            <a:r>
              <a:rPr lang="ar-IQ" sz="9600" b="1" u="sng" dirty="0" smtClean="0"/>
              <a:t>اهمية علم النفس :  </a:t>
            </a:r>
          </a:p>
          <a:p>
            <a:pPr marL="0" indent="0" algn="just">
              <a:buNone/>
            </a:pPr>
            <a:r>
              <a:rPr lang="ar-IQ" sz="9600" dirty="0" smtClean="0"/>
              <a:t>  أن علم النفس شأنه شأن العلوم الأخرى كالطب والهندسة والفيزياء والكيمياء و غيرها إذ أن له دور فعال في بناء الحضارة البشرية ، وتكمن أهمية علم النفس أنه يهتم بدراسة سلوك الفرد في كل المجالات في التربية مثلا فأن علم النفس يستمد أهميته من اهمية التربية التي تهدف إلى تحسين أحوال الفرد والمجتمع من الناحية الثقافية والاجتماعية والعقلية والنفسية والجسدية.، وتعد التربية مجالا خصبا لتطبيق </a:t>
            </a:r>
            <a:r>
              <a:rPr lang="ar-IQ" sz="9600" dirty="0">
                <a:solidFill>
                  <a:prstClr val="black"/>
                </a:solidFill>
              </a:rPr>
              <a:t>المعرفة النفسية في دراسة الأطفال والبالغين لأجل التعرف على الخصائص السلوكية لكل مرحلة من مراحل النمو التي يمرون </a:t>
            </a:r>
            <a:r>
              <a:rPr lang="ar-IQ" sz="9600" dirty="0" smtClean="0">
                <a:solidFill>
                  <a:prstClr val="black"/>
                </a:solidFill>
              </a:rPr>
              <a:t>بها.</a:t>
            </a:r>
          </a:p>
          <a:p>
            <a:pPr marL="0" lvl="0" indent="0">
              <a:buNone/>
            </a:pPr>
            <a:r>
              <a:rPr lang="ar-IQ" sz="9600" dirty="0">
                <a:solidFill>
                  <a:prstClr val="black"/>
                </a:solidFill>
              </a:rPr>
              <a:t> </a:t>
            </a:r>
            <a:r>
              <a:rPr lang="ar-IQ" sz="9600" dirty="0" smtClean="0">
                <a:solidFill>
                  <a:prstClr val="black"/>
                </a:solidFill>
              </a:rPr>
              <a:t> فعلم </a:t>
            </a:r>
            <a:r>
              <a:rPr lang="ar-IQ" sz="9600" dirty="0">
                <a:solidFill>
                  <a:prstClr val="black"/>
                </a:solidFill>
              </a:rPr>
              <a:t>النفس يهتم بدراسة سلوك الفرد وهو يتفاعل مع الآخرين وهو يبيع ويشتري وهو يزرع وينتج وهو يضطرب ويتوتر كما يعني علم النفس بمساعدة الفرد على فهم ذاته وتحديد قدراته وطاقاته كما يساعد الفرد على فهم العالم من حوله وبالتالي مساعدته في تحقيق التوافق مع ذاته ومع </a:t>
            </a:r>
            <a:r>
              <a:rPr lang="ar-IQ" sz="9600" dirty="0" smtClean="0">
                <a:solidFill>
                  <a:prstClr val="black"/>
                </a:solidFill>
              </a:rPr>
              <a:t>الآخرين . </a:t>
            </a:r>
            <a:endParaRPr lang="ar-IQ" dirty="0"/>
          </a:p>
        </p:txBody>
      </p:sp>
    </p:spTree>
    <p:extLst>
      <p:ext uri="{BB962C8B-B14F-4D97-AF65-F5344CB8AC3E}">
        <p14:creationId xmlns:p14="http://schemas.microsoft.com/office/powerpoint/2010/main" val="39578484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fontScale="85000" lnSpcReduction="20000"/>
          </a:bodyPr>
          <a:lstStyle/>
          <a:p>
            <a:pPr marL="0" lvl="0" indent="0" algn="just">
              <a:buNone/>
            </a:pPr>
            <a:r>
              <a:rPr lang="ar-IQ" sz="2800" dirty="0" smtClean="0">
                <a:solidFill>
                  <a:prstClr val="black"/>
                </a:solidFill>
              </a:rPr>
              <a:t>  ومن </a:t>
            </a:r>
            <a:r>
              <a:rPr lang="ar-IQ" sz="2800" dirty="0">
                <a:solidFill>
                  <a:prstClr val="black"/>
                </a:solidFill>
              </a:rPr>
              <a:t>هنا كانت معرفة الفرد بعلم النفس وما توصل إليه من نتائج ضرورة لا غنى عنها لكل فرد من أفراد </a:t>
            </a:r>
            <a:r>
              <a:rPr lang="ar-IQ" sz="2800" dirty="0" smtClean="0">
                <a:solidFill>
                  <a:prstClr val="black"/>
                </a:solidFill>
              </a:rPr>
              <a:t>المجتمع،  </a:t>
            </a:r>
            <a:r>
              <a:rPr lang="ar-IQ" sz="2800" dirty="0">
                <a:solidFill>
                  <a:prstClr val="black"/>
                </a:solidFill>
              </a:rPr>
              <a:t>ولاسيما ونحن نعيش في عالم سريع التغير والتطور يشعر فيه الفرد بالكثير من عدم الأمن والاستقرار ويحتاج إلى عمليات تكيف مستمرة </a:t>
            </a:r>
            <a:r>
              <a:rPr lang="ar-IQ" sz="2800" dirty="0" smtClean="0">
                <a:solidFill>
                  <a:prstClr val="black"/>
                </a:solidFill>
              </a:rPr>
              <a:t>، </a:t>
            </a:r>
            <a:r>
              <a:rPr lang="ar-IQ" sz="2800" dirty="0">
                <a:solidFill>
                  <a:prstClr val="black"/>
                </a:solidFill>
              </a:rPr>
              <a:t>ولهذا أعدت الكثير من الجامعات في العالم دراسة مادة علم النفس ضرورية لجميع الطلبة </a:t>
            </a:r>
            <a:r>
              <a:rPr lang="ar-IQ" sz="2800" dirty="0" smtClean="0">
                <a:solidFill>
                  <a:prstClr val="black"/>
                </a:solidFill>
              </a:rPr>
              <a:t> </a:t>
            </a:r>
            <a:r>
              <a:rPr lang="ar-IQ" sz="2800" dirty="0">
                <a:solidFill>
                  <a:prstClr val="black"/>
                </a:solidFill>
              </a:rPr>
              <a:t>بل أن بعض دول العالم قرت تدريس هذه المادة على مستوى </a:t>
            </a:r>
            <a:r>
              <a:rPr lang="ar-IQ" sz="2800" dirty="0" smtClean="0">
                <a:solidFill>
                  <a:prstClr val="black"/>
                </a:solidFill>
              </a:rPr>
              <a:t>المدارس </a:t>
            </a:r>
            <a:r>
              <a:rPr lang="ar-IQ" sz="2800" dirty="0">
                <a:solidFill>
                  <a:prstClr val="black"/>
                </a:solidFill>
              </a:rPr>
              <a:t>الثانوية. </a:t>
            </a:r>
            <a:endParaRPr lang="ar-IQ" sz="2800" dirty="0" smtClean="0">
              <a:solidFill>
                <a:prstClr val="black"/>
              </a:solidFill>
            </a:endParaRPr>
          </a:p>
          <a:p>
            <a:pPr marL="0" lvl="0" indent="0">
              <a:buNone/>
            </a:pPr>
            <a:r>
              <a:rPr lang="ar-IQ" sz="2800" b="1" u="sng" dirty="0">
                <a:solidFill>
                  <a:prstClr val="black"/>
                </a:solidFill>
              </a:rPr>
              <a:t>طبيعة علم </a:t>
            </a:r>
            <a:r>
              <a:rPr lang="ar-IQ" sz="2800" b="1" u="sng" dirty="0" smtClean="0">
                <a:solidFill>
                  <a:prstClr val="black"/>
                </a:solidFill>
              </a:rPr>
              <a:t>النفس:</a:t>
            </a:r>
            <a:endParaRPr lang="ar-IQ" sz="2800" b="1" u="sng" dirty="0">
              <a:solidFill>
                <a:prstClr val="black"/>
              </a:solidFill>
            </a:endParaRPr>
          </a:p>
          <a:p>
            <a:pPr marL="0" lvl="0" indent="0" algn="just">
              <a:buNone/>
            </a:pPr>
            <a:r>
              <a:rPr lang="ar-IQ" sz="2800" dirty="0">
                <a:solidFill>
                  <a:prstClr val="black"/>
                </a:solidFill>
              </a:rPr>
              <a:t>  </a:t>
            </a:r>
            <a:r>
              <a:rPr lang="ar-IQ" sz="2800" dirty="0" smtClean="0">
                <a:solidFill>
                  <a:prstClr val="black"/>
                </a:solidFill>
              </a:rPr>
              <a:t>علم </a:t>
            </a:r>
            <a:r>
              <a:rPr lang="ar-IQ" sz="2800" dirty="0">
                <a:solidFill>
                  <a:prstClr val="black"/>
                </a:solidFill>
              </a:rPr>
              <a:t>النفس لا يتحدد موضوعه في دراسة السلوك الإنساني فقط بل هو يذهب إلى دراسة سلوك الحيوان </a:t>
            </a:r>
            <a:r>
              <a:rPr lang="ar-IQ" sz="2800" dirty="0" smtClean="0">
                <a:solidFill>
                  <a:prstClr val="black"/>
                </a:solidFill>
              </a:rPr>
              <a:t>، وذلك </a:t>
            </a:r>
            <a:r>
              <a:rPr lang="ar-IQ" sz="2800" dirty="0">
                <a:solidFill>
                  <a:prstClr val="black"/>
                </a:solidFill>
              </a:rPr>
              <a:t>بسبب </a:t>
            </a:r>
            <a:r>
              <a:rPr lang="ar-IQ" sz="2800" dirty="0" smtClean="0">
                <a:solidFill>
                  <a:prstClr val="black"/>
                </a:solidFill>
              </a:rPr>
              <a:t>الفهم الاعمق والادق </a:t>
            </a:r>
            <a:r>
              <a:rPr lang="ar-IQ" sz="2800" dirty="0">
                <a:solidFill>
                  <a:prstClr val="black"/>
                </a:solidFill>
              </a:rPr>
              <a:t>لسلوك الإنسان فكثير من معرفتنا لوظائف الدماغ والجهاز العصبي والوراثة اكتسبها العلماء من التجارب على الحيوان ومثل هذه التجارب يصعب بل يستحيل أجرائها على الإنسان </a:t>
            </a:r>
            <a:r>
              <a:rPr lang="ar-IQ" sz="2800" dirty="0" smtClean="0">
                <a:solidFill>
                  <a:prstClr val="black"/>
                </a:solidFill>
              </a:rPr>
              <a:t>، وان </a:t>
            </a:r>
            <a:r>
              <a:rPr lang="ar-IQ" sz="2800" dirty="0">
                <a:solidFill>
                  <a:prstClr val="black"/>
                </a:solidFill>
              </a:rPr>
              <a:t>علم النفس </a:t>
            </a:r>
            <a:r>
              <a:rPr lang="ar-IQ" sz="2800" dirty="0" err="1" smtClean="0">
                <a:solidFill>
                  <a:prstClr val="black"/>
                </a:solidFill>
              </a:rPr>
              <a:t>یعني</a:t>
            </a:r>
            <a:r>
              <a:rPr lang="ar-IQ" sz="2800" dirty="0" smtClean="0">
                <a:solidFill>
                  <a:prstClr val="black"/>
                </a:solidFill>
              </a:rPr>
              <a:t> </a:t>
            </a:r>
            <a:r>
              <a:rPr lang="ar-IQ" sz="2800" dirty="0">
                <a:solidFill>
                  <a:prstClr val="black"/>
                </a:solidFill>
              </a:rPr>
              <a:t>بدراسة جميع أنواع السلوك الإنساني مثل الإدراك، الدوافع ، الانفعالات </a:t>
            </a:r>
            <a:r>
              <a:rPr lang="ar-IQ" sz="2800" dirty="0" smtClean="0">
                <a:solidFill>
                  <a:prstClr val="black"/>
                </a:solidFill>
              </a:rPr>
              <a:t>النضج </a:t>
            </a:r>
            <a:r>
              <a:rPr lang="ar-IQ" sz="2800" dirty="0">
                <a:solidFill>
                  <a:prstClr val="black"/>
                </a:solidFill>
              </a:rPr>
              <a:t>، التعلم ، التذكر ، النسيان ، التفكير، الشخصية ، الفروق الفردية ، كما أنه يهتم بدراسة جميع مراحل حياة الإنسان المختلفة </a:t>
            </a:r>
            <a:r>
              <a:rPr lang="ar-IQ" sz="2800" dirty="0" smtClean="0">
                <a:solidFill>
                  <a:prstClr val="black"/>
                </a:solidFill>
              </a:rPr>
              <a:t>ويكتشف </a:t>
            </a:r>
            <a:r>
              <a:rPr lang="ar-IQ" sz="2800" dirty="0">
                <a:solidFill>
                  <a:prstClr val="black"/>
                </a:solidFill>
              </a:rPr>
              <a:t>القوانين والمبادئ العامة </a:t>
            </a:r>
            <a:r>
              <a:rPr lang="ar-IQ" sz="2800" dirty="0" smtClean="0">
                <a:solidFill>
                  <a:prstClr val="black"/>
                </a:solidFill>
              </a:rPr>
              <a:t>.</a:t>
            </a:r>
            <a:endParaRPr lang="ar-IQ" sz="2800" dirty="0">
              <a:solidFill>
                <a:prstClr val="black"/>
              </a:solidFill>
            </a:endParaRPr>
          </a:p>
          <a:p>
            <a:pPr marL="0" lvl="0" indent="0" algn="just">
              <a:buNone/>
            </a:pPr>
            <a:endParaRPr lang="ar-IQ" sz="4000" dirty="0">
              <a:solidFill>
                <a:prstClr val="black"/>
              </a:solidFill>
            </a:endParaRPr>
          </a:p>
          <a:p>
            <a:pPr marL="0" indent="0">
              <a:buNone/>
            </a:pPr>
            <a:r>
              <a:rPr lang="ar-IQ" dirty="0" smtClean="0"/>
              <a:t> </a:t>
            </a:r>
            <a:endParaRPr lang="ar-IQ" dirty="0"/>
          </a:p>
        </p:txBody>
      </p:sp>
    </p:spTree>
    <p:extLst>
      <p:ext uri="{BB962C8B-B14F-4D97-AF65-F5344CB8AC3E}">
        <p14:creationId xmlns:p14="http://schemas.microsoft.com/office/powerpoint/2010/main" val="19340239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a:bodyPr>
          <a:lstStyle/>
          <a:p>
            <a:pPr marL="0" indent="0" algn="just">
              <a:buNone/>
            </a:pPr>
            <a:r>
              <a:rPr lang="ar-IQ" sz="2400" dirty="0" smtClean="0"/>
              <a:t>التي تحكم السلوك وتوجهه وتنسيق هذه القوانين والحقائق في نظام معرفي متكامل وبهذا فأن علم النفس يستخدم المنهج العلمي في الحصول على المعلومات ويتجنب المعلومات المبنية على التأمل والملاحظة العابرة .</a:t>
            </a:r>
          </a:p>
          <a:p>
            <a:pPr marL="0" indent="0" algn="just">
              <a:buNone/>
            </a:pPr>
            <a:r>
              <a:rPr lang="ar-IQ" sz="2400" dirty="0" smtClean="0"/>
              <a:t>  أن علم النفس لا يبحث في ماهية النفس أو الروح وعن نشؤها لأن تلك ليس من اختصاصه فكما يتجنب علم الفيزياء البحث عن ماهية الطاقة ولكنه يبحث في خصائصها كخصائص الحرارة والكهرباء والضوء والصوت، فعلم النفس يبحث في السلوك وليس في النفس ولكن من سوء الطالع أن علم النفس ارتبط بكلمة (النفس) والتي تعني لدى البعض على أنها الروح وما يتعلق بها من غيبيات ، وأن هذا ليس من اختصاص علم النفس الذي تطور تطورا سريع وأصبحت له مكانة علمية بين العلوم </a:t>
            </a:r>
            <a:r>
              <a:rPr lang="ar-IQ" sz="2400" dirty="0"/>
              <a:t>ب</a:t>
            </a:r>
            <a:r>
              <a:rPr lang="ar-IQ" sz="2400" dirty="0" smtClean="0"/>
              <a:t>فضل المدارس النفسية المتعددة التي أسهمت كل منها بشكل أو بآخر لتكوين علم النفس وفيما يلي أهم مدارس علم النفس.</a:t>
            </a:r>
          </a:p>
          <a:p>
            <a:pPr marL="0" indent="0">
              <a:buNone/>
            </a:pPr>
            <a:endParaRPr lang="ar-IQ" dirty="0"/>
          </a:p>
        </p:txBody>
      </p:sp>
    </p:spTree>
    <p:extLst>
      <p:ext uri="{BB962C8B-B14F-4D97-AF65-F5344CB8AC3E}">
        <p14:creationId xmlns:p14="http://schemas.microsoft.com/office/powerpoint/2010/main" val="41991813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a:bodyPr>
          <a:lstStyle/>
          <a:p>
            <a:pPr marL="0" indent="0" algn="ctr">
              <a:lnSpc>
                <a:spcPct val="150000"/>
              </a:lnSpc>
              <a:buNone/>
            </a:pPr>
            <a:r>
              <a:rPr lang="ar-IQ" sz="2400" b="1" dirty="0">
                <a:ea typeface="Calibri"/>
              </a:rPr>
              <a:t>المحاضرة </a:t>
            </a:r>
            <a:r>
              <a:rPr lang="ar-IQ" sz="2400" b="1" dirty="0" smtClean="0">
                <a:ea typeface="Calibri"/>
              </a:rPr>
              <a:t>الاولى </a:t>
            </a:r>
          </a:p>
          <a:p>
            <a:pPr marL="0" indent="0" algn="ctr">
              <a:lnSpc>
                <a:spcPct val="150000"/>
              </a:lnSpc>
              <a:buNone/>
            </a:pPr>
            <a:r>
              <a:rPr lang="ar-IQ" sz="2400" b="1" dirty="0" smtClean="0">
                <a:ea typeface="Calibri"/>
              </a:rPr>
              <a:t>التطور التاريخي  لعلم النفس</a:t>
            </a:r>
            <a:endParaRPr lang="en-US" sz="2400" dirty="0" smtClean="0">
              <a:ea typeface="Calibri"/>
              <a:cs typeface="Arial"/>
            </a:endParaRPr>
          </a:p>
          <a:p>
            <a:pPr marL="0" lvl="0" indent="0" algn="just">
              <a:buNone/>
            </a:pPr>
            <a:r>
              <a:rPr lang="ar-IQ" sz="2000" dirty="0" smtClean="0">
                <a:ea typeface="Calibri"/>
              </a:rPr>
              <a:t>   </a:t>
            </a:r>
            <a:r>
              <a:rPr lang="ar-IQ" sz="2400" dirty="0" smtClean="0">
                <a:ea typeface="Calibri"/>
              </a:rPr>
              <a:t>ان تاريخ </a:t>
            </a:r>
            <a:r>
              <a:rPr lang="ar-IQ" sz="2400" dirty="0">
                <a:ea typeface="Calibri"/>
              </a:rPr>
              <a:t>علم </a:t>
            </a:r>
            <a:r>
              <a:rPr lang="ar-IQ" sz="2400" dirty="0" smtClean="0">
                <a:ea typeface="Calibri"/>
              </a:rPr>
              <a:t>النفس قد </a:t>
            </a:r>
            <a:r>
              <a:rPr lang="ar-IQ" sz="2400" dirty="0">
                <a:solidFill>
                  <a:prstClr val="black"/>
                </a:solidFill>
                <a:ea typeface="Calibri"/>
              </a:rPr>
              <a:t>مر </a:t>
            </a:r>
            <a:r>
              <a:rPr lang="ar-IQ" sz="2400" dirty="0" smtClean="0">
                <a:ea typeface="Calibri"/>
              </a:rPr>
              <a:t>بنفس </a:t>
            </a:r>
            <a:r>
              <a:rPr lang="ar-IQ" sz="2400" dirty="0">
                <a:ea typeface="Calibri"/>
              </a:rPr>
              <a:t>المراحل التي مر بها تاريخ الفكر عموما وان حركت تطور كل علم هي حركه صراع فكر قديم و فكر جديد </a:t>
            </a:r>
            <a:r>
              <a:rPr lang="ar-IQ" sz="2400" dirty="0" smtClean="0">
                <a:ea typeface="Calibri"/>
              </a:rPr>
              <a:t>، فكر </a:t>
            </a:r>
            <a:r>
              <a:rPr lang="ar-IQ" sz="2400" dirty="0">
                <a:ea typeface="Calibri"/>
              </a:rPr>
              <a:t>قديم نابع من ظروف اجتماعيه وجغرافية مرتبطة بزمانها وظروف وجودها </a:t>
            </a:r>
            <a:r>
              <a:rPr lang="ar-IQ" sz="2400" dirty="0" smtClean="0">
                <a:ea typeface="Calibri"/>
              </a:rPr>
              <a:t>، وفكر </a:t>
            </a:r>
            <a:r>
              <a:rPr lang="ar-IQ" sz="2400" dirty="0">
                <a:ea typeface="Calibri"/>
              </a:rPr>
              <a:t>جديد هو تعبير عن الواقع الاجتماعي والمعرفي المتغير وكان تاريخ الصراع بين الاثنين القديم والجديد هو تاريخ تطور </a:t>
            </a:r>
            <a:r>
              <a:rPr lang="ar-IQ" sz="2400" dirty="0" smtClean="0">
                <a:ea typeface="Calibri"/>
              </a:rPr>
              <a:t>العلم ، </a:t>
            </a:r>
            <a:r>
              <a:rPr lang="ar-IQ" sz="2400" dirty="0" smtClean="0">
                <a:solidFill>
                  <a:prstClr val="black"/>
                </a:solidFill>
              </a:rPr>
              <a:t>وهذا </a:t>
            </a:r>
            <a:r>
              <a:rPr lang="ar-IQ" sz="2400" dirty="0">
                <a:solidFill>
                  <a:prstClr val="black"/>
                </a:solidFill>
              </a:rPr>
              <a:t>الامر ينطبق على تاريخ علم النفس </a:t>
            </a:r>
            <a:r>
              <a:rPr lang="ar-IQ" sz="2400" dirty="0" smtClean="0">
                <a:solidFill>
                  <a:prstClr val="black"/>
                </a:solidFill>
              </a:rPr>
              <a:t>والذي قد </a:t>
            </a:r>
            <a:r>
              <a:rPr lang="ar-IQ" sz="2400" dirty="0">
                <a:solidFill>
                  <a:prstClr val="black"/>
                </a:solidFill>
              </a:rPr>
              <a:t>امتلأ ولا يزال  بهذا الصراع بين الافكار التقليدية القديمة وبين الافكار الحديثة المعادية في الفكر الغيبي والروحاني القديم وخاصه في ما يخص الروح والنفس. </a:t>
            </a:r>
            <a:endParaRPr lang="ar-IQ" sz="2400" dirty="0" smtClean="0">
              <a:solidFill>
                <a:prstClr val="black"/>
              </a:solidFill>
            </a:endParaRPr>
          </a:p>
          <a:p>
            <a:pPr marL="0" lvl="0" indent="0" algn="just">
              <a:buNone/>
            </a:pPr>
            <a:r>
              <a:rPr lang="ar-IQ" sz="2400" dirty="0">
                <a:solidFill>
                  <a:prstClr val="black"/>
                </a:solidFill>
              </a:rPr>
              <a:t> </a:t>
            </a:r>
            <a:r>
              <a:rPr lang="ar-IQ" sz="2400" dirty="0" smtClean="0">
                <a:solidFill>
                  <a:prstClr val="black"/>
                </a:solidFill>
              </a:rPr>
              <a:t> و ان </a:t>
            </a:r>
            <a:r>
              <a:rPr lang="ar-IQ" sz="2400" dirty="0">
                <a:solidFill>
                  <a:prstClr val="black"/>
                </a:solidFill>
              </a:rPr>
              <a:t>دراسة تاريخ علم النفس هو ليس دراسة لتاريخ علماء النفس بقدر ما هي دراسة ما جاء به هؤلاء العلماء  من نظريات منهجيه و </a:t>
            </a:r>
            <a:r>
              <a:rPr lang="ar-IQ" sz="2400" dirty="0" smtClean="0">
                <a:solidFill>
                  <a:prstClr val="black"/>
                </a:solidFill>
              </a:rPr>
              <a:t>الاطلاع </a:t>
            </a:r>
            <a:r>
              <a:rPr lang="ar-IQ" sz="2400" dirty="0">
                <a:solidFill>
                  <a:prstClr val="black"/>
                </a:solidFill>
              </a:rPr>
              <a:t>على انماط الصراع و الجدل الذي نشا بين هذه النظريات </a:t>
            </a:r>
            <a:r>
              <a:rPr lang="ar-IQ" sz="2400" dirty="0" smtClean="0">
                <a:solidFill>
                  <a:prstClr val="black"/>
                </a:solidFill>
              </a:rPr>
              <a:t>، ويعود تاريخ </a:t>
            </a:r>
            <a:r>
              <a:rPr lang="ar-IQ" sz="2400" dirty="0">
                <a:solidFill>
                  <a:prstClr val="black"/>
                </a:solidFill>
              </a:rPr>
              <a:t>علم النفس </a:t>
            </a:r>
            <a:r>
              <a:rPr lang="ar-IQ" sz="2400" dirty="0" smtClean="0">
                <a:solidFill>
                  <a:prstClr val="black"/>
                </a:solidFill>
              </a:rPr>
              <a:t>الى </a:t>
            </a:r>
            <a:r>
              <a:rPr lang="ar-IQ" sz="2400" dirty="0">
                <a:solidFill>
                  <a:prstClr val="black"/>
                </a:solidFill>
              </a:rPr>
              <a:t>تاريخ الانسان على الارض </a:t>
            </a:r>
            <a:r>
              <a:rPr lang="ar-IQ" sz="2400" dirty="0" smtClean="0">
                <a:solidFill>
                  <a:prstClr val="black"/>
                </a:solidFill>
              </a:rPr>
              <a:t>.</a:t>
            </a:r>
            <a:endParaRPr lang="ar-IQ" sz="2400" dirty="0">
              <a:solidFill>
                <a:prstClr val="black"/>
              </a:solidFill>
            </a:endParaRPr>
          </a:p>
          <a:p>
            <a:pPr algn="just">
              <a:lnSpc>
                <a:spcPct val="150000"/>
              </a:lnSpc>
            </a:pP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16456351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fontScale="25000" lnSpcReduction="20000"/>
          </a:bodyPr>
          <a:lstStyle/>
          <a:p>
            <a:pPr marL="0" indent="0">
              <a:buNone/>
            </a:pPr>
            <a:r>
              <a:rPr lang="ar-IQ" sz="9600" b="1" u="sng" dirty="0" smtClean="0"/>
              <a:t>مدارس علم النفس:</a:t>
            </a:r>
          </a:p>
          <a:p>
            <a:pPr marL="0" indent="0">
              <a:buNone/>
            </a:pPr>
            <a:r>
              <a:rPr lang="ar-IQ" sz="9600" dirty="0" smtClean="0"/>
              <a:t>- المدرسة البنيوية:</a:t>
            </a:r>
          </a:p>
          <a:p>
            <a:pPr marL="0" indent="0" algn="just">
              <a:buNone/>
            </a:pPr>
            <a:r>
              <a:rPr lang="ar-IQ" sz="9600" dirty="0" smtClean="0"/>
              <a:t>  سميت هذه المدرسة ب (البنيوية) لأنها تهتم بوصف البناء أو التركيب النفسي للإنسان ومن هنا جاء اسمها ، وقد نشأت متأثرة بعلم الكيمياء فقد أهتمت بتحليل المركب إلى عناصره الأساسية التي تكون منها ، وبذلك فهي تدرس السلوك من الناحية التشريحية.</a:t>
            </a:r>
          </a:p>
          <a:p>
            <a:pPr marL="0" indent="0">
              <a:buNone/>
            </a:pPr>
            <a:r>
              <a:rPr lang="ar-IQ" sz="9600" dirty="0" smtClean="0"/>
              <a:t> مؤسس المدرسة:</a:t>
            </a:r>
          </a:p>
          <a:p>
            <a:pPr marL="0" indent="0" algn="just">
              <a:buNone/>
            </a:pPr>
            <a:r>
              <a:rPr lang="ar-IQ" sz="9600" dirty="0" smtClean="0"/>
              <a:t>  يعد </a:t>
            </a:r>
            <a:r>
              <a:rPr lang="ar-IQ" sz="9600" dirty="0" err="1" smtClean="0"/>
              <a:t>ولیم</a:t>
            </a:r>
            <a:r>
              <a:rPr lang="ar-IQ" sz="9600" dirty="0" smtClean="0"/>
              <a:t> فونت (۱۸۳۲-۱۹۲۰) مؤسس المدرسة البنيوية إذ قام بأنشاء أول مختبر لعلم النفس عام (۱۸۷۹) وبهذا فأن هذا العام بعد البداية الحقيقية لعلم النفس بوصفه علما مستقلا إذ انفصل في هذا العام من الفلسفة و أصبح علماً متميزاً بمنهجية خاصة في البحث العلمي.</a:t>
            </a:r>
          </a:p>
          <a:p>
            <a:pPr marL="0" lvl="0" indent="0" algn="just">
              <a:buNone/>
            </a:pPr>
            <a:r>
              <a:rPr lang="ar-IQ" sz="9600" dirty="0" smtClean="0">
                <a:solidFill>
                  <a:prstClr val="black"/>
                </a:solidFill>
              </a:rPr>
              <a:t> أقام </a:t>
            </a:r>
            <a:r>
              <a:rPr lang="ar-IQ" sz="9600" dirty="0">
                <a:solidFill>
                  <a:prstClr val="black"/>
                </a:solidFill>
              </a:rPr>
              <a:t>فونت مختبره هذا لدراسة الظواهر النفسية دراسة علمية </a:t>
            </a:r>
            <a:r>
              <a:rPr lang="ar-IQ" sz="9600" dirty="0" smtClean="0">
                <a:solidFill>
                  <a:prstClr val="black"/>
                </a:solidFill>
              </a:rPr>
              <a:t>مستخدماً </a:t>
            </a:r>
            <a:r>
              <a:rPr lang="ar-IQ" sz="9600" dirty="0">
                <a:solidFill>
                  <a:prstClr val="black"/>
                </a:solidFill>
              </a:rPr>
              <a:t>المنهج العلمي الذي اتبعه علماء الطبيعة </a:t>
            </a:r>
            <a:r>
              <a:rPr lang="ar-IQ" sz="9600" dirty="0" smtClean="0">
                <a:solidFill>
                  <a:prstClr val="black"/>
                </a:solidFill>
              </a:rPr>
              <a:t>، وقد </a:t>
            </a:r>
            <a:r>
              <a:rPr lang="ar-IQ" sz="9600" dirty="0">
                <a:solidFill>
                  <a:prstClr val="black"/>
                </a:solidFill>
              </a:rPr>
              <a:t>كانت الظواهر النفسية التي </a:t>
            </a:r>
            <a:r>
              <a:rPr lang="ar-IQ" sz="9600" dirty="0" smtClean="0">
                <a:solidFill>
                  <a:prstClr val="black"/>
                </a:solidFill>
              </a:rPr>
              <a:t>درسها </a:t>
            </a:r>
            <a:r>
              <a:rPr lang="ar-IQ" sz="9600" dirty="0">
                <a:solidFill>
                  <a:prstClr val="black"/>
                </a:solidFill>
              </a:rPr>
              <a:t>ذات طابع فسيولوجي </a:t>
            </a:r>
            <a:r>
              <a:rPr lang="ar-IQ" sz="9600" dirty="0" err="1">
                <a:solidFill>
                  <a:prstClr val="black"/>
                </a:solidFill>
              </a:rPr>
              <a:t>كالأحساس</a:t>
            </a:r>
            <a:r>
              <a:rPr lang="ar-IQ" sz="9600" dirty="0">
                <a:solidFill>
                  <a:prstClr val="black"/>
                </a:solidFill>
              </a:rPr>
              <a:t> والإدراك وزمن الرجع.</a:t>
            </a:r>
          </a:p>
          <a:p>
            <a:pPr marL="0" lvl="0" indent="0" algn="just">
              <a:buNone/>
            </a:pPr>
            <a:r>
              <a:rPr lang="ar-IQ" sz="9600" dirty="0">
                <a:solidFill>
                  <a:prstClr val="black"/>
                </a:solidFill>
              </a:rPr>
              <a:t>  </a:t>
            </a:r>
            <a:r>
              <a:rPr lang="ar-IQ" sz="9600" dirty="0" smtClean="0">
                <a:solidFill>
                  <a:prstClr val="black"/>
                </a:solidFill>
              </a:rPr>
              <a:t>ولقد </a:t>
            </a:r>
            <a:r>
              <a:rPr lang="ar-IQ" sz="9600" dirty="0">
                <a:solidFill>
                  <a:prstClr val="black"/>
                </a:solidFill>
              </a:rPr>
              <a:t>كان فونت يقوم بتدريس علم الفسيولوجيا في جامعة </a:t>
            </a:r>
            <a:r>
              <a:rPr lang="ar-IQ" sz="9600" dirty="0" err="1">
                <a:solidFill>
                  <a:prstClr val="black"/>
                </a:solidFill>
              </a:rPr>
              <a:t>هيدلبرج</a:t>
            </a:r>
            <a:r>
              <a:rPr lang="ar-IQ" sz="9600" dirty="0">
                <a:solidFill>
                  <a:prstClr val="black"/>
                </a:solidFill>
              </a:rPr>
              <a:t> في المانيا وقد تتلمذ على يديه (</a:t>
            </a:r>
            <a:r>
              <a:rPr lang="ar-IQ" sz="9600" dirty="0" err="1">
                <a:solidFill>
                  <a:prstClr val="black"/>
                </a:solidFill>
              </a:rPr>
              <a:t>دورد</a:t>
            </a:r>
            <a:r>
              <a:rPr lang="ar-IQ" sz="9600" dirty="0">
                <a:solidFill>
                  <a:prstClr val="black"/>
                </a:solidFill>
              </a:rPr>
              <a:t> فشنر) والذي تحمل بعد ذلك مسؤولية مختبر تجريبي جديد لعلم النفس في جامعة (</a:t>
            </a:r>
            <a:r>
              <a:rPr lang="ar-IQ" sz="9600" dirty="0" err="1">
                <a:solidFill>
                  <a:prstClr val="black"/>
                </a:solidFill>
              </a:rPr>
              <a:t>كورنيل</a:t>
            </a:r>
            <a:r>
              <a:rPr lang="ar-IQ" sz="9600" dirty="0">
                <a:solidFill>
                  <a:prstClr val="black"/>
                </a:solidFill>
              </a:rPr>
              <a:t>) في أمريكا ، وأصبح من البارزين في هذا المجال </a:t>
            </a:r>
            <a:r>
              <a:rPr lang="ar-IQ" sz="9600" dirty="0" smtClean="0">
                <a:solidFill>
                  <a:prstClr val="black"/>
                </a:solidFill>
              </a:rPr>
              <a:t>وقائداً </a:t>
            </a:r>
            <a:r>
              <a:rPr lang="ar-IQ" sz="9600" dirty="0">
                <a:solidFill>
                  <a:prstClr val="black"/>
                </a:solidFill>
              </a:rPr>
              <a:t>للمدرسة البنيوية في أمريكا</a:t>
            </a:r>
            <a:r>
              <a:rPr lang="ar-IQ" sz="9600" dirty="0" smtClean="0">
                <a:solidFill>
                  <a:prstClr val="black"/>
                </a:solidFill>
              </a:rPr>
              <a:t>.</a:t>
            </a:r>
            <a:endParaRPr lang="ar-IQ" sz="9600" dirty="0" smtClean="0"/>
          </a:p>
          <a:p>
            <a:pPr marL="0" indent="0">
              <a:buNone/>
            </a:pPr>
            <a:endParaRPr lang="ar-IQ" dirty="0"/>
          </a:p>
        </p:txBody>
      </p:sp>
    </p:spTree>
    <p:extLst>
      <p:ext uri="{BB962C8B-B14F-4D97-AF65-F5344CB8AC3E}">
        <p14:creationId xmlns:p14="http://schemas.microsoft.com/office/powerpoint/2010/main" val="1639521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496944" cy="5904656"/>
          </a:xfrm>
        </p:spPr>
        <p:txBody>
          <a:bodyPr>
            <a:normAutofit fontScale="70000" lnSpcReduction="20000"/>
          </a:bodyPr>
          <a:lstStyle/>
          <a:p>
            <a:pPr marL="0" indent="0">
              <a:buNone/>
            </a:pPr>
            <a:r>
              <a:rPr lang="ar-IQ" dirty="0" smtClean="0"/>
              <a:t> </a:t>
            </a:r>
            <a:r>
              <a:rPr lang="ar-IQ" sz="3400" dirty="0" smtClean="0"/>
              <a:t>طرق البحث:</a:t>
            </a:r>
          </a:p>
          <a:p>
            <a:pPr marL="0" indent="0" algn="just">
              <a:buNone/>
            </a:pPr>
            <a:r>
              <a:rPr lang="ar-IQ" sz="3400" dirty="0" smtClean="0"/>
              <a:t>  يعد الاستبطان التحليلي (التأمل الباطني) هو المنهج المتبع في البحث بالنسبة لهذه المدرسة ونعني به ملاحظة الفرد لما يجري في شعوره من خبرات حسية أو عقلية أو انفعالية ملاحظة منظمة صريحة تهدف إلى وصف هذه الحالات وتحليلها سواء كانت هذه الحالات حاضرة كالحزن أو الغضب أو ماضيه كأحلام النوم وأحلام اليقظة.</a:t>
            </a:r>
          </a:p>
          <a:p>
            <a:pPr marL="0" indent="0" algn="just">
              <a:buNone/>
            </a:pPr>
            <a:r>
              <a:rPr lang="ar-IQ" sz="3400" dirty="0" smtClean="0"/>
              <a:t>  ومن أبسط صور الاستبطان حينما نخبر الطبيب بما نحس به من الالم او عندما تطلب إلى شخص أن يصف لك حاله وهو يستمع إلى محاضرة جافة.</a:t>
            </a:r>
          </a:p>
          <a:p>
            <a:pPr marL="0" lvl="0" indent="0">
              <a:buNone/>
            </a:pPr>
            <a:r>
              <a:rPr lang="ar-IQ" sz="3400" dirty="0">
                <a:solidFill>
                  <a:prstClr val="black"/>
                </a:solidFill>
              </a:rPr>
              <a:t>أهم خصائص المدرسة البنيوية:</a:t>
            </a:r>
          </a:p>
          <a:p>
            <a:pPr marL="0" lvl="0" indent="0">
              <a:buNone/>
            </a:pPr>
            <a:r>
              <a:rPr lang="ar-IQ" sz="3400" dirty="0">
                <a:solidFill>
                  <a:prstClr val="black"/>
                </a:solidFill>
              </a:rPr>
              <a:t> ١- تهتم هذه المدرسة بالشعور (الوعي) دون الاهتمام بالسلوك.</a:t>
            </a:r>
          </a:p>
          <a:p>
            <a:pPr marL="0" lvl="0" indent="0">
              <a:buNone/>
            </a:pPr>
            <a:r>
              <a:rPr lang="ar-IQ" sz="3400" dirty="0">
                <a:solidFill>
                  <a:prstClr val="black"/>
                </a:solidFill>
              </a:rPr>
              <a:t> ٢- أنها تبحث في بناء الوعي من الناحية التشريحية دون الاهتمام بوظيفته .</a:t>
            </a:r>
          </a:p>
          <a:p>
            <a:pPr marL="0" lvl="0" indent="0">
              <a:buNone/>
            </a:pPr>
            <a:r>
              <a:rPr lang="ar-IQ" sz="3400" dirty="0">
                <a:solidFill>
                  <a:prstClr val="black"/>
                </a:solidFill>
              </a:rPr>
              <a:t> ٣- تؤكد على الملاحظة المنظمة النشاط العقل.</a:t>
            </a:r>
          </a:p>
          <a:p>
            <a:pPr marL="0" lvl="0" indent="0" algn="just">
              <a:buNone/>
            </a:pPr>
            <a:r>
              <a:rPr lang="ar-IQ" sz="3400" dirty="0">
                <a:solidFill>
                  <a:prstClr val="black"/>
                </a:solidFill>
              </a:rPr>
              <a:t>4- تؤكد على أن الخبرات الحسية المباشرة للإنسان هي مادة علم النفس ولا تهتم بدراسة الحيوان .</a:t>
            </a:r>
          </a:p>
          <a:p>
            <a:pPr marL="0" lvl="0" indent="0" algn="just">
              <a:buNone/>
            </a:pPr>
            <a:r>
              <a:rPr lang="ar-IQ" sz="3400" dirty="0">
                <a:solidFill>
                  <a:prstClr val="black"/>
                </a:solidFill>
              </a:rPr>
              <a:t>5- ترى أن العمليات العقلية (</a:t>
            </a:r>
            <a:r>
              <a:rPr lang="ar-IQ" sz="3400" dirty="0" err="1">
                <a:solidFill>
                  <a:prstClr val="black"/>
                </a:solidFill>
              </a:rPr>
              <a:t>كالأنتباه</a:t>
            </a:r>
            <a:r>
              <a:rPr lang="ar-IQ" sz="3400" dirty="0">
                <a:solidFill>
                  <a:prstClr val="black"/>
                </a:solidFill>
              </a:rPr>
              <a:t> والتفكير والتذكر) يجب أن تحلل إلى عناصرها واكتشاف الروابط بينها.</a:t>
            </a:r>
          </a:p>
          <a:p>
            <a:pPr marL="0" lvl="0" indent="0">
              <a:buNone/>
            </a:pPr>
            <a:r>
              <a:rPr lang="ar-IQ" sz="3400" dirty="0">
                <a:solidFill>
                  <a:prstClr val="black"/>
                </a:solidFill>
              </a:rPr>
              <a:t>6- أن البحث في هذه المدرسة يسير من الجزء إلى الكل.</a:t>
            </a:r>
          </a:p>
          <a:p>
            <a:pPr marL="0" indent="0">
              <a:buNone/>
            </a:pPr>
            <a:endParaRPr lang="ar-IQ" dirty="0" smtClean="0"/>
          </a:p>
          <a:p>
            <a:pPr marL="0" indent="0">
              <a:buNone/>
            </a:pPr>
            <a:endParaRPr lang="ar-IQ" dirty="0"/>
          </a:p>
        </p:txBody>
      </p:sp>
    </p:spTree>
    <p:extLst>
      <p:ext uri="{BB962C8B-B14F-4D97-AF65-F5344CB8AC3E}">
        <p14:creationId xmlns:p14="http://schemas.microsoft.com/office/powerpoint/2010/main" val="40946819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179512" y="620688"/>
            <a:ext cx="8352928" cy="5760640"/>
          </a:xfrm>
        </p:spPr>
        <p:txBody>
          <a:bodyPr/>
          <a:lstStyle/>
          <a:p>
            <a:pPr marL="0" indent="0">
              <a:buNone/>
            </a:pPr>
            <a:r>
              <a:rPr lang="ar-IQ" sz="2400" dirty="0" smtClean="0"/>
              <a:t>الانتقادات الموجهة للبنيوية:</a:t>
            </a:r>
          </a:p>
          <a:p>
            <a:pPr marL="0" indent="0">
              <a:buNone/>
            </a:pPr>
            <a:r>
              <a:rPr lang="ar-IQ" sz="2400" dirty="0" smtClean="0"/>
              <a:t>1 - أن الطريقة المتبعة في البحث لا تتصف بالموضوعية </a:t>
            </a:r>
            <a:r>
              <a:rPr lang="ar-IQ" sz="2400" dirty="0"/>
              <a:t>(</a:t>
            </a:r>
            <a:r>
              <a:rPr lang="ar-IQ" sz="2400" dirty="0" smtClean="0"/>
              <a:t> الاستبطان التحليلي) أي اعتمادها على ذاتية الفرد في وصف مشاعره.</a:t>
            </a:r>
          </a:p>
          <a:p>
            <a:pPr marL="0" indent="0">
              <a:buNone/>
            </a:pPr>
            <a:r>
              <a:rPr lang="ar-IQ" sz="2400" dirty="0" smtClean="0"/>
              <a:t> 2- اخفقت في دراسة الفروق الفردية و المقياس العقلي لعدم </a:t>
            </a:r>
            <a:r>
              <a:rPr lang="ar-IQ" sz="2400" dirty="0" err="1" smtClean="0"/>
              <a:t>موضوعيتها</a:t>
            </a:r>
            <a:r>
              <a:rPr lang="ar-IQ" sz="2400" dirty="0" smtClean="0"/>
              <a:t>  في البحث كما أنها لم تهتم بتعلم الحيوانات.</a:t>
            </a:r>
          </a:p>
          <a:p>
            <a:pPr marL="0" indent="0">
              <a:buNone/>
            </a:pPr>
            <a:r>
              <a:rPr lang="ar-IQ" sz="2400" dirty="0" smtClean="0"/>
              <a:t>3 - اهتمت بدراسة الوعي ولم تهتم مثلا بدراسة السلوك.</a:t>
            </a:r>
          </a:p>
          <a:p>
            <a:pPr marL="0" indent="0">
              <a:buNone/>
            </a:pPr>
            <a:r>
              <a:rPr lang="ar-IQ" sz="2400" dirty="0" smtClean="0"/>
              <a:t>4 - تنظر إلى العقل على أنه مجرد مجموعة من الوحدات الهيكلية وفي الوقت الذي هو أكثر تعقيدا وتشابكا.</a:t>
            </a:r>
          </a:p>
          <a:p>
            <a:pPr marL="0" indent="0">
              <a:buNone/>
            </a:pPr>
            <a:endParaRPr lang="ar-IQ" dirty="0"/>
          </a:p>
        </p:txBody>
      </p:sp>
    </p:spTree>
    <p:extLst>
      <p:ext uri="{BB962C8B-B14F-4D97-AF65-F5344CB8AC3E}">
        <p14:creationId xmlns:p14="http://schemas.microsoft.com/office/powerpoint/2010/main" val="33872651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a:bodyPr>
          <a:lstStyle/>
          <a:p>
            <a:pPr marL="0" indent="0">
              <a:buNone/>
            </a:pPr>
            <a:r>
              <a:rPr lang="ar-IQ" dirty="0" smtClean="0"/>
              <a:t>3 - </a:t>
            </a:r>
            <a:r>
              <a:rPr lang="ar-IQ" sz="2400" dirty="0" smtClean="0"/>
              <a:t>المدرسة الوظيفية:</a:t>
            </a:r>
          </a:p>
          <a:p>
            <a:pPr marL="0" indent="0" algn="just">
              <a:buNone/>
            </a:pPr>
            <a:r>
              <a:rPr lang="ar-IQ" sz="2400" dirty="0" smtClean="0"/>
              <a:t>  سميت هذه المدرسة بالوظيفية لأنها ترى بأن وظيفة الشعور أو العمليات الشعورية تتمثل بمساعدة الفرد على التكيف مع البيئة أي أن أصحاب هذه المدرسة أكدوا على اهمية الشعور الا أنهم لم يهتموا بتحليل عناصره كما فعل البنيويون بل اهتموا به على أساس أهميته في تحقيق تكيف الفرد لبيئته . </a:t>
            </a:r>
          </a:p>
          <a:p>
            <a:pPr marL="0" indent="0" algn="just">
              <a:buNone/>
            </a:pPr>
            <a:r>
              <a:rPr lang="ar-IQ" sz="2400" dirty="0" smtClean="0"/>
              <a:t>  كما يرى أصحاب هذه المدرسة أن جميع احساسات الفرد وانفعالاته في أعمال إرادية ما هي إلا تعبير عن تكيف الفرد للبيئة التي يعيش فيها ، ويرون بأنه لو كانت الأفعال الانعكاسية قادرة على تمشية حياة الفرد لما كان هناك وجوداً للأحاسيس والمشاعر التي يعيشها الفرد.</a:t>
            </a:r>
          </a:p>
          <a:p>
            <a:pPr marL="0" indent="0" algn="just">
              <a:buNone/>
            </a:pPr>
            <a:r>
              <a:rPr lang="ar-IQ" sz="2400" dirty="0" smtClean="0"/>
              <a:t>  واستندت هذه المدرسة إلى نظرية التطور إذ يرى أصحاب المدرسة الوظيفية بأن العمليات العقلية ظهرت عبر مراحل من خلال الحاجة التي تؤدي إلى ظهورها </a:t>
            </a:r>
            <a:endParaRPr lang="ar-IQ" sz="2400" dirty="0"/>
          </a:p>
        </p:txBody>
      </p:sp>
    </p:spTree>
    <p:extLst>
      <p:ext uri="{BB962C8B-B14F-4D97-AF65-F5344CB8AC3E}">
        <p14:creationId xmlns:p14="http://schemas.microsoft.com/office/powerpoint/2010/main" val="29547786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fontScale="25000" lnSpcReduction="20000"/>
          </a:bodyPr>
          <a:lstStyle/>
          <a:p>
            <a:pPr marL="0" indent="0" algn="just">
              <a:buNone/>
            </a:pPr>
            <a:r>
              <a:rPr lang="ar-IQ" sz="9600" dirty="0" smtClean="0"/>
              <a:t>لأجل مساعدة الفرد على تحقيق التكيف إذ ظهرت أبسط أشكال الشعور عندما عجزت الأفعال </a:t>
            </a:r>
            <a:r>
              <a:rPr lang="ar-IQ" sz="9600" dirty="0" err="1" smtClean="0"/>
              <a:t>الأنعكاسيه</a:t>
            </a:r>
            <a:r>
              <a:rPr lang="ar-IQ" sz="9600" dirty="0" smtClean="0"/>
              <a:t> عن اشباع حاجات الكائن الحي.</a:t>
            </a:r>
          </a:p>
          <a:p>
            <a:pPr marL="0" indent="0" algn="just">
              <a:buNone/>
            </a:pPr>
            <a:r>
              <a:rPr lang="ar-IQ" sz="9600" dirty="0"/>
              <a:t> </a:t>
            </a:r>
            <a:r>
              <a:rPr lang="ar-IQ" sz="9600" dirty="0" smtClean="0"/>
              <a:t> ويعد كل من جون ديوي (۱۸5۹- ۱۹5۲) وجيمس رولاند انجل (۱۸6۹-۱۹49) </a:t>
            </a:r>
            <a:r>
              <a:rPr lang="ar-IQ" sz="9600" dirty="0" err="1" smtClean="0"/>
              <a:t>وهارفي</a:t>
            </a:r>
            <a:r>
              <a:rPr lang="ar-IQ" sz="9600" dirty="0" smtClean="0"/>
              <a:t> </a:t>
            </a:r>
            <a:r>
              <a:rPr lang="ar-IQ" sz="9600" dirty="0" err="1" smtClean="0"/>
              <a:t>کارل</a:t>
            </a:r>
            <a:r>
              <a:rPr lang="ar-IQ" sz="9600" dirty="0" smtClean="0"/>
              <a:t> (۱۸۷۳-۱۹5۱) من أبرز مؤسسي هذه المدرسة.</a:t>
            </a:r>
          </a:p>
          <a:p>
            <a:pPr marL="0" indent="0" algn="just">
              <a:buNone/>
            </a:pPr>
            <a:endParaRPr lang="ar-IQ" sz="9600" dirty="0" smtClean="0"/>
          </a:p>
          <a:p>
            <a:pPr marL="0" indent="0">
              <a:buNone/>
            </a:pPr>
            <a:r>
              <a:rPr lang="ar-IQ" sz="9600" b="1" dirty="0" smtClean="0"/>
              <a:t>  طريقة البحث:</a:t>
            </a:r>
          </a:p>
          <a:p>
            <a:pPr marL="0" indent="0" algn="just">
              <a:buNone/>
            </a:pPr>
            <a:r>
              <a:rPr lang="ar-IQ" sz="9600" dirty="0" smtClean="0"/>
              <a:t>  أن الطريقة المتبعة في البحث هي الطريقة الموضوعية ذلك لأن الوظيفيون يرون أن طريقة الاستبطان التي يتبعها البنيويون هي طريقة غير واضحة ولا يمكن الاعتماد عليها.</a:t>
            </a:r>
          </a:p>
          <a:p>
            <a:pPr marL="0" lvl="0" indent="0">
              <a:buNone/>
            </a:pPr>
            <a:r>
              <a:rPr lang="ar-IQ" sz="9600" b="1" dirty="0">
                <a:solidFill>
                  <a:prstClr val="black"/>
                </a:solidFill>
              </a:rPr>
              <a:t>خصائص الوظيفية:</a:t>
            </a:r>
          </a:p>
          <a:p>
            <a:pPr marL="0" lvl="0" indent="0">
              <a:buNone/>
            </a:pPr>
            <a:r>
              <a:rPr lang="ar-IQ" sz="9600" dirty="0">
                <a:solidFill>
                  <a:prstClr val="black"/>
                </a:solidFill>
              </a:rPr>
              <a:t>1- أنها تتبع الطريقة الموضوعية في البحث .</a:t>
            </a:r>
          </a:p>
          <a:p>
            <a:pPr marL="0" lvl="0" indent="0">
              <a:buNone/>
            </a:pPr>
            <a:r>
              <a:rPr lang="ar-IQ" sz="9600" dirty="0">
                <a:solidFill>
                  <a:prstClr val="black"/>
                </a:solidFill>
              </a:rPr>
              <a:t>2- أهتمت بدراسة الفروق الفردية والعمليات العقلية والشذوذ وسلوك الأطفال.</a:t>
            </a:r>
          </a:p>
          <a:p>
            <a:pPr marL="0" lvl="0" indent="0">
              <a:buNone/>
            </a:pPr>
            <a:r>
              <a:rPr lang="ar-IQ" sz="9600" dirty="0">
                <a:solidFill>
                  <a:prstClr val="black"/>
                </a:solidFill>
              </a:rPr>
              <a:t>3 - العمل على تطبيق الحقائق السيكولوجية في الحياة العملية وبخاصة في مجال التربية والتعليم .</a:t>
            </a:r>
          </a:p>
          <a:p>
            <a:pPr marL="0" lvl="0" indent="0">
              <a:buNone/>
            </a:pPr>
            <a:r>
              <a:rPr lang="ar-IQ" sz="9600" dirty="0">
                <a:solidFill>
                  <a:prstClr val="black"/>
                </a:solidFill>
              </a:rPr>
              <a:t> 4- تهتم بدراسة العمليات العقلية لا على أساس كونها حقائق موجودة بل لدورها في تكيف الفرد لبيئته.</a:t>
            </a:r>
          </a:p>
          <a:p>
            <a:pPr marL="0" lvl="0" indent="0">
              <a:buNone/>
            </a:pPr>
            <a:r>
              <a:rPr lang="ar-IQ" sz="9600" dirty="0">
                <a:solidFill>
                  <a:prstClr val="black"/>
                </a:solidFill>
              </a:rPr>
              <a:t> 5- تهتم بوظائف الفرد أكثر من </a:t>
            </a:r>
            <a:r>
              <a:rPr lang="ar-IQ" sz="9600" dirty="0" err="1">
                <a:solidFill>
                  <a:prstClr val="black"/>
                </a:solidFill>
              </a:rPr>
              <a:t>أهتمامها</a:t>
            </a:r>
            <a:r>
              <a:rPr lang="ar-IQ" sz="9600" dirty="0">
                <a:solidFill>
                  <a:prstClr val="black"/>
                </a:solidFill>
              </a:rPr>
              <a:t> بتحليل ما يقوم به الفرد.</a:t>
            </a:r>
          </a:p>
          <a:p>
            <a:pPr marL="0" indent="0">
              <a:buNone/>
            </a:pPr>
            <a:endParaRPr lang="ar-IQ" dirty="0" smtClean="0"/>
          </a:p>
          <a:p>
            <a:pPr marL="0" indent="0">
              <a:buNone/>
            </a:pPr>
            <a:endParaRPr lang="ar-IQ" dirty="0"/>
          </a:p>
        </p:txBody>
      </p:sp>
    </p:spTree>
    <p:extLst>
      <p:ext uri="{BB962C8B-B14F-4D97-AF65-F5344CB8AC3E}">
        <p14:creationId xmlns:p14="http://schemas.microsoft.com/office/powerpoint/2010/main" val="19278304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476672"/>
            <a:ext cx="8424936" cy="6120680"/>
          </a:xfrm>
        </p:spPr>
        <p:txBody>
          <a:bodyPr>
            <a:normAutofit fontScale="70000" lnSpcReduction="20000"/>
          </a:bodyPr>
          <a:lstStyle/>
          <a:p>
            <a:pPr marL="0" indent="0">
              <a:buNone/>
            </a:pPr>
            <a:r>
              <a:rPr lang="ar-IQ" sz="3400" b="1" dirty="0" smtClean="0"/>
              <a:t>الانتقادات الموجه لهذه المدرسة :</a:t>
            </a:r>
          </a:p>
          <a:p>
            <a:pPr marL="0" indent="0">
              <a:buNone/>
            </a:pPr>
            <a:r>
              <a:rPr lang="ar-IQ" sz="3400" dirty="0" smtClean="0"/>
              <a:t>  انها أهملت الجانب اللاشعوري في سلوك الفرد.</a:t>
            </a:r>
          </a:p>
          <a:p>
            <a:pPr marL="0" indent="0">
              <a:buNone/>
            </a:pPr>
            <a:r>
              <a:rPr lang="ar-IQ" sz="3400" b="1" dirty="0" smtClean="0"/>
              <a:t>٣ - المدرسة الغرضية:</a:t>
            </a:r>
          </a:p>
          <a:p>
            <a:pPr marL="0" indent="0" algn="just">
              <a:buNone/>
            </a:pPr>
            <a:r>
              <a:rPr lang="ar-IQ" sz="3400" dirty="0" smtClean="0"/>
              <a:t>  سميت بالغرضية لأنها ترى بأن سلوك الكائن الحي يهدف إلى تحقيق غرض معين وأن ما يؤدي إلى تحقيق ذلك الغرض هو وجود الرغبة أو الدافع في داخل الكائن الحي، ومن هنا فأن السلوك من وجهة نظر هذه المدرسة سلوكا قصديا.</a:t>
            </a:r>
          </a:p>
          <a:p>
            <a:pPr marL="0" indent="0" algn="just">
              <a:buNone/>
            </a:pPr>
            <a:r>
              <a:rPr lang="ar-IQ" sz="3400" dirty="0" smtClean="0"/>
              <a:t>  ويعد </a:t>
            </a:r>
            <a:r>
              <a:rPr lang="ar-IQ" sz="3400" dirty="0" err="1" smtClean="0"/>
              <a:t>ولیم</a:t>
            </a:r>
            <a:r>
              <a:rPr lang="ar-IQ" sz="3400" dirty="0" smtClean="0"/>
              <a:t> </a:t>
            </a:r>
            <a:r>
              <a:rPr lang="ar-IQ" sz="3400" dirty="0" err="1" smtClean="0"/>
              <a:t>مكدوجل</a:t>
            </a:r>
            <a:r>
              <a:rPr lang="ar-IQ" sz="3400" dirty="0" smtClean="0"/>
              <a:t> (۱۸۷۱-۱۹۳۸) مؤسس هذه المدرسة وهو عالم اجتماع بالإضافة إلى اهتمامه بعلم النفس المرضي الا أن المفهوم الرئيس الذي طرحه </a:t>
            </a:r>
            <a:r>
              <a:rPr lang="ar-IQ" sz="3400" dirty="0" err="1" smtClean="0"/>
              <a:t>مكدوجل</a:t>
            </a:r>
            <a:r>
              <a:rPr lang="ar-IQ" sz="3400" dirty="0" smtClean="0"/>
              <a:t> هو مفهوم الغريزة وقد تأثر في طرحه لهذا المفهوم (دارون) لأنه اعتبر التغيرات التي تصاحب الانفعال لها غرض بيولوجي.</a:t>
            </a:r>
          </a:p>
          <a:p>
            <a:pPr marL="0" lvl="0" indent="0">
              <a:buNone/>
            </a:pPr>
            <a:r>
              <a:rPr lang="ar-IQ" sz="3400" b="1" dirty="0">
                <a:solidFill>
                  <a:prstClr val="black"/>
                </a:solidFill>
              </a:rPr>
              <a:t>طريقة البحث:</a:t>
            </a:r>
          </a:p>
          <a:p>
            <a:pPr marL="0" lvl="0" indent="0" algn="just">
              <a:buNone/>
            </a:pPr>
            <a:r>
              <a:rPr lang="ar-IQ" sz="3400" dirty="0">
                <a:solidFill>
                  <a:prstClr val="black"/>
                </a:solidFill>
              </a:rPr>
              <a:t>  أعتمد </a:t>
            </a:r>
            <a:r>
              <a:rPr lang="ar-IQ" sz="3400" dirty="0" err="1">
                <a:solidFill>
                  <a:prstClr val="black"/>
                </a:solidFill>
              </a:rPr>
              <a:t>مكدوجل</a:t>
            </a:r>
            <a:r>
              <a:rPr lang="ar-IQ" sz="3400" dirty="0">
                <a:solidFill>
                  <a:prstClr val="black"/>
                </a:solidFill>
              </a:rPr>
              <a:t> الطريقة التجريبية في البحث ومن بين تجاربه المشهورة تلك التجربة التي أراد منها أثبات وراثة السلوك المكتسب وفيها وضع فأر في صندوق فيه فتحتين أحدهم مضيئة والأخرى مظلمة وقد سلط الضوء على </a:t>
            </a:r>
            <a:r>
              <a:rPr lang="ar-IQ" sz="3400" dirty="0" smtClean="0">
                <a:solidFill>
                  <a:prstClr val="black"/>
                </a:solidFill>
              </a:rPr>
              <a:t>الفتحة </a:t>
            </a:r>
            <a:r>
              <a:rPr lang="ar-IQ" sz="3400" dirty="0">
                <a:solidFill>
                  <a:prstClr val="black"/>
                </a:solidFill>
              </a:rPr>
              <a:t>المضيئة وقاس عدد المحاولات التي أخطأ فيها الفأر من الفتحة المضيئة فوجد أنها (۱6۰) محاولة ثم أعاد التجربة على الأجيال اللاحقة حتى قل عدد الأخطاء </a:t>
            </a:r>
            <a:r>
              <a:rPr lang="ar-IQ" sz="3400" dirty="0" err="1">
                <a:solidFill>
                  <a:prstClr val="black"/>
                </a:solidFill>
              </a:rPr>
              <a:t>الی</a:t>
            </a:r>
            <a:r>
              <a:rPr lang="ar-IQ" sz="3400" dirty="0">
                <a:solidFill>
                  <a:prstClr val="black"/>
                </a:solidFill>
              </a:rPr>
              <a:t> (۱5 خطأ) في الجيل الثالث والعشرين وبهذه النتيجة أعتبر </a:t>
            </a:r>
            <a:r>
              <a:rPr lang="ar-IQ" sz="3400" dirty="0" err="1" smtClean="0">
                <a:solidFill>
                  <a:prstClr val="black"/>
                </a:solidFill>
              </a:rPr>
              <a:t>مكدوجل</a:t>
            </a:r>
            <a:r>
              <a:rPr lang="ar-IQ" sz="3400" dirty="0" smtClean="0">
                <a:solidFill>
                  <a:prstClr val="black"/>
                </a:solidFill>
              </a:rPr>
              <a:t> </a:t>
            </a:r>
            <a:r>
              <a:rPr lang="ar-IQ" sz="3400" dirty="0">
                <a:solidFill>
                  <a:prstClr val="black"/>
                </a:solidFill>
              </a:rPr>
              <a:t>أن السلوك المكتسب يمكن أن يورث الا أن أغلب الذين وجهوا النقد اليه قد أعادوا التجربة وعلى حيوانات مختلفة ولم يصلوا إلى ذات النتيجة</a:t>
            </a:r>
            <a:r>
              <a:rPr lang="ar-IQ" sz="3400" dirty="0" smtClean="0">
                <a:solidFill>
                  <a:prstClr val="black"/>
                </a:solidFill>
              </a:rPr>
              <a:t>.</a:t>
            </a:r>
            <a:endParaRPr lang="ar-IQ" sz="3400" dirty="0" smtClean="0"/>
          </a:p>
          <a:p>
            <a:pPr marL="0" indent="0">
              <a:buNone/>
            </a:pPr>
            <a:endParaRPr lang="ar-IQ" dirty="0" smtClean="0"/>
          </a:p>
          <a:p>
            <a:pPr marL="0" indent="0">
              <a:buNone/>
            </a:pPr>
            <a:endParaRPr lang="ar-IQ" dirty="0"/>
          </a:p>
        </p:txBody>
      </p:sp>
    </p:spTree>
    <p:extLst>
      <p:ext uri="{BB962C8B-B14F-4D97-AF65-F5344CB8AC3E}">
        <p14:creationId xmlns:p14="http://schemas.microsoft.com/office/powerpoint/2010/main" val="18655708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fontScale="25000" lnSpcReduction="20000"/>
          </a:bodyPr>
          <a:lstStyle/>
          <a:p>
            <a:pPr marL="0" indent="0">
              <a:buNone/>
            </a:pPr>
            <a:r>
              <a:rPr lang="ar-IQ" sz="9600" b="1" dirty="0" smtClean="0"/>
              <a:t>خصائص المدرسة الغرضية:</a:t>
            </a:r>
          </a:p>
          <a:p>
            <a:pPr marL="0" indent="0" algn="just">
              <a:buNone/>
            </a:pPr>
            <a:r>
              <a:rPr lang="ar-IQ" sz="9600" dirty="0" smtClean="0"/>
              <a:t> 1- جعلت من الغرض أو القصد نظامها السيكولوجي للسلوك الإنساني وان السلوك مهما يكن بسيطا فهو سلوك قصدي.</a:t>
            </a:r>
          </a:p>
          <a:p>
            <a:pPr marL="0" indent="0" algn="just">
              <a:buNone/>
            </a:pPr>
            <a:r>
              <a:rPr lang="ar-IQ" sz="9600" dirty="0" smtClean="0"/>
              <a:t>  2- ميز </a:t>
            </a:r>
            <a:r>
              <a:rPr lang="ar-IQ" sz="9600" dirty="0" err="1" smtClean="0"/>
              <a:t>مكدوجل</a:t>
            </a:r>
            <a:r>
              <a:rPr lang="ar-IQ" sz="9600" dirty="0" smtClean="0"/>
              <a:t> بين الكائنات الحية وغير الحية على أساس الخصائص المميزة للسلوك والتي تتمثل بالآتي:</a:t>
            </a:r>
          </a:p>
          <a:p>
            <a:pPr marL="0" indent="0">
              <a:buNone/>
            </a:pPr>
            <a:r>
              <a:rPr lang="ar-IQ" sz="9600" dirty="0" smtClean="0"/>
              <a:t> أ- التلقائية: إذ يتميز سلوك الكائن الحي بالحركة التلقائية بفعل مؤثر ما.</a:t>
            </a:r>
          </a:p>
          <a:p>
            <a:pPr marL="0" indent="0">
              <a:buNone/>
            </a:pPr>
            <a:r>
              <a:rPr lang="ar-IQ" sz="9600" dirty="0" smtClean="0"/>
              <a:t> ب - الاستمرارية: يستمر سلوك الكائن الحي طالما بقي المؤثر قائما.</a:t>
            </a:r>
          </a:p>
          <a:p>
            <a:pPr marL="0" indent="0">
              <a:buNone/>
            </a:pPr>
            <a:r>
              <a:rPr lang="ar-IQ" sz="9600" dirty="0" smtClean="0"/>
              <a:t> ج- التغير: إذ يتغير سلوك الكائن الحي عندما يكون هناك عائق.</a:t>
            </a:r>
          </a:p>
          <a:p>
            <a:pPr marL="0" indent="0">
              <a:buNone/>
            </a:pPr>
            <a:r>
              <a:rPr lang="ar-IQ" sz="9600" dirty="0" smtClean="0"/>
              <a:t> د- التحسن: فالسلوك يتحسن بفعل التعلم.</a:t>
            </a:r>
          </a:p>
          <a:p>
            <a:pPr marL="0" indent="0">
              <a:buNone/>
            </a:pPr>
            <a:r>
              <a:rPr lang="ar-IQ" sz="9600" dirty="0" smtClean="0"/>
              <a:t> ﻫ- الغرض: السلوك له أغراض مهما كانت بسيطة.</a:t>
            </a:r>
          </a:p>
          <a:p>
            <a:pPr marL="0" indent="0">
              <a:buNone/>
            </a:pPr>
            <a:r>
              <a:rPr lang="ar-IQ" sz="9600" dirty="0" smtClean="0"/>
              <a:t> و- الاكتفاء: السلوك يتوقف بعد تحقيق الغرض.</a:t>
            </a:r>
          </a:p>
          <a:p>
            <a:pPr marL="0" indent="0">
              <a:buNone/>
            </a:pPr>
            <a:r>
              <a:rPr lang="ar-IQ" sz="9600" dirty="0" smtClean="0"/>
              <a:t> ز- الكلية: ان التكيف الكلي للكائن الحي يختلف باختلاف الغرض وحيويته.</a:t>
            </a:r>
          </a:p>
          <a:p>
            <a:pPr marL="0" lvl="0" indent="0" algn="just">
              <a:buNone/>
            </a:pPr>
            <a:r>
              <a:rPr lang="ar-IQ" sz="9600" dirty="0">
                <a:solidFill>
                  <a:prstClr val="black"/>
                </a:solidFill>
              </a:rPr>
              <a:t>٣- تؤكد على دور الغريزة في السلوك وأعتبرها دوافع موروثة الا أنه لم يغفل أهمية التعلم لهذه </a:t>
            </a:r>
            <a:r>
              <a:rPr lang="ar-IQ" sz="9600" dirty="0" smtClean="0">
                <a:solidFill>
                  <a:prstClr val="black"/>
                </a:solidFill>
              </a:rPr>
              <a:t>الغرائز، </a:t>
            </a:r>
            <a:r>
              <a:rPr lang="ar-IQ" sz="9600" dirty="0">
                <a:solidFill>
                  <a:prstClr val="black"/>
                </a:solidFill>
              </a:rPr>
              <a:t>ويرى أن للغريزة ثلاث جوانب هي:</a:t>
            </a:r>
          </a:p>
          <a:p>
            <a:pPr marL="0" lvl="0" indent="0" algn="just">
              <a:buNone/>
            </a:pPr>
            <a:r>
              <a:rPr lang="ar-IQ" sz="9600" dirty="0">
                <a:solidFill>
                  <a:prstClr val="black"/>
                </a:solidFill>
              </a:rPr>
              <a:t> أ- الإدراك: فالكائن الحي عندما يتفاعل مع المؤثر الخارجي </a:t>
            </a:r>
            <a:r>
              <a:rPr lang="ar-IQ" sz="9600" dirty="0" smtClean="0">
                <a:solidFill>
                  <a:prstClr val="black"/>
                </a:solidFill>
              </a:rPr>
              <a:t>يتلقى </a:t>
            </a:r>
            <a:r>
              <a:rPr lang="ar-IQ" sz="9600" dirty="0">
                <a:solidFill>
                  <a:prstClr val="black"/>
                </a:solidFill>
              </a:rPr>
              <a:t>عددا كبيرا من الاستجابات الحسية ولكنه يأخذ </a:t>
            </a:r>
            <a:r>
              <a:rPr lang="ar-IQ" sz="9600" dirty="0" smtClean="0">
                <a:solidFill>
                  <a:prstClr val="black"/>
                </a:solidFill>
              </a:rPr>
              <a:t>الاستجابة </a:t>
            </a:r>
            <a:r>
              <a:rPr lang="ar-IQ" sz="9600" dirty="0">
                <a:solidFill>
                  <a:prstClr val="black"/>
                </a:solidFill>
              </a:rPr>
              <a:t>التي تسيطر على الموقف من خلال إدراكه لها.</a:t>
            </a:r>
          </a:p>
          <a:p>
            <a:pPr marL="0" lvl="0" indent="0">
              <a:buNone/>
            </a:pPr>
            <a:r>
              <a:rPr lang="ar-IQ" sz="9600" dirty="0">
                <a:solidFill>
                  <a:prstClr val="black"/>
                </a:solidFill>
              </a:rPr>
              <a:t> </a:t>
            </a:r>
            <a:r>
              <a:rPr lang="ar-IQ" sz="8000" dirty="0" smtClean="0">
                <a:solidFill>
                  <a:prstClr val="black"/>
                </a:solidFill>
              </a:rPr>
              <a:t> </a:t>
            </a:r>
            <a:r>
              <a:rPr lang="ar-IQ" dirty="0" smtClean="0"/>
              <a:t> </a:t>
            </a:r>
            <a:endParaRPr lang="ar-IQ" dirty="0"/>
          </a:p>
        </p:txBody>
      </p:sp>
    </p:spTree>
    <p:extLst>
      <p:ext uri="{BB962C8B-B14F-4D97-AF65-F5344CB8AC3E}">
        <p14:creationId xmlns:p14="http://schemas.microsoft.com/office/powerpoint/2010/main" val="7533935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a:bodyPr>
          <a:lstStyle/>
          <a:p>
            <a:pPr marL="0" lvl="0" indent="0" algn="just">
              <a:buNone/>
            </a:pPr>
            <a:r>
              <a:rPr lang="ar-IQ" sz="2400" dirty="0">
                <a:solidFill>
                  <a:prstClr val="black"/>
                </a:solidFill>
              </a:rPr>
              <a:t>ج- النزوع: ويتمثل بالسلوك الذي يقوم به الكائن الحي </a:t>
            </a:r>
            <a:r>
              <a:rPr lang="ar-IQ" sz="2400" dirty="0" err="1" smtClean="0">
                <a:solidFill>
                  <a:prstClr val="black"/>
                </a:solidFill>
              </a:rPr>
              <a:t>لأنجاز</a:t>
            </a:r>
            <a:r>
              <a:rPr lang="ar-IQ" sz="2400" dirty="0" smtClean="0">
                <a:solidFill>
                  <a:prstClr val="black"/>
                </a:solidFill>
              </a:rPr>
              <a:t> </a:t>
            </a:r>
            <a:r>
              <a:rPr lang="ar-IQ" sz="2400" dirty="0">
                <a:solidFill>
                  <a:prstClr val="black"/>
                </a:solidFill>
              </a:rPr>
              <a:t>الفعل الغريزي وهو قابل للتغيير والتعديل بفعل الخبرة .</a:t>
            </a:r>
          </a:p>
          <a:p>
            <a:pPr marL="0" lvl="0" indent="0" algn="just">
              <a:buNone/>
            </a:pPr>
            <a:r>
              <a:rPr lang="ar-IQ" sz="2400" dirty="0">
                <a:solidFill>
                  <a:prstClr val="black"/>
                </a:solidFill>
              </a:rPr>
              <a:t>ب </a:t>
            </a:r>
            <a:r>
              <a:rPr lang="ar-IQ" sz="2400" dirty="0" smtClean="0">
                <a:solidFill>
                  <a:prstClr val="black"/>
                </a:solidFill>
              </a:rPr>
              <a:t>-الانفعال</a:t>
            </a:r>
            <a:r>
              <a:rPr lang="ar-IQ" sz="2400" dirty="0">
                <a:solidFill>
                  <a:prstClr val="black"/>
                </a:solidFill>
              </a:rPr>
              <a:t>: لكل </a:t>
            </a:r>
            <a:r>
              <a:rPr lang="ar-IQ" sz="2400" dirty="0" smtClean="0">
                <a:solidFill>
                  <a:prstClr val="black"/>
                </a:solidFill>
              </a:rPr>
              <a:t>غريزة انفعال </a:t>
            </a:r>
            <a:r>
              <a:rPr lang="ar-IQ" sz="2400" dirty="0">
                <a:solidFill>
                  <a:prstClr val="black"/>
                </a:solidFill>
              </a:rPr>
              <a:t>وتتمثل بالتغيرات الداخلية والخارجية التي تطرأ على جسم الكائن الحي.</a:t>
            </a:r>
          </a:p>
          <a:p>
            <a:pPr marL="0" lvl="0" indent="0" algn="just">
              <a:buNone/>
            </a:pPr>
            <a:r>
              <a:rPr lang="ar-IQ" sz="2600" dirty="0" smtClean="0">
                <a:solidFill>
                  <a:prstClr val="black"/>
                </a:solidFill>
              </a:rPr>
              <a:t>  </a:t>
            </a:r>
            <a:r>
              <a:rPr lang="ar-IQ" sz="2400" dirty="0" smtClean="0">
                <a:solidFill>
                  <a:prstClr val="black"/>
                </a:solidFill>
              </a:rPr>
              <a:t>ولأجل </a:t>
            </a:r>
            <a:r>
              <a:rPr lang="ar-IQ" sz="2400" dirty="0">
                <a:solidFill>
                  <a:prstClr val="black"/>
                </a:solidFill>
              </a:rPr>
              <a:t>توضيح هذه الجوانب الثلاث في الغريزة نورد المثال الآتي: فإذا تعرض شخص لموقف خطر فأن </a:t>
            </a:r>
            <a:r>
              <a:rPr lang="ar-IQ" sz="2400" dirty="0" smtClean="0">
                <a:solidFill>
                  <a:prstClr val="black"/>
                </a:solidFill>
              </a:rPr>
              <a:t>إدراكه </a:t>
            </a:r>
            <a:r>
              <a:rPr lang="ar-IQ" sz="2400" dirty="0">
                <a:solidFill>
                  <a:prstClr val="black"/>
                </a:solidFill>
              </a:rPr>
              <a:t>سيشعره بالخوف والفزع والذي سيصاحبه تغيرات </a:t>
            </a:r>
            <a:r>
              <a:rPr lang="ar-IQ" sz="2400" dirty="0" smtClean="0">
                <a:solidFill>
                  <a:prstClr val="black"/>
                </a:solidFill>
              </a:rPr>
              <a:t>فسلجيه </a:t>
            </a:r>
            <a:r>
              <a:rPr lang="ar-IQ" sz="2400" dirty="0">
                <a:solidFill>
                  <a:prstClr val="black"/>
                </a:solidFill>
              </a:rPr>
              <a:t>داخلية وخارجية </a:t>
            </a:r>
            <a:r>
              <a:rPr lang="ar-IQ" sz="2400" dirty="0" smtClean="0">
                <a:solidFill>
                  <a:prstClr val="black"/>
                </a:solidFill>
              </a:rPr>
              <a:t>، وهذا </a:t>
            </a:r>
            <a:r>
              <a:rPr lang="ar-IQ" sz="2400" dirty="0">
                <a:solidFill>
                  <a:prstClr val="black"/>
                </a:solidFill>
              </a:rPr>
              <a:t>هو الجانب الوجداني اما تصرف الفرد ازاء الموقف بالحروب او الدفاع عن النفس فهو يمثل الجانب </a:t>
            </a:r>
            <a:r>
              <a:rPr lang="ar-IQ" sz="2400" dirty="0" err="1" smtClean="0">
                <a:solidFill>
                  <a:prstClr val="black"/>
                </a:solidFill>
              </a:rPr>
              <a:t>النزوعي</a:t>
            </a:r>
            <a:r>
              <a:rPr lang="ar-IQ" sz="2400" dirty="0" smtClean="0">
                <a:solidFill>
                  <a:prstClr val="black"/>
                </a:solidFill>
              </a:rPr>
              <a:t>.</a:t>
            </a:r>
            <a:endParaRPr lang="ar-IQ" sz="2400" dirty="0">
              <a:solidFill>
                <a:prstClr val="black"/>
              </a:solidFill>
            </a:endParaRPr>
          </a:p>
          <a:p>
            <a:pPr marL="0" lvl="0" indent="0" algn="just">
              <a:buNone/>
            </a:pPr>
            <a:r>
              <a:rPr lang="ar-IQ" sz="2400" dirty="0">
                <a:solidFill>
                  <a:prstClr val="black"/>
                </a:solidFill>
              </a:rPr>
              <a:t>4 - أن الإنسان مزود بمجموعة من القوى والاستعدادات لأنواع السلوك ذات الأغراض وتسمى بالغرائز وهي عوامل أساس </a:t>
            </a:r>
            <a:r>
              <a:rPr lang="ar-IQ" sz="2400" dirty="0" smtClean="0">
                <a:solidFill>
                  <a:prstClr val="black"/>
                </a:solidFill>
              </a:rPr>
              <a:t>في </a:t>
            </a:r>
            <a:r>
              <a:rPr lang="ar-IQ" sz="2400" dirty="0">
                <a:solidFill>
                  <a:prstClr val="black"/>
                </a:solidFill>
              </a:rPr>
              <a:t>الإنسان </a:t>
            </a:r>
            <a:r>
              <a:rPr lang="ar-IQ" sz="2400" dirty="0" smtClean="0">
                <a:solidFill>
                  <a:prstClr val="black"/>
                </a:solidFill>
              </a:rPr>
              <a:t>فقد ذكر </a:t>
            </a:r>
            <a:r>
              <a:rPr lang="ar-IQ" sz="2400" dirty="0" err="1">
                <a:solidFill>
                  <a:prstClr val="black"/>
                </a:solidFill>
              </a:rPr>
              <a:t>مكدوجل</a:t>
            </a:r>
            <a:r>
              <a:rPr lang="ar-IQ" sz="2400" dirty="0">
                <a:solidFill>
                  <a:prstClr val="black"/>
                </a:solidFill>
              </a:rPr>
              <a:t> أن هناك </a:t>
            </a:r>
            <a:r>
              <a:rPr lang="ar-IQ" sz="2400" dirty="0" smtClean="0">
                <a:solidFill>
                  <a:prstClr val="black"/>
                </a:solidFill>
              </a:rPr>
              <a:t>غرائز </a:t>
            </a:r>
            <a:r>
              <a:rPr lang="ar-IQ" sz="2400" dirty="0">
                <a:solidFill>
                  <a:prstClr val="black"/>
                </a:solidFill>
              </a:rPr>
              <a:t>تعد أساسية </a:t>
            </a:r>
            <a:r>
              <a:rPr lang="ar-IQ" sz="2400" dirty="0" smtClean="0">
                <a:solidFill>
                  <a:prstClr val="black"/>
                </a:solidFill>
              </a:rPr>
              <a:t>عند الانسان وهي </a:t>
            </a:r>
            <a:r>
              <a:rPr lang="ar-IQ" sz="2400" dirty="0">
                <a:solidFill>
                  <a:prstClr val="black"/>
                </a:solidFill>
              </a:rPr>
              <a:t>(</a:t>
            </a:r>
            <a:r>
              <a:rPr lang="ar-IQ" sz="2400" dirty="0" smtClean="0">
                <a:solidFill>
                  <a:prstClr val="black"/>
                </a:solidFill>
              </a:rPr>
              <a:t>الهروب</a:t>
            </a:r>
            <a:r>
              <a:rPr lang="ar-IQ" sz="2400" dirty="0">
                <a:solidFill>
                  <a:prstClr val="black"/>
                </a:solidFill>
              </a:rPr>
              <a:t>، </a:t>
            </a:r>
            <a:r>
              <a:rPr lang="ar-IQ" sz="2400" dirty="0" smtClean="0">
                <a:solidFill>
                  <a:prstClr val="black"/>
                </a:solidFill>
              </a:rPr>
              <a:t>الاعتداء</a:t>
            </a:r>
            <a:r>
              <a:rPr lang="ar-IQ" sz="2400" dirty="0">
                <a:solidFill>
                  <a:prstClr val="black"/>
                </a:solidFill>
              </a:rPr>
              <a:t>، </a:t>
            </a:r>
            <a:r>
              <a:rPr lang="ar-IQ" sz="2400" dirty="0" smtClean="0">
                <a:solidFill>
                  <a:prstClr val="black"/>
                </a:solidFill>
              </a:rPr>
              <a:t>الاستطلاع</a:t>
            </a:r>
            <a:r>
              <a:rPr lang="ar-IQ" sz="2400" dirty="0">
                <a:solidFill>
                  <a:prstClr val="black"/>
                </a:solidFill>
              </a:rPr>
              <a:t>، </a:t>
            </a:r>
            <a:r>
              <a:rPr lang="ar-IQ" sz="2400" dirty="0" smtClean="0">
                <a:solidFill>
                  <a:prstClr val="black"/>
                </a:solidFill>
              </a:rPr>
              <a:t>الكره</a:t>
            </a:r>
            <a:r>
              <a:rPr lang="ar-IQ" sz="2400" dirty="0">
                <a:solidFill>
                  <a:prstClr val="black"/>
                </a:solidFill>
              </a:rPr>
              <a:t>، رعاية الذات، أمتهان الذات).</a:t>
            </a:r>
          </a:p>
          <a:p>
            <a:pPr marL="0" indent="0">
              <a:buNone/>
            </a:pPr>
            <a:endParaRPr lang="ar-IQ" dirty="0"/>
          </a:p>
        </p:txBody>
      </p:sp>
    </p:spTree>
    <p:extLst>
      <p:ext uri="{BB962C8B-B14F-4D97-AF65-F5344CB8AC3E}">
        <p14:creationId xmlns:p14="http://schemas.microsoft.com/office/powerpoint/2010/main" val="11035857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a:bodyPr>
          <a:lstStyle/>
          <a:p>
            <a:pPr marL="0" indent="0" algn="just">
              <a:buNone/>
            </a:pPr>
            <a:r>
              <a:rPr lang="ar-IQ" sz="2400" dirty="0" smtClean="0"/>
              <a:t>5- ربط </a:t>
            </a:r>
            <a:r>
              <a:rPr lang="ar-IQ" sz="2400" dirty="0" err="1" smtClean="0"/>
              <a:t>مكدوجل</a:t>
            </a:r>
            <a:r>
              <a:rPr lang="ar-IQ" sz="2400" dirty="0" smtClean="0"/>
              <a:t> بين مفهوم الغريزة والعملية العقلية إذ أن الغريزة ليست مجرد عمل حسي حركي آلي بل أنها عملية عقلية حركية حسية.</a:t>
            </a:r>
          </a:p>
          <a:p>
            <a:pPr marL="0" indent="0">
              <a:buNone/>
            </a:pPr>
            <a:r>
              <a:rPr lang="ar-IQ" sz="2400" b="1" dirty="0" smtClean="0"/>
              <a:t>الانتقادات الموجهة للمدرسة الغرضية:</a:t>
            </a:r>
          </a:p>
          <a:p>
            <a:pPr marL="0" indent="0" algn="just">
              <a:buNone/>
            </a:pPr>
            <a:r>
              <a:rPr lang="ar-IQ" sz="2400" dirty="0" smtClean="0"/>
              <a:t>1- اختلف علماء المدرسة الغرضية حول عدد ونوع وطبيعة الغرائز.</a:t>
            </a:r>
          </a:p>
          <a:p>
            <a:pPr marL="0" indent="0" algn="just">
              <a:buNone/>
            </a:pPr>
            <a:r>
              <a:rPr lang="ar-IQ" sz="2400" dirty="0" smtClean="0"/>
              <a:t>2 - ان نظرية الغرائز تعتمد أساساً على التكوينات العينية ولم تبنى على اساس متين</a:t>
            </a:r>
            <a:r>
              <a:rPr lang="ar-IQ" sz="2400" dirty="0"/>
              <a:t>.</a:t>
            </a:r>
            <a:endParaRPr lang="ar-IQ" sz="2400" dirty="0" smtClean="0"/>
          </a:p>
          <a:p>
            <a:pPr marL="0" indent="0" algn="just">
              <a:buNone/>
            </a:pPr>
            <a:r>
              <a:rPr lang="ar-IQ" sz="2400" dirty="0" smtClean="0"/>
              <a:t> ٣- أن المدرسة الغرضية لم تفعل شيئا سوى أنها وضعت السلوك الإنساني في أنماط متماثلة وأعطت لكل غريزة </a:t>
            </a:r>
            <a:r>
              <a:rPr lang="ar-IQ" sz="2400" dirty="0"/>
              <a:t>ا</a:t>
            </a:r>
            <a:r>
              <a:rPr lang="ar-IQ" sz="2400" dirty="0" smtClean="0"/>
              <a:t>نفعالها الخاص.</a:t>
            </a:r>
          </a:p>
          <a:p>
            <a:pPr marL="0" lvl="0" indent="0" algn="just">
              <a:buNone/>
            </a:pPr>
            <a:r>
              <a:rPr lang="ar-IQ" sz="2400" dirty="0">
                <a:solidFill>
                  <a:prstClr val="black"/>
                </a:solidFill>
              </a:rPr>
              <a:t>4- وجه علماء الاجتماع نقدا لهذه المدرسة فقد توصلوا من خلال دراساتهم إلى أن هذه الغرائز قد تظهر عند بعض المجتمعات و لا تظهر </a:t>
            </a:r>
            <a:r>
              <a:rPr lang="ar-IQ" sz="2400" dirty="0" smtClean="0">
                <a:solidFill>
                  <a:prstClr val="black"/>
                </a:solidFill>
              </a:rPr>
              <a:t>عند </a:t>
            </a:r>
            <a:r>
              <a:rPr lang="ar-IQ" sz="2400" dirty="0">
                <a:solidFill>
                  <a:prstClr val="black"/>
                </a:solidFill>
              </a:rPr>
              <a:t>مجتمعات أخرى.</a:t>
            </a:r>
          </a:p>
          <a:p>
            <a:pPr marL="0" lvl="0" indent="0" algn="just">
              <a:buNone/>
            </a:pPr>
            <a:r>
              <a:rPr lang="ar-IQ" sz="2400" dirty="0">
                <a:solidFill>
                  <a:prstClr val="black"/>
                </a:solidFill>
              </a:rPr>
              <a:t>5- وجه بعض العلماء نقد إلى </a:t>
            </a:r>
            <a:r>
              <a:rPr lang="ar-IQ" sz="2400" dirty="0" err="1">
                <a:solidFill>
                  <a:prstClr val="black"/>
                </a:solidFill>
              </a:rPr>
              <a:t>مكدوجل</a:t>
            </a:r>
            <a:r>
              <a:rPr lang="ar-IQ" sz="2400" dirty="0">
                <a:solidFill>
                  <a:prstClr val="black"/>
                </a:solidFill>
              </a:rPr>
              <a:t> من حيث ربطه كل </a:t>
            </a:r>
            <a:r>
              <a:rPr lang="ar-IQ" sz="2400" dirty="0" smtClean="0">
                <a:solidFill>
                  <a:prstClr val="black"/>
                </a:solidFill>
              </a:rPr>
              <a:t>غزيزه بانفعال </a:t>
            </a:r>
            <a:r>
              <a:rPr lang="ar-IQ" sz="2400" dirty="0">
                <a:solidFill>
                  <a:prstClr val="black"/>
                </a:solidFill>
              </a:rPr>
              <a:t>معين حيث يرى هؤلاء العلماء أن هناك أنماط سلوكية لا يصاحبها انفعال مثل تناول الطعام.</a:t>
            </a:r>
          </a:p>
          <a:p>
            <a:pPr marL="0" lvl="0" indent="0" algn="just">
              <a:buNone/>
            </a:pPr>
            <a:r>
              <a:rPr lang="ar-IQ" sz="2400" dirty="0">
                <a:solidFill>
                  <a:prstClr val="black"/>
                </a:solidFill>
              </a:rPr>
              <a:t>6- أنتقد الكثير من المفكرين رأي </a:t>
            </a:r>
            <a:r>
              <a:rPr lang="ar-IQ" sz="2400" dirty="0" err="1">
                <a:solidFill>
                  <a:prstClr val="black"/>
                </a:solidFill>
              </a:rPr>
              <a:t>مكدوجل</a:t>
            </a:r>
            <a:r>
              <a:rPr lang="ar-IQ" sz="2400" dirty="0">
                <a:solidFill>
                  <a:prstClr val="black"/>
                </a:solidFill>
              </a:rPr>
              <a:t> بوراثة السلوك المكتسب سيما وأن </a:t>
            </a:r>
            <a:r>
              <a:rPr lang="ar-IQ" sz="2400" dirty="0" err="1">
                <a:solidFill>
                  <a:prstClr val="black"/>
                </a:solidFill>
              </a:rPr>
              <a:t>مکدوجل</a:t>
            </a:r>
            <a:r>
              <a:rPr lang="ar-IQ" sz="2400" dirty="0">
                <a:solidFill>
                  <a:prstClr val="black"/>
                </a:solidFill>
              </a:rPr>
              <a:t> قد فشل في تقديم البراهين والأدلة التي تثبت هذه الناحية.</a:t>
            </a:r>
          </a:p>
          <a:p>
            <a:pPr marL="0" indent="0">
              <a:buNone/>
            </a:pPr>
            <a:endParaRPr lang="ar-IQ" dirty="0"/>
          </a:p>
        </p:txBody>
      </p:sp>
    </p:spTree>
    <p:extLst>
      <p:ext uri="{BB962C8B-B14F-4D97-AF65-F5344CB8AC3E}">
        <p14:creationId xmlns:p14="http://schemas.microsoft.com/office/powerpoint/2010/main" val="5915125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fontScale="92500" lnSpcReduction="10000"/>
          </a:bodyPr>
          <a:lstStyle/>
          <a:p>
            <a:pPr marL="0" lvl="0" indent="0">
              <a:buNone/>
            </a:pPr>
            <a:r>
              <a:rPr lang="ar-IQ" sz="2400" dirty="0">
                <a:solidFill>
                  <a:prstClr val="black"/>
                </a:solidFill>
              </a:rPr>
              <a:t>4- مدرسة </a:t>
            </a:r>
            <a:r>
              <a:rPr lang="ar-IQ" sz="2400" dirty="0" err="1">
                <a:solidFill>
                  <a:prstClr val="black"/>
                </a:solidFill>
              </a:rPr>
              <a:t>الجشتالت</a:t>
            </a:r>
            <a:r>
              <a:rPr lang="ar-IQ" sz="2400" dirty="0" smtClean="0">
                <a:solidFill>
                  <a:prstClr val="black"/>
                </a:solidFill>
              </a:rPr>
              <a:t>:</a:t>
            </a:r>
            <a:endParaRPr lang="ar-IQ" dirty="0" smtClean="0"/>
          </a:p>
          <a:p>
            <a:pPr marL="0" indent="0" algn="just">
              <a:buNone/>
            </a:pPr>
            <a:r>
              <a:rPr lang="ar-IQ" sz="2400" dirty="0" smtClean="0"/>
              <a:t> كلمة </a:t>
            </a:r>
            <a:r>
              <a:rPr lang="ar-IQ" sz="2400" dirty="0" err="1" smtClean="0"/>
              <a:t>جشتالت</a:t>
            </a:r>
            <a:r>
              <a:rPr lang="ar-IQ" sz="2400" dirty="0" smtClean="0"/>
              <a:t> (</a:t>
            </a:r>
            <a:r>
              <a:rPr lang="en-US" sz="2400" dirty="0" smtClean="0"/>
              <a:t>(Gestalt) </a:t>
            </a:r>
            <a:r>
              <a:rPr lang="ar-IQ" sz="2400" dirty="0" smtClean="0"/>
              <a:t>  كلمة ألمانية معناها شكل (</a:t>
            </a:r>
            <a:r>
              <a:rPr lang="en-US" sz="2400" dirty="0" err="1" smtClean="0"/>
              <a:t>sinapre</a:t>
            </a:r>
            <a:r>
              <a:rPr lang="en-US" sz="2400" dirty="0" smtClean="0"/>
              <a:t>) </a:t>
            </a:r>
            <a:r>
              <a:rPr lang="ar-IQ" sz="2400" dirty="0" smtClean="0"/>
              <a:t>) أو صورة</a:t>
            </a:r>
            <a:r>
              <a:rPr lang="en-US" sz="2400" dirty="0" smtClean="0"/>
              <a:t>(Form) </a:t>
            </a:r>
            <a:r>
              <a:rPr lang="ar-IQ" sz="2400" dirty="0" smtClean="0"/>
              <a:t>وتعني الكل المتكامل إذ يرى أصحاب هذه المدرسة أن الكل أكبر من الأجزاء ذلك لأن الكل هو الذي يحدد معنى عناصره وأجزائه، أي أن الجزء ليس له معنى الا من خلال الكل.</a:t>
            </a:r>
          </a:p>
          <a:p>
            <a:pPr marL="0" indent="0">
              <a:buNone/>
            </a:pPr>
            <a:r>
              <a:rPr lang="ar-IQ" sz="2400" b="1" dirty="0" smtClean="0"/>
              <a:t>مؤسس المدرسة:</a:t>
            </a:r>
          </a:p>
          <a:p>
            <a:pPr marL="0" indent="0" algn="just">
              <a:buNone/>
            </a:pPr>
            <a:r>
              <a:rPr lang="ar-IQ" sz="2400" dirty="0" smtClean="0"/>
              <a:t>  يعد كل من (</a:t>
            </a:r>
            <a:r>
              <a:rPr lang="ar-IQ" sz="2400" dirty="0" err="1" smtClean="0"/>
              <a:t>كوهلر</a:t>
            </a:r>
            <a:r>
              <a:rPr lang="ar-IQ" sz="2400" dirty="0" smtClean="0"/>
              <a:t> </a:t>
            </a:r>
            <a:r>
              <a:rPr lang="ar-IQ" sz="2400" dirty="0" err="1" smtClean="0"/>
              <a:t>وكوفکا</a:t>
            </a:r>
            <a:r>
              <a:rPr lang="ar-IQ" sz="2400" dirty="0" smtClean="0"/>
              <a:t> </a:t>
            </a:r>
            <a:r>
              <a:rPr lang="ar-IQ" sz="2400" dirty="0" err="1" smtClean="0"/>
              <a:t>وماکس</a:t>
            </a:r>
            <a:r>
              <a:rPr lang="ar-IQ" sz="2400" dirty="0" smtClean="0"/>
              <a:t> </a:t>
            </a:r>
            <a:r>
              <a:rPr lang="ar-IQ" sz="2400" dirty="0" err="1" smtClean="0"/>
              <a:t>فرتیمر</a:t>
            </a:r>
            <a:r>
              <a:rPr lang="ar-IQ" sz="2400" dirty="0" smtClean="0"/>
              <a:t>) من أبرز مؤسسي هذه المدرسة، وقد ظهرت هذه المدرسة عندما نشر (</a:t>
            </a:r>
            <a:r>
              <a:rPr lang="ar-IQ" sz="2400" dirty="0" err="1" smtClean="0"/>
              <a:t>ماکس</a:t>
            </a:r>
            <a:r>
              <a:rPr lang="ar-IQ" sz="2400" dirty="0" smtClean="0"/>
              <a:t> </a:t>
            </a:r>
            <a:r>
              <a:rPr lang="ar-IQ" sz="2400" dirty="0" err="1" smtClean="0"/>
              <a:t>فرتیمر</a:t>
            </a:r>
            <a:r>
              <a:rPr lang="ar-IQ" sz="2400" dirty="0" smtClean="0"/>
              <a:t>) وهو أستاذ علم النفس في جامعة (</a:t>
            </a:r>
            <a:r>
              <a:rPr lang="ar-IQ" sz="2400" dirty="0" err="1" smtClean="0"/>
              <a:t>فرانکفورت</a:t>
            </a:r>
            <a:r>
              <a:rPr lang="ar-IQ" sz="2400" dirty="0" smtClean="0"/>
              <a:t>) في ألمانيا تقريراً عن الحركة الظاهرية التي يشاهدها الناس في حين لا وجود لها في الواقع كما هو الحال في لوحات الإعلانات الضوئية ، وتتجلى هذه الظاهرة بشكل أكثر وضوحاً في أفلام الكارتون.</a:t>
            </a:r>
          </a:p>
          <a:p>
            <a:pPr marL="0" lvl="0" indent="0">
              <a:buNone/>
            </a:pPr>
            <a:r>
              <a:rPr lang="ar-IQ" sz="2400" b="1" dirty="0">
                <a:solidFill>
                  <a:prstClr val="black"/>
                </a:solidFill>
              </a:rPr>
              <a:t>خصائص مدرسة </a:t>
            </a:r>
            <a:r>
              <a:rPr lang="ar-IQ" sz="2400" b="1" dirty="0" err="1" smtClean="0">
                <a:solidFill>
                  <a:prstClr val="black"/>
                </a:solidFill>
              </a:rPr>
              <a:t>الجشتالت</a:t>
            </a:r>
            <a:r>
              <a:rPr lang="ar-IQ" sz="2400" b="1" dirty="0">
                <a:solidFill>
                  <a:prstClr val="black"/>
                </a:solidFill>
              </a:rPr>
              <a:t>:</a:t>
            </a:r>
          </a:p>
          <a:p>
            <a:pPr marL="0" lvl="0" indent="0" algn="just">
              <a:buNone/>
            </a:pPr>
            <a:r>
              <a:rPr lang="ar-IQ" sz="2400" dirty="0">
                <a:solidFill>
                  <a:prstClr val="black"/>
                </a:solidFill>
              </a:rPr>
              <a:t> 1- يرى أصحاب هذه المدرسة أن الظواهر النفسية عبارة عن وحدات متكاملة منظمة وليست مجموعة من العناصر أو الأجزاء ذلك أن تحليل الكل إلى عناصره لا يعطي فكرة عن الكل.</a:t>
            </a:r>
          </a:p>
          <a:p>
            <a:pPr marL="0" lvl="0" indent="0" algn="just">
              <a:buNone/>
            </a:pPr>
            <a:r>
              <a:rPr lang="ar-IQ" sz="2400" dirty="0">
                <a:solidFill>
                  <a:prstClr val="black"/>
                </a:solidFill>
              </a:rPr>
              <a:t> ۲- يمثل الإدراك المرتبة الأولى في المدرسة، وأن السلوك يعتمد على أسس إدراكية ومرتبطة بعمليات عقلية يتعامل بها الفرد تعاملا كليا لكي يخرج بأسلوب خاص به </a:t>
            </a:r>
            <a:r>
              <a:rPr lang="ar-IQ" sz="2400" dirty="0" smtClean="0">
                <a:solidFill>
                  <a:prstClr val="black"/>
                </a:solidFill>
              </a:rPr>
              <a:t>ازاء </a:t>
            </a:r>
            <a:r>
              <a:rPr lang="ar-IQ" sz="2400" dirty="0">
                <a:solidFill>
                  <a:prstClr val="black"/>
                </a:solidFill>
              </a:rPr>
              <a:t>أي مشكلة يتعرض لها </a:t>
            </a:r>
            <a:r>
              <a:rPr lang="ar-IQ" sz="2400" dirty="0" smtClean="0">
                <a:solidFill>
                  <a:prstClr val="black"/>
                </a:solidFill>
              </a:rPr>
              <a:t>.</a:t>
            </a:r>
            <a:endParaRPr lang="ar-IQ" sz="2400" dirty="0">
              <a:solidFill>
                <a:prstClr val="black"/>
              </a:solidFill>
            </a:endParaRPr>
          </a:p>
        </p:txBody>
      </p:sp>
    </p:spTree>
    <p:extLst>
      <p:ext uri="{BB962C8B-B14F-4D97-AF65-F5344CB8AC3E}">
        <p14:creationId xmlns:p14="http://schemas.microsoft.com/office/powerpoint/2010/main" val="3614823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lnSpcReduction="10000"/>
          </a:bodyPr>
          <a:lstStyle/>
          <a:p>
            <a:pPr marL="0" indent="0" algn="just">
              <a:buNone/>
            </a:pPr>
            <a:endParaRPr lang="ar-IQ" sz="2400" dirty="0" smtClean="0"/>
          </a:p>
          <a:p>
            <a:pPr marL="0" indent="0" algn="just">
              <a:buNone/>
            </a:pPr>
            <a:r>
              <a:rPr lang="ar-IQ" sz="2400" dirty="0" smtClean="0"/>
              <a:t>فالإنسان </a:t>
            </a:r>
            <a:r>
              <a:rPr lang="ar-IQ" sz="2400" dirty="0"/>
              <a:t>البدائي حاول تغيير سلوكه من خلال ملاحظه التغيرات الشعورية والجسمية التي تطرأ عليه في مواقف واحوال مختلفة </a:t>
            </a:r>
            <a:r>
              <a:rPr lang="ar-IQ" sz="2400" dirty="0" smtClean="0"/>
              <a:t>وصفها </a:t>
            </a:r>
            <a:r>
              <a:rPr lang="ar-IQ" sz="2400" dirty="0"/>
              <a:t>بالحب والكره والغضب والغيرة والجبن والشجاعة </a:t>
            </a:r>
            <a:r>
              <a:rPr lang="ar-IQ" sz="2400" dirty="0" smtClean="0"/>
              <a:t>، وكان </a:t>
            </a:r>
            <a:r>
              <a:rPr lang="ar-IQ" sz="2400" dirty="0"/>
              <a:t>الانسان القديم يفترض ان هنالك  كائن اخر خفي في داخله </a:t>
            </a:r>
            <a:r>
              <a:rPr lang="ar-IQ" sz="2400" dirty="0" smtClean="0"/>
              <a:t>حتى جاء </a:t>
            </a:r>
            <a:r>
              <a:rPr lang="ar-IQ" sz="2400" dirty="0"/>
              <a:t>الفلاسفة وادخلوا علم النفس كفرع من فروع الفلسفة </a:t>
            </a:r>
            <a:r>
              <a:rPr lang="ar-IQ" sz="2400" dirty="0" smtClean="0"/>
              <a:t>وكانت نظرياته </a:t>
            </a:r>
            <a:r>
              <a:rPr lang="ar-IQ" sz="2400" dirty="0"/>
              <a:t>وحقائقه تقوم على اساس فلسفي ذاتي اساسه الجدل </a:t>
            </a:r>
            <a:r>
              <a:rPr lang="ar-IQ" sz="2400" dirty="0" smtClean="0"/>
              <a:t>المنطقي.</a:t>
            </a:r>
          </a:p>
          <a:p>
            <a:pPr marL="0" indent="0" algn="just">
              <a:buNone/>
            </a:pPr>
            <a:r>
              <a:rPr lang="ar-IQ" sz="2400" dirty="0"/>
              <a:t> </a:t>
            </a:r>
            <a:r>
              <a:rPr lang="ar-IQ" sz="2400" dirty="0" smtClean="0"/>
              <a:t>  وقد سجل </a:t>
            </a:r>
            <a:r>
              <a:rPr lang="ar-IQ" sz="2400" dirty="0"/>
              <a:t>عام </a:t>
            </a:r>
            <a:r>
              <a:rPr lang="ar-IQ" sz="2400" dirty="0" smtClean="0"/>
              <a:t>(1879) انفصال </a:t>
            </a:r>
            <a:r>
              <a:rPr lang="ar-IQ" sz="2400" dirty="0"/>
              <a:t>علم النفس عن الفلسفة وولادة علم النفس الحديث بوصفه علما مستقلا قائما بذاته وبالإمكان تقسيم المراحل التي مر بها علم النفس عبر التطور التاريخي الى: </a:t>
            </a:r>
            <a:endParaRPr lang="ar-IQ" sz="2400" dirty="0" smtClean="0"/>
          </a:p>
          <a:p>
            <a:pPr marL="0" lvl="0" indent="0">
              <a:buNone/>
            </a:pPr>
            <a:r>
              <a:rPr lang="ar-IQ" sz="2400" b="1" dirty="0" smtClean="0">
                <a:solidFill>
                  <a:prstClr val="black"/>
                </a:solidFill>
              </a:rPr>
              <a:t>  اولا</a:t>
            </a:r>
            <a:r>
              <a:rPr lang="ar-IQ" sz="2400" b="1" dirty="0">
                <a:solidFill>
                  <a:prstClr val="black"/>
                </a:solidFill>
              </a:rPr>
              <a:t>:  مرحله الافكار البدائية</a:t>
            </a:r>
            <a:endParaRPr lang="en-US" sz="2400" dirty="0">
              <a:solidFill>
                <a:prstClr val="black"/>
              </a:solidFill>
            </a:endParaRPr>
          </a:p>
          <a:p>
            <a:pPr marL="0" lvl="0" indent="0" algn="just">
              <a:buNone/>
            </a:pPr>
            <a:r>
              <a:rPr lang="ar-IQ" sz="2400" dirty="0" smtClean="0">
                <a:solidFill>
                  <a:prstClr val="black"/>
                </a:solidFill>
              </a:rPr>
              <a:t>  - حاول </a:t>
            </a:r>
            <a:r>
              <a:rPr lang="ar-IQ" sz="2400" dirty="0">
                <a:solidFill>
                  <a:prstClr val="black"/>
                </a:solidFill>
              </a:rPr>
              <a:t>الانسان منذ القدم معرفه سلوكه وتصرفاته ورصد التغييرات  الجسمية والنفسية التي تطرأ  عليه في مواقف و احوال معينه فوصفها بالحب  والكره  والغضب والشجاعة  والجبن </a:t>
            </a:r>
            <a:r>
              <a:rPr lang="ar-IQ" sz="2400" dirty="0" smtClean="0">
                <a:solidFill>
                  <a:prstClr val="black"/>
                </a:solidFill>
              </a:rPr>
              <a:t>وغيره ، وكان يفسر </a:t>
            </a:r>
            <a:r>
              <a:rPr lang="ar-IQ" sz="2400" dirty="0">
                <a:solidFill>
                  <a:prstClr val="black"/>
                </a:solidFill>
              </a:rPr>
              <a:t>الظواهر الطبيعية والسلوك الانساني على اساس افتراضي مؤداه ان هناك ارواح هي التي تؤدي الى احداث تلك الظواهر فهي التي تحدد جهة الرياح وشدتها وهي التي تسبب البرق والرعد وهي التي تجلب الخير والشر.</a:t>
            </a:r>
            <a:endParaRPr lang="en-US" sz="2400" dirty="0">
              <a:solidFill>
                <a:prstClr val="black"/>
              </a:solidFill>
            </a:endParaRPr>
          </a:p>
          <a:p>
            <a:pPr marL="0" indent="0" algn="just">
              <a:buNone/>
            </a:pPr>
            <a:endParaRPr lang="en-US" dirty="0"/>
          </a:p>
        </p:txBody>
      </p:sp>
    </p:spTree>
    <p:extLst>
      <p:ext uri="{BB962C8B-B14F-4D97-AF65-F5344CB8AC3E}">
        <p14:creationId xmlns:p14="http://schemas.microsoft.com/office/powerpoint/2010/main" val="29712695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a:bodyPr>
          <a:lstStyle/>
          <a:p>
            <a:pPr marL="0" lvl="0" indent="0" algn="just">
              <a:buNone/>
            </a:pPr>
            <a:r>
              <a:rPr lang="ar-IQ" sz="2800" dirty="0" smtClean="0"/>
              <a:t>3</a:t>
            </a:r>
            <a:r>
              <a:rPr lang="ar-IQ" sz="2400" dirty="0" smtClean="0">
                <a:solidFill>
                  <a:prstClr val="black"/>
                </a:solidFill>
              </a:rPr>
              <a:t>- </a:t>
            </a:r>
            <a:r>
              <a:rPr lang="ar-IQ" sz="2400" dirty="0">
                <a:solidFill>
                  <a:prstClr val="black"/>
                </a:solidFill>
              </a:rPr>
              <a:t>تؤكد على الجانب المبدع من </a:t>
            </a:r>
            <a:r>
              <a:rPr lang="ar-IQ" sz="2400" dirty="0" smtClean="0">
                <a:solidFill>
                  <a:prstClr val="black"/>
                </a:solidFill>
              </a:rPr>
              <a:t>التفكير، </a:t>
            </a:r>
            <a:r>
              <a:rPr lang="ar-IQ" sz="2400" dirty="0">
                <a:solidFill>
                  <a:prstClr val="black"/>
                </a:solidFill>
              </a:rPr>
              <a:t>وأن التفكير الحقيقي هو التفكير المنتج.</a:t>
            </a:r>
          </a:p>
          <a:p>
            <a:pPr marL="0" lvl="0" indent="0" algn="just">
              <a:buNone/>
            </a:pPr>
            <a:r>
              <a:rPr lang="ar-IQ" sz="2400" dirty="0">
                <a:solidFill>
                  <a:prstClr val="black"/>
                </a:solidFill>
              </a:rPr>
              <a:t>4- أن التعلم يحدث عن طريق </a:t>
            </a:r>
            <a:r>
              <a:rPr lang="ar-IQ" sz="2400" dirty="0" smtClean="0">
                <a:solidFill>
                  <a:prstClr val="black"/>
                </a:solidFill>
              </a:rPr>
              <a:t>الاستبصار</a:t>
            </a:r>
            <a:r>
              <a:rPr lang="ar-IQ" sz="2400" dirty="0">
                <a:solidFill>
                  <a:prstClr val="black"/>
                </a:solidFill>
              </a:rPr>
              <a:t>، </a:t>
            </a:r>
            <a:r>
              <a:rPr lang="ar-IQ" sz="2400" dirty="0" smtClean="0">
                <a:solidFill>
                  <a:prstClr val="black"/>
                </a:solidFill>
              </a:rPr>
              <a:t>والاستبصار </a:t>
            </a:r>
            <a:r>
              <a:rPr lang="ar-IQ" sz="2400" dirty="0">
                <a:solidFill>
                  <a:prstClr val="black"/>
                </a:solidFill>
              </a:rPr>
              <a:t>يختلف في حقيقته عن التعلم بالمحاولة والخطأ</a:t>
            </a:r>
            <a:r>
              <a:rPr lang="ar-IQ" sz="2400" dirty="0" smtClean="0">
                <a:solidFill>
                  <a:prstClr val="black"/>
                </a:solidFill>
              </a:rPr>
              <a:t>.</a:t>
            </a:r>
            <a:endParaRPr lang="ar-IQ" sz="3600" dirty="0" smtClean="0"/>
          </a:p>
          <a:p>
            <a:pPr marL="0" indent="0">
              <a:buNone/>
            </a:pPr>
            <a:r>
              <a:rPr lang="ar-IQ" sz="2400" dirty="0" smtClean="0"/>
              <a:t>5- الكل لا يعني تلاصق الأجزاء ،وأن لكل جزء وظيفة خاصة يقوم بها.</a:t>
            </a:r>
          </a:p>
          <a:p>
            <a:pPr marL="0" indent="0">
              <a:buNone/>
            </a:pPr>
            <a:r>
              <a:rPr lang="ar-IQ" sz="2400" dirty="0" smtClean="0"/>
              <a:t>6- الكل يفوق مجموع الأجزاء ،وأن الأجزاء تستلهم معناها من الكل ،والجزء لوحده غير الجزء الذي يوجد في الكل.</a:t>
            </a:r>
          </a:p>
          <a:p>
            <a:pPr marL="0" indent="0">
              <a:buNone/>
            </a:pPr>
            <a:r>
              <a:rPr lang="ar-IQ" sz="2400" b="1" dirty="0" smtClean="0"/>
              <a:t>طريقة البحث:</a:t>
            </a:r>
          </a:p>
          <a:p>
            <a:pPr marL="0" indent="0" algn="just">
              <a:buNone/>
            </a:pPr>
            <a:r>
              <a:rPr lang="ar-IQ" sz="2400" dirty="0" smtClean="0"/>
              <a:t>  اعتمدت مدرسة </a:t>
            </a:r>
            <a:r>
              <a:rPr lang="ar-IQ" sz="2400" dirty="0" err="1" smtClean="0"/>
              <a:t>الجشتات</a:t>
            </a:r>
            <a:r>
              <a:rPr lang="ar-IQ" sz="2400" dirty="0" smtClean="0"/>
              <a:t> المنهج التجريبي في البحث فقد قام </a:t>
            </a:r>
            <a:r>
              <a:rPr lang="ar-IQ" sz="2400" dirty="0" err="1" smtClean="0"/>
              <a:t>کوهلر</a:t>
            </a:r>
            <a:r>
              <a:rPr lang="ar-IQ" sz="2400" dirty="0" smtClean="0"/>
              <a:t> بعدد من التجارب على الحيوان (القرد) ، ومن بين التجارب التي أجراها (</a:t>
            </a:r>
            <a:r>
              <a:rPr lang="ar-IQ" sz="2400" dirty="0" err="1" smtClean="0"/>
              <a:t>کوهلر</a:t>
            </a:r>
            <a:r>
              <a:rPr lang="ar-IQ" sz="2400" dirty="0" smtClean="0"/>
              <a:t>) وضع (قرد) جائع في داخل قفص ووضع خارج القفص موزة تبعد عن القفص بثلاثة أمتار وكانت الموزة متصلة بحبل يتصل بالقفص ، وقد لاحظ (</a:t>
            </a:r>
            <a:r>
              <a:rPr lang="ar-IQ" sz="2400" dirty="0" err="1" smtClean="0"/>
              <a:t>كوهلر</a:t>
            </a:r>
            <a:r>
              <a:rPr lang="ar-IQ" sz="2400" dirty="0" smtClean="0"/>
              <a:t>) أن القرد يبدأ بالنظر إلى الموزة ثم الحبل وبعدها حرك الحبل وبعد تردد تم سحبهُ فانجذبت اليه الموزة.</a:t>
            </a:r>
          </a:p>
          <a:p>
            <a:pPr marL="0" indent="0">
              <a:buNone/>
            </a:pPr>
            <a:endParaRPr lang="ar-IQ" dirty="0"/>
          </a:p>
        </p:txBody>
      </p:sp>
    </p:spTree>
    <p:extLst>
      <p:ext uri="{BB962C8B-B14F-4D97-AF65-F5344CB8AC3E}">
        <p14:creationId xmlns:p14="http://schemas.microsoft.com/office/powerpoint/2010/main" val="19501107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Autofit/>
          </a:bodyPr>
          <a:lstStyle/>
          <a:p>
            <a:pPr marL="0" indent="0">
              <a:buNone/>
            </a:pPr>
            <a:r>
              <a:rPr lang="ar-IQ" sz="2400" dirty="0" smtClean="0"/>
              <a:t>- وفي تجربة أخرى تم فيها وضع القرد في القفص وفي أعلى القفص وضع الموز وفي داخل القفص مجموعة من الصناديق المبعثرة فأخذ القرد ينظر الى جدران الغرفة وأعلاها كما أخذ ينظر إلى الصناديق حتى أخذ القيام بمحاولات للوصول الى الموز بوضع صندوق تلو أخر حتى وصل إلى الموز بوضع عدة صناديق أوصلته إلى الموز.</a:t>
            </a:r>
          </a:p>
          <a:p>
            <a:pPr marL="0" indent="0">
              <a:buNone/>
            </a:pPr>
            <a:r>
              <a:rPr lang="ar-IQ" sz="2400" dirty="0" smtClean="0"/>
              <a:t>- وفي تجربة أخرى وضع (القرد) في داخل الغرفة و وضعت معه بدلا من  الصناديق عدد من (العصي) فلاحظ أن القرد يحاول الوصول إلى الموز من خلال عصا واحدة فقط الا أنه لم يتمكن من بلوغ (الموز) ولكنه وبعد أن وضع العصا مع عصا أخرى تمكن من الوصول إلى الموز.</a:t>
            </a:r>
          </a:p>
          <a:p>
            <a:pPr marL="0" lvl="0" indent="0">
              <a:buNone/>
            </a:pPr>
            <a:r>
              <a:rPr lang="ar-IQ" sz="2400" dirty="0">
                <a:solidFill>
                  <a:prstClr val="black"/>
                </a:solidFill>
              </a:rPr>
              <a:t>من هذه التجارب استنتج </a:t>
            </a:r>
            <a:r>
              <a:rPr lang="ar-IQ" sz="2400" dirty="0" err="1">
                <a:solidFill>
                  <a:prstClr val="black"/>
                </a:solidFill>
              </a:rPr>
              <a:t>كوهلر</a:t>
            </a:r>
            <a:r>
              <a:rPr lang="ar-IQ" sz="2400" dirty="0">
                <a:solidFill>
                  <a:prstClr val="black"/>
                </a:solidFill>
              </a:rPr>
              <a:t> أن التعلم يحدث من خلال إدراك العلاقات الموجودة بين عناصر الموقف وهذا ما أطلق عليه </a:t>
            </a:r>
            <a:r>
              <a:rPr lang="ar-IQ" sz="2400" dirty="0" err="1">
                <a:solidFill>
                  <a:prstClr val="black"/>
                </a:solidFill>
              </a:rPr>
              <a:t>كوهلر</a:t>
            </a:r>
            <a:r>
              <a:rPr lang="ar-IQ" sz="2400" dirty="0">
                <a:solidFill>
                  <a:prstClr val="black"/>
                </a:solidFill>
              </a:rPr>
              <a:t> بـ (التعلم بالاستبصار).</a:t>
            </a:r>
          </a:p>
          <a:p>
            <a:pPr marL="0" lvl="0" indent="0">
              <a:buNone/>
            </a:pPr>
            <a:r>
              <a:rPr lang="ar-IQ" sz="2400" b="1" dirty="0">
                <a:solidFill>
                  <a:prstClr val="black"/>
                </a:solidFill>
              </a:rPr>
              <a:t>الانتقادات الموجهة إلى مدرسة </a:t>
            </a:r>
            <a:r>
              <a:rPr lang="ar-IQ" sz="2400" b="1" dirty="0" err="1" smtClean="0">
                <a:solidFill>
                  <a:prstClr val="black"/>
                </a:solidFill>
              </a:rPr>
              <a:t>الجشتالت</a:t>
            </a:r>
            <a:r>
              <a:rPr lang="ar-IQ" sz="2400" b="1" dirty="0">
                <a:solidFill>
                  <a:prstClr val="black"/>
                </a:solidFill>
              </a:rPr>
              <a:t>:</a:t>
            </a:r>
          </a:p>
          <a:p>
            <a:pPr marL="0" lvl="0" indent="0">
              <a:buNone/>
            </a:pPr>
            <a:r>
              <a:rPr lang="ar-IQ" sz="2400" dirty="0">
                <a:solidFill>
                  <a:prstClr val="black"/>
                </a:solidFill>
              </a:rPr>
              <a:t> 1- أن التجارب التي أجراها (</a:t>
            </a:r>
            <a:r>
              <a:rPr lang="ar-IQ" sz="2400" dirty="0" err="1">
                <a:solidFill>
                  <a:prstClr val="black"/>
                </a:solidFill>
              </a:rPr>
              <a:t>كوهلر</a:t>
            </a:r>
            <a:r>
              <a:rPr lang="ar-IQ" sz="2400" dirty="0">
                <a:solidFill>
                  <a:prstClr val="black"/>
                </a:solidFill>
              </a:rPr>
              <a:t>) كانت على الحيوان دون الإنسان وهذا يدعو إلى الشك في تطبيق هذه النتائج على الإنسان لأن الفرق واضح وكبير بين البناء العقلي العصبي لكل من الإنسان والحيوان .</a:t>
            </a:r>
          </a:p>
          <a:p>
            <a:pPr marL="0" lvl="0" indent="0">
              <a:buNone/>
            </a:pPr>
            <a:r>
              <a:rPr lang="ar-IQ" sz="2400" dirty="0">
                <a:solidFill>
                  <a:prstClr val="black"/>
                </a:solidFill>
              </a:rPr>
              <a:t> </a:t>
            </a:r>
          </a:p>
        </p:txBody>
      </p:sp>
    </p:spTree>
    <p:extLst>
      <p:ext uri="{BB962C8B-B14F-4D97-AF65-F5344CB8AC3E}">
        <p14:creationId xmlns:p14="http://schemas.microsoft.com/office/powerpoint/2010/main" val="37552512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Autofit/>
          </a:bodyPr>
          <a:lstStyle/>
          <a:p>
            <a:pPr marL="0" lvl="0" indent="0" algn="just">
              <a:buNone/>
            </a:pPr>
            <a:r>
              <a:rPr lang="ar-IQ" sz="2400" dirty="0">
                <a:solidFill>
                  <a:prstClr val="black"/>
                </a:solidFill>
              </a:rPr>
              <a:t>۲- انتقد (جانيه) مدرسة </a:t>
            </a:r>
            <a:r>
              <a:rPr lang="ar-IQ" sz="2400" dirty="0" err="1" smtClean="0">
                <a:solidFill>
                  <a:prstClr val="black"/>
                </a:solidFill>
              </a:rPr>
              <a:t>الجشتالت</a:t>
            </a:r>
            <a:r>
              <a:rPr lang="ar-IQ" sz="2400" dirty="0" smtClean="0">
                <a:solidFill>
                  <a:prstClr val="black"/>
                </a:solidFill>
              </a:rPr>
              <a:t> </a:t>
            </a:r>
            <a:r>
              <a:rPr lang="ar-IQ" sz="2400" dirty="0">
                <a:solidFill>
                  <a:prstClr val="black"/>
                </a:solidFill>
              </a:rPr>
              <a:t>من حيث أن ليس لها وجود واقعي نفسي الا بقدر ما تحدث من سلوك متميز لا يمكن في الواقع </a:t>
            </a:r>
            <a:r>
              <a:rPr lang="ar-IQ" sz="2400" dirty="0" smtClean="0">
                <a:solidFill>
                  <a:prstClr val="black"/>
                </a:solidFill>
              </a:rPr>
              <a:t>أن </a:t>
            </a:r>
            <a:r>
              <a:rPr lang="ar-IQ" sz="2400" dirty="0">
                <a:solidFill>
                  <a:prstClr val="black"/>
                </a:solidFill>
              </a:rPr>
              <a:t>نراه الا في المراحل العليا من التطور. </a:t>
            </a:r>
            <a:endParaRPr lang="ar-IQ" sz="2400" dirty="0" smtClean="0"/>
          </a:p>
          <a:p>
            <a:pPr marL="0" indent="0">
              <a:buNone/>
            </a:pPr>
            <a:r>
              <a:rPr lang="ar-IQ" sz="2400" b="1" dirty="0" smtClean="0"/>
              <a:t>5 - المدرسة السلوكية:</a:t>
            </a:r>
          </a:p>
          <a:p>
            <a:pPr marL="0" indent="0" algn="just">
              <a:buNone/>
            </a:pPr>
            <a:r>
              <a:rPr lang="ar-IQ" sz="2400" dirty="0" smtClean="0"/>
              <a:t>  تعنى هذه المدرسة بدراسة السلوك الظاهر للكائن الحي عن طريق المثير والاستجابة ، وبهذا جعلت علم النفس علم السلوك وأن سلوك الكائن الحي يشبه </a:t>
            </a:r>
            <a:r>
              <a:rPr lang="ar-IQ" sz="2400" dirty="0" err="1" smtClean="0"/>
              <a:t>الأله</a:t>
            </a:r>
            <a:r>
              <a:rPr lang="ar-IQ" sz="2400" dirty="0" smtClean="0"/>
              <a:t> ويخضع للمؤثرات الخارجية أي ما يسمى بميكانيكية السلوك.</a:t>
            </a:r>
          </a:p>
          <a:p>
            <a:pPr marL="0" indent="0">
              <a:buNone/>
            </a:pPr>
            <a:r>
              <a:rPr lang="ar-IQ" sz="2400" b="1" dirty="0" smtClean="0"/>
              <a:t>مؤسس المدرسة:</a:t>
            </a:r>
          </a:p>
          <a:p>
            <a:pPr marL="0" indent="0" algn="just">
              <a:buNone/>
            </a:pPr>
            <a:r>
              <a:rPr lang="ar-IQ" sz="2400" dirty="0" smtClean="0"/>
              <a:t>  يعد عالم النفس الامريكي (</a:t>
            </a:r>
            <a:r>
              <a:rPr lang="ar-IQ" sz="2400" dirty="0" err="1" smtClean="0"/>
              <a:t>واطسن</a:t>
            </a:r>
            <a:r>
              <a:rPr lang="ar-IQ" sz="2400" dirty="0" smtClean="0"/>
              <a:t>) مؤسسه هذه المدرسة وله العديد من الكتب التي يشرح فيها نظريته في السلوك ،ومن كتبه (السلوك 1914) و (علم النفس من وجهة نظر سلوكي 1919) و (السلوكية 1924)، وقد عارض </a:t>
            </a:r>
            <a:r>
              <a:rPr lang="ar-IQ" sz="2400" dirty="0" err="1" smtClean="0"/>
              <a:t>واطسن</a:t>
            </a:r>
            <a:r>
              <a:rPr lang="ar-IQ" sz="2400" dirty="0" smtClean="0"/>
              <a:t> كلاً من المدرسة الوظيفية والبنيوية لكونهما يؤكدان على الخبرات الشعورية التي لا يمكن اختبارها او قياسها ، و</a:t>
            </a:r>
            <a:r>
              <a:rPr lang="ar-IQ" sz="2400" dirty="0" smtClean="0">
                <a:solidFill>
                  <a:prstClr val="black"/>
                </a:solidFill>
              </a:rPr>
              <a:t>ان </a:t>
            </a:r>
            <a:r>
              <a:rPr lang="ar-IQ" sz="2400" dirty="0" err="1">
                <a:solidFill>
                  <a:prstClr val="black"/>
                </a:solidFill>
              </a:rPr>
              <a:t>واطسن</a:t>
            </a:r>
            <a:r>
              <a:rPr lang="ar-IQ" sz="2400" dirty="0">
                <a:solidFill>
                  <a:prstClr val="black"/>
                </a:solidFill>
              </a:rPr>
              <a:t> يؤمن وبشكل متطرف بتأثير البيئة في السلوك وله قول مشهور اذ يقول اعطوني مجموعة من </a:t>
            </a:r>
            <a:r>
              <a:rPr lang="ar-IQ" sz="2400" dirty="0" smtClean="0">
                <a:solidFill>
                  <a:prstClr val="black"/>
                </a:solidFill>
              </a:rPr>
              <a:t>الاطفال </a:t>
            </a:r>
            <a:r>
              <a:rPr lang="ar-IQ" sz="2400" dirty="0">
                <a:solidFill>
                  <a:prstClr val="black"/>
                </a:solidFill>
              </a:rPr>
              <a:t>الاصحاء الاسوياء وسأجعل </a:t>
            </a:r>
            <a:r>
              <a:rPr lang="ar-IQ" sz="2400" dirty="0" smtClean="0">
                <a:solidFill>
                  <a:prstClr val="black"/>
                </a:solidFill>
              </a:rPr>
              <a:t>منهم </a:t>
            </a:r>
            <a:r>
              <a:rPr lang="ar-IQ" sz="2400" dirty="0">
                <a:solidFill>
                  <a:prstClr val="black"/>
                </a:solidFill>
              </a:rPr>
              <a:t>ما اشاء وبغض </a:t>
            </a:r>
            <a:r>
              <a:rPr lang="ar-IQ" sz="2400" dirty="0" smtClean="0">
                <a:solidFill>
                  <a:prstClr val="black"/>
                </a:solidFill>
              </a:rPr>
              <a:t>النظر </a:t>
            </a:r>
            <a:endParaRPr lang="ar-IQ" sz="2400" dirty="0">
              <a:solidFill>
                <a:prstClr val="black"/>
              </a:solidFill>
            </a:endParaRPr>
          </a:p>
        </p:txBody>
      </p:sp>
    </p:spTree>
    <p:extLst>
      <p:ext uri="{BB962C8B-B14F-4D97-AF65-F5344CB8AC3E}">
        <p14:creationId xmlns:p14="http://schemas.microsoft.com/office/powerpoint/2010/main" val="32203005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904656"/>
          </a:xfrm>
        </p:spPr>
        <p:txBody>
          <a:bodyPr>
            <a:noAutofit/>
          </a:bodyPr>
          <a:lstStyle/>
          <a:p>
            <a:pPr marL="0" lvl="0" indent="0" algn="just">
              <a:buNone/>
            </a:pPr>
            <a:r>
              <a:rPr lang="ar-IQ" sz="2400" dirty="0">
                <a:solidFill>
                  <a:prstClr val="black"/>
                </a:solidFill>
              </a:rPr>
              <a:t>عن مواهبهم وميولهم وقدراتهم وذلك بتوفير البيئة الملائمة لهم بحيث اجعل منهم المحامي والطبيب واللص وهكذا. </a:t>
            </a:r>
            <a:endParaRPr lang="ar-IQ" sz="2400" dirty="0" smtClean="0"/>
          </a:p>
          <a:p>
            <a:pPr marL="0" indent="0">
              <a:buNone/>
            </a:pPr>
            <a:r>
              <a:rPr lang="ar-IQ" sz="2400" b="1" dirty="0" smtClean="0"/>
              <a:t>طريقة البحث:</a:t>
            </a:r>
          </a:p>
          <a:p>
            <a:pPr marL="0" indent="0" algn="just">
              <a:buNone/>
            </a:pPr>
            <a:r>
              <a:rPr lang="ar-IQ" sz="2400" dirty="0" smtClean="0"/>
              <a:t>  اعتمدت المدرسة السلوكية المنهج التجريبي في البحث واستطاع </a:t>
            </a:r>
            <a:r>
              <a:rPr lang="ar-IQ" sz="2400" dirty="0" err="1" smtClean="0"/>
              <a:t>واطسن</a:t>
            </a:r>
            <a:r>
              <a:rPr lang="ar-IQ" sz="2400" dirty="0" smtClean="0"/>
              <a:t> دراسة العلاقة بين مثير معين واستجابة معينة بطريقة كمية مستخدما بذلك المنهج ، ومن بين تجاربه المشهورة تلك التي أجراها على طفل الحادية عشر شهراً من عمره ويدعى (البرت) فقد استطاع أثارة خوف هذا الطفل من الفأر الذي اعتاد الطفل اللعب معه وذلك من خلال الصوت القوي المفاجئ من الفأر بحيث اكتسب الفأر صفة المثير وخوف الطفل هي الاستجابة  ، وهكذا تكون ارتباط بين الفأر واستجابة الخوف </a:t>
            </a:r>
            <a:r>
              <a:rPr lang="ar-IQ" sz="2400" dirty="0"/>
              <a:t>ث</a:t>
            </a:r>
            <a:r>
              <a:rPr lang="ar-IQ" sz="2400" dirty="0" smtClean="0"/>
              <a:t>م عممت هذه </a:t>
            </a:r>
            <a:r>
              <a:rPr lang="ar-IQ" sz="2400" dirty="0" err="1" smtClean="0"/>
              <a:t>الأستجابة</a:t>
            </a:r>
            <a:r>
              <a:rPr lang="ar-IQ" sz="2400" dirty="0" smtClean="0"/>
              <a:t> فاصبح الطفل يستجيب بالخوف </a:t>
            </a:r>
            <a:r>
              <a:rPr lang="ar-IQ" sz="2400" dirty="0"/>
              <a:t>و</a:t>
            </a:r>
            <a:r>
              <a:rPr lang="ar-IQ" sz="2400" dirty="0" smtClean="0"/>
              <a:t>لكل حيوان على جسده فرو .  </a:t>
            </a:r>
          </a:p>
          <a:p>
            <a:pPr marL="0" lvl="0" indent="0">
              <a:buNone/>
            </a:pPr>
            <a:r>
              <a:rPr lang="ar-IQ" sz="2400" b="1" dirty="0">
                <a:solidFill>
                  <a:prstClr val="black"/>
                </a:solidFill>
              </a:rPr>
              <a:t>خصائص المدرسة السلوكية:</a:t>
            </a:r>
          </a:p>
          <a:p>
            <a:pPr marL="0" lvl="0" indent="0">
              <a:buNone/>
            </a:pPr>
            <a:r>
              <a:rPr lang="ar-IQ" sz="2400" dirty="0">
                <a:solidFill>
                  <a:prstClr val="black"/>
                </a:solidFill>
              </a:rPr>
              <a:t> ١- نبذ </a:t>
            </a:r>
            <a:r>
              <a:rPr lang="ar-IQ" sz="2400" dirty="0" err="1">
                <a:solidFill>
                  <a:prstClr val="black"/>
                </a:solidFill>
              </a:rPr>
              <a:t>واطسن</a:t>
            </a:r>
            <a:r>
              <a:rPr lang="ar-IQ" sz="2400" dirty="0">
                <a:solidFill>
                  <a:prstClr val="black"/>
                </a:solidFill>
              </a:rPr>
              <a:t> الوعي إذ يرى بأن هذا المفهوم مبهم ولا يمكن ملاحظته وقياسه وبهذا أصبح موضوع علم النفس هو دراسة السلوك.</a:t>
            </a:r>
          </a:p>
          <a:p>
            <a:pPr marL="0" lvl="0" indent="0">
              <a:buNone/>
            </a:pPr>
            <a:r>
              <a:rPr lang="ar-IQ" sz="2400" dirty="0">
                <a:solidFill>
                  <a:prstClr val="black"/>
                </a:solidFill>
              </a:rPr>
              <a:t> ۲- تهتم المدرسة السلوكية بما يقوم به الجسم من ردود فعل تجاه المؤثرات البيئية لأجل التكيف معها.</a:t>
            </a:r>
          </a:p>
          <a:p>
            <a:pPr marL="0" lvl="0" indent="0">
              <a:buNone/>
            </a:pPr>
            <a:r>
              <a:rPr lang="ar-IQ" sz="2400" dirty="0">
                <a:solidFill>
                  <a:prstClr val="black"/>
                </a:solidFill>
              </a:rPr>
              <a:t> </a:t>
            </a:r>
            <a:endParaRPr lang="ar-IQ" sz="2400" dirty="0"/>
          </a:p>
        </p:txBody>
      </p:sp>
    </p:spTree>
    <p:extLst>
      <p:ext uri="{BB962C8B-B14F-4D97-AF65-F5344CB8AC3E}">
        <p14:creationId xmlns:p14="http://schemas.microsoft.com/office/powerpoint/2010/main" val="33897152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976664"/>
          </a:xfrm>
        </p:spPr>
        <p:txBody>
          <a:bodyPr>
            <a:normAutofit lnSpcReduction="10000"/>
          </a:bodyPr>
          <a:lstStyle/>
          <a:p>
            <a:pPr marL="0" lvl="0" indent="0">
              <a:buNone/>
            </a:pPr>
            <a:r>
              <a:rPr lang="ar-IQ" sz="2400" dirty="0" smtClean="0">
                <a:solidFill>
                  <a:prstClr val="black"/>
                </a:solidFill>
              </a:rPr>
              <a:t>3- </a:t>
            </a:r>
            <a:r>
              <a:rPr lang="ar-IQ" sz="2400" dirty="0">
                <a:solidFill>
                  <a:prstClr val="black"/>
                </a:solidFill>
              </a:rPr>
              <a:t>الانعكاس هو اساس السلوك في أبسط حالاته والسلوك يتم تعلمه عن طريق المثير </a:t>
            </a:r>
            <a:r>
              <a:rPr lang="ar-IQ" sz="2400" dirty="0" smtClean="0">
                <a:solidFill>
                  <a:prstClr val="black"/>
                </a:solidFill>
              </a:rPr>
              <a:t>والاستجابة</a:t>
            </a:r>
            <a:r>
              <a:rPr lang="ar-IQ" sz="2400" dirty="0">
                <a:solidFill>
                  <a:prstClr val="black"/>
                </a:solidFill>
              </a:rPr>
              <a:t>.</a:t>
            </a:r>
          </a:p>
          <a:p>
            <a:pPr marL="0" lvl="0" indent="0">
              <a:buNone/>
            </a:pPr>
            <a:r>
              <a:rPr lang="ar-IQ" sz="2400" dirty="0" smtClean="0">
                <a:solidFill>
                  <a:prstClr val="black"/>
                </a:solidFill>
              </a:rPr>
              <a:t>4- </a:t>
            </a:r>
            <a:r>
              <a:rPr lang="ar-IQ" sz="2400" dirty="0">
                <a:solidFill>
                  <a:prstClr val="black"/>
                </a:solidFill>
              </a:rPr>
              <a:t>أهملت السلوكية دور الغرائز والوراثة وتؤمن بتأثير البيئة على </a:t>
            </a:r>
            <a:r>
              <a:rPr lang="ar-IQ" sz="2400" dirty="0" smtClean="0">
                <a:solidFill>
                  <a:prstClr val="black"/>
                </a:solidFill>
              </a:rPr>
              <a:t>الفرد</a:t>
            </a:r>
            <a:r>
              <a:rPr lang="ar-IQ" sz="2400" dirty="0">
                <a:solidFill>
                  <a:prstClr val="black"/>
                </a:solidFill>
              </a:rPr>
              <a:t>. </a:t>
            </a:r>
          </a:p>
          <a:p>
            <a:pPr marL="0" lvl="0" indent="0">
              <a:buNone/>
            </a:pPr>
            <a:r>
              <a:rPr lang="ar-IQ" sz="2400" dirty="0">
                <a:solidFill>
                  <a:prstClr val="black"/>
                </a:solidFill>
              </a:rPr>
              <a:t>5- لا وجود للفكر في السلوكية سيما السلوكية الكلاسيكية</a:t>
            </a:r>
            <a:r>
              <a:rPr lang="ar-IQ" sz="2400" dirty="0" smtClean="0">
                <a:solidFill>
                  <a:prstClr val="black"/>
                </a:solidFill>
              </a:rPr>
              <a:t>.</a:t>
            </a:r>
          </a:p>
          <a:p>
            <a:pPr marL="0" lvl="0" indent="0">
              <a:buNone/>
            </a:pPr>
            <a:r>
              <a:rPr lang="ar-IQ" sz="2400" b="1" dirty="0">
                <a:solidFill>
                  <a:prstClr val="black"/>
                </a:solidFill>
              </a:rPr>
              <a:t>الانتقادات الموجهة للمدرسة السلوكية:</a:t>
            </a:r>
          </a:p>
          <a:p>
            <a:pPr marL="0" lvl="0" indent="0">
              <a:buNone/>
            </a:pPr>
            <a:r>
              <a:rPr lang="ar-IQ" sz="2400" dirty="0">
                <a:solidFill>
                  <a:prstClr val="black"/>
                </a:solidFill>
              </a:rPr>
              <a:t>1- ترفض السلوكية الإيمان بالوراثة.</a:t>
            </a:r>
          </a:p>
          <a:p>
            <a:pPr marL="0" lvl="0" indent="0">
              <a:buNone/>
            </a:pPr>
            <a:r>
              <a:rPr lang="ar-IQ" sz="2400" dirty="0">
                <a:solidFill>
                  <a:prstClr val="black"/>
                </a:solidFill>
              </a:rPr>
              <a:t>2 - لا تعترف السلوكية بخبرات الفرد الذاتية التي يعدها الفرد ذات </a:t>
            </a:r>
            <a:r>
              <a:rPr lang="ar-IQ" sz="2400" dirty="0" smtClean="0">
                <a:solidFill>
                  <a:prstClr val="black"/>
                </a:solidFill>
              </a:rPr>
              <a:t>معنى </a:t>
            </a:r>
            <a:r>
              <a:rPr lang="ar-IQ" sz="2400" dirty="0">
                <a:solidFill>
                  <a:prstClr val="black"/>
                </a:solidFill>
              </a:rPr>
              <a:t>مهم بالنسبة إليه</a:t>
            </a:r>
            <a:r>
              <a:rPr lang="ar-IQ" sz="2400" dirty="0" smtClean="0">
                <a:solidFill>
                  <a:prstClr val="black"/>
                </a:solidFill>
              </a:rPr>
              <a:t>.</a:t>
            </a:r>
          </a:p>
          <a:p>
            <a:pPr marL="0" lvl="0" indent="0">
              <a:buNone/>
            </a:pPr>
            <a:r>
              <a:rPr lang="ar-IQ" sz="2400" dirty="0" smtClean="0">
                <a:solidFill>
                  <a:prstClr val="black"/>
                </a:solidFill>
              </a:rPr>
              <a:t> </a:t>
            </a:r>
            <a:r>
              <a:rPr lang="ar-IQ" sz="2400" dirty="0">
                <a:solidFill>
                  <a:prstClr val="black"/>
                </a:solidFill>
              </a:rPr>
              <a:t>۳- اهتمت بدراسة السلوك بأبسط صورة ولم تدرس النماذج السلوكية المعقدة.</a:t>
            </a:r>
          </a:p>
          <a:p>
            <a:pPr marL="0" lvl="0" indent="0">
              <a:buNone/>
            </a:pPr>
            <a:r>
              <a:rPr lang="ar-IQ" sz="2400" dirty="0">
                <a:solidFill>
                  <a:prstClr val="black"/>
                </a:solidFill>
              </a:rPr>
              <a:t>4- معظم تجاربها تمت على الحيوان وعليه من الصعب تعميمها على الإنسان.</a:t>
            </a:r>
          </a:p>
          <a:p>
            <a:pPr marL="0" lvl="0" indent="0">
              <a:buNone/>
            </a:pPr>
            <a:r>
              <a:rPr lang="ar-IQ" sz="2400" dirty="0">
                <a:solidFill>
                  <a:prstClr val="black"/>
                </a:solidFill>
              </a:rPr>
              <a:t> 5- أغفلت أهمية القيم في توجيه السلوك وما ينبغي أن يكون عليه الإنسان</a:t>
            </a:r>
            <a:r>
              <a:rPr lang="ar-IQ" sz="2400" dirty="0" smtClean="0">
                <a:solidFill>
                  <a:prstClr val="black"/>
                </a:solidFill>
              </a:rPr>
              <a:t>. </a:t>
            </a:r>
            <a:endParaRPr lang="ar-IQ" sz="2400" dirty="0">
              <a:solidFill>
                <a:prstClr val="black"/>
              </a:solidFill>
            </a:endParaRPr>
          </a:p>
          <a:p>
            <a:pPr marL="0" lvl="0" indent="0">
              <a:buNone/>
            </a:pPr>
            <a:r>
              <a:rPr lang="ar-IQ" dirty="0" smtClean="0"/>
              <a:t> </a:t>
            </a:r>
            <a:r>
              <a:rPr lang="ar-IQ" sz="2400" dirty="0">
                <a:solidFill>
                  <a:prstClr val="black"/>
                </a:solidFill>
              </a:rPr>
              <a:t>6- </a:t>
            </a:r>
            <a:r>
              <a:rPr lang="ar-IQ" sz="2400" b="1" dirty="0">
                <a:solidFill>
                  <a:prstClr val="black"/>
                </a:solidFill>
              </a:rPr>
              <a:t>مدرسة التحليل النفسي:</a:t>
            </a:r>
          </a:p>
          <a:p>
            <a:pPr marL="0" lvl="0" indent="0" algn="just">
              <a:buNone/>
            </a:pPr>
            <a:r>
              <a:rPr lang="ar-IQ" sz="2400" dirty="0">
                <a:solidFill>
                  <a:prstClr val="black"/>
                </a:solidFill>
              </a:rPr>
              <a:t>   </a:t>
            </a:r>
            <a:r>
              <a:rPr lang="ar-IQ" sz="2400" dirty="0" smtClean="0">
                <a:solidFill>
                  <a:prstClr val="black"/>
                </a:solidFill>
              </a:rPr>
              <a:t>سميت </a:t>
            </a:r>
            <a:r>
              <a:rPr lang="ar-IQ" sz="2400" dirty="0">
                <a:solidFill>
                  <a:prstClr val="black"/>
                </a:solidFill>
              </a:rPr>
              <a:t>بهذا الاسم لأنها تعمل على </a:t>
            </a:r>
            <a:r>
              <a:rPr lang="ar-IQ" sz="2400" dirty="0" smtClean="0">
                <a:solidFill>
                  <a:prstClr val="black"/>
                </a:solidFill>
              </a:rPr>
              <a:t>التعرف على النفس </a:t>
            </a:r>
            <a:r>
              <a:rPr lang="ar-IQ" sz="2400" dirty="0">
                <a:solidFill>
                  <a:prstClr val="black"/>
                </a:solidFill>
              </a:rPr>
              <a:t>البشرية من خلال دراسة (اللاشعور) الذي يعد مفهوما مركزيا في هذه المدرسة سيما بالنسبة لمؤسس هذه المدرسة (فرويد). </a:t>
            </a:r>
            <a:endParaRPr lang="ar-IQ" dirty="0"/>
          </a:p>
        </p:txBody>
      </p:sp>
    </p:spTree>
    <p:extLst>
      <p:ext uri="{BB962C8B-B14F-4D97-AF65-F5344CB8AC3E}">
        <p14:creationId xmlns:p14="http://schemas.microsoft.com/office/powerpoint/2010/main" val="32248584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lnSpcReduction="10000"/>
          </a:bodyPr>
          <a:lstStyle/>
          <a:p>
            <a:pPr marL="0" lvl="0" indent="0" algn="just">
              <a:buNone/>
            </a:pPr>
            <a:r>
              <a:rPr lang="ar-IQ" sz="2400" dirty="0">
                <a:solidFill>
                  <a:prstClr val="black"/>
                </a:solidFill>
              </a:rPr>
              <a:t>ويحتوي اللاشعور على جميع الخبرات المكبوتة </a:t>
            </a:r>
            <a:r>
              <a:rPr lang="ar-IQ" sz="2400" dirty="0" smtClean="0">
                <a:solidFill>
                  <a:prstClr val="black"/>
                </a:solidFill>
              </a:rPr>
              <a:t>، والتي </a:t>
            </a:r>
            <a:r>
              <a:rPr lang="ar-IQ" sz="2400" dirty="0">
                <a:solidFill>
                  <a:prstClr val="black"/>
                </a:solidFill>
              </a:rPr>
              <a:t>كما </a:t>
            </a:r>
            <a:r>
              <a:rPr lang="ar-IQ" sz="2400" dirty="0" err="1">
                <a:solidFill>
                  <a:prstClr val="black"/>
                </a:solidFill>
              </a:rPr>
              <a:t>یری</a:t>
            </a:r>
            <a:r>
              <a:rPr lang="ar-IQ" sz="2400" dirty="0">
                <a:solidFill>
                  <a:prstClr val="black"/>
                </a:solidFill>
              </a:rPr>
              <a:t> </a:t>
            </a:r>
            <a:r>
              <a:rPr lang="ar-IQ" sz="2400" dirty="0" err="1">
                <a:solidFill>
                  <a:prstClr val="black"/>
                </a:solidFill>
              </a:rPr>
              <a:t>فروید</a:t>
            </a:r>
            <a:r>
              <a:rPr lang="ar-IQ" sz="2400" dirty="0">
                <a:solidFill>
                  <a:prstClr val="black"/>
                </a:solidFill>
              </a:rPr>
              <a:t> تعد مصدر </a:t>
            </a:r>
            <a:r>
              <a:rPr lang="ar-IQ" sz="2400" dirty="0" smtClean="0">
                <a:solidFill>
                  <a:prstClr val="black"/>
                </a:solidFill>
              </a:rPr>
              <a:t>شعور </a:t>
            </a:r>
            <a:r>
              <a:rPr lang="ar-IQ" sz="2400" dirty="0">
                <a:solidFill>
                  <a:prstClr val="black"/>
                </a:solidFill>
              </a:rPr>
              <a:t>الإنسان بالخوف والقلق كما أنها مصدرا للكثير من الأمراض النفسية </a:t>
            </a:r>
            <a:r>
              <a:rPr lang="ar-IQ" sz="2400" dirty="0" smtClean="0">
                <a:solidFill>
                  <a:prstClr val="black"/>
                </a:solidFill>
              </a:rPr>
              <a:t>والعقلية.</a:t>
            </a:r>
            <a:endParaRPr lang="ar-IQ" sz="2800" dirty="0" smtClean="0"/>
          </a:p>
          <a:p>
            <a:pPr marL="0" indent="0">
              <a:buNone/>
            </a:pPr>
            <a:r>
              <a:rPr lang="ar-IQ" sz="2400" b="1" dirty="0" smtClean="0"/>
              <a:t>مؤسس المدرسة:</a:t>
            </a:r>
          </a:p>
          <a:p>
            <a:pPr marL="0" indent="0" algn="just">
              <a:lnSpc>
                <a:spcPct val="150000"/>
              </a:lnSpc>
              <a:buNone/>
            </a:pPr>
            <a:r>
              <a:rPr lang="ar-IQ" sz="2400" dirty="0" smtClean="0"/>
              <a:t>  يعد عالم النفس فرويد مؤسس هذه المدرسة وقد ولد فرويد في عام (۱۸56) في تشيكوسلوفاكيا وقد أنتقل إلى مدينة (فينا) وعمره أربع سنوات وكان والده يعمل تاجر للأصواف كثير الترحال وقد تزوج بأم فرويد وهي الزوجة الثانية وكانت تصغره بعشرين عاما وقد كان صارما في تعامله مع فرويد ومن هنا جاء مفهوم فرويد عن العقدة </a:t>
            </a:r>
            <a:r>
              <a:rPr lang="ar-IQ" sz="2400" dirty="0" err="1" smtClean="0"/>
              <a:t>الأوديبيه</a:t>
            </a:r>
            <a:r>
              <a:rPr lang="ar-IQ" sz="2400" dirty="0" smtClean="0"/>
              <a:t>.</a:t>
            </a:r>
          </a:p>
          <a:p>
            <a:pPr marL="0" lvl="0" indent="0" algn="just">
              <a:lnSpc>
                <a:spcPct val="150000"/>
              </a:lnSpc>
              <a:buNone/>
            </a:pPr>
            <a:r>
              <a:rPr lang="ar-IQ" sz="2400" dirty="0" smtClean="0">
                <a:solidFill>
                  <a:prstClr val="black"/>
                </a:solidFill>
              </a:rPr>
              <a:t>  أظهر فرويد </a:t>
            </a:r>
            <a:r>
              <a:rPr lang="ar-IQ" sz="2400" dirty="0">
                <a:solidFill>
                  <a:prstClr val="black"/>
                </a:solidFill>
              </a:rPr>
              <a:t>درجة عالية جدا من الذكاء في عمر مبكر وقد دخل المدرسة الثانوية أسبق من زملائه </a:t>
            </a:r>
            <a:r>
              <a:rPr lang="ar-IQ" sz="2400" dirty="0" smtClean="0">
                <a:solidFill>
                  <a:prstClr val="black"/>
                </a:solidFill>
              </a:rPr>
              <a:t>بسنة، </a:t>
            </a:r>
            <a:r>
              <a:rPr lang="ar-IQ" sz="2400" dirty="0">
                <a:solidFill>
                  <a:prstClr val="black"/>
                </a:solidFill>
              </a:rPr>
              <a:t>وكان الأول في </a:t>
            </a:r>
            <a:r>
              <a:rPr lang="ar-IQ" sz="2400">
                <a:solidFill>
                  <a:prstClr val="black"/>
                </a:solidFill>
              </a:rPr>
              <a:t>صفه </a:t>
            </a:r>
            <a:r>
              <a:rPr lang="ar-IQ" sz="2400" smtClean="0">
                <a:solidFill>
                  <a:prstClr val="black"/>
                </a:solidFill>
              </a:rPr>
              <a:t>، وقد </a:t>
            </a:r>
            <a:r>
              <a:rPr lang="ar-IQ" sz="2400" dirty="0">
                <a:solidFill>
                  <a:prstClr val="black"/>
                </a:solidFill>
              </a:rPr>
              <a:t>ذاع صيت فرويد وبدأ الكثير من الناس ينظرون إلى عمله نظرة </a:t>
            </a:r>
            <a:r>
              <a:rPr lang="ar-IQ" sz="2400">
                <a:solidFill>
                  <a:prstClr val="black"/>
                </a:solidFill>
              </a:rPr>
              <a:t>احترام </a:t>
            </a:r>
            <a:r>
              <a:rPr lang="ar-IQ" sz="2400" smtClean="0">
                <a:solidFill>
                  <a:prstClr val="black"/>
                </a:solidFill>
              </a:rPr>
              <a:t>، وقد </a:t>
            </a:r>
            <a:r>
              <a:rPr lang="ar-IQ" sz="2400" dirty="0">
                <a:solidFill>
                  <a:prstClr val="black"/>
                </a:solidFill>
              </a:rPr>
              <a:t>توفي فرويد عام ۱۹۳۹.</a:t>
            </a:r>
          </a:p>
          <a:p>
            <a:pPr marL="0" indent="0">
              <a:buNone/>
            </a:pPr>
            <a:endParaRPr lang="ar-IQ" dirty="0"/>
          </a:p>
        </p:txBody>
      </p:sp>
    </p:spTree>
    <p:extLst>
      <p:ext uri="{BB962C8B-B14F-4D97-AF65-F5344CB8AC3E}">
        <p14:creationId xmlns:p14="http://schemas.microsoft.com/office/powerpoint/2010/main" val="23010392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a:bodyPr>
          <a:lstStyle/>
          <a:p>
            <a:pPr marL="0" indent="0">
              <a:buNone/>
            </a:pPr>
            <a:r>
              <a:rPr lang="ar-IQ" sz="2400" b="1" dirty="0" smtClean="0"/>
              <a:t>طريقة البحث:</a:t>
            </a:r>
          </a:p>
          <a:p>
            <a:pPr marL="0" indent="0" algn="just">
              <a:buNone/>
            </a:pPr>
            <a:r>
              <a:rPr lang="ar-IQ" sz="2400" dirty="0" smtClean="0"/>
              <a:t>  استخدمت مدرسة التحليل النفسي اساليب تختلف تماما عن الأساليب التي استخدمتها المدارس الأخرى ذلك أن فرويد اعتبر اللاشعور القوة المحركة للسلوك  . </a:t>
            </a:r>
          </a:p>
          <a:p>
            <a:pPr marL="0" lvl="0" indent="0">
              <a:buNone/>
            </a:pPr>
            <a:r>
              <a:rPr lang="ar-IQ" sz="2400" dirty="0">
                <a:solidFill>
                  <a:prstClr val="black"/>
                </a:solidFill>
              </a:rPr>
              <a:t>ولأجل فهم السلوك فلابد من فهم طبيعة الخبرات المكبوتة في اللاشعور ولتحقيق ذلك فقد اعتمد اسلوبين هما: </a:t>
            </a:r>
          </a:p>
          <a:p>
            <a:pPr marL="0" lvl="0" indent="0">
              <a:buNone/>
            </a:pPr>
            <a:r>
              <a:rPr lang="ar-IQ" sz="2400" dirty="0">
                <a:solidFill>
                  <a:prstClr val="black"/>
                </a:solidFill>
              </a:rPr>
              <a:t>1- التداعي الحر:     </a:t>
            </a:r>
            <a:endParaRPr lang="ar-IQ" sz="2400" dirty="0" smtClean="0">
              <a:solidFill>
                <a:prstClr val="black"/>
              </a:solidFill>
            </a:endParaRPr>
          </a:p>
          <a:p>
            <a:pPr marL="0" lvl="0" indent="0" algn="just">
              <a:buNone/>
            </a:pPr>
            <a:r>
              <a:rPr lang="ar-IQ" sz="2400" dirty="0">
                <a:solidFill>
                  <a:prstClr val="black"/>
                </a:solidFill>
              </a:rPr>
              <a:t> </a:t>
            </a:r>
            <a:r>
              <a:rPr lang="ar-IQ" sz="2400" dirty="0" smtClean="0">
                <a:solidFill>
                  <a:prstClr val="black"/>
                </a:solidFill>
              </a:rPr>
              <a:t> بموجب </a:t>
            </a:r>
            <a:r>
              <a:rPr lang="ar-IQ" sz="2400" dirty="0">
                <a:solidFill>
                  <a:prstClr val="black"/>
                </a:solidFill>
              </a:rPr>
              <a:t>هذا الأسلوب يطلب الطبيب من المفحوص أن يطلق العنان لأفكاره معبرا عن كل ما يجول بخاطره دون تردد أو كتمان حتى لو كانت الأفكار مشينة أو تافهة .</a:t>
            </a:r>
          </a:p>
          <a:p>
            <a:pPr marL="0" lvl="0" indent="0">
              <a:buNone/>
            </a:pPr>
            <a:r>
              <a:rPr lang="ar-IQ" sz="2400" dirty="0">
                <a:solidFill>
                  <a:prstClr val="black"/>
                </a:solidFill>
              </a:rPr>
              <a:t>2- تفسير الاحلام:</a:t>
            </a:r>
          </a:p>
          <a:p>
            <a:pPr marL="0" lvl="0" indent="0" algn="just">
              <a:buNone/>
            </a:pPr>
            <a:r>
              <a:rPr lang="ar-IQ" sz="2400" dirty="0">
                <a:solidFill>
                  <a:prstClr val="black"/>
                </a:solidFill>
              </a:rPr>
              <a:t>  </a:t>
            </a:r>
            <a:r>
              <a:rPr lang="ar-IQ" sz="2400" dirty="0" smtClean="0">
                <a:solidFill>
                  <a:prstClr val="black"/>
                </a:solidFill>
              </a:rPr>
              <a:t>يعتقد فرويد </a:t>
            </a:r>
            <a:r>
              <a:rPr lang="ar-IQ" sz="2400" dirty="0">
                <a:solidFill>
                  <a:prstClr val="black"/>
                </a:solidFill>
              </a:rPr>
              <a:t>آن الأحلام تمثيل رمزي عن الرغبات والمخاوف والصراعات المكبوتة في اللاشعور أي أنها لا يمكن أن تظهر الا أثناء النوم . إذ كان </a:t>
            </a:r>
            <a:r>
              <a:rPr lang="ar-IQ" sz="2400" dirty="0" smtClean="0">
                <a:solidFill>
                  <a:prstClr val="black"/>
                </a:solidFill>
              </a:rPr>
              <a:t>فرويد </a:t>
            </a:r>
            <a:r>
              <a:rPr lang="ar-IQ" sz="2400" dirty="0">
                <a:solidFill>
                  <a:prstClr val="black"/>
                </a:solidFill>
              </a:rPr>
              <a:t>يطلب من المريض سرد ما شاهده في آخر رؤيا له تاركا لعقله حرية التفكير المطلق في كل حادثة من حوادث الحلم وبتحليل ذلك الحلم يكتشف الأفكار والتصورات اللاشعورية التي لها علاقة مباشرة بأعراض </a:t>
            </a:r>
            <a:r>
              <a:rPr lang="ar-IQ" sz="2400" dirty="0" smtClean="0">
                <a:solidFill>
                  <a:prstClr val="black"/>
                </a:solidFill>
              </a:rPr>
              <a:t>المرضى .</a:t>
            </a:r>
            <a:endParaRPr lang="ar-IQ" sz="2400" dirty="0">
              <a:solidFill>
                <a:prstClr val="black"/>
              </a:solidFill>
            </a:endParaRPr>
          </a:p>
        </p:txBody>
      </p:sp>
    </p:spTree>
    <p:extLst>
      <p:ext uri="{BB962C8B-B14F-4D97-AF65-F5344CB8AC3E}">
        <p14:creationId xmlns:p14="http://schemas.microsoft.com/office/powerpoint/2010/main" val="14091724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fontScale="40000" lnSpcReduction="20000"/>
          </a:bodyPr>
          <a:lstStyle/>
          <a:p>
            <a:pPr marL="0" indent="0">
              <a:lnSpc>
                <a:spcPct val="170000"/>
              </a:lnSpc>
              <a:buNone/>
            </a:pPr>
            <a:r>
              <a:rPr lang="ar-IQ" dirty="0" smtClean="0"/>
              <a:t> </a:t>
            </a:r>
            <a:r>
              <a:rPr lang="ar-IQ" sz="6000" b="1" dirty="0" smtClean="0"/>
              <a:t>أهم خصائص مدرسة التحليل النفسي:</a:t>
            </a:r>
          </a:p>
          <a:p>
            <a:pPr marL="0" indent="0" algn="just">
              <a:buNone/>
            </a:pPr>
            <a:r>
              <a:rPr lang="ar-IQ" sz="2600" dirty="0" smtClean="0"/>
              <a:t> </a:t>
            </a:r>
            <a:r>
              <a:rPr lang="ar-IQ" sz="6000" dirty="0" smtClean="0"/>
              <a:t>1- يعد اللاشعور مفهوما مركزيا في نظرية التحليل النفسي </a:t>
            </a:r>
            <a:r>
              <a:rPr lang="ar-IQ" sz="6000" dirty="0" err="1" smtClean="0"/>
              <a:t>الفرويدي</a:t>
            </a:r>
            <a:r>
              <a:rPr lang="ar-IQ" sz="6000" dirty="0" smtClean="0"/>
              <a:t> وهو أساس فهم الشخصية الإنسانية وقد مثل فرويد الشخصية بجبل جليدي يطفو في محيط وأن الجزء الظاهر منه يمثل الجانب الشعوري أما الجزء الغاطس وهو الأكبر فأنه يمثل اللاشعور، والذي يمثل مستودع الغرائز والرغبات والمخاوف والصراعات التي لا تستطيع رؤيتها أو السيطرة عليها.</a:t>
            </a:r>
          </a:p>
          <a:p>
            <a:pPr marL="0" indent="0">
              <a:buNone/>
            </a:pPr>
            <a:r>
              <a:rPr lang="ar-IQ" sz="6000" dirty="0" smtClean="0"/>
              <a:t>2- أكد فرويد على أهمية السنوات الخمس الأولى في تحديد ملامح الشخصية.</a:t>
            </a:r>
          </a:p>
          <a:p>
            <a:pPr marL="0" indent="0" algn="just">
              <a:buNone/>
            </a:pPr>
            <a:r>
              <a:rPr lang="ar-IQ" sz="6000" dirty="0" smtClean="0"/>
              <a:t> ٣- أكد فرويد على أهمية الغريزة الجنسية في نشأة الشخصية وتكوينها اذ يعتقد فرويد أن الطاقة النفسية الغريزية تتركز في مناطق معينة من الجسم وهذه المناطق تختلف من مرحلة إلى أخرى وهي ترتبط بعملية الاشباع وقد قسم هذه المراحل إلى خمس مراحل وهي (الفمية، الشرجية، </a:t>
            </a:r>
            <a:r>
              <a:rPr lang="ar-IQ" sz="6000" dirty="0" err="1" smtClean="0"/>
              <a:t>الاوديبية</a:t>
            </a:r>
            <a:r>
              <a:rPr lang="ar-IQ" sz="6000" dirty="0" smtClean="0"/>
              <a:t>، الكمون، التناسلية).</a:t>
            </a:r>
          </a:p>
          <a:p>
            <a:pPr marL="0" lvl="0" indent="0">
              <a:buNone/>
            </a:pPr>
            <a:r>
              <a:rPr lang="ar-IQ" sz="7000" dirty="0">
                <a:solidFill>
                  <a:prstClr val="black"/>
                </a:solidFill>
              </a:rPr>
              <a:t> </a:t>
            </a:r>
            <a:r>
              <a:rPr lang="ar-IQ" sz="6000" dirty="0">
                <a:solidFill>
                  <a:prstClr val="black"/>
                </a:solidFill>
              </a:rPr>
              <a:t>4- تتكون الشخصية من ثلاث منظومات وهي:</a:t>
            </a:r>
          </a:p>
          <a:p>
            <a:pPr marL="0" lvl="0" indent="0">
              <a:buNone/>
            </a:pPr>
            <a:r>
              <a:rPr lang="ar-IQ" sz="6000" dirty="0">
                <a:solidFill>
                  <a:prstClr val="black"/>
                </a:solidFill>
              </a:rPr>
              <a:t> أ - الهو: </a:t>
            </a:r>
            <a:endParaRPr lang="ar-IQ" sz="6000" dirty="0" smtClean="0">
              <a:solidFill>
                <a:prstClr val="black"/>
              </a:solidFill>
            </a:endParaRPr>
          </a:p>
          <a:p>
            <a:pPr marL="0" lvl="0" indent="0" algn="just">
              <a:buNone/>
            </a:pPr>
            <a:r>
              <a:rPr lang="ar-IQ" sz="6000" dirty="0" smtClean="0">
                <a:solidFill>
                  <a:prstClr val="black"/>
                </a:solidFill>
              </a:rPr>
              <a:t>  ويعد </a:t>
            </a:r>
            <a:r>
              <a:rPr lang="ar-IQ" sz="6000" dirty="0">
                <a:solidFill>
                  <a:prstClr val="black"/>
                </a:solidFill>
              </a:rPr>
              <a:t>مستودع الطاقة الغريزية عند الفرد والمتمثلة بغريزتي (الجنس والعدوان) وهذا الجانب في الشخصية يولد الفرد وهو مزود به ويعمل وفق مبدا اللذة وتجنب (الألم) أي أنه يعمل على </a:t>
            </a:r>
            <a:r>
              <a:rPr lang="ar-IQ" sz="6000" dirty="0" smtClean="0">
                <a:solidFill>
                  <a:prstClr val="black"/>
                </a:solidFill>
              </a:rPr>
              <a:t>الاشباع </a:t>
            </a:r>
            <a:r>
              <a:rPr lang="ar-IQ" sz="6000" dirty="0">
                <a:solidFill>
                  <a:prstClr val="black"/>
                </a:solidFill>
              </a:rPr>
              <a:t>المباشر للحاجات دون الأخذ بعين اعتبار </a:t>
            </a:r>
            <a:r>
              <a:rPr lang="ar-IQ" sz="6000" dirty="0" smtClean="0">
                <a:solidFill>
                  <a:prstClr val="black"/>
                </a:solidFill>
              </a:rPr>
              <a:t>متطلبات </a:t>
            </a:r>
          </a:p>
        </p:txBody>
      </p:sp>
    </p:spTree>
    <p:extLst>
      <p:ext uri="{BB962C8B-B14F-4D97-AF65-F5344CB8AC3E}">
        <p14:creationId xmlns:p14="http://schemas.microsoft.com/office/powerpoint/2010/main" val="15122999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lnSpcReduction="10000"/>
          </a:bodyPr>
          <a:lstStyle/>
          <a:p>
            <a:pPr marL="0" lvl="0" indent="0" algn="just">
              <a:buNone/>
            </a:pPr>
            <a:r>
              <a:rPr lang="ar-IQ" sz="2400" dirty="0">
                <a:solidFill>
                  <a:prstClr val="black"/>
                </a:solidFill>
              </a:rPr>
              <a:t>الواقع وآلياته العمليات الأولية المتمثلة بالأفعال الانعكاسية </a:t>
            </a:r>
            <a:r>
              <a:rPr lang="ar-IQ" sz="2400" dirty="0" err="1">
                <a:solidFill>
                  <a:prstClr val="black"/>
                </a:solidFill>
              </a:rPr>
              <a:t>کالعطاس</a:t>
            </a:r>
            <a:r>
              <a:rPr lang="ar-IQ" sz="2400" dirty="0">
                <a:solidFill>
                  <a:prstClr val="black"/>
                </a:solidFill>
              </a:rPr>
              <a:t> </a:t>
            </a:r>
            <a:r>
              <a:rPr lang="ar-IQ" sz="2400" dirty="0" smtClean="0">
                <a:solidFill>
                  <a:prstClr val="black"/>
                </a:solidFill>
              </a:rPr>
              <a:t>أو </a:t>
            </a:r>
            <a:r>
              <a:rPr lang="ar-IQ" sz="2400" dirty="0">
                <a:solidFill>
                  <a:prstClr val="black"/>
                </a:solidFill>
              </a:rPr>
              <a:t>ا</a:t>
            </a:r>
            <a:r>
              <a:rPr lang="ar-IQ" sz="2400" dirty="0" smtClean="0">
                <a:solidFill>
                  <a:prstClr val="black"/>
                </a:solidFill>
              </a:rPr>
              <a:t>غماض </a:t>
            </a:r>
            <a:r>
              <a:rPr lang="ar-IQ" sz="2400" dirty="0">
                <a:solidFill>
                  <a:prstClr val="black"/>
                </a:solidFill>
              </a:rPr>
              <a:t>العين عند تعرضها لضوء ساطع. </a:t>
            </a:r>
            <a:endParaRPr lang="ar-IQ" sz="2400" dirty="0" smtClean="0"/>
          </a:p>
          <a:p>
            <a:pPr marL="0" indent="0">
              <a:buNone/>
            </a:pPr>
            <a:r>
              <a:rPr lang="ar-IQ" dirty="0" smtClean="0"/>
              <a:t> </a:t>
            </a:r>
            <a:r>
              <a:rPr lang="ar-IQ" sz="2400" dirty="0" smtClean="0"/>
              <a:t>ب - الأنا:</a:t>
            </a:r>
          </a:p>
          <a:p>
            <a:pPr marL="0" indent="0" algn="just">
              <a:buNone/>
            </a:pPr>
            <a:r>
              <a:rPr lang="ar-IQ" sz="2400" dirty="0" smtClean="0"/>
              <a:t>   وتنشأ حدود عمر العامين وتعمل وفق مبدأ الواقع أي أنها تعمل على تأجيل الاشباع المباشر لحاجات (الهو) الغريزية </a:t>
            </a:r>
            <a:r>
              <a:rPr lang="ar-IQ" sz="2400" dirty="0"/>
              <a:t>ا</a:t>
            </a:r>
            <a:r>
              <a:rPr lang="ar-IQ" sz="2400" dirty="0" smtClean="0"/>
              <a:t>رضاء للواقع وبهذا فأن الأنا تعمل بمثابة (المدير التنفيذي) من خلال كبح جماح النزعات الغريزية إلى جانب عدم التطرف أو المثالية التي تسعى (الأنا العليا) إلى تحقيقها ، وآليات الأنا هي العمليات الثانوية وهي تفكير ثانوي محكوم بما هو مدرك.</a:t>
            </a:r>
          </a:p>
          <a:p>
            <a:pPr marL="0" indent="0">
              <a:buNone/>
            </a:pPr>
            <a:r>
              <a:rPr lang="ar-IQ" sz="2400" dirty="0" smtClean="0"/>
              <a:t> ج - الأنا العليا:</a:t>
            </a:r>
          </a:p>
          <a:p>
            <a:pPr marL="0" indent="0" algn="just">
              <a:buNone/>
            </a:pPr>
            <a:r>
              <a:rPr lang="ar-IQ" sz="2400" dirty="0" smtClean="0"/>
              <a:t>   وتنشأ في حدود العام الرابع من عمر الطفل وتمثل الجانب المثالي في الشخصية فهي تتكون من القيم والتقاليد والعادات والمثل العليا التي تشكل من خلال آلية (الثواب والعقاب) التي يمارسها الوالدين خلال عملية التنشئة الاجتماعية والتي يتشكل من خلالها (الضمير) وكذلك الذات المثالية ، وأن كل منهما يمثلان جانبان متضادان لزاوية واحدة فالضمير يقابل أفكار الطفل عما يعتبره أبواه رديء أو سيء أما الذات المثالية فأنها تقابل أفكار الطفل عما يعتبره أبواه جيد أو اخلاقي.</a:t>
            </a:r>
          </a:p>
          <a:p>
            <a:pPr marL="0" indent="0">
              <a:buNone/>
            </a:pPr>
            <a:endParaRPr lang="ar-IQ" dirty="0"/>
          </a:p>
        </p:txBody>
      </p:sp>
    </p:spTree>
    <p:extLst>
      <p:ext uri="{BB962C8B-B14F-4D97-AF65-F5344CB8AC3E}">
        <p14:creationId xmlns:p14="http://schemas.microsoft.com/office/powerpoint/2010/main" val="35492056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a:bodyPr>
          <a:lstStyle/>
          <a:p>
            <a:pPr marL="0" indent="0">
              <a:lnSpc>
                <a:spcPct val="150000"/>
              </a:lnSpc>
              <a:buNone/>
            </a:pPr>
            <a:r>
              <a:rPr lang="ar-IQ" sz="2400" b="1" dirty="0" smtClean="0"/>
              <a:t>الانتقادات الموجهة إلى مدرسة التحليل النفسي:</a:t>
            </a:r>
          </a:p>
          <a:p>
            <a:pPr marL="0" indent="0" algn="just">
              <a:buNone/>
            </a:pPr>
            <a:r>
              <a:rPr lang="ar-IQ" sz="2400" dirty="0" smtClean="0"/>
              <a:t> ١- أن الكثير من المفاهيم التي جاء بها فرويد هي مفاهيم غيبية ولا يمكن التحقق منها تجريبية  (</a:t>
            </a:r>
            <a:r>
              <a:rPr lang="ar-IQ" sz="2400" dirty="0" err="1" smtClean="0"/>
              <a:t>کالأنا</a:t>
            </a:r>
            <a:r>
              <a:rPr lang="ar-IQ" sz="2400" dirty="0" smtClean="0"/>
              <a:t> والانا العليا والهو).</a:t>
            </a:r>
          </a:p>
          <a:p>
            <a:pPr marL="0" indent="0">
              <a:buNone/>
            </a:pPr>
            <a:r>
              <a:rPr lang="ar-IQ" sz="2400" dirty="0" smtClean="0"/>
              <a:t>۲- أن نظرية فرويد مبنية أساسا على دراساته عن مرضاه ونتائج هذه الدراسات يصعب تعميمها على جميع الأفراد الأسوياء.</a:t>
            </a:r>
          </a:p>
          <a:p>
            <a:pPr marL="0" indent="0" algn="just">
              <a:buNone/>
            </a:pPr>
            <a:r>
              <a:rPr lang="ar-IQ" sz="2400" dirty="0" smtClean="0"/>
              <a:t> ۳- أكد فرويد على الجوانب البيولوجية كقوى محركة للشخصية ، وبالتحديد تأكيده على غريزتي الجنس والعدوان وأغفل دور العوامل الاجتماعية في تكوين الشخصية.</a:t>
            </a:r>
          </a:p>
          <a:p>
            <a:pPr marL="0" indent="0" algn="justLow">
              <a:buNone/>
            </a:pPr>
            <a:r>
              <a:rPr lang="ar-IQ" sz="2400" dirty="0" smtClean="0"/>
              <a:t>4- رسم فرويد صورة قاتمة عن الطبيعة الإنسانية من خلال تصويره </a:t>
            </a:r>
            <a:r>
              <a:rPr lang="ar-IQ" sz="2400" dirty="0" err="1" smtClean="0"/>
              <a:t>للانسانيه</a:t>
            </a:r>
            <a:r>
              <a:rPr lang="ar-IQ" sz="2400" dirty="0" smtClean="0"/>
              <a:t> ككائن تحكمه الغريزة على حين أن الإنسان يملك الإرادة التي تجعله قادر على تحديد مصيره واختيار ما يراه مناسبة والابتعاد عما يراه غير مناسب.</a:t>
            </a:r>
          </a:p>
          <a:p>
            <a:pPr marL="0" indent="0" algn="just">
              <a:buNone/>
            </a:pPr>
            <a:r>
              <a:rPr lang="ar-IQ" sz="2400" dirty="0" smtClean="0"/>
              <a:t> ٥- أكد فرويد على الماضي وأغفل أهمية المستقبل الذي يمكن أن يكون محدد مهم لطبيعة الشخصية.</a:t>
            </a:r>
          </a:p>
          <a:p>
            <a:pPr marL="0" indent="0">
              <a:buNone/>
            </a:pPr>
            <a:endParaRPr lang="ar-IQ" dirty="0"/>
          </a:p>
        </p:txBody>
      </p:sp>
    </p:spTree>
    <p:extLst>
      <p:ext uri="{BB962C8B-B14F-4D97-AF65-F5344CB8AC3E}">
        <p14:creationId xmlns:p14="http://schemas.microsoft.com/office/powerpoint/2010/main" val="1717379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fontScale="92500" lnSpcReduction="10000"/>
          </a:bodyPr>
          <a:lstStyle/>
          <a:p>
            <a:pPr marL="0" indent="0" algn="just">
              <a:buNone/>
            </a:pPr>
            <a:r>
              <a:rPr lang="ar-IQ" dirty="0" smtClean="0"/>
              <a:t>  </a:t>
            </a:r>
            <a:r>
              <a:rPr lang="ar-IQ" sz="2600" dirty="0" smtClean="0"/>
              <a:t>اما المصريون القدماء فقد كانوا يعتقدون بوجود كائن صغير يسكن في جسم الانسان و ان هذا الكائن هو المسؤول عن سلوكه وتصرفاته وهو الذي يجعله يفرح ويغضب ويحزن ، وهذا الكائن يمكن ان يكون خيراَ او شريراَ وانه اذا ترك الانسان فان الانسان سيموت.</a:t>
            </a:r>
          </a:p>
          <a:p>
            <a:pPr marL="0" indent="0" algn="just">
              <a:buNone/>
            </a:pPr>
            <a:r>
              <a:rPr lang="ar-IQ" sz="2600" dirty="0" smtClean="0"/>
              <a:t>   ان هذه المفاهيم بنيت اساسا على تأملات بدائية انبثقت من طبيعة المجتمع  البدائي فهي خاليه من اي منظور فلسفي او علمي اي ان هذه المرحلة تقوم علي تفسير سلوك الكائن الحي علي اساس المذهب الحيوي وهو الاعتقاد بان كل ما في الكون من انسان او حيوان او نبات له روح وانها هي التي تنظم الحياه في هذا الكون. </a:t>
            </a:r>
          </a:p>
          <a:p>
            <a:pPr marL="0" lvl="0" indent="0">
              <a:buNone/>
            </a:pPr>
            <a:r>
              <a:rPr lang="ar-IQ" sz="2600" b="1" dirty="0">
                <a:solidFill>
                  <a:prstClr val="black"/>
                </a:solidFill>
              </a:rPr>
              <a:t>ثانيا:  مرحله الفلسفة </a:t>
            </a:r>
          </a:p>
          <a:p>
            <a:pPr marL="0" lvl="0" indent="0" algn="just">
              <a:buNone/>
            </a:pPr>
            <a:r>
              <a:rPr lang="ar-IQ" sz="2600" dirty="0">
                <a:solidFill>
                  <a:prstClr val="black"/>
                </a:solidFill>
              </a:rPr>
              <a:t>  </a:t>
            </a:r>
            <a:r>
              <a:rPr lang="ar-IQ" sz="2600" dirty="0" smtClean="0">
                <a:solidFill>
                  <a:prstClr val="black"/>
                </a:solidFill>
              </a:rPr>
              <a:t>تعد </a:t>
            </a:r>
            <a:r>
              <a:rPr lang="ar-IQ" sz="2600" dirty="0">
                <a:solidFill>
                  <a:prstClr val="black"/>
                </a:solidFill>
              </a:rPr>
              <a:t>الفلسفة </a:t>
            </a:r>
            <a:r>
              <a:rPr lang="ar-IQ" sz="2600" dirty="0" smtClean="0">
                <a:solidFill>
                  <a:prstClr val="black"/>
                </a:solidFill>
              </a:rPr>
              <a:t>ام </a:t>
            </a:r>
            <a:r>
              <a:rPr lang="ar-IQ" sz="2600" dirty="0">
                <a:solidFill>
                  <a:prstClr val="black"/>
                </a:solidFill>
              </a:rPr>
              <a:t>العلوم وذلك لان جميع العلوم و ضمنها علم النفس قد  كانت </a:t>
            </a:r>
            <a:r>
              <a:rPr lang="ar-IQ" sz="2600" dirty="0" smtClean="0">
                <a:solidFill>
                  <a:prstClr val="black"/>
                </a:solidFill>
              </a:rPr>
              <a:t>منطوية </a:t>
            </a:r>
            <a:r>
              <a:rPr lang="ar-IQ" sz="2600" dirty="0">
                <a:solidFill>
                  <a:prstClr val="black"/>
                </a:solidFill>
              </a:rPr>
              <a:t>تحت لواء الفلسفة </a:t>
            </a:r>
            <a:r>
              <a:rPr lang="ar-IQ" sz="2600" dirty="0" smtClean="0">
                <a:solidFill>
                  <a:prstClr val="black"/>
                </a:solidFill>
              </a:rPr>
              <a:t>،  وتعد </a:t>
            </a:r>
            <a:r>
              <a:rPr lang="ar-IQ" sz="2600" dirty="0">
                <a:solidFill>
                  <a:prstClr val="black"/>
                </a:solidFill>
              </a:rPr>
              <a:t>هذه المرحلة البداية الفعلية لموضوع علم النفس حيث اصبح علم النفس فرع من فروع الفلسفة في ذلك الوقت </a:t>
            </a:r>
            <a:r>
              <a:rPr lang="ar-IQ" sz="2600" dirty="0" smtClean="0">
                <a:solidFill>
                  <a:prstClr val="black"/>
                </a:solidFill>
              </a:rPr>
              <a:t>، وقد </a:t>
            </a:r>
            <a:r>
              <a:rPr lang="ar-IQ" sz="2600" dirty="0">
                <a:solidFill>
                  <a:prstClr val="black"/>
                </a:solidFill>
              </a:rPr>
              <a:t>كان ابرز ما يميز علم النفس خلال هذه المرحلة هو </a:t>
            </a:r>
            <a:r>
              <a:rPr lang="ar-IQ" sz="2600" dirty="0" smtClean="0">
                <a:solidFill>
                  <a:prstClr val="black"/>
                </a:solidFill>
              </a:rPr>
              <a:t>بحثه </a:t>
            </a:r>
            <a:r>
              <a:rPr lang="ar-IQ" sz="2600" dirty="0">
                <a:solidFill>
                  <a:prstClr val="black"/>
                </a:solidFill>
              </a:rPr>
              <a:t>عن ما </a:t>
            </a:r>
            <a:r>
              <a:rPr lang="ar-IQ" sz="2600" dirty="0" err="1" smtClean="0">
                <a:solidFill>
                  <a:prstClr val="black"/>
                </a:solidFill>
              </a:rPr>
              <a:t>هية</a:t>
            </a:r>
            <a:r>
              <a:rPr lang="ar-IQ" sz="2600" dirty="0" smtClean="0">
                <a:solidFill>
                  <a:prstClr val="black"/>
                </a:solidFill>
              </a:rPr>
              <a:t>  </a:t>
            </a:r>
            <a:r>
              <a:rPr lang="ar-IQ" sz="2600" dirty="0">
                <a:solidFill>
                  <a:prstClr val="black"/>
                </a:solidFill>
              </a:rPr>
              <a:t>العقل والروح و العلاقة بينها و وبين الجسد.</a:t>
            </a:r>
          </a:p>
          <a:p>
            <a:pPr marL="0" indent="0">
              <a:buNone/>
            </a:pPr>
            <a:r>
              <a:rPr lang="ar-IQ" dirty="0" smtClean="0"/>
              <a:t> </a:t>
            </a:r>
            <a:endParaRPr lang="ar-IQ" dirty="0"/>
          </a:p>
        </p:txBody>
      </p:sp>
    </p:spTree>
    <p:extLst>
      <p:ext uri="{BB962C8B-B14F-4D97-AF65-F5344CB8AC3E}">
        <p14:creationId xmlns:p14="http://schemas.microsoft.com/office/powerpoint/2010/main" val="140361651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fontScale="77500" lnSpcReduction="20000"/>
          </a:bodyPr>
          <a:lstStyle/>
          <a:p>
            <a:pPr marL="0" indent="0">
              <a:buNone/>
            </a:pPr>
            <a:r>
              <a:rPr lang="ar-IQ" sz="3100" b="1" dirty="0" smtClean="0"/>
              <a:t> المحاضرة الثانية </a:t>
            </a:r>
          </a:p>
          <a:p>
            <a:pPr marL="0" indent="0">
              <a:buNone/>
            </a:pPr>
            <a:r>
              <a:rPr lang="ar-IQ" sz="3100" b="1" dirty="0" smtClean="0"/>
              <a:t>فروع علم النفس :</a:t>
            </a:r>
          </a:p>
          <a:p>
            <a:pPr marL="0" indent="0" algn="just">
              <a:buNone/>
            </a:pPr>
            <a:r>
              <a:rPr lang="ar-IQ" sz="3100" dirty="0" smtClean="0"/>
              <a:t>  بالرغم من أن علم النفس لا يختص بدراسة سلوك الإنسان فحسب بل أنه يهتم أيضا بسلوك الحيوان الا أن اهتمامه بالإنسان نابع من كونه يمثل قيمة عليا بحد ذاته إلى جانب أن دراسة سلوك الإنسان تقوم على أهمية الارتقاء بهذا السلوك وتطويره ، ولأجل ذلك فلابد من دراسة هذا السلوك في شتى مجالات الحياة ومن هنا تأتي أهمية وجود التخصص في هذه الدراسة للسلوك وبموجب ذلك ظ هرت فروع عديدة </a:t>
            </a:r>
            <a:r>
              <a:rPr lang="ar-IQ" sz="3100" dirty="0" err="1" smtClean="0"/>
              <a:t>وبالأمكان</a:t>
            </a:r>
            <a:r>
              <a:rPr lang="ar-IQ" sz="3100" dirty="0" smtClean="0"/>
              <a:t> تصنيفها في اتجاهين:</a:t>
            </a:r>
          </a:p>
          <a:p>
            <a:pPr marL="0" lvl="0" indent="0">
              <a:buNone/>
            </a:pPr>
            <a:r>
              <a:rPr lang="ar-IQ" sz="3000" b="1" dirty="0" smtClean="0">
                <a:solidFill>
                  <a:prstClr val="black"/>
                </a:solidFill>
              </a:rPr>
              <a:t>- الاتجاه </a:t>
            </a:r>
            <a:r>
              <a:rPr lang="ar-IQ" sz="3000" b="1" dirty="0">
                <a:solidFill>
                  <a:prstClr val="black"/>
                </a:solidFill>
              </a:rPr>
              <a:t>النظري: </a:t>
            </a:r>
          </a:p>
          <a:p>
            <a:pPr marL="0" lvl="0" indent="0" algn="just">
              <a:buNone/>
            </a:pPr>
            <a:r>
              <a:rPr lang="ar-IQ" sz="3000" dirty="0">
                <a:solidFill>
                  <a:prstClr val="black"/>
                </a:solidFill>
              </a:rPr>
              <a:t>   </a:t>
            </a:r>
            <a:r>
              <a:rPr lang="ar-IQ" sz="3000" dirty="0" smtClean="0">
                <a:solidFill>
                  <a:prstClr val="black"/>
                </a:solidFill>
              </a:rPr>
              <a:t>ويضم </a:t>
            </a:r>
            <a:r>
              <a:rPr lang="ar-IQ" sz="3000" dirty="0">
                <a:solidFill>
                  <a:prstClr val="black"/>
                </a:solidFill>
              </a:rPr>
              <a:t>مجموعة من الفروع التي تعنى بالوصول إلى الحقائق والمفاهيم والمبادئ التي تتم من خلالها صياغة نظريات تساعد في فهم السلوك وضبطه والتحكم فيه والتنبؤ بما سيكون عليه دون أن يتم تطبيق تلك النظريات بشكل مباشر.</a:t>
            </a:r>
          </a:p>
          <a:p>
            <a:pPr marL="0" lvl="0" indent="0">
              <a:buNone/>
            </a:pPr>
            <a:r>
              <a:rPr lang="ar-IQ" sz="3000" dirty="0">
                <a:solidFill>
                  <a:prstClr val="black"/>
                </a:solidFill>
              </a:rPr>
              <a:t>1 - علم النفس العام:</a:t>
            </a:r>
          </a:p>
          <a:p>
            <a:pPr marL="0" lvl="0" indent="0" algn="just">
              <a:buNone/>
            </a:pPr>
            <a:r>
              <a:rPr lang="ar-IQ" sz="3000" dirty="0">
                <a:solidFill>
                  <a:prstClr val="black"/>
                </a:solidFill>
              </a:rPr>
              <a:t> </a:t>
            </a:r>
            <a:r>
              <a:rPr lang="ar-IQ" sz="3000" dirty="0" smtClean="0">
                <a:solidFill>
                  <a:prstClr val="black"/>
                </a:solidFill>
              </a:rPr>
              <a:t> </a:t>
            </a:r>
            <a:r>
              <a:rPr lang="ar-IQ" sz="3000" dirty="0">
                <a:solidFill>
                  <a:prstClr val="black"/>
                </a:solidFill>
              </a:rPr>
              <a:t>ويهدف إلى الوصول إلى صياغة نظريات تساعد في فهم وتفسير السلوك بشكل عام دون الخوض في تفسير سلوك الطفل أو الحيوان أو السلوك </a:t>
            </a:r>
            <a:r>
              <a:rPr lang="ar-IQ" sz="3000" dirty="0" smtClean="0">
                <a:solidFill>
                  <a:prstClr val="black"/>
                </a:solidFill>
              </a:rPr>
              <a:t>الشاذ ، </a:t>
            </a:r>
            <a:r>
              <a:rPr lang="ar-IQ" sz="3000" dirty="0">
                <a:solidFill>
                  <a:prstClr val="black"/>
                </a:solidFill>
              </a:rPr>
              <a:t>وتجدر الإشارة </a:t>
            </a:r>
            <a:r>
              <a:rPr lang="ar-IQ" sz="3000" dirty="0" smtClean="0">
                <a:solidFill>
                  <a:prstClr val="black"/>
                </a:solidFill>
              </a:rPr>
              <a:t>إلى</a:t>
            </a:r>
            <a:endParaRPr lang="ar-IQ" sz="3000" dirty="0">
              <a:solidFill>
                <a:prstClr val="black"/>
              </a:solidFill>
            </a:endParaRPr>
          </a:p>
        </p:txBody>
      </p:sp>
    </p:spTree>
    <p:extLst>
      <p:ext uri="{BB962C8B-B14F-4D97-AF65-F5344CB8AC3E}">
        <p14:creationId xmlns:p14="http://schemas.microsoft.com/office/powerpoint/2010/main" val="39578484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fontScale="77500" lnSpcReduction="20000"/>
          </a:bodyPr>
          <a:lstStyle/>
          <a:p>
            <a:pPr marL="0" lvl="0" indent="0" algn="just">
              <a:lnSpc>
                <a:spcPct val="120000"/>
              </a:lnSpc>
              <a:buNone/>
            </a:pPr>
            <a:r>
              <a:rPr lang="ar-IQ" sz="3400" dirty="0">
                <a:solidFill>
                  <a:prstClr val="black"/>
                </a:solidFill>
              </a:rPr>
              <a:t>أن ما يتوصل إليه هذا العلم من نظريات يمكن توظيفها في مجالات الحياة المختلفة فإذا دخلت تلك النظريات حيز التطبيق في مجال التربية </a:t>
            </a:r>
            <a:r>
              <a:rPr lang="ar-IQ" sz="3400" dirty="0" err="1">
                <a:solidFill>
                  <a:prstClr val="black"/>
                </a:solidFill>
              </a:rPr>
              <a:t>کونت</a:t>
            </a:r>
            <a:r>
              <a:rPr lang="ar-IQ" sz="3400" dirty="0">
                <a:solidFill>
                  <a:prstClr val="black"/>
                </a:solidFill>
              </a:rPr>
              <a:t> علم النفس </a:t>
            </a:r>
            <a:r>
              <a:rPr lang="ar-IQ" sz="3400" dirty="0" smtClean="0">
                <a:solidFill>
                  <a:prstClr val="black"/>
                </a:solidFill>
              </a:rPr>
              <a:t>التربوي، </a:t>
            </a:r>
            <a:r>
              <a:rPr lang="ar-IQ" sz="3400" dirty="0">
                <a:solidFill>
                  <a:prstClr val="black"/>
                </a:solidFill>
              </a:rPr>
              <a:t>وإذا دخلت مجال الصناعة كونت علم النفس الصناعي وهكذا</a:t>
            </a:r>
            <a:r>
              <a:rPr lang="ar-IQ" sz="3400" dirty="0" smtClean="0">
                <a:solidFill>
                  <a:prstClr val="black"/>
                </a:solidFill>
              </a:rPr>
              <a:t>.</a:t>
            </a:r>
            <a:endParaRPr lang="ar-IQ" sz="3400" dirty="0" smtClean="0"/>
          </a:p>
          <a:p>
            <a:pPr marL="0" indent="0">
              <a:buNone/>
            </a:pPr>
            <a:r>
              <a:rPr lang="ar-IQ" sz="3400" dirty="0" smtClean="0"/>
              <a:t>2- علم النفس الفارق:</a:t>
            </a:r>
          </a:p>
          <a:p>
            <a:pPr marL="0" indent="0" algn="just">
              <a:buNone/>
            </a:pPr>
            <a:r>
              <a:rPr lang="ar-IQ" sz="3400" dirty="0" smtClean="0"/>
              <a:t>  إذا كان علم النفس العام يهدف إلى صياغة نظريات تفسر السلوك بشكل عام فإن هذا العلم يختص بدراسة التباينات الموجودة بين الأفراد من حيث الجنس والعمر فهو يدرس الفروق بين الجنسين في الذكاء أو القدرات الخاصة او الشخصية إلى جانب دراسة الفروق في تلك المتغيرات أو غيرها في مراحل العمر المختلفة، وكذلك الفروق بين البيئات والأجناس البشرية في مختلف المتغيرات النفسية.</a:t>
            </a:r>
          </a:p>
          <a:p>
            <a:pPr marL="0" indent="0">
              <a:buNone/>
            </a:pPr>
            <a:r>
              <a:rPr lang="ar-IQ" sz="3400" dirty="0" smtClean="0"/>
              <a:t>۳- علم النفس التكويني: </a:t>
            </a:r>
          </a:p>
          <a:p>
            <a:pPr marL="0" indent="0" algn="just">
              <a:buNone/>
            </a:pPr>
            <a:r>
              <a:rPr lang="ar-IQ" sz="3400" dirty="0" smtClean="0"/>
              <a:t>  ويطلق عليه أيضا بعلم النفس الارتقائي أو علم نفس النمو، إذ أنه يهتم بدراسة مراحل النمو المختلفة وخصائص كل مرحلة ومطاليب النمو فيها، وبالإمكان تمييز مجموعة من الفروع التي تنطوي تحت هذا الفرع فهناك علم نفس الطفل الذي يهتم بدراسة الطفولة وخصائصها الجسمية والعقلية والاجتماعية و الانفعالية ومطاليب النمو السوي في هذه المرحلة . </a:t>
            </a:r>
            <a:endParaRPr lang="ar-IQ" dirty="0"/>
          </a:p>
        </p:txBody>
      </p:sp>
    </p:spTree>
    <p:extLst>
      <p:ext uri="{BB962C8B-B14F-4D97-AF65-F5344CB8AC3E}">
        <p14:creationId xmlns:p14="http://schemas.microsoft.com/office/powerpoint/2010/main" val="7136664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fontScale="92500"/>
          </a:bodyPr>
          <a:lstStyle/>
          <a:p>
            <a:pPr marL="0" lvl="0" indent="0" algn="just">
              <a:buNone/>
            </a:pPr>
            <a:r>
              <a:rPr lang="ar-IQ" sz="2600" dirty="0">
                <a:solidFill>
                  <a:prstClr val="black"/>
                </a:solidFill>
              </a:rPr>
              <a:t>وهناك أيضا علم نفس المراهقة والرشد والشيخوخة وكل منها يعني بدراسة خصائص ومطاليب النمو السوي فيها</a:t>
            </a:r>
            <a:r>
              <a:rPr lang="ar-IQ" sz="2600" dirty="0" smtClean="0">
                <a:solidFill>
                  <a:prstClr val="black"/>
                </a:solidFill>
              </a:rPr>
              <a:t>.</a:t>
            </a:r>
            <a:endParaRPr lang="ar-IQ" sz="2600" dirty="0" smtClean="0"/>
          </a:p>
          <a:p>
            <a:pPr marL="0" indent="0">
              <a:buNone/>
            </a:pPr>
            <a:r>
              <a:rPr lang="ar-IQ" sz="2600" dirty="0"/>
              <a:t>4</a:t>
            </a:r>
            <a:r>
              <a:rPr lang="ar-IQ" sz="2600" dirty="0" smtClean="0"/>
              <a:t>- علم النفس الاجتماعي:</a:t>
            </a:r>
          </a:p>
          <a:p>
            <a:pPr marL="0" indent="0" algn="just">
              <a:buNone/>
            </a:pPr>
            <a:r>
              <a:rPr lang="ar-IQ" sz="2600" dirty="0" smtClean="0"/>
              <a:t>  يهتم هذا العلم بدراسة صور التفاعل الاجتماعي المختلفة أي التأثير المتبادل بين الأفراد بعضهم ببعض وبين الجماعات فهو يدرس التأثير المتبادل في السلوك الناتج من تعامل المعلم مع التلاميذ، ومن تعامل الآباء مع الأبناء وصاحب المصنع مع العاملين فيه والتأثير الحاصل في سلوك بعض الفئات الاجتماعية من خلال تعاملها مع فئات أخرى كما يهتم بدراسة تأثير وسائل الاتصال بالجماهير ودراسة تأثير الاشاعات والدعايات ولاسيما في زمن الحروب والأزمات. </a:t>
            </a:r>
          </a:p>
          <a:p>
            <a:pPr marL="0" indent="0">
              <a:buNone/>
            </a:pPr>
            <a:r>
              <a:rPr lang="ar-IQ" sz="2600" dirty="0" smtClean="0"/>
              <a:t>5- علم نفس الشواذ:</a:t>
            </a:r>
          </a:p>
          <a:p>
            <a:pPr marL="0" indent="0" algn="just">
              <a:buNone/>
            </a:pPr>
            <a:r>
              <a:rPr lang="ar-IQ" sz="2600" dirty="0" smtClean="0"/>
              <a:t>  ويبحث في أسباب السلوك الشاذ أو المنحرف فهو يحاول الوصول إلى معرفة أسباب الأمراض النفسية والعقلية والأجرام وضعف العقل مع البحث عن أسلم الطرق لمواجهة تلك الحالات الشاذة ومساعدة الفرد على الشفاء منها ، وينبغي التمييز بين علم نفس الشواذ والطب النفسي ذلك أن الأخير يعد من فروع الطب فهو يقوم على </a:t>
            </a:r>
            <a:endParaRPr lang="ar-IQ" dirty="0"/>
          </a:p>
        </p:txBody>
      </p:sp>
    </p:spTree>
    <p:extLst>
      <p:ext uri="{BB962C8B-B14F-4D97-AF65-F5344CB8AC3E}">
        <p14:creationId xmlns:p14="http://schemas.microsoft.com/office/powerpoint/2010/main" val="41991813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a:bodyPr>
          <a:lstStyle/>
          <a:p>
            <a:pPr marL="0" lvl="0" indent="0" algn="just">
              <a:buNone/>
            </a:pPr>
            <a:r>
              <a:rPr lang="ar-IQ" sz="2400" dirty="0">
                <a:solidFill>
                  <a:prstClr val="black"/>
                </a:solidFill>
              </a:rPr>
              <a:t>دعامتين من الطب وعلم نفس الشواذ كما أنه يوضح العلاجات العملية للأمراض النفسية والعقلية المختلفة إلى جانب مساعدة الأفراد على الوقاية منها</a:t>
            </a:r>
            <a:r>
              <a:rPr lang="ar-IQ" sz="2400" dirty="0" smtClean="0">
                <a:solidFill>
                  <a:prstClr val="black"/>
                </a:solidFill>
              </a:rPr>
              <a:t>.</a:t>
            </a:r>
            <a:endParaRPr lang="ar-IQ" sz="2400" dirty="0" smtClean="0"/>
          </a:p>
          <a:p>
            <a:pPr marL="0" indent="0">
              <a:buNone/>
            </a:pPr>
            <a:r>
              <a:rPr lang="ar-IQ" sz="2400" dirty="0" smtClean="0"/>
              <a:t> 6-علم نفس الحيوان:</a:t>
            </a:r>
          </a:p>
          <a:p>
            <a:pPr marL="0" indent="0" algn="just">
              <a:buNone/>
            </a:pPr>
            <a:r>
              <a:rPr lang="ar-IQ" sz="2400" dirty="0" smtClean="0"/>
              <a:t>  ويختص هذا العلم بدراسة الجوانب المختلفة لسلوك الحيوان كالتعلم والدافعية والذكاء والتفكير لأجل الوقوف على مدى ما يمتلكه الحيوان من استعدادات فطرية وقدرات ومدى اختلافها عن امكانيات الانسان وقدراته وطبيعة الاختلافات الموجودة بين الحيوان والانسان في التعلم او الدافعية او الذكاء او التفكير وغيرها من التغيرات النفسية الاخرى.</a:t>
            </a:r>
          </a:p>
          <a:p>
            <a:pPr marL="0" indent="0">
              <a:buNone/>
            </a:pPr>
            <a:r>
              <a:rPr lang="ar-IQ" sz="2400" dirty="0" smtClean="0"/>
              <a:t>7- علم النفس المقارن:</a:t>
            </a:r>
          </a:p>
          <a:p>
            <a:pPr marL="0" indent="0" algn="just">
              <a:buNone/>
            </a:pPr>
            <a:r>
              <a:rPr lang="ar-IQ" sz="2400" dirty="0" smtClean="0"/>
              <a:t>  ويهتم بمقارنة سلوك الانسان بسلوك الحيوان كما انه يهتم بمقارنة سلوك الانسان في مراحله العمرية المختلفة الى جانب مقارنة سلوك الانسان السوي بسلوك الشاذ او معتل الشخصية وسلوك الانسان البدائي بسلوك المتمدن.</a:t>
            </a:r>
          </a:p>
          <a:p>
            <a:pPr marL="0" indent="0">
              <a:buNone/>
            </a:pPr>
            <a:endParaRPr lang="ar-IQ" dirty="0"/>
          </a:p>
        </p:txBody>
      </p:sp>
    </p:spTree>
    <p:extLst>
      <p:ext uri="{BB962C8B-B14F-4D97-AF65-F5344CB8AC3E}">
        <p14:creationId xmlns:p14="http://schemas.microsoft.com/office/powerpoint/2010/main" val="1639521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a:bodyPr>
          <a:lstStyle/>
          <a:p>
            <a:pPr marL="0" indent="0">
              <a:buNone/>
            </a:pPr>
            <a:r>
              <a:rPr lang="ar-IQ" sz="2400" b="1" dirty="0" smtClean="0"/>
              <a:t>- الاتجاه التطبيقي:</a:t>
            </a:r>
          </a:p>
          <a:p>
            <a:pPr marL="0" indent="0" algn="just">
              <a:buNone/>
            </a:pPr>
            <a:r>
              <a:rPr lang="ar-IQ" sz="2400" dirty="0" smtClean="0"/>
              <a:t>  ويهدف إلى تطبيق الحقائق والمفاهيم والمبادئ والقوانين في المجالات المختلفة إلى جانب ذلك فأنه يعمل على الوصول إلى صياغة مبادئ وقوانين لأجل </a:t>
            </a:r>
            <a:r>
              <a:rPr lang="ar-IQ" sz="2400" dirty="0" err="1" smtClean="0"/>
              <a:t>الأفاده</a:t>
            </a:r>
            <a:r>
              <a:rPr lang="ar-IQ" sz="2400" dirty="0" smtClean="0"/>
              <a:t> منها في الأغراض العلمية وحل المشكلات العملية التي تواجه الفرد في جميع أوجه النشاط التي يمارسها سواء في مجال التربية والتعليم أو في مجال الصناعة أو السياسة أو الجيش وما إلى ذلك، ومن أهم هذه الفروع ما يلي: </a:t>
            </a:r>
          </a:p>
          <a:p>
            <a:pPr marL="0" indent="0">
              <a:buNone/>
            </a:pPr>
            <a:r>
              <a:rPr lang="ar-IQ" sz="2400" dirty="0" smtClean="0"/>
              <a:t>١- علم النفس التربوي:</a:t>
            </a:r>
          </a:p>
          <a:p>
            <a:pPr marL="0" indent="0" algn="just">
              <a:buNone/>
            </a:pPr>
            <a:r>
              <a:rPr lang="ar-IQ" sz="2400" dirty="0" smtClean="0"/>
              <a:t>  وهو يعمل على تطبيق مبادئ وقوانين علم النفس في ميدان التربية والتعليم، كما أنه يعمل على الوصول إلى صياغة مبادئ ونظريات تساعد في حلى المشكلات التي تواجه العملية التعليمية فهو يبين للمعلم الطرق والأساليب المناسبة للتدريس والعوامل التي تزيد من دافعية التعلم لدى التلاميذ، وكيفية مراعاة الفروق الفردية في مجال التعلم والتعليم إلى جانب الاهتمام بالمنهج المدرسي وكيفية تنظيمه بما يلائم مستوى التلاميذ و </a:t>
            </a:r>
            <a:r>
              <a:rPr lang="ar-IQ" sz="2400" dirty="0" err="1" smtClean="0"/>
              <a:t>أمكانياتهم</a:t>
            </a:r>
            <a:r>
              <a:rPr lang="ar-IQ" sz="2400" dirty="0" smtClean="0"/>
              <a:t> العقلية والجسمية والنفسية.</a:t>
            </a:r>
          </a:p>
          <a:p>
            <a:pPr marL="0" indent="0">
              <a:buNone/>
            </a:pPr>
            <a:endParaRPr lang="ar-IQ" dirty="0"/>
          </a:p>
        </p:txBody>
      </p:sp>
    </p:spTree>
    <p:extLst>
      <p:ext uri="{BB962C8B-B14F-4D97-AF65-F5344CB8AC3E}">
        <p14:creationId xmlns:p14="http://schemas.microsoft.com/office/powerpoint/2010/main" val="22545988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lnSpcReduction="10000"/>
          </a:bodyPr>
          <a:lstStyle/>
          <a:p>
            <a:pPr marL="0" indent="0">
              <a:buNone/>
            </a:pPr>
            <a:r>
              <a:rPr lang="ar-IQ" sz="2400" dirty="0" smtClean="0"/>
              <a:t>2- علم النفس الصناعي:</a:t>
            </a:r>
          </a:p>
          <a:p>
            <a:pPr marL="0" indent="0" algn="just">
              <a:buNone/>
            </a:pPr>
            <a:r>
              <a:rPr lang="ar-IQ" sz="2400" dirty="0" smtClean="0"/>
              <a:t>  يهتم هذا العلم بدراسة سلوك العامل في المصنع والعوامل التي تؤثر فيه كظروف العمل من حرارة أو برودة أو </a:t>
            </a:r>
            <a:r>
              <a:rPr lang="ar-IQ" sz="2400" dirty="0"/>
              <a:t>ا</a:t>
            </a:r>
            <a:r>
              <a:rPr lang="ar-IQ" sz="2400" dirty="0" smtClean="0"/>
              <a:t>ضاءة أو تهوية أو ضوضاء إلى جانب الاهتمام بطبيعة العلاقات الإنسانية بين العمال أنفسهم أو بينهم وبين صاحب العمل فضلا عن الاهتمام بالجوانب المادية والصحية للعاملين بما يحفزهم على زيادة الانتاج وتحسين نوعيته.</a:t>
            </a:r>
          </a:p>
          <a:p>
            <a:pPr marL="0" indent="0">
              <a:buNone/>
            </a:pPr>
            <a:r>
              <a:rPr lang="ar-IQ" sz="2400" dirty="0" smtClean="0"/>
              <a:t> 3- علم النفس الاداري :</a:t>
            </a:r>
          </a:p>
          <a:p>
            <a:pPr marL="0" indent="0" algn="just">
              <a:buNone/>
            </a:pPr>
            <a:r>
              <a:rPr lang="ar-IQ" sz="2400" dirty="0" smtClean="0"/>
              <a:t>  ويختص بدراسة العوامل والأسباب التي تدفع بالعامل إلى عدم الانتظام في العمل والسبل الكفيلة بمعالجة تلك الأسباب من خلال وضع الأنظمة واللوائح القانونية التي تحافظ على انتظام سير العمل.</a:t>
            </a:r>
          </a:p>
          <a:p>
            <a:pPr marL="0" lvl="0" indent="0">
              <a:buNone/>
            </a:pPr>
            <a:r>
              <a:rPr lang="ar-IQ" sz="2400" dirty="0">
                <a:solidFill>
                  <a:prstClr val="black"/>
                </a:solidFill>
              </a:rPr>
              <a:t>4- علم النفس التجاري:</a:t>
            </a:r>
          </a:p>
          <a:p>
            <a:pPr marL="0" lvl="0" indent="0" algn="just">
              <a:buNone/>
            </a:pPr>
            <a:r>
              <a:rPr lang="ar-IQ" sz="2400" dirty="0">
                <a:solidFill>
                  <a:prstClr val="black"/>
                </a:solidFill>
              </a:rPr>
              <a:t>  </a:t>
            </a:r>
            <a:r>
              <a:rPr lang="ar-IQ" sz="2400" dirty="0" smtClean="0">
                <a:solidFill>
                  <a:prstClr val="black"/>
                </a:solidFill>
              </a:rPr>
              <a:t>ويهتم </a:t>
            </a:r>
            <a:r>
              <a:rPr lang="ar-IQ" sz="2400" dirty="0">
                <a:solidFill>
                  <a:prstClr val="black"/>
                </a:solidFill>
              </a:rPr>
              <a:t>بدراسة سيكولوجية البيع </a:t>
            </a:r>
            <a:r>
              <a:rPr lang="ar-IQ" sz="2400" dirty="0" smtClean="0">
                <a:solidFill>
                  <a:prstClr val="black"/>
                </a:solidFill>
              </a:rPr>
              <a:t>والشراء </a:t>
            </a:r>
            <a:r>
              <a:rPr lang="ar-IQ" sz="2400" dirty="0">
                <a:solidFill>
                  <a:prstClr val="black"/>
                </a:solidFill>
              </a:rPr>
              <a:t>إذ يهتم </a:t>
            </a:r>
            <a:r>
              <a:rPr lang="ar-IQ" sz="2400" dirty="0" smtClean="0">
                <a:solidFill>
                  <a:prstClr val="black"/>
                </a:solidFill>
              </a:rPr>
              <a:t>باختيار </a:t>
            </a:r>
            <a:r>
              <a:rPr lang="ar-IQ" sz="2400" dirty="0">
                <a:solidFill>
                  <a:prstClr val="black"/>
                </a:solidFill>
              </a:rPr>
              <a:t>الأفراد المناسبين للبيع الذين يمتلكون القدرة في التأثير على المشتري من خلال ترغيبه بالسلعة ومواجهة اعتراضاته واغتنام الفرصة المناسبة لإتمام الصفقة معه كما يهتم أيضا بدراسة سيكولوجية </a:t>
            </a:r>
            <a:r>
              <a:rPr lang="ar-IQ" sz="2400" dirty="0" smtClean="0">
                <a:solidFill>
                  <a:prstClr val="black"/>
                </a:solidFill>
              </a:rPr>
              <a:t>الاعلان </a:t>
            </a:r>
            <a:r>
              <a:rPr lang="ar-IQ" sz="2400" dirty="0">
                <a:solidFill>
                  <a:prstClr val="black"/>
                </a:solidFill>
              </a:rPr>
              <a:t>التي تتناول طرق تصميم </a:t>
            </a:r>
            <a:r>
              <a:rPr lang="ar-IQ" sz="2400" dirty="0" smtClean="0">
                <a:solidFill>
                  <a:prstClr val="black"/>
                </a:solidFill>
              </a:rPr>
              <a:t>الاعلان </a:t>
            </a:r>
            <a:r>
              <a:rPr lang="ar-IQ" sz="2400" dirty="0">
                <a:solidFill>
                  <a:prstClr val="black"/>
                </a:solidFill>
              </a:rPr>
              <a:t>من حيث لونه وحجمه وطريقة عرضه و عدد مرات تكراره ومدى ملاءمته لطبيعة المستهلك ورغباته.</a:t>
            </a:r>
          </a:p>
          <a:p>
            <a:pPr marL="0" indent="0">
              <a:buNone/>
            </a:pPr>
            <a:endParaRPr lang="ar-IQ" sz="2400" dirty="0"/>
          </a:p>
        </p:txBody>
      </p:sp>
    </p:spTree>
    <p:extLst>
      <p:ext uri="{BB962C8B-B14F-4D97-AF65-F5344CB8AC3E}">
        <p14:creationId xmlns:p14="http://schemas.microsoft.com/office/powerpoint/2010/main" val="40946819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a:bodyPr>
          <a:lstStyle/>
          <a:p>
            <a:pPr marL="0" indent="0">
              <a:buNone/>
            </a:pPr>
            <a:r>
              <a:rPr lang="ar-IQ" sz="2400" dirty="0" smtClean="0"/>
              <a:t>5 - علم النفس القضائي:</a:t>
            </a:r>
          </a:p>
          <a:p>
            <a:pPr marL="0" indent="0" algn="just">
              <a:buNone/>
            </a:pPr>
            <a:r>
              <a:rPr lang="ar-IQ" sz="2400" dirty="0" smtClean="0"/>
              <a:t>    ويختص بدراسة العوامل والظروف المحيطة باتخاذ القرار في مجال القضاء والتي يساهم فيها كل من له علاقة بمجال القضاء كالقاضي أو المدعي العام أو المحامي أو الشاهد أو المتهم.</a:t>
            </a:r>
          </a:p>
          <a:p>
            <a:pPr marL="0" indent="0" algn="just">
              <a:buNone/>
            </a:pPr>
            <a:r>
              <a:rPr lang="ar-IQ" sz="2400" dirty="0"/>
              <a:t> </a:t>
            </a:r>
            <a:r>
              <a:rPr lang="ar-IQ" sz="2400" dirty="0" smtClean="0"/>
              <a:t>  فهو يهتم بدراسة الظروف والعوامل المختلفة التي تدفع بالقاضي إلى اتخاذ قرار معين كتحليل أفعال المتهم وطبيعة حالته النفسية ، ومعرفة العوامل أو الدوافع التي قد تدفعه إلى إخفاء الحقيقة إلى جانب الاهتمام بدراسة ذاكرة الشاهد ومدى صحة أقواله أو اختلافها بين جلسة وأخرى فضلاً عن الاهتمام بردود الفعل التي تحصل في المجتمع من جراء الحكم الذي يتخذ بشأن الدعوى .</a:t>
            </a:r>
          </a:p>
          <a:p>
            <a:pPr marL="0" lvl="0" indent="0">
              <a:buNone/>
            </a:pPr>
            <a:r>
              <a:rPr lang="ar-IQ" sz="2400" dirty="0">
                <a:solidFill>
                  <a:prstClr val="black"/>
                </a:solidFill>
              </a:rPr>
              <a:t>6- علم النفس الجنائي:</a:t>
            </a:r>
          </a:p>
          <a:p>
            <a:pPr marL="0" lvl="0" indent="0" algn="just">
              <a:buNone/>
            </a:pPr>
            <a:r>
              <a:rPr lang="ar-IQ" sz="2400" dirty="0">
                <a:solidFill>
                  <a:prstClr val="black"/>
                </a:solidFill>
              </a:rPr>
              <a:t>    يهتم هذا العلم بدراسة الظروف الاجتماعية والاقتصادية والنفسية التي تقف وراء </a:t>
            </a:r>
            <a:r>
              <a:rPr lang="ar-IQ" sz="2400" dirty="0" smtClean="0">
                <a:solidFill>
                  <a:prstClr val="black"/>
                </a:solidFill>
              </a:rPr>
              <a:t>الجريمة ، فضلاً </a:t>
            </a:r>
            <a:r>
              <a:rPr lang="ar-IQ" sz="2400" dirty="0">
                <a:solidFill>
                  <a:prstClr val="black"/>
                </a:solidFill>
              </a:rPr>
              <a:t>عن الاهتمام بتحليل خصائص شخصية المجرم، الى جانب الاهتمام بدراسة انجح السبل لمواجهة الجريمة والوقاية منها ومعالجتها</a:t>
            </a:r>
            <a:r>
              <a:rPr lang="ar-IQ" sz="2400" dirty="0" smtClean="0">
                <a:solidFill>
                  <a:prstClr val="black"/>
                </a:solidFill>
              </a:rPr>
              <a:t>.</a:t>
            </a:r>
            <a:r>
              <a:rPr lang="ar-IQ" sz="2400" dirty="0"/>
              <a:t> </a:t>
            </a:r>
            <a:endParaRPr lang="ar-IQ" sz="2400" dirty="0">
              <a:solidFill>
                <a:prstClr val="black"/>
              </a:solidFill>
            </a:endParaRPr>
          </a:p>
        </p:txBody>
      </p:sp>
    </p:spTree>
    <p:extLst>
      <p:ext uri="{BB962C8B-B14F-4D97-AF65-F5344CB8AC3E}">
        <p14:creationId xmlns:p14="http://schemas.microsoft.com/office/powerpoint/2010/main" val="11741984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Autofit/>
          </a:bodyPr>
          <a:lstStyle/>
          <a:p>
            <a:pPr marL="0" indent="0">
              <a:buNone/>
            </a:pPr>
            <a:r>
              <a:rPr lang="ar-IQ" sz="2400" dirty="0" smtClean="0"/>
              <a:t>7 - علم النفس الارشادي:</a:t>
            </a:r>
          </a:p>
          <a:p>
            <a:pPr marL="0" indent="0" algn="just">
              <a:buNone/>
            </a:pPr>
            <a:r>
              <a:rPr lang="ar-IQ" sz="2400" dirty="0" smtClean="0"/>
              <a:t>  ويختص بدراسة المشكلات والأزمات التي تواجه الأفراد ، وكيفية مساعدتهم على تجاوزها أو حلها بما يحقق لهم التوافق النفسي والاجتماعي كما انه يهتم بالتوجيه المهني والتربوي وذلك من خلال دراسة استعدادات الأفراد واتجاهاتهم وميولهم لتوجيههم نحو التخصص أو المهنة المناسبة لهم إلى جانب مساعدتهم في تجاوز الصعوبات التي تحول دون تحقيقهم التوافق الدراسي.</a:t>
            </a:r>
          </a:p>
          <a:p>
            <a:pPr marL="0" lvl="0" indent="0">
              <a:buNone/>
            </a:pPr>
            <a:r>
              <a:rPr lang="ar-IQ" sz="2400" dirty="0">
                <a:solidFill>
                  <a:prstClr val="black"/>
                </a:solidFill>
              </a:rPr>
              <a:t>۸- علم النفس الكلينيكي:</a:t>
            </a:r>
          </a:p>
          <a:p>
            <a:pPr marL="0" lvl="0" indent="0" algn="just">
              <a:buNone/>
            </a:pPr>
            <a:r>
              <a:rPr lang="ar-IQ" sz="2400" dirty="0">
                <a:solidFill>
                  <a:prstClr val="black"/>
                </a:solidFill>
              </a:rPr>
              <a:t>   </a:t>
            </a:r>
            <a:r>
              <a:rPr lang="ar-IQ" sz="2400" dirty="0" smtClean="0">
                <a:solidFill>
                  <a:prstClr val="black"/>
                </a:solidFill>
              </a:rPr>
              <a:t>ويختص </a:t>
            </a:r>
            <a:r>
              <a:rPr lang="ar-IQ" sz="2400" dirty="0">
                <a:solidFill>
                  <a:prstClr val="black"/>
                </a:solidFill>
              </a:rPr>
              <a:t>هذا العلم بدراسة الأمراض النفسية والعقلية للوقوف على أسبابها أو أعراضها وكيفية معالجتها </a:t>
            </a:r>
            <a:r>
              <a:rPr lang="ar-IQ" sz="2400" dirty="0" smtClean="0">
                <a:solidFill>
                  <a:prstClr val="black"/>
                </a:solidFill>
              </a:rPr>
              <a:t>، وقد </a:t>
            </a:r>
            <a:r>
              <a:rPr lang="ar-IQ" sz="2400" dirty="0">
                <a:solidFill>
                  <a:prstClr val="black"/>
                </a:solidFill>
              </a:rPr>
              <a:t>تتطلب دراسة هذه الأمراض جهود العديد من المختصين في مجال الطب النفسي والعلاج النفسي والطب الجسمي إلى جانب ذلك فأن هذه الدراسة قد تتطلب استخدام بعض المقاييس النفسية والعقلية لأغراض التشخيص والتنبؤ بما ستكون عليه حالة المريض مستقبلا</a:t>
            </a:r>
            <a:r>
              <a:rPr lang="ar-IQ" sz="2400" dirty="0" smtClean="0">
                <a:solidFill>
                  <a:prstClr val="black"/>
                </a:solidFill>
              </a:rPr>
              <a:t>.</a:t>
            </a:r>
            <a:endParaRPr lang="ar-IQ" sz="2400" dirty="0">
              <a:solidFill>
                <a:prstClr val="black"/>
              </a:solidFill>
            </a:endParaRPr>
          </a:p>
        </p:txBody>
      </p:sp>
    </p:spTree>
    <p:extLst>
      <p:ext uri="{BB962C8B-B14F-4D97-AF65-F5344CB8AC3E}">
        <p14:creationId xmlns:p14="http://schemas.microsoft.com/office/powerpoint/2010/main" val="33872651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a:bodyPr>
          <a:lstStyle/>
          <a:p>
            <a:pPr marL="0" lvl="0" indent="0">
              <a:buNone/>
            </a:pPr>
            <a:r>
              <a:rPr lang="ar-IQ" sz="2400" dirty="0">
                <a:solidFill>
                  <a:prstClr val="black"/>
                </a:solidFill>
              </a:rPr>
              <a:t>9 - علم النفس العسكري:</a:t>
            </a:r>
          </a:p>
          <a:p>
            <a:pPr marL="0" lvl="0" indent="0" algn="just">
              <a:lnSpc>
                <a:spcPct val="150000"/>
              </a:lnSpc>
              <a:buNone/>
            </a:pPr>
            <a:r>
              <a:rPr lang="ar-IQ" sz="2400" dirty="0">
                <a:solidFill>
                  <a:prstClr val="black"/>
                </a:solidFill>
              </a:rPr>
              <a:t>  </a:t>
            </a:r>
            <a:r>
              <a:rPr lang="ar-IQ" sz="2400" dirty="0" smtClean="0">
                <a:solidFill>
                  <a:prstClr val="black"/>
                </a:solidFill>
              </a:rPr>
              <a:t>ويعني </a:t>
            </a:r>
            <a:r>
              <a:rPr lang="ar-IQ" sz="2400" dirty="0">
                <a:solidFill>
                  <a:prstClr val="black"/>
                </a:solidFill>
              </a:rPr>
              <a:t>هذا العلم بدراسة البيئة العسكرية وكيفية التكيف لها من قبل الضباط والجنود وذلك من خلال تطبيعهم على الطاعة واتباع النظام وتنفيذ الواجبات المحددة لكل </a:t>
            </a:r>
            <a:r>
              <a:rPr lang="ar-IQ" sz="2400" dirty="0" smtClean="0">
                <a:solidFill>
                  <a:prstClr val="black"/>
                </a:solidFill>
              </a:rPr>
              <a:t>منهم.</a:t>
            </a:r>
          </a:p>
          <a:p>
            <a:pPr marL="0" lvl="0" indent="0" algn="just">
              <a:lnSpc>
                <a:spcPct val="150000"/>
              </a:lnSpc>
              <a:buNone/>
            </a:pPr>
            <a:r>
              <a:rPr lang="ar-IQ" sz="2400" dirty="0">
                <a:solidFill>
                  <a:prstClr val="black"/>
                </a:solidFill>
              </a:rPr>
              <a:t> </a:t>
            </a:r>
            <a:r>
              <a:rPr lang="ar-IQ" sz="2400" dirty="0" smtClean="0">
                <a:solidFill>
                  <a:prstClr val="black"/>
                </a:solidFill>
              </a:rPr>
              <a:t>  </a:t>
            </a:r>
            <a:r>
              <a:rPr lang="ar-IQ" sz="2400" dirty="0">
                <a:solidFill>
                  <a:prstClr val="black"/>
                </a:solidFill>
              </a:rPr>
              <a:t>كما يهتم بتوزيع المجندين على صنوف الجيش ورفع الروح المعنوية بين </a:t>
            </a:r>
            <a:r>
              <a:rPr lang="ar-IQ" sz="2400" dirty="0" smtClean="0">
                <a:solidFill>
                  <a:prstClr val="black"/>
                </a:solidFill>
              </a:rPr>
              <a:t>الأفراد، </a:t>
            </a:r>
            <a:r>
              <a:rPr lang="ar-IQ" sz="2400" dirty="0">
                <a:solidFill>
                  <a:prstClr val="black"/>
                </a:solidFill>
              </a:rPr>
              <a:t>وكيفية مواجهة الإشاعات التي يبثها </a:t>
            </a:r>
            <a:r>
              <a:rPr lang="ar-IQ" sz="2400" dirty="0" smtClean="0">
                <a:solidFill>
                  <a:prstClr val="black"/>
                </a:solidFill>
              </a:rPr>
              <a:t>العدو، ودراسة </a:t>
            </a:r>
            <a:r>
              <a:rPr lang="ar-IQ" sz="2400" dirty="0">
                <a:solidFill>
                  <a:prstClr val="black"/>
                </a:solidFill>
              </a:rPr>
              <a:t>حالات </a:t>
            </a:r>
            <a:r>
              <a:rPr lang="ar-IQ" sz="2400" dirty="0" smtClean="0">
                <a:solidFill>
                  <a:prstClr val="black"/>
                </a:solidFill>
              </a:rPr>
              <a:t>عصُاب </a:t>
            </a:r>
            <a:r>
              <a:rPr lang="ar-IQ" sz="2400" dirty="0">
                <a:solidFill>
                  <a:prstClr val="black"/>
                </a:solidFill>
              </a:rPr>
              <a:t>الحرب ومعالجتها وغير ذلك من المجالات التي تزداد </a:t>
            </a:r>
            <a:r>
              <a:rPr lang="ar-IQ" sz="2400" dirty="0" smtClean="0">
                <a:solidFill>
                  <a:prstClr val="black"/>
                </a:solidFill>
              </a:rPr>
              <a:t>يوماً </a:t>
            </a:r>
            <a:r>
              <a:rPr lang="ar-IQ" sz="2400" dirty="0">
                <a:solidFill>
                  <a:prstClr val="black"/>
                </a:solidFill>
              </a:rPr>
              <a:t>بعد آخر في جيوش </a:t>
            </a:r>
            <a:r>
              <a:rPr lang="ar-IQ" sz="2400" dirty="0" smtClean="0">
                <a:solidFill>
                  <a:prstClr val="black"/>
                </a:solidFill>
              </a:rPr>
              <a:t>العالم .</a:t>
            </a:r>
            <a:endParaRPr lang="ar-IQ" dirty="0"/>
          </a:p>
        </p:txBody>
      </p:sp>
    </p:spTree>
    <p:extLst>
      <p:ext uri="{BB962C8B-B14F-4D97-AF65-F5344CB8AC3E}">
        <p14:creationId xmlns:p14="http://schemas.microsoft.com/office/powerpoint/2010/main" val="29547786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a:bodyPr>
          <a:lstStyle/>
          <a:p>
            <a:pPr marL="0" indent="0" algn="ctr">
              <a:buNone/>
            </a:pPr>
            <a:r>
              <a:rPr lang="ar-IQ" sz="2400" b="1" dirty="0"/>
              <a:t>المحاضرة </a:t>
            </a:r>
            <a:r>
              <a:rPr lang="ar-IQ" sz="2400" b="1" dirty="0" smtClean="0"/>
              <a:t>الثالثة</a:t>
            </a:r>
            <a:endParaRPr lang="ar-IQ" sz="2400" b="1" dirty="0"/>
          </a:p>
          <a:p>
            <a:pPr marL="0" indent="0" algn="ctr">
              <a:buNone/>
            </a:pPr>
            <a:r>
              <a:rPr lang="ar-IQ" sz="2400" b="1" dirty="0"/>
              <a:t>السلوك والعوامل المؤثرة فيه</a:t>
            </a:r>
          </a:p>
          <a:p>
            <a:pPr marL="0" indent="0">
              <a:buNone/>
            </a:pPr>
            <a:r>
              <a:rPr lang="ar-IQ" sz="2400" dirty="0"/>
              <a:t>1- الوراثة:</a:t>
            </a:r>
          </a:p>
          <a:p>
            <a:pPr marL="0" lvl="0" indent="0" algn="just">
              <a:buNone/>
            </a:pPr>
            <a:r>
              <a:rPr lang="ar-IQ" sz="2400" dirty="0"/>
              <a:t>   </a:t>
            </a:r>
            <a:r>
              <a:rPr lang="ar-IQ" sz="2400" dirty="0" smtClean="0"/>
              <a:t>وتعني </a:t>
            </a:r>
            <a:r>
              <a:rPr lang="ar-IQ" sz="2400" dirty="0"/>
              <a:t>انتقال بعض الخصائص الجسمية أو العقلية بشكل مباشر من </a:t>
            </a:r>
            <a:r>
              <a:rPr lang="ar-IQ" sz="2400" dirty="0" smtClean="0"/>
              <a:t>الآباء       </a:t>
            </a:r>
            <a:r>
              <a:rPr lang="ar-IQ" sz="2400" dirty="0"/>
              <a:t>(الأب والأم) إلى الأبناء أو بشكل غير مباشر من الأجداد أو الأعمام أو </a:t>
            </a:r>
            <a:r>
              <a:rPr lang="ar-IQ" sz="2400" dirty="0" smtClean="0"/>
              <a:t>الأقارب، </a:t>
            </a:r>
            <a:r>
              <a:rPr lang="ar-IQ" sz="2400" dirty="0"/>
              <a:t>وقد تكون هذه الخصائص جسمية كالطول أو القصر أو لون البشرة أو لون العيون </a:t>
            </a:r>
            <a:r>
              <a:rPr lang="ar-IQ" sz="2400" dirty="0" smtClean="0"/>
              <a:t>وقد تكون </a:t>
            </a:r>
            <a:r>
              <a:rPr lang="ar-IQ" sz="2400" dirty="0"/>
              <a:t>عقلية كالذكاء أو بعض الاستعدادات الخاصة كالاستعداد الرياضي أو الفني أو </a:t>
            </a:r>
            <a:r>
              <a:rPr lang="ar-IQ" sz="2400" dirty="0" smtClean="0"/>
              <a:t>اللغوي </a:t>
            </a:r>
            <a:r>
              <a:rPr lang="ar-IQ" sz="2400" dirty="0"/>
              <a:t>وما إلى ذلك </a:t>
            </a:r>
            <a:r>
              <a:rPr lang="ar-IQ" sz="2400" dirty="0" smtClean="0"/>
              <a:t>،وهذه </a:t>
            </a:r>
            <a:r>
              <a:rPr lang="ar-IQ" sz="2400" dirty="0"/>
              <a:t>الخصائص قد تكون سوية أو غير سوية كالتخلف العقلي أو مرض الصلع أو الهيموفيليا (عدم تخثر الدم</a:t>
            </a:r>
            <a:r>
              <a:rPr lang="ar-IQ" sz="2400" dirty="0" smtClean="0"/>
              <a:t>). </a:t>
            </a:r>
          </a:p>
          <a:p>
            <a:pPr marL="0" lvl="0" indent="0" algn="just">
              <a:buNone/>
            </a:pPr>
            <a:r>
              <a:rPr lang="ar-IQ" sz="2400" dirty="0">
                <a:solidFill>
                  <a:prstClr val="black"/>
                </a:solidFill>
              </a:rPr>
              <a:t> </a:t>
            </a:r>
            <a:r>
              <a:rPr lang="ar-IQ" sz="2400" dirty="0" smtClean="0">
                <a:solidFill>
                  <a:prstClr val="black"/>
                </a:solidFill>
              </a:rPr>
              <a:t> وتنتقل </a:t>
            </a:r>
            <a:r>
              <a:rPr lang="ar-IQ" sz="2400" dirty="0">
                <a:solidFill>
                  <a:prstClr val="black"/>
                </a:solidFill>
              </a:rPr>
              <a:t>هذه الصفات أو الخصائص عن طريق حبيبات صغيرة تتكون من مواد </a:t>
            </a:r>
            <a:r>
              <a:rPr lang="ar-IQ" sz="2400" dirty="0" smtClean="0">
                <a:solidFill>
                  <a:prstClr val="black"/>
                </a:solidFill>
              </a:rPr>
              <a:t>كيمياوية، </a:t>
            </a:r>
            <a:r>
              <a:rPr lang="ar-IQ" sz="2400" dirty="0">
                <a:solidFill>
                  <a:prstClr val="black"/>
                </a:solidFill>
              </a:rPr>
              <a:t>وتعمل كعوامل مساعدة في التفاعل بين الخلية وبيئتها ويطلق عليها ﺒ(الكروموسومات) والتي تختلف من حيث عددها من كائن الى اخر فهي عند البعوضة (6) كروموسومات اي ثلاث </a:t>
            </a:r>
            <a:r>
              <a:rPr lang="ar-IQ" sz="2400" dirty="0" smtClean="0">
                <a:solidFill>
                  <a:prstClr val="black"/>
                </a:solidFill>
              </a:rPr>
              <a:t>ازواج، </a:t>
            </a:r>
            <a:r>
              <a:rPr lang="ar-IQ" sz="2400" dirty="0">
                <a:solidFill>
                  <a:prstClr val="black"/>
                </a:solidFill>
              </a:rPr>
              <a:t>أما عند الإنسان فهي (46) فرد من الكروموسومات تنتظم في (۲۳) زوج وتكون هذه الأزواج متماثلة عند الأنثى </a:t>
            </a:r>
            <a:r>
              <a:rPr lang="ar-IQ" sz="2400" dirty="0" smtClean="0">
                <a:solidFill>
                  <a:prstClr val="black"/>
                </a:solidFill>
              </a:rPr>
              <a:t>فهي </a:t>
            </a:r>
            <a:endParaRPr lang="ar-IQ" sz="2400" dirty="0">
              <a:solidFill>
                <a:prstClr val="black"/>
              </a:solidFill>
            </a:endParaRPr>
          </a:p>
        </p:txBody>
      </p:sp>
    </p:spTree>
    <p:extLst>
      <p:ext uri="{BB962C8B-B14F-4D97-AF65-F5344CB8AC3E}">
        <p14:creationId xmlns:p14="http://schemas.microsoft.com/office/powerpoint/2010/main" val="19278304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fontScale="92500" lnSpcReduction="20000"/>
          </a:bodyPr>
          <a:lstStyle/>
          <a:p>
            <a:pPr marL="0" indent="0">
              <a:buNone/>
            </a:pPr>
            <a:r>
              <a:rPr lang="ar-IQ" dirty="0" smtClean="0"/>
              <a:t>أ-</a:t>
            </a:r>
            <a:r>
              <a:rPr lang="ar-IQ" b="1" dirty="0" smtClean="0"/>
              <a:t> </a:t>
            </a:r>
            <a:r>
              <a:rPr lang="ar-IQ" dirty="0" smtClean="0"/>
              <a:t>الفلسفة اليونانية</a:t>
            </a:r>
          </a:p>
          <a:p>
            <a:pPr marL="0" indent="0" algn="just">
              <a:buNone/>
            </a:pPr>
            <a:r>
              <a:rPr lang="ar-IQ" sz="2600" dirty="0" smtClean="0"/>
              <a:t>  ان الفلاسفة اليونانيون كانوا يعتقدون ان العالم الخارجي المحيط بهم يتكون من اربعه عناصر اساسيه هي الماء و الهواء و النار والتراب وبذلك جعلوا للإنسان اربعه امزجه، </a:t>
            </a:r>
            <a:r>
              <a:rPr lang="ar-IQ" sz="2600" dirty="0"/>
              <a:t>و</a:t>
            </a:r>
            <a:r>
              <a:rPr lang="ar-IQ" sz="2600" dirty="0" smtClean="0">
                <a:solidFill>
                  <a:prstClr val="black"/>
                </a:solidFill>
              </a:rPr>
              <a:t>قد </a:t>
            </a:r>
            <a:r>
              <a:rPr lang="ar-IQ" sz="2600" dirty="0">
                <a:solidFill>
                  <a:prstClr val="black"/>
                </a:solidFill>
              </a:rPr>
              <a:t>وجهوا </a:t>
            </a:r>
            <a:r>
              <a:rPr lang="ar-IQ" sz="2600" dirty="0" smtClean="0"/>
              <a:t>الفلاسفة اليونان اهتمامهم وعنايتهم الى فهم العالم </a:t>
            </a:r>
            <a:r>
              <a:rPr lang="ar-IQ" sz="2600" dirty="0">
                <a:solidFill>
                  <a:prstClr val="black"/>
                </a:solidFill>
              </a:rPr>
              <a:t>المادي </a:t>
            </a:r>
            <a:r>
              <a:rPr lang="ar-IQ" sz="2600" dirty="0" smtClean="0"/>
              <a:t>وتفسيره اكثر من عنايتهم  بمعرفه الانسان والطرق التي يتبعها في تفكيره وشعوره وانفعاله ، و من الفلاسفة اليونان الذين اهتموا بدراسة الانسان نذكر منهم افلاطون وسقراط وارسطو.</a:t>
            </a:r>
          </a:p>
          <a:p>
            <a:pPr marL="0" lvl="0" indent="0">
              <a:buNone/>
            </a:pPr>
            <a:r>
              <a:rPr lang="ar-IQ" sz="2600" dirty="0">
                <a:solidFill>
                  <a:prstClr val="black"/>
                </a:solidFill>
              </a:rPr>
              <a:t>ب- مرحله الفلسفة العربية الإسلامية</a:t>
            </a:r>
          </a:p>
          <a:p>
            <a:pPr marL="0" lvl="0" indent="0" algn="just">
              <a:buNone/>
            </a:pPr>
            <a:r>
              <a:rPr lang="ar-IQ" sz="2600" dirty="0">
                <a:solidFill>
                  <a:prstClr val="black"/>
                </a:solidFill>
              </a:rPr>
              <a:t>  ان التراث العربي الاسلامي يرفد بالكثير من الافكار والآراء في شتى  ميادين العلم والمعرفة ومنها علم النفس اذ كان لهؤلاء الفلاسفة العرب المسلمين الفضل الكبير في ما وصل اليه العلماء الغرب الذي فتحت امامه افاق ورؤى متعددة من خلال بحثهم وتعمقهم  بدراسة الفكر العربي الاسلامي الا ان </a:t>
            </a:r>
            <a:r>
              <a:rPr lang="ar-IQ" sz="2600" dirty="0" smtClean="0">
                <a:solidFill>
                  <a:prstClr val="black"/>
                </a:solidFill>
              </a:rPr>
              <a:t>الميزة البارزة </a:t>
            </a:r>
            <a:r>
              <a:rPr lang="ar-IQ" sz="2600" dirty="0">
                <a:solidFill>
                  <a:prstClr val="black"/>
                </a:solidFill>
              </a:rPr>
              <a:t>في اراء وافكار الفلاسفة العرب والمسلمين النفسية انها لم تحصل على تقصي وتوضيح وتصنيف لذا فأننا سنركز هنا على ابرز الآراء النفسية والتربوية عند مجموعه من العلماء البارزين موزعين على مراحل تاريخيه </a:t>
            </a:r>
            <a:r>
              <a:rPr lang="ar-IQ" sz="2600" dirty="0" smtClean="0">
                <a:solidFill>
                  <a:prstClr val="black"/>
                </a:solidFill>
              </a:rPr>
              <a:t>ابتداء </a:t>
            </a:r>
            <a:r>
              <a:rPr lang="ar-IQ" sz="2600" dirty="0">
                <a:solidFill>
                  <a:prstClr val="black"/>
                </a:solidFill>
              </a:rPr>
              <a:t>من منتصف القرن الرابع الهجري وحتى بداية القرن التاسع الهجري اي ابتداء من ابن سينا وانتهاء بابن خلدون وفيما يأتي وصف موجز لهؤلاء في مجال علم النفس</a:t>
            </a:r>
            <a:r>
              <a:rPr lang="ar-IQ" sz="2600" dirty="0" smtClean="0">
                <a:solidFill>
                  <a:prstClr val="black"/>
                </a:solidFill>
              </a:rPr>
              <a:t>.</a:t>
            </a:r>
            <a:endParaRPr lang="ar-IQ" sz="2600" dirty="0">
              <a:solidFill>
                <a:prstClr val="black"/>
              </a:solidFill>
            </a:endParaRPr>
          </a:p>
        </p:txBody>
      </p:sp>
    </p:spTree>
    <p:extLst>
      <p:ext uri="{BB962C8B-B14F-4D97-AF65-F5344CB8AC3E}">
        <p14:creationId xmlns:p14="http://schemas.microsoft.com/office/powerpoint/2010/main" val="378630354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lnSpcReduction="10000"/>
          </a:bodyPr>
          <a:lstStyle/>
          <a:p>
            <a:pPr marL="0" lvl="0" indent="0" algn="just">
              <a:buNone/>
            </a:pPr>
            <a:r>
              <a:rPr lang="ar-IQ" sz="2400" dirty="0">
                <a:solidFill>
                  <a:prstClr val="black"/>
                </a:solidFill>
              </a:rPr>
              <a:t>جميعا من نوع</a:t>
            </a:r>
            <a:r>
              <a:rPr lang="en-US" sz="2400" dirty="0">
                <a:solidFill>
                  <a:prstClr val="black"/>
                </a:solidFill>
              </a:rPr>
              <a:t>XX</a:t>
            </a:r>
            <a:r>
              <a:rPr lang="en-US" sz="2400" dirty="0" smtClean="0">
                <a:solidFill>
                  <a:prstClr val="black"/>
                </a:solidFill>
              </a:rPr>
              <a:t>) </a:t>
            </a:r>
            <a:r>
              <a:rPr lang="ar-IQ" sz="2400" dirty="0" smtClean="0">
                <a:solidFill>
                  <a:prstClr val="black"/>
                </a:solidFill>
              </a:rPr>
              <a:t>) </a:t>
            </a:r>
            <a:r>
              <a:rPr lang="ar-IQ" sz="2400" dirty="0">
                <a:solidFill>
                  <a:prstClr val="black"/>
                </a:solidFill>
              </a:rPr>
              <a:t>أما عند الذكر فأن أحد هذه الأزواج يكون مختلف فهو من نوع  (</a:t>
            </a:r>
            <a:r>
              <a:rPr lang="en-GB" sz="2400" dirty="0">
                <a:solidFill>
                  <a:prstClr val="black"/>
                </a:solidFill>
              </a:rPr>
              <a:t> XY</a:t>
            </a:r>
            <a:r>
              <a:rPr lang="ar-IQ" sz="2400" dirty="0" smtClean="0">
                <a:solidFill>
                  <a:prstClr val="black"/>
                </a:solidFill>
              </a:rPr>
              <a:t>) وهو </a:t>
            </a:r>
            <a:r>
              <a:rPr lang="ar-IQ" sz="2400" dirty="0">
                <a:solidFill>
                  <a:prstClr val="black"/>
                </a:solidFill>
              </a:rPr>
              <a:t>المسؤول عن تحديد جنس الجنين فيما إذا كان ذكرا أو أنثى. </a:t>
            </a:r>
            <a:endParaRPr lang="ar-IQ" sz="2400" dirty="0" smtClean="0"/>
          </a:p>
          <a:p>
            <a:pPr marL="0" indent="0" algn="just">
              <a:buNone/>
            </a:pPr>
            <a:r>
              <a:rPr lang="ar-IQ" sz="2400" dirty="0" smtClean="0"/>
              <a:t>  وعند </a:t>
            </a:r>
            <a:r>
              <a:rPr lang="ar-IQ" sz="2400" dirty="0"/>
              <a:t>تكون الحيوانات المنوية أو البويضات يختزل عدد الكروموسومات إلى النصف أي يصبح هناك (۲۳) فرد من الكروموسومات عند الذكر و (۲۳) فرد من الكروموسومات عند </a:t>
            </a:r>
            <a:r>
              <a:rPr lang="ar-IQ" sz="2400" dirty="0" smtClean="0"/>
              <a:t>الأنثى، </a:t>
            </a:r>
            <a:r>
              <a:rPr lang="ar-IQ" sz="2400" dirty="0"/>
              <a:t>و</a:t>
            </a:r>
            <a:r>
              <a:rPr lang="ar-IQ" sz="2400" dirty="0" smtClean="0"/>
              <a:t>عند </a:t>
            </a:r>
            <a:r>
              <a:rPr lang="ar-IQ" sz="2400" dirty="0"/>
              <a:t>اتحاد </a:t>
            </a:r>
            <a:r>
              <a:rPr lang="ar-IQ" sz="2400" dirty="0" err="1" smtClean="0"/>
              <a:t>الحيمن</a:t>
            </a:r>
            <a:r>
              <a:rPr lang="ar-IQ" sz="2400" dirty="0" smtClean="0"/>
              <a:t> </a:t>
            </a:r>
            <a:r>
              <a:rPr lang="ar-IQ" sz="2400" dirty="0"/>
              <a:t>بالبويضة تتكون البيضة المخصبة (</a:t>
            </a:r>
            <a:r>
              <a:rPr lang="ar-IQ" sz="2400" dirty="0" err="1"/>
              <a:t>الزایکوت</a:t>
            </a:r>
            <a:r>
              <a:rPr lang="ar-IQ" sz="2400" dirty="0"/>
              <a:t>) والتي تتألف من (46) فرد من الكروموسومات.</a:t>
            </a:r>
          </a:p>
          <a:p>
            <a:pPr marL="0" lvl="0" indent="0" algn="just">
              <a:buNone/>
            </a:pPr>
            <a:r>
              <a:rPr lang="ar-IQ" sz="2400" dirty="0">
                <a:solidFill>
                  <a:prstClr val="black"/>
                </a:solidFill>
              </a:rPr>
              <a:t>وعلى العموم فأن هناك عدد من القوانين المتعلقة بالهندسة الوراثية قد جاء بها (مندل) ولا زالت قائمة حتى الآن ويمكن أيجازها بالآتي:</a:t>
            </a:r>
          </a:p>
          <a:p>
            <a:pPr marL="0" lvl="0" indent="0" algn="just">
              <a:buNone/>
            </a:pPr>
            <a:r>
              <a:rPr lang="ar-IQ" sz="2400" dirty="0">
                <a:solidFill>
                  <a:prstClr val="black"/>
                </a:solidFill>
              </a:rPr>
              <a:t>1- ملازمة الصفات لأحد الجنسين دون الآخر:</a:t>
            </a:r>
          </a:p>
          <a:p>
            <a:pPr marL="0" lvl="0" indent="0" algn="just">
              <a:buNone/>
            </a:pPr>
            <a:r>
              <a:rPr lang="ar-IQ" sz="2400" dirty="0">
                <a:solidFill>
                  <a:prstClr val="black"/>
                </a:solidFill>
              </a:rPr>
              <a:t>  أي أن بعض الصفات تلازم أحد الجنسين دون الآخر مثل مرض (الصلع) الذي يصاب به الذكور دون الإناث، فعند أتحاد </a:t>
            </a:r>
            <a:r>
              <a:rPr lang="ar-IQ" sz="2400" dirty="0" err="1">
                <a:solidFill>
                  <a:prstClr val="black"/>
                </a:solidFill>
              </a:rPr>
              <a:t>کروموسوم</a:t>
            </a:r>
            <a:r>
              <a:rPr lang="en-US" sz="2400" dirty="0">
                <a:solidFill>
                  <a:prstClr val="black"/>
                </a:solidFill>
              </a:rPr>
              <a:t>(X) </a:t>
            </a:r>
            <a:r>
              <a:rPr lang="ar-IQ" sz="2400" dirty="0">
                <a:solidFill>
                  <a:prstClr val="black"/>
                </a:solidFill>
              </a:rPr>
              <a:t>من الأم يحمل المرض مع كروموسوم </a:t>
            </a:r>
            <a:r>
              <a:rPr lang="en-US" sz="2400" dirty="0">
                <a:solidFill>
                  <a:prstClr val="black"/>
                </a:solidFill>
              </a:rPr>
              <a:t>X) </a:t>
            </a:r>
            <a:r>
              <a:rPr lang="ar-IQ" sz="2400" dirty="0">
                <a:solidFill>
                  <a:prstClr val="black"/>
                </a:solidFill>
              </a:rPr>
              <a:t> ) من الأب لا يحمل المرض فأن الأنثى سوف تصاب بالمرض لان الكروموسوم </a:t>
            </a:r>
            <a:r>
              <a:rPr lang="en-US" sz="2400" dirty="0">
                <a:solidFill>
                  <a:prstClr val="black"/>
                </a:solidFill>
              </a:rPr>
              <a:t>X) </a:t>
            </a:r>
            <a:r>
              <a:rPr lang="ar-IQ" sz="2400" dirty="0">
                <a:solidFill>
                  <a:prstClr val="black"/>
                </a:solidFill>
              </a:rPr>
              <a:t> ) الذكري يتغلب </a:t>
            </a:r>
            <a:r>
              <a:rPr lang="ar-IQ" sz="2400" dirty="0" err="1">
                <a:solidFill>
                  <a:prstClr val="black"/>
                </a:solidFill>
              </a:rPr>
              <a:t>علی</a:t>
            </a:r>
            <a:r>
              <a:rPr lang="ar-IQ" sz="2400" dirty="0">
                <a:solidFill>
                  <a:prstClr val="black"/>
                </a:solidFill>
              </a:rPr>
              <a:t> </a:t>
            </a:r>
            <a:r>
              <a:rPr lang="ar-IQ" sz="2400" dirty="0" err="1">
                <a:solidFill>
                  <a:prstClr val="black"/>
                </a:solidFill>
              </a:rPr>
              <a:t>کروموسوم</a:t>
            </a:r>
            <a:r>
              <a:rPr lang="en-US" sz="2400" dirty="0">
                <a:solidFill>
                  <a:prstClr val="black"/>
                </a:solidFill>
              </a:rPr>
              <a:t> (X) </a:t>
            </a:r>
            <a:r>
              <a:rPr lang="ar-IQ" sz="2400" dirty="0">
                <a:solidFill>
                  <a:prstClr val="black"/>
                </a:solidFill>
              </a:rPr>
              <a:t>الأنثوي. على حين أن اتحاد </a:t>
            </a:r>
            <a:r>
              <a:rPr lang="ar-IQ" sz="2400" dirty="0" err="1">
                <a:solidFill>
                  <a:prstClr val="black"/>
                </a:solidFill>
              </a:rPr>
              <a:t>کروموسوم</a:t>
            </a:r>
            <a:r>
              <a:rPr lang="ar-IQ" sz="2400" dirty="0">
                <a:solidFill>
                  <a:prstClr val="black"/>
                </a:solidFill>
              </a:rPr>
              <a:t> </a:t>
            </a:r>
            <a:r>
              <a:rPr lang="en-US" sz="2400" dirty="0">
                <a:solidFill>
                  <a:prstClr val="black"/>
                </a:solidFill>
              </a:rPr>
              <a:t>X) </a:t>
            </a:r>
            <a:r>
              <a:rPr lang="ar-IQ" sz="2400" dirty="0">
                <a:solidFill>
                  <a:prstClr val="black"/>
                </a:solidFill>
              </a:rPr>
              <a:t> ) أنثوي لا يحمل المرض مع </a:t>
            </a:r>
            <a:r>
              <a:rPr lang="ar-IQ" sz="2400" dirty="0" err="1">
                <a:solidFill>
                  <a:prstClr val="black"/>
                </a:solidFill>
              </a:rPr>
              <a:t>کروموسوم</a:t>
            </a:r>
            <a:r>
              <a:rPr lang="ar-IQ" sz="2400" dirty="0">
                <a:solidFill>
                  <a:prstClr val="black"/>
                </a:solidFill>
              </a:rPr>
              <a:t> </a:t>
            </a:r>
            <a:r>
              <a:rPr lang="en-US" sz="2400" dirty="0">
                <a:solidFill>
                  <a:prstClr val="black"/>
                </a:solidFill>
              </a:rPr>
              <a:t> (Y) </a:t>
            </a:r>
            <a:r>
              <a:rPr lang="ar-IQ" sz="2400" dirty="0">
                <a:solidFill>
                  <a:prstClr val="black"/>
                </a:solidFill>
              </a:rPr>
              <a:t>الذكري الذي يحمل المرض يؤدي إلى تعرض الذكر للإصابة بهذا المرض لأن الكروموسوم </a:t>
            </a:r>
            <a:r>
              <a:rPr lang="en-US" sz="2400" dirty="0">
                <a:solidFill>
                  <a:prstClr val="black"/>
                </a:solidFill>
              </a:rPr>
              <a:t> (Y) </a:t>
            </a:r>
            <a:r>
              <a:rPr lang="ar-IQ" sz="2400" dirty="0">
                <a:solidFill>
                  <a:prstClr val="black"/>
                </a:solidFill>
              </a:rPr>
              <a:t>أقوى من الكروموسوم </a:t>
            </a:r>
            <a:r>
              <a:rPr lang="en-US" sz="2400" dirty="0">
                <a:solidFill>
                  <a:prstClr val="black"/>
                </a:solidFill>
              </a:rPr>
              <a:t>X) </a:t>
            </a:r>
            <a:r>
              <a:rPr lang="ar-IQ" sz="2400" dirty="0">
                <a:solidFill>
                  <a:prstClr val="black"/>
                </a:solidFill>
              </a:rPr>
              <a:t> </a:t>
            </a:r>
            <a:r>
              <a:rPr lang="ar-IQ" sz="2400" dirty="0" smtClean="0">
                <a:solidFill>
                  <a:prstClr val="black"/>
                </a:solidFill>
              </a:rPr>
              <a:t>)، ولهذا </a:t>
            </a:r>
            <a:r>
              <a:rPr lang="ar-IQ" sz="2400" dirty="0">
                <a:solidFill>
                  <a:prstClr val="black"/>
                </a:solidFill>
              </a:rPr>
              <a:t>نجد أن هذا المرض يلازم الذكور أكثر من </a:t>
            </a:r>
            <a:r>
              <a:rPr lang="ar-IQ" sz="2400" dirty="0" err="1">
                <a:solidFill>
                  <a:prstClr val="black"/>
                </a:solidFill>
              </a:rPr>
              <a:t>الأناث</a:t>
            </a:r>
            <a:r>
              <a:rPr lang="ar-IQ" sz="2400" dirty="0">
                <a:solidFill>
                  <a:prstClr val="black"/>
                </a:solidFill>
              </a:rPr>
              <a:t>.</a:t>
            </a:r>
          </a:p>
          <a:p>
            <a:pPr marL="0" indent="0">
              <a:buNone/>
            </a:pPr>
            <a:endParaRPr lang="ar-IQ" dirty="0"/>
          </a:p>
        </p:txBody>
      </p:sp>
    </p:spTree>
    <p:extLst>
      <p:ext uri="{BB962C8B-B14F-4D97-AF65-F5344CB8AC3E}">
        <p14:creationId xmlns:p14="http://schemas.microsoft.com/office/powerpoint/2010/main" val="40348975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fontScale="92500" lnSpcReduction="10000"/>
          </a:bodyPr>
          <a:lstStyle/>
          <a:p>
            <a:pPr marL="0" indent="0" algn="just">
              <a:buNone/>
            </a:pPr>
            <a:r>
              <a:rPr lang="ar-IQ" dirty="0"/>
              <a:t> </a:t>
            </a:r>
            <a:r>
              <a:rPr lang="ar-IQ" sz="2600" dirty="0"/>
              <a:t>۲- تحديد جنس الجنين:</a:t>
            </a:r>
          </a:p>
          <a:p>
            <a:pPr marL="0" indent="0" algn="just">
              <a:buNone/>
            </a:pPr>
            <a:r>
              <a:rPr lang="ar-IQ" sz="2600" dirty="0"/>
              <a:t>  </a:t>
            </a:r>
            <a:r>
              <a:rPr lang="ar-IQ" sz="2600" dirty="0" smtClean="0"/>
              <a:t>أن </a:t>
            </a:r>
            <a:r>
              <a:rPr lang="ar-IQ" sz="2600" dirty="0"/>
              <a:t>تحديد جنس الجنين يعتمد على الأب دون الأم لأن زوج الكروموسومات الخاص بتحديد جنس الجنين عند الذكر يكون </a:t>
            </a:r>
            <a:r>
              <a:rPr lang="en-US" sz="2600" dirty="0" smtClean="0"/>
              <a:t>(XY) </a:t>
            </a:r>
            <a:r>
              <a:rPr lang="ar-IQ" sz="2600" dirty="0"/>
              <a:t>على حين يكون عند الأنثى </a:t>
            </a:r>
            <a:r>
              <a:rPr lang="en-US" sz="2600" dirty="0" smtClean="0"/>
              <a:t> (XX</a:t>
            </a:r>
            <a:r>
              <a:rPr lang="en-US" sz="2600" dirty="0"/>
              <a:t>) </a:t>
            </a:r>
            <a:r>
              <a:rPr lang="ar-IQ" sz="2600" dirty="0"/>
              <a:t>فعند اتحاد </a:t>
            </a:r>
            <a:r>
              <a:rPr lang="ar-IQ" sz="2600" dirty="0" smtClean="0"/>
              <a:t>الكروموسوم </a:t>
            </a:r>
            <a:r>
              <a:rPr lang="en-US" sz="2600" dirty="0" smtClean="0"/>
              <a:t>X</a:t>
            </a:r>
            <a:r>
              <a:rPr lang="en-US" sz="2600" dirty="0"/>
              <a:t>) </a:t>
            </a:r>
            <a:r>
              <a:rPr lang="ar-IQ" sz="2600" dirty="0" smtClean="0"/>
              <a:t> ) من </a:t>
            </a:r>
            <a:r>
              <a:rPr lang="ar-IQ" sz="2600" dirty="0"/>
              <a:t>الذكر مع </a:t>
            </a:r>
            <a:r>
              <a:rPr lang="ar-IQ" sz="2600" dirty="0" smtClean="0"/>
              <a:t>الكروموسوم</a:t>
            </a:r>
            <a:r>
              <a:rPr lang="en-US" sz="2600" dirty="0" smtClean="0"/>
              <a:t>X</a:t>
            </a:r>
            <a:r>
              <a:rPr lang="en-US" sz="2600" dirty="0"/>
              <a:t>) </a:t>
            </a:r>
            <a:r>
              <a:rPr lang="ar-IQ" sz="2600" dirty="0" smtClean="0"/>
              <a:t>) من </a:t>
            </a:r>
            <a:r>
              <a:rPr lang="ar-IQ" sz="2600" dirty="0"/>
              <a:t>الأنثى فأن الجنين يكون أنثى أما إذا أتحد </a:t>
            </a:r>
            <a:r>
              <a:rPr lang="ar-IQ" sz="2600" dirty="0" smtClean="0"/>
              <a:t>الكروموسوم</a:t>
            </a:r>
            <a:r>
              <a:rPr lang="en-US" sz="2600" dirty="0" smtClean="0"/>
              <a:t>Y</a:t>
            </a:r>
            <a:r>
              <a:rPr lang="en-US" sz="2600" dirty="0"/>
              <a:t>) </a:t>
            </a:r>
            <a:r>
              <a:rPr lang="ar-IQ" sz="2600" dirty="0" smtClean="0"/>
              <a:t>) من </a:t>
            </a:r>
            <a:r>
              <a:rPr lang="ar-IQ" sz="2600" dirty="0"/>
              <a:t>الذكر مع </a:t>
            </a:r>
            <a:r>
              <a:rPr lang="ar-IQ" sz="2600" dirty="0" smtClean="0"/>
              <a:t>الكروموسوم</a:t>
            </a:r>
            <a:r>
              <a:rPr lang="en-US" sz="2600" dirty="0" smtClean="0"/>
              <a:t>X</a:t>
            </a:r>
            <a:r>
              <a:rPr lang="en-US" sz="2600" dirty="0"/>
              <a:t>) </a:t>
            </a:r>
            <a:r>
              <a:rPr lang="ar-IQ" sz="2600" dirty="0" smtClean="0"/>
              <a:t> ) من </a:t>
            </a:r>
            <a:r>
              <a:rPr lang="ar-IQ" sz="2600" dirty="0"/>
              <a:t>الأنثى فأن الجنين يكون ذكر.</a:t>
            </a:r>
          </a:p>
          <a:p>
            <a:pPr marL="0" lvl="0" indent="0" algn="just">
              <a:buNone/>
            </a:pPr>
            <a:r>
              <a:rPr lang="ar-IQ" sz="2600" dirty="0" smtClean="0">
                <a:solidFill>
                  <a:prstClr val="black"/>
                </a:solidFill>
              </a:rPr>
              <a:t>3- </a:t>
            </a:r>
            <a:r>
              <a:rPr lang="ar-IQ" sz="2600" dirty="0">
                <a:solidFill>
                  <a:prstClr val="black"/>
                </a:solidFill>
              </a:rPr>
              <a:t>وحدة الصفات:</a:t>
            </a:r>
          </a:p>
          <a:p>
            <a:pPr marL="0" lvl="0" indent="0" algn="just">
              <a:buNone/>
            </a:pPr>
            <a:r>
              <a:rPr lang="ar-IQ" sz="2600" dirty="0">
                <a:solidFill>
                  <a:prstClr val="black"/>
                </a:solidFill>
              </a:rPr>
              <a:t>    أي أن يأخذ الوليد بعض الصفات من الأب وصفات أخرى من الأم كان يأخذ من أبيه (طول القامة) ويأخذ من أمه لون العيون.</a:t>
            </a:r>
          </a:p>
          <a:p>
            <a:pPr marL="0" lvl="0" indent="0" algn="just">
              <a:buNone/>
            </a:pPr>
            <a:r>
              <a:rPr lang="ar-IQ" sz="2600" b="1" dirty="0">
                <a:solidFill>
                  <a:prstClr val="black"/>
                </a:solidFill>
              </a:rPr>
              <a:t>أثر الوراثية في </a:t>
            </a:r>
            <a:r>
              <a:rPr lang="ar-IQ" sz="2600" b="1" dirty="0" smtClean="0">
                <a:solidFill>
                  <a:prstClr val="black"/>
                </a:solidFill>
              </a:rPr>
              <a:t>السلوك:</a:t>
            </a:r>
            <a:endParaRPr lang="ar-IQ" sz="2600" b="1" dirty="0">
              <a:solidFill>
                <a:prstClr val="black"/>
              </a:solidFill>
            </a:endParaRPr>
          </a:p>
          <a:p>
            <a:pPr marL="0" lvl="0" indent="0" algn="just">
              <a:buNone/>
            </a:pPr>
            <a:r>
              <a:rPr lang="ar-IQ" sz="2600" dirty="0">
                <a:solidFill>
                  <a:prstClr val="black"/>
                </a:solidFill>
              </a:rPr>
              <a:t>    هناك العديد من الدراسات التي أوضحت أهمية العوامل الوراثية وتأثيرها في السلوك ومن بين تلك الدراسات تلك التي أجريت على أسرة رجل أمريكي خارج على القانون يدعى (ماكس </a:t>
            </a:r>
            <a:r>
              <a:rPr lang="ar-IQ" sz="2600" dirty="0" err="1">
                <a:solidFill>
                  <a:prstClr val="black"/>
                </a:solidFill>
              </a:rPr>
              <a:t>جوکس</a:t>
            </a:r>
            <a:r>
              <a:rPr lang="ar-IQ" sz="2600" dirty="0">
                <a:solidFill>
                  <a:prstClr val="black"/>
                </a:solidFill>
              </a:rPr>
              <a:t>) فقد تزوج أولاده من نساء متخلفات عقليا وبعد متابعة نسل هذه العائلة ولمدة (۷۰) عام تبين أن جميع أحفادهم كانوا من اللصوص والمجرمين </a:t>
            </a:r>
            <a:r>
              <a:rPr lang="ar-IQ" sz="2600" dirty="0" smtClean="0">
                <a:solidFill>
                  <a:prstClr val="black"/>
                </a:solidFill>
              </a:rPr>
              <a:t>.</a:t>
            </a:r>
            <a:r>
              <a:rPr lang="ar-IQ" sz="2400" dirty="0"/>
              <a:t> </a:t>
            </a:r>
            <a:endParaRPr lang="ar-IQ" sz="2600" dirty="0">
              <a:solidFill>
                <a:prstClr val="black"/>
              </a:solidFill>
            </a:endParaRPr>
          </a:p>
        </p:txBody>
      </p:sp>
    </p:spTree>
    <p:extLst>
      <p:ext uri="{BB962C8B-B14F-4D97-AF65-F5344CB8AC3E}">
        <p14:creationId xmlns:p14="http://schemas.microsoft.com/office/powerpoint/2010/main" val="286636137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404664"/>
            <a:ext cx="8424936" cy="6048672"/>
          </a:xfrm>
        </p:spPr>
        <p:txBody>
          <a:bodyPr>
            <a:normAutofit fontScale="25000" lnSpcReduction="20000"/>
          </a:bodyPr>
          <a:lstStyle/>
          <a:p>
            <a:pPr marL="0" indent="0" algn="just">
              <a:buNone/>
            </a:pPr>
            <a:r>
              <a:rPr lang="ar-IQ" sz="9600" dirty="0" smtClean="0"/>
              <a:t>  وفي </a:t>
            </a:r>
            <a:r>
              <a:rPr lang="ar-IQ" sz="9600" dirty="0"/>
              <a:t>دراسة أخرى أجريت على رجل أمريكي يدعى (مارتن </a:t>
            </a:r>
            <a:r>
              <a:rPr lang="ar-IQ" sz="9600" dirty="0" err="1"/>
              <a:t>كلیكاك</a:t>
            </a:r>
            <a:r>
              <a:rPr lang="ar-IQ" sz="9600" dirty="0"/>
              <a:t>) كان قد تزوج بامرأة ضعيفة العقل تبين أن جميع أولاده كانوا من المتخلفين عقليا والمجرمين. وقد أتيح لهذا الرجل فرصة الزواج من امرأة محترمة وبعد متابعة أولاده تبين أنهم كانوا أناس عاديون وأن البعض منهم كانوا قد تقلدوا مناصب إدارية وعلمية متقدمة.</a:t>
            </a:r>
          </a:p>
          <a:p>
            <a:pPr marL="0" lvl="0" indent="0" algn="just">
              <a:buNone/>
            </a:pPr>
            <a:r>
              <a:rPr lang="ar-IQ" sz="9600" dirty="0" smtClean="0">
                <a:solidFill>
                  <a:prstClr val="black"/>
                </a:solidFill>
              </a:rPr>
              <a:t>  ومن </a:t>
            </a:r>
            <a:r>
              <a:rPr lang="ar-IQ" sz="9600" dirty="0">
                <a:solidFill>
                  <a:prstClr val="black"/>
                </a:solidFill>
              </a:rPr>
              <a:t>الدراسات الأخرى التي تعزز أهمية الدور الذي تلعبه العوامل الوراثية في </a:t>
            </a:r>
            <a:r>
              <a:rPr lang="ar-IQ" sz="9600" dirty="0" err="1">
                <a:solidFill>
                  <a:prstClr val="black"/>
                </a:solidFill>
              </a:rPr>
              <a:t>تاثيرها</a:t>
            </a:r>
            <a:r>
              <a:rPr lang="ar-IQ" sz="9600" dirty="0">
                <a:solidFill>
                  <a:prstClr val="black"/>
                </a:solidFill>
              </a:rPr>
              <a:t> في السلوك تلك التي قام بها ثلاثة من الباحثين وهم (</a:t>
            </a:r>
            <a:r>
              <a:rPr lang="ar-IQ" sz="9600" dirty="0" err="1">
                <a:solidFill>
                  <a:prstClr val="black"/>
                </a:solidFill>
              </a:rPr>
              <a:t>فریمان</a:t>
            </a:r>
            <a:r>
              <a:rPr lang="ar-IQ" sz="9600" dirty="0">
                <a:solidFill>
                  <a:prstClr val="black"/>
                </a:solidFill>
              </a:rPr>
              <a:t> ونيومان </a:t>
            </a:r>
            <a:r>
              <a:rPr lang="ar-IQ" sz="9600" dirty="0" err="1">
                <a:solidFill>
                  <a:prstClr val="black"/>
                </a:solidFill>
              </a:rPr>
              <a:t>وهولزبنجر</a:t>
            </a:r>
            <a:r>
              <a:rPr lang="ar-IQ" sz="9600" dirty="0">
                <a:solidFill>
                  <a:prstClr val="black"/>
                </a:solidFill>
              </a:rPr>
              <a:t>) إذ درسوا ثلاثة مجاميع من التوائم توزعت بالشكل الآتي:</a:t>
            </a:r>
          </a:p>
          <a:p>
            <a:pPr marL="0" lvl="0" indent="0" algn="just">
              <a:buNone/>
            </a:pPr>
            <a:r>
              <a:rPr lang="ar-IQ" sz="9600" dirty="0">
                <a:solidFill>
                  <a:prstClr val="black"/>
                </a:solidFill>
              </a:rPr>
              <a:t>أ- المجموعة الأولى وتضم توائم متماثلة عاشت في بيئة واحدة.</a:t>
            </a:r>
          </a:p>
          <a:p>
            <a:pPr marL="0" lvl="0" indent="0" algn="just">
              <a:buNone/>
            </a:pPr>
            <a:r>
              <a:rPr lang="ar-IQ" sz="9600" dirty="0">
                <a:solidFill>
                  <a:prstClr val="black"/>
                </a:solidFill>
              </a:rPr>
              <a:t> ب - المجموعة الثانية وتضم توائم متماثلة عاشت في بيئات مختلفة.</a:t>
            </a:r>
          </a:p>
          <a:p>
            <a:pPr marL="0" lvl="0" indent="0" algn="just">
              <a:buNone/>
            </a:pPr>
            <a:r>
              <a:rPr lang="ar-IQ" sz="9600" dirty="0">
                <a:solidFill>
                  <a:prstClr val="black"/>
                </a:solidFill>
              </a:rPr>
              <a:t> ج - المجموعة الثالثة وتضم توائم مختلفة عاشت في بيئة واحدة.</a:t>
            </a:r>
          </a:p>
          <a:p>
            <a:pPr marL="0" lvl="0" indent="0" algn="just">
              <a:buNone/>
            </a:pPr>
            <a:r>
              <a:rPr lang="ar-IQ" sz="9600" dirty="0">
                <a:solidFill>
                  <a:prstClr val="black"/>
                </a:solidFill>
              </a:rPr>
              <a:t>    وبعد دراسة الخصائص المختلفة الجسمية والعقلية للتوائم في المجاميع الثلاث تم التوصل إلى النتائج الآتية:</a:t>
            </a:r>
          </a:p>
          <a:p>
            <a:pPr marL="0" lvl="0" indent="0" algn="just">
              <a:buNone/>
            </a:pPr>
            <a:r>
              <a:rPr lang="ar-IQ" sz="9600" dirty="0">
                <a:solidFill>
                  <a:prstClr val="black"/>
                </a:solidFill>
              </a:rPr>
              <a:t> ١- أن أعلى معاملات الارتباط كانت بين التوائم المتماثلة التي عاشت في بيئة </a:t>
            </a:r>
            <a:r>
              <a:rPr lang="ar-IQ" sz="9600" dirty="0" smtClean="0">
                <a:solidFill>
                  <a:prstClr val="black"/>
                </a:solidFill>
              </a:rPr>
              <a:t>واحدة</a:t>
            </a:r>
            <a:endParaRPr lang="ar-IQ" sz="9600" dirty="0">
              <a:solidFill>
                <a:prstClr val="black"/>
              </a:solidFill>
            </a:endParaRPr>
          </a:p>
          <a:p>
            <a:pPr marL="0" lvl="0" indent="0" algn="just">
              <a:buNone/>
            </a:pPr>
            <a:r>
              <a:rPr lang="ar-IQ" sz="9600" dirty="0">
                <a:solidFill>
                  <a:prstClr val="black"/>
                </a:solidFill>
              </a:rPr>
              <a:t> ۲- أما بالمرتبة الثانية فقد كانت معاملات الارتباط بين التوائم المتماثلة التي عاشت في بيئات منفصلة.</a:t>
            </a:r>
          </a:p>
          <a:p>
            <a:pPr marL="0" lvl="0" indent="0" algn="just">
              <a:buNone/>
            </a:pPr>
            <a:r>
              <a:rPr lang="ar-IQ" sz="9600" dirty="0">
                <a:solidFill>
                  <a:prstClr val="black"/>
                </a:solidFill>
              </a:rPr>
              <a:t> ٣- أما بالمرتبة الثالثة فقد كانت معاملات الارتباط بين التوائم المختلفة التي عاشت في بيئات منفصلة.</a:t>
            </a:r>
          </a:p>
          <a:p>
            <a:pPr marL="0" indent="0">
              <a:buNone/>
            </a:pPr>
            <a:endParaRPr lang="ar-IQ" sz="2400" dirty="0"/>
          </a:p>
        </p:txBody>
      </p:sp>
    </p:spTree>
    <p:extLst>
      <p:ext uri="{BB962C8B-B14F-4D97-AF65-F5344CB8AC3E}">
        <p14:creationId xmlns:p14="http://schemas.microsoft.com/office/powerpoint/2010/main" val="7533935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fontScale="70000" lnSpcReduction="20000"/>
          </a:bodyPr>
          <a:lstStyle/>
          <a:p>
            <a:pPr marL="0" indent="0" algn="just">
              <a:buNone/>
            </a:pPr>
            <a:r>
              <a:rPr lang="ar-IQ" dirty="0"/>
              <a:t> </a:t>
            </a:r>
            <a:r>
              <a:rPr lang="ar-IQ" sz="3400" dirty="0"/>
              <a:t>أن النتائج التي تمخضت عنها هذه الدراسة والدراسات السابقة جاءت لتؤكد اهمية الدور الذي تلعبه الوراثة في التأثير في السلوك.</a:t>
            </a:r>
          </a:p>
          <a:p>
            <a:pPr marL="0" indent="0" algn="just">
              <a:buNone/>
            </a:pPr>
            <a:r>
              <a:rPr lang="ar-IQ" sz="3400" b="1" dirty="0"/>
              <a:t>- البيئة:</a:t>
            </a:r>
          </a:p>
          <a:p>
            <a:pPr marL="0" indent="0" algn="just">
              <a:buNone/>
            </a:pPr>
            <a:r>
              <a:rPr lang="ar-IQ" sz="3400" dirty="0"/>
              <a:t>    تتمثل البيئة بكل ما يحيط بالفرد من مؤثرات مادية أو اجتماعية أو ثقافية منذ لحظة تكوينه وحتى </a:t>
            </a:r>
            <a:r>
              <a:rPr lang="ar-IQ" sz="3400" dirty="0" smtClean="0"/>
              <a:t>مماته، </a:t>
            </a:r>
            <a:r>
              <a:rPr lang="ar-IQ" sz="3400" dirty="0"/>
              <a:t>ومن الباحثين من يقسم البيئة إلى قسمين وهما:</a:t>
            </a:r>
          </a:p>
          <a:p>
            <a:pPr marL="0" indent="0" algn="just">
              <a:buNone/>
            </a:pPr>
            <a:r>
              <a:rPr lang="ar-IQ" sz="3400" dirty="0"/>
              <a:t> أ- </a:t>
            </a:r>
            <a:r>
              <a:rPr lang="ar-IQ" sz="3400" b="1" dirty="0"/>
              <a:t>البيئة قبل الولادة:</a:t>
            </a:r>
          </a:p>
          <a:p>
            <a:pPr marL="0" indent="0" algn="just">
              <a:buNone/>
            </a:pPr>
            <a:r>
              <a:rPr lang="ar-IQ" sz="3400" dirty="0"/>
              <a:t>    ويطلق عليها أيضا ﺒ(البيئة الجنينية</a:t>
            </a:r>
            <a:r>
              <a:rPr lang="ar-IQ" sz="3400" dirty="0" smtClean="0"/>
              <a:t>)، </a:t>
            </a:r>
            <a:r>
              <a:rPr lang="ar-IQ" sz="3400" dirty="0"/>
              <a:t>وتعد الأحداث التي قد يتعرض لها الجنين خلال هذه الفترة انعكاسا لحالة الأم وصحتها الجسمية والنفسية. فتعرض الأم سيما في الأشهر الثلاث الأولى من الحمل إلى الإصابة ببعض الأمراض كمرض الحصبة الألمانية من شأنه أن يؤثر في سلامة الجنين إذ تشير الدراسات إلى أن احتمال تعرض الجنين للإصابة بالتخلف العقلي أو العوق الحسي تصل إلى نسبة (6%) ذلك لأن قلب الجنين وحواسه وجهازه العصبي يتكون بسرعة خلال هذه الفترة ، كما أن تعرض الأم </a:t>
            </a:r>
            <a:r>
              <a:rPr lang="ar-IQ" sz="3400" dirty="0" err="1" smtClean="0"/>
              <a:t>للأشعاع</a:t>
            </a:r>
            <a:r>
              <a:rPr lang="ar-IQ" sz="3400" dirty="0" smtClean="0"/>
              <a:t> </a:t>
            </a:r>
            <a:r>
              <a:rPr lang="ar-IQ" sz="3400" dirty="0"/>
              <a:t>أو تناولها العقاقير يمكن أن يؤثر أيضا في سلامة الجنين وصحته الجسمية والعقلية </a:t>
            </a:r>
            <a:r>
              <a:rPr lang="ar-IQ" sz="3400" dirty="0" smtClean="0"/>
              <a:t>، </a:t>
            </a:r>
            <a:r>
              <a:rPr lang="ar-IQ" sz="3400" dirty="0"/>
              <a:t>وقد بينت الدراسات أيضا أن لسوء التغذية خلال فترة الحمل سيما في أشهره الثلاث الأولى تأثير كبير في صحة الجنين العقلية بسبب تأخر نمو الخلايا العصبية نتيجة لسوء التغذية </a:t>
            </a:r>
            <a:r>
              <a:rPr lang="ar-IQ" sz="3400" dirty="0" smtClean="0"/>
              <a:t>فضلاً </a:t>
            </a:r>
            <a:r>
              <a:rPr lang="ar-IQ" sz="3400" dirty="0"/>
              <a:t>عن ذلك فأن للحالة النفسية للأم أثر كبير في سلامة الجنين إذ أن تعرض الأم للصدمات </a:t>
            </a:r>
            <a:r>
              <a:rPr lang="ar-IQ" sz="3400" dirty="0" err="1" smtClean="0"/>
              <a:t>الأنفعاليه</a:t>
            </a:r>
            <a:r>
              <a:rPr lang="ar-IQ" sz="3400" dirty="0" smtClean="0"/>
              <a:t> </a:t>
            </a:r>
            <a:r>
              <a:rPr lang="ar-IQ" sz="3400" dirty="0"/>
              <a:t>قد يترتب عنها وفاة الجنين بسبب زيادة كمية الهرمونات التي تفرزها الغدد الصم.</a:t>
            </a:r>
          </a:p>
        </p:txBody>
      </p:sp>
    </p:spTree>
    <p:extLst>
      <p:ext uri="{BB962C8B-B14F-4D97-AF65-F5344CB8AC3E}">
        <p14:creationId xmlns:p14="http://schemas.microsoft.com/office/powerpoint/2010/main" val="216504203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fontScale="70000" lnSpcReduction="20000"/>
          </a:bodyPr>
          <a:lstStyle/>
          <a:p>
            <a:pPr marL="0" indent="0" algn="just">
              <a:buNone/>
            </a:pPr>
            <a:r>
              <a:rPr lang="ar-IQ" dirty="0"/>
              <a:t> </a:t>
            </a:r>
            <a:r>
              <a:rPr lang="ar-IQ" sz="3400" dirty="0"/>
              <a:t>ب </a:t>
            </a:r>
            <a:r>
              <a:rPr lang="ar-IQ" sz="3400" b="1" dirty="0"/>
              <a:t>- البيئة بعد الولادة:</a:t>
            </a:r>
          </a:p>
          <a:p>
            <a:pPr marL="0" indent="0" algn="just">
              <a:buNone/>
            </a:pPr>
            <a:r>
              <a:rPr lang="ar-IQ" sz="3400" dirty="0"/>
              <a:t>    ما أن يولد الجنين حتى يبدأ بالتعرض إلى مؤثرات البيئة الخارجية الذي تحوله من كان </a:t>
            </a:r>
            <a:r>
              <a:rPr lang="ar-IQ" sz="3400" dirty="0" smtClean="0"/>
              <a:t>بيولوجي </a:t>
            </a:r>
            <a:r>
              <a:rPr lang="ar-IQ" sz="3400" dirty="0"/>
              <a:t>إلى كائن </a:t>
            </a:r>
            <a:r>
              <a:rPr lang="ar-IQ" sz="3400" dirty="0" smtClean="0"/>
              <a:t>اجتماعي، </a:t>
            </a:r>
            <a:r>
              <a:rPr lang="ar-IQ" sz="3400" dirty="0"/>
              <a:t>وذلك من خلال عملية التطبيع الاجتماعي التي تبدأ بالأسرة باعتبارها نواة المجتمع </a:t>
            </a:r>
            <a:r>
              <a:rPr lang="ar-IQ" sz="3400" dirty="0" smtClean="0"/>
              <a:t>فيبدأ </a:t>
            </a:r>
            <a:r>
              <a:rPr lang="ar-IQ" sz="3400" dirty="0"/>
              <a:t>يكتسب بالتدريج العادات والتقاليد والقيم والاتجاهات الاجتماعية </a:t>
            </a:r>
            <a:r>
              <a:rPr lang="ar-IQ" sz="3400" dirty="0" smtClean="0"/>
              <a:t>، ومن </a:t>
            </a:r>
            <a:r>
              <a:rPr lang="ar-IQ" sz="3400" dirty="0"/>
              <a:t>بين الدراسات التي تؤكد أهمية الأسرة في حياة الطفل تلك التي قامت بها طبيبة الأطفال (سالي </a:t>
            </a:r>
            <a:r>
              <a:rPr lang="ar-IQ" sz="3400" dirty="0" err="1"/>
              <a:t>بروفزليتون</a:t>
            </a:r>
            <a:r>
              <a:rPr lang="ar-IQ" sz="3400" dirty="0"/>
              <a:t>) حيث أخذت مجموعتين من الأطفال بلغت كل منهما (۷5) طفل وقد عاش أطفال أحد المجموعتين مع أسرهم أما أطفال المجموعة الاخرى فقد نشأ في ملجأ </a:t>
            </a:r>
            <a:r>
              <a:rPr lang="ar-IQ" sz="3400" dirty="0" smtClean="0"/>
              <a:t>للأيتام ، وقد </a:t>
            </a:r>
            <a:r>
              <a:rPr lang="ar-IQ" sz="3400" dirty="0"/>
              <a:t>لوحظ عند متابعتهم في الشهر الرابع من العمر </a:t>
            </a:r>
            <a:r>
              <a:rPr lang="ar-IQ" sz="3400" dirty="0" smtClean="0"/>
              <a:t>أن </a:t>
            </a:r>
            <a:r>
              <a:rPr lang="ar-IQ" sz="3400" dirty="0"/>
              <a:t>أطفال هذه المجموعة كانوا كما وصفهم أحد الباحثين (كالدمى المصنوعة من الخشب) إذ كانوا قليلي الحركة يتسمون بالجمود وعندما بلغوا الشهر الثامن لم يظهر لديهم أي ا</a:t>
            </a:r>
            <a:r>
              <a:rPr lang="ar-IQ" sz="3400" dirty="0" smtClean="0"/>
              <a:t>هتمام </a:t>
            </a:r>
            <a:r>
              <a:rPr lang="ar-IQ" sz="3400" dirty="0"/>
              <a:t>باللعب أو بمن يحيط بهم وكانت تعبيراتهم تتسم بالخوف على العكس من الأطفال الذين نشأوا في أسرهم إذ كانوا أميل إلى اللعب والحركة إلى جانب كونهم ا</a:t>
            </a:r>
            <a:r>
              <a:rPr lang="ar-IQ" sz="3400" dirty="0" smtClean="0"/>
              <a:t>جتماعيين </a:t>
            </a:r>
            <a:r>
              <a:rPr lang="ar-IQ" sz="3400" dirty="0"/>
              <a:t>فهم يتسمون بوجه الأشخاص الآخرين ويشعرون بالرضا </a:t>
            </a:r>
            <a:r>
              <a:rPr lang="ar-IQ" sz="3400" dirty="0" smtClean="0"/>
              <a:t>والسعادة، </a:t>
            </a:r>
            <a:r>
              <a:rPr lang="ar-IQ" sz="3400" dirty="0"/>
              <a:t>ولابد من الإشارة هنا إلى أن الكثير من علماء النفس عدوا السنوات الأولى من حياة الإنسان مهمة جدا </a:t>
            </a:r>
            <a:r>
              <a:rPr lang="ar-IQ" sz="3400" dirty="0" smtClean="0"/>
              <a:t>في </a:t>
            </a:r>
            <a:r>
              <a:rPr lang="ar-IQ" sz="3400" dirty="0"/>
              <a:t>نموهم الجسمي والعقلي والاجتماعي والانفعالي ومنهم عالم النفس (فرويد) الذي أكد على أهمية السنوات الخمس الأولى من عمر الفرد ودورها في تشكيل شخصيته مستقبلا. كما أن عالم النفس </a:t>
            </a:r>
            <a:r>
              <a:rPr lang="ar-IQ" sz="3400" dirty="0" err="1"/>
              <a:t>بياجيه</a:t>
            </a:r>
            <a:r>
              <a:rPr lang="ar-IQ" sz="3400" dirty="0"/>
              <a:t> قد أكد هو الآخر على أهمية </a:t>
            </a:r>
            <a:r>
              <a:rPr lang="ar-IQ" sz="3400" dirty="0" err="1" smtClean="0"/>
              <a:t>الاستثارات</a:t>
            </a:r>
            <a:r>
              <a:rPr lang="ar-IQ" sz="3400" dirty="0" smtClean="0"/>
              <a:t> </a:t>
            </a:r>
            <a:r>
              <a:rPr lang="ar-IQ" sz="3400" dirty="0"/>
              <a:t>الحسية والحركية التي يتعرض لها الطفل خلال السنتين الأولى والثانية ودورها في نموه العقلي.</a:t>
            </a:r>
          </a:p>
        </p:txBody>
      </p:sp>
    </p:spTree>
    <p:extLst>
      <p:ext uri="{BB962C8B-B14F-4D97-AF65-F5344CB8AC3E}">
        <p14:creationId xmlns:p14="http://schemas.microsoft.com/office/powerpoint/2010/main" val="59151256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a:bodyPr>
          <a:lstStyle/>
          <a:p>
            <a:pPr marL="0" indent="0" algn="just">
              <a:buNone/>
            </a:pPr>
            <a:r>
              <a:rPr lang="ar-IQ" sz="2400" dirty="0" smtClean="0"/>
              <a:t>ومن </a:t>
            </a:r>
            <a:r>
              <a:rPr lang="ar-IQ" sz="2400" dirty="0"/>
              <a:t>الحالات الأخرى حالة فتاتين هما (آمالا وكمالا) تم العثور عليهما في أحد الكهوف في غابات الهند وكان عمر أحدهما أربع سنوات أما الأخرى فقد كانت بعمر تسع سنوات وقد لوحظ أن حاسة الشم عندهما كانت قوية جدا بحيث أنهما يميزان الروائح من مسافات بعيدة</a:t>
            </a:r>
            <a:r>
              <a:rPr lang="ar-IQ" sz="2400" dirty="0" smtClean="0"/>
              <a:t>، وكانتا يسيران </a:t>
            </a:r>
            <a:r>
              <a:rPr lang="ar-IQ" sz="2400" dirty="0"/>
              <a:t>على أربع أي على اليدين </a:t>
            </a:r>
            <a:r>
              <a:rPr lang="ar-IQ" sz="2400" dirty="0" smtClean="0"/>
              <a:t>والركبتين.</a:t>
            </a:r>
          </a:p>
          <a:p>
            <a:pPr marL="0" indent="0" algn="just">
              <a:buNone/>
            </a:pPr>
            <a:r>
              <a:rPr lang="ar-IQ" sz="2400" dirty="0"/>
              <a:t> </a:t>
            </a:r>
            <a:r>
              <a:rPr lang="ar-IQ" sz="2400" dirty="0" smtClean="0"/>
              <a:t>  </a:t>
            </a:r>
            <a:r>
              <a:rPr lang="ar-IQ" sz="2400" dirty="0"/>
              <a:t>أما في حالة الركض فأنهما تستخدمان اليدين والقدمين، </a:t>
            </a:r>
            <a:r>
              <a:rPr lang="ar-IQ" sz="2400" dirty="0" smtClean="0"/>
              <a:t>و أما </a:t>
            </a:r>
            <a:r>
              <a:rPr lang="ar-IQ" sz="2400" dirty="0"/>
              <a:t>الصوت فقد كان أشبه بنباح الكلاب أو </a:t>
            </a:r>
            <a:r>
              <a:rPr lang="ar-IQ" sz="2400" dirty="0" smtClean="0"/>
              <a:t>عواء </a:t>
            </a:r>
            <a:r>
              <a:rPr lang="ar-IQ" sz="2400" dirty="0"/>
              <a:t>الذئاب وعلى العموم فأنهما قد تطبعتا بطباع الذئاب لكونهما قد عاشا مع </a:t>
            </a:r>
            <a:r>
              <a:rPr lang="ar-IQ" sz="2400" dirty="0" smtClean="0"/>
              <a:t>الذئاب </a:t>
            </a:r>
            <a:r>
              <a:rPr lang="ar-IQ" sz="2400" dirty="0"/>
              <a:t>وبعد جهد كبير تم تدريبهما على (45) كلمة وتكوين جملة بسيطة لا تزيد من ثلاث كلمات </a:t>
            </a:r>
            <a:r>
              <a:rPr lang="ar-IQ" sz="2400" dirty="0" smtClean="0"/>
              <a:t>.</a:t>
            </a:r>
          </a:p>
          <a:p>
            <a:pPr marL="0" lvl="0" indent="0" algn="just">
              <a:buNone/>
            </a:pPr>
            <a:r>
              <a:rPr lang="ar-IQ" sz="2400" dirty="0"/>
              <a:t> </a:t>
            </a:r>
            <a:r>
              <a:rPr lang="ar-IQ" sz="2400" dirty="0">
                <a:solidFill>
                  <a:prstClr val="black"/>
                </a:solidFill>
              </a:rPr>
              <a:t>من خلال ما تقدم تبين لنا أهمية الدور الذي تقوم به البيئة من حيث </a:t>
            </a:r>
            <a:r>
              <a:rPr lang="ar-IQ" sz="2400" dirty="0" err="1" smtClean="0">
                <a:solidFill>
                  <a:prstClr val="black"/>
                </a:solidFill>
              </a:rPr>
              <a:t>تاثیرها</a:t>
            </a:r>
            <a:r>
              <a:rPr lang="ar-IQ" sz="2400" dirty="0" smtClean="0">
                <a:solidFill>
                  <a:prstClr val="black"/>
                </a:solidFill>
              </a:rPr>
              <a:t> </a:t>
            </a:r>
            <a:r>
              <a:rPr lang="ar-IQ" sz="2400" dirty="0">
                <a:solidFill>
                  <a:prstClr val="black"/>
                </a:solidFill>
              </a:rPr>
              <a:t>على السلوك الإنسان بكل أبعاده سواء المعرفية منها أو الوجدانية أو </a:t>
            </a:r>
            <a:r>
              <a:rPr lang="ar-IQ" sz="2400" dirty="0" err="1" smtClean="0">
                <a:solidFill>
                  <a:prstClr val="black"/>
                </a:solidFill>
              </a:rPr>
              <a:t>المهارية</a:t>
            </a:r>
            <a:r>
              <a:rPr lang="ar-IQ" sz="2400" dirty="0" smtClean="0">
                <a:solidFill>
                  <a:prstClr val="black"/>
                </a:solidFill>
              </a:rPr>
              <a:t> </a:t>
            </a:r>
            <a:r>
              <a:rPr lang="ar-IQ" sz="2400" dirty="0">
                <a:solidFill>
                  <a:prstClr val="black"/>
                </a:solidFill>
              </a:rPr>
              <a:t>(الحركية) فمن خلالها تتحدد طبيعة الشخصية ونموها سواء بالاتجاه </a:t>
            </a:r>
            <a:r>
              <a:rPr lang="ar-IQ" sz="2400" dirty="0" smtClean="0">
                <a:solidFill>
                  <a:prstClr val="black"/>
                </a:solidFill>
              </a:rPr>
              <a:t>الصحية </a:t>
            </a:r>
            <a:r>
              <a:rPr lang="ar-IQ" sz="2400" dirty="0">
                <a:solidFill>
                  <a:prstClr val="black"/>
                </a:solidFill>
              </a:rPr>
              <a:t>(السوي) أو بالاتجاه الخاطئ (غير السوي).</a:t>
            </a:r>
          </a:p>
          <a:p>
            <a:pPr marL="0" indent="0" algn="just">
              <a:buNone/>
            </a:pPr>
            <a:endParaRPr lang="ar-IQ" sz="2400" dirty="0"/>
          </a:p>
        </p:txBody>
      </p:sp>
    </p:spTree>
    <p:extLst>
      <p:ext uri="{BB962C8B-B14F-4D97-AF65-F5344CB8AC3E}">
        <p14:creationId xmlns:p14="http://schemas.microsoft.com/office/powerpoint/2010/main" val="67222675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a:bodyPr>
          <a:lstStyle/>
          <a:p>
            <a:pPr marL="0" lvl="0" indent="0" algn="just">
              <a:buNone/>
            </a:pPr>
            <a:r>
              <a:rPr lang="ar-IQ" sz="2400" dirty="0">
                <a:solidFill>
                  <a:prstClr val="black"/>
                </a:solidFill>
              </a:rPr>
              <a:t>3- التفاعل بين الوراثة والبيئة</a:t>
            </a:r>
          </a:p>
          <a:p>
            <a:pPr marL="0" lvl="0" indent="0" algn="just">
              <a:buNone/>
            </a:pPr>
            <a:r>
              <a:rPr lang="ar-IQ" sz="2400" dirty="0">
                <a:solidFill>
                  <a:prstClr val="black"/>
                </a:solidFill>
              </a:rPr>
              <a:t>    تبين لنا فيما سبق أنه لا يمكن الفصل بين تأثير الوراثة والبيئة في النشاط النفسي للفرد بشكل عام </a:t>
            </a:r>
            <a:r>
              <a:rPr lang="ar-IQ" sz="2400" dirty="0" smtClean="0">
                <a:solidFill>
                  <a:prstClr val="black"/>
                </a:solidFill>
              </a:rPr>
              <a:t>، ولا </a:t>
            </a:r>
            <a:r>
              <a:rPr lang="ar-IQ" sz="2400" dirty="0">
                <a:solidFill>
                  <a:prstClr val="black"/>
                </a:solidFill>
              </a:rPr>
              <a:t>يمكن القول بتأثير أحدهما دون الآخر في هذا النشاط فكل منهما يعد </a:t>
            </a:r>
            <a:r>
              <a:rPr lang="ar-IQ" sz="2400" dirty="0" smtClean="0">
                <a:solidFill>
                  <a:prstClr val="black"/>
                </a:solidFill>
              </a:rPr>
              <a:t>مكملاً </a:t>
            </a:r>
            <a:r>
              <a:rPr lang="ar-IQ" sz="2400" dirty="0">
                <a:solidFill>
                  <a:prstClr val="black"/>
                </a:solidFill>
              </a:rPr>
              <a:t>للآخر في تأثيره في السلوك الإنساني بكل أبعاده الفكرية </a:t>
            </a:r>
            <a:r>
              <a:rPr lang="ar-IQ" sz="2400" dirty="0" err="1" smtClean="0">
                <a:solidFill>
                  <a:prstClr val="black"/>
                </a:solidFill>
              </a:rPr>
              <a:t>والمهارية</a:t>
            </a:r>
            <a:r>
              <a:rPr lang="ar-IQ" sz="2400" dirty="0" smtClean="0">
                <a:solidFill>
                  <a:prstClr val="black"/>
                </a:solidFill>
              </a:rPr>
              <a:t> </a:t>
            </a:r>
            <a:r>
              <a:rPr lang="ar-IQ" sz="2400" dirty="0">
                <a:solidFill>
                  <a:prstClr val="black"/>
                </a:solidFill>
              </a:rPr>
              <a:t>والوجدانية فالوراثة تؤثر في تكوين الجهاز العصبي والغدي وفي تكوين العضلات والمستقبلات الحسية وكذلك في الجانب المزاجي. </a:t>
            </a:r>
            <a:endParaRPr lang="ar-IQ" sz="2400" dirty="0" smtClean="0">
              <a:solidFill>
                <a:prstClr val="black"/>
              </a:solidFill>
            </a:endParaRPr>
          </a:p>
          <a:p>
            <a:pPr marL="0" lvl="0" indent="0" algn="just">
              <a:buNone/>
            </a:pPr>
            <a:r>
              <a:rPr lang="ar-IQ" sz="2400" dirty="0">
                <a:solidFill>
                  <a:prstClr val="black"/>
                </a:solidFill>
              </a:rPr>
              <a:t> </a:t>
            </a:r>
            <a:r>
              <a:rPr lang="ar-IQ" sz="2400" dirty="0" smtClean="0">
                <a:solidFill>
                  <a:prstClr val="black"/>
                </a:solidFill>
              </a:rPr>
              <a:t> أما </a:t>
            </a:r>
            <a:r>
              <a:rPr lang="ar-IQ" sz="2400" dirty="0">
                <a:solidFill>
                  <a:prstClr val="black"/>
                </a:solidFill>
              </a:rPr>
              <a:t>البيئة فأن تأثيرها يبدأ منذ اللحظات الأولى لتكوين البيضة المخصبة (</a:t>
            </a:r>
            <a:r>
              <a:rPr lang="ar-IQ" sz="2400" dirty="0" err="1">
                <a:solidFill>
                  <a:prstClr val="black"/>
                </a:solidFill>
              </a:rPr>
              <a:t>الزایكوت</a:t>
            </a:r>
            <a:r>
              <a:rPr lang="ar-IQ" sz="2400" dirty="0">
                <a:solidFill>
                  <a:prstClr val="black"/>
                </a:solidFill>
              </a:rPr>
              <a:t>) فأن ما تتعرض له الأم من ضغوط نفسية أو حالات مرضية أو تعاطيها للعقاقير أو تعرضها للإشعاع إلى جانب سوء التغذية كلها تعد من بين المتغيرات المهمة التي قد تعوق استكمال الإمكانات الوراثية </a:t>
            </a:r>
            <a:r>
              <a:rPr lang="ar-IQ" sz="2400" dirty="0" smtClean="0">
                <a:solidFill>
                  <a:prstClr val="black"/>
                </a:solidFill>
              </a:rPr>
              <a:t>للجنين، </a:t>
            </a:r>
            <a:r>
              <a:rPr lang="ar-IQ" sz="2400" dirty="0">
                <a:solidFill>
                  <a:prstClr val="black"/>
                </a:solidFill>
              </a:rPr>
              <a:t>ويستمر تأثير البيئة بعد الولادة من خلال ما يتعرض له الفرد في مراحل حياته المختلفة من مؤثرات بيئية قد يكون لها تأثيراتها الواضحة في شخصية الفرد بكل أبعادها الجسمية والعقلية والاجتماعية والانفعالية سواء كانت تلك التأثيرات معيقة للنمو السوي للشخصية أو محققة لذلك النمو السوي من خلال تهيئة الفرص أمام الفرد لاستثمار امكانياته وقدراته المختلفة وتطويرها إلى أقصى حد ممكن.</a:t>
            </a:r>
          </a:p>
          <a:p>
            <a:pPr marL="0" indent="0" algn="just">
              <a:buNone/>
            </a:pPr>
            <a:endParaRPr lang="ar-IQ" sz="2400" dirty="0"/>
          </a:p>
        </p:txBody>
      </p:sp>
    </p:spTree>
    <p:extLst>
      <p:ext uri="{BB962C8B-B14F-4D97-AF65-F5344CB8AC3E}">
        <p14:creationId xmlns:p14="http://schemas.microsoft.com/office/powerpoint/2010/main" val="361482325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a:bodyPr>
          <a:lstStyle/>
          <a:p>
            <a:pPr marL="0" lvl="0" indent="0" algn="just">
              <a:buNone/>
            </a:pPr>
            <a:r>
              <a:rPr lang="ar-IQ" sz="2400" dirty="0" smtClean="0">
                <a:solidFill>
                  <a:prstClr val="black"/>
                </a:solidFill>
              </a:rPr>
              <a:t>   والواقع </a:t>
            </a:r>
            <a:r>
              <a:rPr lang="ar-IQ" sz="2400" dirty="0">
                <a:solidFill>
                  <a:prstClr val="black"/>
                </a:solidFill>
              </a:rPr>
              <a:t>أن كلا من الوراثة والبيئة يشتركان في كل صفة من صفات الإنسان أي أن الوراثة والبيئة ضروريان للنمو فأن أي صفة في أي فرد ما هي الا ثمرة تفاعل الوراثة والبيئة لأن كل من الوراثة والبيئة يشكلان قدرات الفرد ومهاراته وخصائصه النفسية فالوراثة تهيئ الإمكانات للسلوك أما البيئة فتحدد الشروط لأطلاق هذه الامكانات فالطالب قد يملك استعداد عقلي عالي (ذكاء) ولكن هذه الامكانات يمكن أن تعاق بعوامل بيئية غير مواتية وبالتالي فإن هذا يؤدي إلى انخفاض مستوى الذكاء. </a:t>
            </a:r>
          </a:p>
          <a:p>
            <a:pPr marL="0" lvl="0" indent="0" algn="just">
              <a:buNone/>
            </a:pPr>
            <a:r>
              <a:rPr lang="ar-IQ" sz="2400" dirty="0">
                <a:solidFill>
                  <a:prstClr val="black"/>
                </a:solidFill>
              </a:rPr>
              <a:t>  ولكن هل يمكن القول مثلا أن </a:t>
            </a:r>
            <a:r>
              <a:rPr lang="ar-IQ" sz="2400" dirty="0" smtClean="0">
                <a:solidFill>
                  <a:prstClr val="black"/>
                </a:solidFill>
              </a:rPr>
              <a:t>(50%) </a:t>
            </a:r>
            <a:r>
              <a:rPr lang="ar-IQ" sz="2400" dirty="0">
                <a:solidFill>
                  <a:prstClr val="black"/>
                </a:solidFill>
              </a:rPr>
              <a:t>من الفروق بين الأفراد في الذكاء تعود إلى الوراثة وأن </a:t>
            </a:r>
            <a:r>
              <a:rPr lang="ar-IQ" sz="2400" dirty="0" smtClean="0">
                <a:solidFill>
                  <a:prstClr val="black"/>
                </a:solidFill>
              </a:rPr>
              <a:t>(50</a:t>
            </a:r>
            <a:r>
              <a:rPr lang="ar-IQ" sz="2400" dirty="0">
                <a:solidFill>
                  <a:prstClr val="black"/>
                </a:solidFill>
              </a:rPr>
              <a:t>% </a:t>
            </a:r>
            <a:r>
              <a:rPr lang="ar-IQ" sz="2400" dirty="0" smtClean="0">
                <a:solidFill>
                  <a:prstClr val="black"/>
                </a:solidFill>
              </a:rPr>
              <a:t>) من </a:t>
            </a:r>
            <a:r>
              <a:rPr lang="ar-IQ" sz="2400" dirty="0">
                <a:solidFill>
                  <a:prstClr val="black"/>
                </a:solidFill>
              </a:rPr>
              <a:t>الفروق تعود إلى البيئة ؟ أن العلاقة بين الوراثة والبيئة هي علاقة متشابكة ومتفاعلة . </a:t>
            </a:r>
          </a:p>
          <a:p>
            <a:pPr marL="0" indent="0">
              <a:buNone/>
            </a:pPr>
            <a:endParaRPr lang="ar-IQ" dirty="0"/>
          </a:p>
        </p:txBody>
      </p:sp>
    </p:spTree>
    <p:extLst>
      <p:ext uri="{BB962C8B-B14F-4D97-AF65-F5344CB8AC3E}">
        <p14:creationId xmlns:p14="http://schemas.microsoft.com/office/powerpoint/2010/main" val="60702076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a:bodyPr>
          <a:lstStyle/>
          <a:p>
            <a:pPr marL="0" lvl="0" indent="0">
              <a:buNone/>
            </a:pPr>
            <a:r>
              <a:rPr lang="ar-IQ" sz="2400" dirty="0" smtClean="0">
                <a:solidFill>
                  <a:prstClr val="black"/>
                </a:solidFill>
              </a:rPr>
              <a:t>  </a:t>
            </a:r>
            <a:r>
              <a:rPr lang="ar-IQ" sz="2400" b="1" dirty="0" smtClean="0">
                <a:solidFill>
                  <a:prstClr val="black"/>
                </a:solidFill>
              </a:rPr>
              <a:t>المحاضرة الرابعة </a:t>
            </a:r>
            <a:endParaRPr lang="ar-IQ" sz="2400" dirty="0">
              <a:solidFill>
                <a:prstClr val="black"/>
              </a:solidFill>
            </a:endParaRPr>
          </a:p>
          <a:p>
            <a:pPr marL="0" lvl="0" indent="0">
              <a:buNone/>
            </a:pPr>
            <a:r>
              <a:rPr lang="ar-IQ" sz="2400" b="1" dirty="0" smtClean="0">
                <a:solidFill>
                  <a:prstClr val="black"/>
                </a:solidFill>
              </a:rPr>
              <a:t>طرق </a:t>
            </a:r>
            <a:r>
              <a:rPr lang="ar-IQ" sz="2400" b="1" dirty="0">
                <a:solidFill>
                  <a:prstClr val="black"/>
                </a:solidFill>
              </a:rPr>
              <a:t>البحث في علم النفس و علم النفس </a:t>
            </a:r>
            <a:r>
              <a:rPr lang="ar-IQ" sz="2400" b="1" dirty="0" smtClean="0">
                <a:solidFill>
                  <a:prstClr val="black"/>
                </a:solidFill>
              </a:rPr>
              <a:t>التربوي:</a:t>
            </a:r>
            <a:endParaRPr lang="ar-IQ" sz="2400" b="1" dirty="0">
              <a:solidFill>
                <a:prstClr val="black"/>
              </a:solidFill>
            </a:endParaRPr>
          </a:p>
          <a:p>
            <a:pPr marL="0" lvl="0" indent="0" algn="just">
              <a:buNone/>
            </a:pPr>
            <a:r>
              <a:rPr lang="ar-IQ" sz="2400" dirty="0">
                <a:solidFill>
                  <a:prstClr val="black"/>
                </a:solidFill>
              </a:rPr>
              <a:t>  يعد المنهج العلمي هو الحد الفاصل بين ما يمكن أن يسمى </a:t>
            </a:r>
            <a:r>
              <a:rPr lang="ar-IQ" sz="2400" dirty="0" smtClean="0">
                <a:solidFill>
                  <a:prstClr val="black"/>
                </a:solidFill>
              </a:rPr>
              <a:t>علماً </a:t>
            </a:r>
            <a:r>
              <a:rPr lang="ar-IQ" sz="2400" dirty="0">
                <a:solidFill>
                  <a:prstClr val="black"/>
                </a:solidFill>
              </a:rPr>
              <a:t>وبين غيره من أنواع المعرفة فالطب والفيزياء والكيمياء والأحياء لم تدخل في نطاق العلم إلا بعد أن أخضعت دراستها للمنهج العلمي </a:t>
            </a:r>
            <a:r>
              <a:rPr lang="ar-IQ" sz="2400" dirty="0" smtClean="0">
                <a:solidFill>
                  <a:prstClr val="black"/>
                </a:solidFill>
              </a:rPr>
              <a:t>، وكذلك </a:t>
            </a:r>
            <a:r>
              <a:rPr lang="ar-IQ" sz="2400" dirty="0">
                <a:solidFill>
                  <a:prstClr val="black"/>
                </a:solidFill>
              </a:rPr>
              <a:t>علم النفس لم يصبح علما إلا حين بدأ العلماء يطبقون المنهج العلمي في دراستهم . </a:t>
            </a:r>
            <a:endParaRPr lang="ar-IQ" sz="2400" dirty="0" smtClean="0">
              <a:solidFill>
                <a:prstClr val="black"/>
              </a:solidFill>
            </a:endParaRPr>
          </a:p>
          <a:p>
            <a:pPr marL="0" lvl="0" indent="0" algn="just">
              <a:buNone/>
            </a:pPr>
            <a:r>
              <a:rPr lang="ar-IQ" sz="2400" dirty="0">
                <a:solidFill>
                  <a:prstClr val="black"/>
                </a:solidFill>
              </a:rPr>
              <a:t> وللمنهج العلمي خطوات يجب على الباحث أتباعها عند دراسته للظاهرة السلوكية ومن أهم هذه الخطوات هي: </a:t>
            </a:r>
          </a:p>
          <a:p>
            <a:pPr marL="0" lvl="0" indent="0">
              <a:buNone/>
            </a:pPr>
            <a:r>
              <a:rPr lang="ar-IQ" sz="2400" dirty="0">
                <a:solidFill>
                  <a:prstClr val="black"/>
                </a:solidFill>
              </a:rPr>
              <a:t>١- تحديد المشكلة التي يريد البحث فيها.</a:t>
            </a:r>
          </a:p>
          <a:p>
            <a:pPr marL="0" lvl="0" indent="0">
              <a:buNone/>
            </a:pPr>
            <a:r>
              <a:rPr lang="ar-IQ" sz="2400" dirty="0">
                <a:solidFill>
                  <a:prstClr val="black"/>
                </a:solidFill>
              </a:rPr>
              <a:t>۲- جمع الحقائق المتعلقة بالمشكلة.</a:t>
            </a:r>
          </a:p>
          <a:p>
            <a:pPr marL="0" lvl="0" indent="0">
              <a:buNone/>
            </a:pPr>
            <a:r>
              <a:rPr lang="ar-IQ" sz="2400" dirty="0">
                <a:solidFill>
                  <a:prstClr val="black"/>
                </a:solidFill>
              </a:rPr>
              <a:t>٣- تحليل النتائج التي توصل إليها.</a:t>
            </a:r>
          </a:p>
          <a:p>
            <a:pPr marL="0" lvl="0" indent="0" algn="just">
              <a:buNone/>
            </a:pPr>
            <a:endParaRPr lang="ar-IQ" sz="2400" dirty="0">
              <a:solidFill>
                <a:prstClr val="black"/>
              </a:solidFill>
            </a:endParaRPr>
          </a:p>
          <a:p>
            <a:pPr marL="0" indent="0" algn="just">
              <a:buNone/>
            </a:pPr>
            <a:endParaRPr lang="ar-IQ" sz="2400" dirty="0"/>
          </a:p>
        </p:txBody>
      </p:sp>
    </p:spTree>
    <p:extLst>
      <p:ext uri="{BB962C8B-B14F-4D97-AF65-F5344CB8AC3E}">
        <p14:creationId xmlns:p14="http://schemas.microsoft.com/office/powerpoint/2010/main" val="195011071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692696"/>
            <a:ext cx="8229600" cy="5616624"/>
          </a:xfrm>
        </p:spPr>
        <p:txBody>
          <a:bodyPr>
            <a:normAutofit/>
          </a:bodyPr>
          <a:lstStyle/>
          <a:p>
            <a:pPr marL="0" lvl="0" indent="0" algn="just">
              <a:buNone/>
            </a:pPr>
            <a:r>
              <a:rPr lang="ar-IQ" sz="2600" dirty="0" smtClean="0">
                <a:solidFill>
                  <a:prstClr val="black"/>
                </a:solidFill>
              </a:rPr>
              <a:t>أولا </a:t>
            </a:r>
            <a:r>
              <a:rPr lang="ar-IQ" sz="2600" b="1" dirty="0">
                <a:solidFill>
                  <a:prstClr val="black"/>
                </a:solidFill>
              </a:rPr>
              <a:t>- منهج التأمل الباطني </a:t>
            </a:r>
            <a:r>
              <a:rPr lang="en-US" sz="2600" b="1" dirty="0">
                <a:solidFill>
                  <a:prstClr val="black"/>
                </a:solidFill>
              </a:rPr>
              <a:t>Interceptive program - </a:t>
            </a:r>
          </a:p>
          <a:p>
            <a:pPr marL="0" lvl="0" indent="0" algn="just">
              <a:buNone/>
            </a:pPr>
            <a:r>
              <a:rPr lang="en-US" sz="2600" dirty="0">
                <a:solidFill>
                  <a:prstClr val="black"/>
                </a:solidFill>
              </a:rPr>
              <a:t>   </a:t>
            </a:r>
            <a:r>
              <a:rPr lang="ar-IQ" sz="2400" dirty="0">
                <a:solidFill>
                  <a:prstClr val="black"/>
                </a:solidFill>
              </a:rPr>
              <a:t>أن التأمل الباطني أو </a:t>
            </a:r>
            <a:r>
              <a:rPr lang="ar-IQ" sz="2400" dirty="0" smtClean="0">
                <a:solidFill>
                  <a:prstClr val="black"/>
                </a:solidFill>
              </a:rPr>
              <a:t>الاستبطاني </a:t>
            </a:r>
            <a:r>
              <a:rPr lang="ar-IQ" sz="2400" dirty="0">
                <a:solidFill>
                  <a:prstClr val="black"/>
                </a:solidFill>
              </a:rPr>
              <a:t>هو ملاحظة الشخص ما يجري في شعوره من خبرات حسية أو عقلية أو انفعالية ملاحظة منظمة صريحة ، فالاستيطان هو تطلع الفرد إلى نفسه أي أن الشخص هو الذي يدرس ذاته ، ومن هنا نلاحظ أن </a:t>
            </a:r>
            <a:r>
              <a:rPr lang="ar-IQ" sz="2400" dirty="0" smtClean="0">
                <a:solidFill>
                  <a:prstClr val="black"/>
                </a:solidFill>
              </a:rPr>
              <a:t>الاستيطان </a:t>
            </a:r>
            <a:r>
              <a:rPr lang="ar-IQ" sz="2400" dirty="0">
                <a:solidFill>
                  <a:prstClr val="black"/>
                </a:solidFill>
              </a:rPr>
              <a:t>عملية مقصودة وليست عفوية حيث يتطلع الفرد مباشرة إلى نفسه ليرى ما يجري فيها دون أن يتدخل فيها أي أنه يرى ويسجل بدقة وموضوعية ومن أبسط صور </a:t>
            </a:r>
            <a:r>
              <a:rPr lang="ar-IQ" sz="2400" dirty="0" smtClean="0">
                <a:solidFill>
                  <a:prstClr val="black"/>
                </a:solidFill>
              </a:rPr>
              <a:t>الاستيطان </a:t>
            </a:r>
            <a:r>
              <a:rPr lang="ar-IQ" sz="2400" dirty="0">
                <a:solidFill>
                  <a:prstClr val="black"/>
                </a:solidFill>
              </a:rPr>
              <a:t>هو أن تطلب من الشخص أن يصف لك حالته وهو يستمع إلى محاضرة جافة أو يقرأ كتابا فعلا أو يصف ما يجري ف ي شعوره وهو يفكر في حل مسألة حسابية هل يكلم نفسه؟ هل يفكر؟ هل </a:t>
            </a:r>
            <a:r>
              <a:rPr lang="ar-IQ" sz="2400" dirty="0" err="1">
                <a:solidFill>
                  <a:prstClr val="black"/>
                </a:solidFill>
              </a:rPr>
              <a:t>پری</a:t>
            </a:r>
            <a:r>
              <a:rPr lang="ar-IQ" sz="2400" dirty="0">
                <a:solidFill>
                  <a:prstClr val="black"/>
                </a:solidFill>
              </a:rPr>
              <a:t> صورة </a:t>
            </a:r>
            <a:r>
              <a:rPr lang="ar-IQ" sz="2400" dirty="0" smtClean="0">
                <a:solidFill>
                  <a:prstClr val="black"/>
                </a:solidFill>
              </a:rPr>
              <a:t>ذهنية ؟</a:t>
            </a:r>
          </a:p>
          <a:p>
            <a:pPr marL="0" lvl="0" indent="0" algn="just">
              <a:buNone/>
            </a:pPr>
            <a:r>
              <a:rPr lang="ar-IQ" sz="2400" dirty="0">
                <a:solidFill>
                  <a:prstClr val="black"/>
                </a:solidFill>
              </a:rPr>
              <a:t>أو أن تطلب إلى شخص أن يجيبك على بعض الأسئلة </a:t>
            </a:r>
            <a:r>
              <a:rPr lang="ar-IQ" sz="2400" dirty="0" smtClean="0">
                <a:solidFill>
                  <a:prstClr val="black"/>
                </a:solidFill>
              </a:rPr>
              <a:t>مثلا: </a:t>
            </a:r>
            <a:r>
              <a:rPr lang="ar-IQ" sz="2400" dirty="0">
                <a:solidFill>
                  <a:prstClr val="black"/>
                </a:solidFill>
              </a:rPr>
              <a:t>ما </a:t>
            </a:r>
            <a:r>
              <a:rPr lang="ar-IQ" sz="2400" dirty="0" smtClean="0">
                <a:solidFill>
                  <a:prstClr val="black"/>
                </a:solidFill>
              </a:rPr>
              <a:t>اقدم </a:t>
            </a:r>
            <a:r>
              <a:rPr lang="ar-IQ" sz="2400" dirty="0">
                <a:solidFill>
                  <a:prstClr val="black"/>
                </a:solidFill>
              </a:rPr>
              <a:t>ذكرى تستطيع أن تسترجعها من ذكريات </a:t>
            </a:r>
            <a:r>
              <a:rPr lang="ar-IQ" sz="2400" dirty="0" smtClean="0">
                <a:solidFill>
                  <a:prstClr val="black"/>
                </a:solidFill>
              </a:rPr>
              <a:t>طفولتك </a:t>
            </a:r>
            <a:r>
              <a:rPr lang="ar-IQ" sz="2400" dirty="0">
                <a:solidFill>
                  <a:prstClr val="black"/>
                </a:solidFill>
              </a:rPr>
              <a:t>فالاستيطان كمنهج بحث يحتاج إلى تدريبا. </a:t>
            </a:r>
          </a:p>
          <a:p>
            <a:pPr marL="0" lvl="0" indent="0" algn="just">
              <a:buNone/>
            </a:pPr>
            <a:endParaRPr lang="ar-IQ" sz="2400" dirty="0"/>
          </a:p>
        </p:txBody>
      </p:sp>
    </p:spTree>
    <p:extLst>
      <p:ext uri="{BB962C8B-B14F-4D97-AF65-F5344CB8AC3E}">
        <p14:creationId xmlns:p14="http://schemas.microsoft.com/office/powerpoint/2010/main" val="37552512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404664"/>
            <a:ext cx="8229600" cy="6048672"/>
          </a:xfrm>
        </p:spPr>
        <p:txBody>
          <a:bodyPr>
            <a:normAutofit fontScale="25000" lnSpcReduction="20000"/>
          </a:bodyPr>
          <a:lstStyle/>
          <a:p>
            <a:pPr marL="0" indent="0">
              <a:buNone/>
            </a:pPr>
            <a:r>
              <a:rPr lang="ar-IQ" sz="8000" dirty="0" smtClean="0"/>
              <a:t>ابن سينا (363 - 438)</a:t>
            </a:r>
          </a:p>
          <a:p>
            <a:pPr marL="0" indent="0" algn="just">
              <a:buNone/>
            </a:pPr>
            <a:r>
              <a:rPr lang="ar-IQ" sz="8000" dirty="0" smtClean="0"/>
              <a:t>  هو الشيخ ابو علي الحسين بن عبد الله بن  علي بن سينا  وكلمة الشيخ تعني الاستاذ  وقد لقب بالرئيس لا نه اشتغل بالسياسة و شغل منصب الوزارة ، وابرز اراءه التربوية :</a:t>
            </a:r>
          </a:p>
          <a:p>
            <a:pPr marL="0" indent="0">
              <a:buNone/>
            </a:pPr>
            <a:r>
              <a:rPr lang="ar-IQ" sz="8000" dirty="0" smtClean="0"/>
              <a:t>1- لقد بحث ابن سينا في طبيعة النفس وصنفها الى ثلاثة اقسام:</a:t>
            </a:r>
          </a:p>
          <a:p>
            <a:pPr marL="0" indent="0">
              <a:buNone/>
            </a:pPr>
            <a:r>
              <a:rPr lang="ar-IQ" sz="8000" dirty="0" smtClean="0"/>
              <a:t>- النفس النباتية و من خصائصها التنفس و التغذية والنمو والتكاثر.</a:t>
            </a:r>
          </a:p>
          <a:p>
            <a:pPr marL="0" indent="0">
              <a:buNone/>
            </a:pPr>
            <a:r>
              <a:rPr lang="ar-IQ" sz="8000" dirty="0" smtClean="0"/>
              <a:t>- النفس الحيوانية ومن خصائصها فضلا عن خصائص النفس النباتية الادراك المحدود و الحركة الإرادية .</a:t>
            </a:r>
          </a:p>
          <a:p>
            <a:pPr marL="0" lvl="0" indent="0">
              <a:buNone/>
            </a:pPr>
            <a:r>
              <a:rPr lang="ar-IQ" sz="8000" dirty="0">
                <a:solidFill>
                  <a:prstClr val="black"/>
                </a:solidFill>
              </a:rPr>
              <a:t>- النفس الإنسانية ومن خصائصها بالإضافة الى خصائص النفس النباتية و الحيوانية التفكير الواسع و الادراك الواسع.</a:t>
            </a:r>
          </a:p>
          <a:p>
            <a:pPr marL="0" lvl="0" indent="0">
              <a:buNone/>
            </a:pPr>
            <a:r>
              <a:rPr lang="ar-IQ" sz="8000" dirty="0">
                <a:solidFill>
                  <a:prstClr val="black"/>
                </a:solidFill>
              </a:rPr>
              <a:t>2- الفروق الفردية</a:t>
            </a:r>
          </a:p>
          <a:p>
            <a:pPr marL="0" lvl="0" indent="0">
              <a:buNone/>
            </a:pPr>
            <a:r>
              <a:rPr lang="ar-IQ" sz="8000" dirty="0">
                <a:solidFill>
                  <a:prstClr val="black"/>
                </a:solidFill>
              </a:rPr>
              <a:t>   </a:t>
            </a:r>
            <a:r>
              <a:rPr lang="ar-IQ" sz="8000" dirty="0" smtClean="0">
                <a:solidFill>
                  <a:prstClr val="black"/>
                </a:solidFill>
              </a:rPr>
              <a:t>اذ </a:t>
            </a:r>
            <a:r>
              <a:rPr lang="ar-IQ" sz="8000" dirty="0">
                <a:solidFill>
                  <a:prstClr val="black"/>
                </a:solidFill>
              </a:rPr>
              <a:t>يرى ابن سينا  انه  الى جانب الفروق بين الكائنات الحيه فان هناك فروق فرديه اي ان هناك فروق بين فرد واخر في سماته  وخصائصها المختلفة </a:t>
            </a:r>
            <a:r>
              <a:rPr lang="ar-IQ" sz="8000" dirty="0" smtClean="0">
                <a:solidFill>
                  <a:prstClr val="black"/>
                </a:solidFill>
              </a:rPr>
              <a:t>، </a:t>
            </a:r>
            <a:r>
              <a:rPr lang="ar-IQ" sz="8000" dirty="0">
                <a:solidFill>
                  <a:prstClr val="black"/>
                </a:solidFill>
              </a:rPr>
              <a:t>ومن هنا كان لا بد </a:t>
            </a:r>
            <a:r>
              <a:rPr lang="ar-IQ" sz="8000" dirty="0" smtClean="0">
                <a:solidFill>
                  <a:prstClr val="black"/>
                </a:solidFill>
              </a:rPr>
              <a:t>للمربين </a:t>
            </a:r>
            <a:r>
              <a:rPr lang="ar-IQ" sz="8000" dirty="0">
                <a:solidFill>
                  <a:prstClr val="black"/>
                </a:solidFill>
              </a:rPr>
              <a:t>مراعاه ذلك في عمليه التعلم.</a:t>
            </a:r>
          </a:p>
          <a:p>
            <a:pPr marL="0" lvl="0" indent="0">
              <a:buNone/>
            </a:pPr>
            <a:r>
              <a:rPr lang="ar-IQ" sz="8000" dirty="0">
                <a:solidFill>
                  <a:prstClr val="black"/>
                </a:solidFill>
              </a:rPr>
              <a:t>3-  الاستعدادات الفطرية</a:t>
            </a:r>
          </a:p>
          <a:p>
            <a:pPr marL="0" lvl="0" indent="0" algn="just">
              <a:buNone/>
            </a:pPr>
            <a:r>
              <a:rPr lang="ar-IQ" sz="8000" dirty="0">
                <a:solidFill>
                  <a:prstClr val="black"/>
                </a:solidFill>
              </a:rPr>
              <a:t>   </a:t>
            </a:r>
            <a:r>
              <a:rPr lang="ar-IQ" sz="8000" dirty="0" smtClean="0">
                <a:solidFill>
                  <a:prstClr val="black"/>
                </a:solidFill>
              </a:rPr>
              <a:t>اذ </a:t>
            </a:r>
            <a:r>
              <a:rPr lang="ar-IQ" sz="8000" dirty="0">
                <a:solidFill>
                  <a:prstClr val="black"/>
                </a:solidFill>
              </a:rPr>
              <a:t>يشير ابن </a:t>
            </a:r>
            <a:r>
              <a:rPr lang="ar-IQ" sz="8000" dirty="0" smtClean="0">
                <a:solidFill>
                  <a:prstClr val="black"/>
                </a:solidFill>
              </a:rPr>
              <a:t>سينا ان </a:t>
            </a:r>
            <a:r>
              <a:rPr lang="ar-IQ" sz="8000" dirty="0">
                <a:solidFill>
                  <a:prstClr val="black"/>
                </a:solidFill>
              </a:rPr>
              <a:t>ما يدفع الفرد الى اختيار فرع معين هو ما يتمتع به من استعدادات فطريه التي هي الان موضع بحث  ودراسة العلماء لا جل التعرف على اساليب قياسها وتنميتها لتتحول الى قدرات يوظفها الفرد في حياته و يستخدمها المجتمع في نهضته .</a:t>
            </a:r>
          </a:p>
          <a:p>
            <a:pPr marL="0" indent="0">
              <a:buNone/>
            </a:pPr>
            <a:endParaRPr lang="ar-IQ" sz="4200" dirty="0" smtClean="0"/>
          </a:p>
          <a:p>
            <a:pPr marL="0" indent="0">
              <a:buNone/>
            </a:pPr>
            <a:endParaRPr lang="ar-IQ" dirty="0"/>
          </a:p>
        </p:txBody>
      </p:sp>
    </p:spTree>
    <p:extLst>
      <p:ext uri="{BB962C8B-B14F-4D97-AF65-F5344CB8AC3E}">
        <p14:creationId xmlns:p14="http://schemas.microsoft.com/office/powerpoint/2010/main" val="140361651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a:bodyPr>
          <a:lstStyle/>
          <a:p>
            <a:pPr marL="0" lvl="0" indent="0" algn="just">
              <a:buNone/>
            </a:pPr>
            <a:r>
              <a:rPr lang="ar-IQ" sz="2400" b="1" dirty="0" smtClean="0">
                <a:solidFill>
                  <a:prstClr val="black"/>
                </a:solidFill>
              </a:rPr>
              <a:t>أهم </a:t>
            </a:r>
            <a:r>
              <a:rPr lang="ar-IQ" sz="2400" b="1" dirty="0">
                <a:solidFill>
                  <a:prstClr val="black"/>
                </a:solidFill>
              </a:rPr>
              <a:t>مميزات منهج التأمل الباطني:</a:t>
            </a:r>
          </a:p>
          <a:p>
            <a:pPr marL="0" lvl="0" indent="0" algn="just">
              <a:buNone/>
            </a:pPr>
            <a:r>
              <a:rPr lang="ar-IQ" sz="2400" dirty="0">
                <a:solidFill>
                  <a:prstClr val="black"/>
                </a:solidFill>
              </a:rPr>
              <a:t> ١- يقوم بدور كبير في بعض الدراسات التي تتطلب من الشخص أن </a:t>
            </a:r>
            <a:r>
              <a:rPr lang="ar-IQ" sz="2400" dirty="0" smtClean="0">
                <a:solidFill>
                  <a:prstClr val="black"/>
                </a:solidFill>
              </a:rPr>
              <a:t>يصف </a:t>
            </a:r>
            <a:r>
              <a:rPr lang="ar-IQ" sz="2400" dirty="0">
                <a:solidFill>
                  <a:prstClr val="black"/>
                </a:solidFill>
              </a:rPr>
              <a:t>ما يجري أو ما يسمع أو ما يشعر به.</a:t>
            </a:r>
          </a:p>
          <a:p>
            <a:pPr marL="0" lvl="0" indent="0" algn="just">
              <a:buNone/>
            </a:pPr>
            <a:r>
              <a:rPr lang="ar-IQ" sz="2400" dirty="0">
                <a:solidFill>
                  <a:prstClr val="black"/>
                </a:solidFill>
              </a:rPr>
              <a:t> ۲- يعد الأساس في </a:t>
            </a:r>
            <a:r>
              <a:rPr lang="ar-IQ" sz="2400" dirty="0" smtClean="0">
                <a:solidFill>
                  <a:prstClr val="black"/>
                </a:solidFill>
              </a:rPr>
              <a:t>استفتاءات </a:t>
            </a:r>
            <a:r>
              <a:rPr lang="ar-IQ" sz="2400" dirty="0">
                <a:solidFill>
                  <a:prstClr val="black"/>
                </a:solidFill>
              </a:rPr>
              <a:t>الشخصية إذ يطلب من الشخص أن </a:t>
            </a:r>
            <a:r>
              <a:rPr lang="ar-IQ" sz="2400" dirty="0" smtClean="0">
                <a:solidFill>
                  <a:prstClr val="black"/>
                </a:solidFill>
              </a:rPr>
              <a:t>يجيب تحريرياً </a:t>
            </a:r>
            <a:r>
              <a:rPr lang="ar-IQ" sz="2400" dirty="0">
                <a:solidFill>
                  <a:prstClr val="black"/>
                </a:solidFill>
              </a:rPr>
              <a:t>أو </a:t>
            </a:r>
            <a:r>
              <a:rPr lang="ar-IQ" sz="2400" dirty="0" smtClean="0">
                <a:solidFill>
                  <a:prstClr val="black"/>
                </a:solidFill>
              </a:rPr>
              <a:t>شفوياً </a:t>
            </a:r>
            <a:r>
              <a:rPr lang="ar-IQ" sz="2400" dirty="0">
                <a:solidFill>
                  <a:prstClr val="black"/>
                </a:solidFill>
              </a:rPr>
              <a:t>على مجموعة من الأسئلة.</a:t>
            </a:r>
          </a:p>
          <a:p>
            <a:pPr marL="0" lvl="0" indent="0" algn="just">
              <a:buNone/>
            </a:pPr>
            <a:r>
              <a:rPr lang="ar-IQ" sz="2400" dirty="0">
                <a:solidFill>
                  <a:prstClr val="black"/>
                </a:solidFill>
              </a:rPr>
              <a:t> ۳- تستخدم في العلاج النفسي حيث أن المعالج يريد من المريض أن يصف مشاعره ومخاوفه.</a:t>
            </a:r>
          </a:p>
          <a:p>
            <a:pPr marL="0" lvl="0" indent="0" algn="just">
              <a:lnSpc>
                <a:spcPct val="150000"/>
              </a:lnSpc>
              <a:buNone/>
            </a:pPr>
            <a:r>
              <a:rPr lang="ar-IQ" sz="2400" dirty="0">
                <a:solidFill>
                  <a:prstClr val="black"/>
                </a:solidFill>
              </a:rPr>
              <a:t> 4- أن </a:t>
            </a:r>
            <a:r>
              <a:rPr lang="ar-IQ" sz="2400" dirty="0" smtClean="0">
                <a:solidFill>
                  <a:prstClr val="black"/>
                </a:solidFill>
              </a:rPr>
              <a:t>الاستيطان </a:t>
            </a:r>
            <a:r>
              <a:rPr lang="ar-IQ" sz="2400" dirty="0">
                <a:solidFill>
                  <a:prstClr val="black"/>
                </a:solidFill>
              </a:rPr>
              <a:t>هو الوسيلة الوحيدة لدراسة بعض الظواهر والأحوال النفسية مثل أحلام اليقظة والحالة الشعورية للشخص أثناء </a:t>
            </a:r>
            <a:r>
              <a:rPr lang="ar-IQ" sz="2400" dirty="0" smtClean="0">
                <a:solidFill>
                  <a:prstClr val="black"/>
                </a:solidFill>
              </a:rPr>
              <a:t>انفعال </a:t>
            </a:r>
            <a:r>
              <a:rPr lang="ar-IQ" sz="2400" dirty="0">
                <a:solidFill>
                  <a:prstClr val="black"/>
                </a:solidFill>
              </a:rPr>
              <a:t>الخوف والغضب.</a:t>
            </a:r>
          </a:p>
          <a:p>
            <a:pPr marL="0" lvl="0" indent="0" algn="just">
              <a:lnSpc>
                <a:spcPct val="150000"/>
              </a:lnSpc>
              <a:buNone/>
            </a:pPr>
            <a:r>
              <a:rPr lang="ar-IQ" sz="2400" dirty="0">
                <a:solidFill>
                  <a:prstClr val="black"/>
                </a:solidFill>
              </a:rPr>
              <a:t>5-  أن الحالات الشعورية الفردية يمكن أن تخضع للدراسة العلمية أن أمكن التعبير عنها باللغة أو بنوع آخر من السلوك الحركي الظاهر</a:t>
            </a:r>
            <a:r>
              <a:rPr lang="ar-IQ" sz="2400" dirty="0" smtClean="0">
                <a:solidFill>
                  <a:prstClr val="black"/>
                </a:solidFill>
              </a:rPr>
              <a:t>.</a:t>
            </a:r>
            <a:endParaRPr lang="ar-IQ" sz="2400" dirty="0">
              <a:solidFill>
                <a:prstClr val="black"/>
              </a:solidFill>
            </a:endParaRPr>
          </a:p>
        </p:txBody>
      </p:sp>
    </p:spTree>
    <p:extLst>
      <p:ext uri="{BB962C8B-B14F-4D97-AF65-F5344CB8AC3E}">
        <p14:creationId xmlns:p14="http://schemas.microsoft.com/office/powerpoint/2010/main" val="291798840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lnSpcReduction="10000"/>
          </a:bodyPr>
          <a:lstStyle/>
          <a:p>
            <a:pPr marL="0" indent="0">
              <a:buNone/>
            </a:pPr>
            <a:r>
              <a:rPr lang="ar-IQ" dirty="0"/>
              <a:t> </a:t>
            </a:r>
            <a:r>
              <a:rPr lang="ar-IQ" sz="2400" b="1" dirty="0"/>
              <a:t>أهم عيوب منهج التأمل الباطني: </a:t>
            </a:r>
          </a:p>
          <a:p>
            <a:pPr marL="0" indent="0" algn="just">
              <a:buNone/>
            </a:pPr>
            <a:r>
              <a:rPr lang="ar-IQ" sz="2400" dirty="0"/>
              <a:t>1- ا</a:t>
            </a:r>
            <a:r>
              <a:rPr lang="ar-IQ" sz="2400" dirty="0" smtClean="0"/>
              <a:t>عترضت </a:t>
            </a:r>
            <a:r>
              <a:rPr lang="ar-IQ" sz="2400" dirty="0"/>
              <a:t>عليه المدرسة السلوكية بدعوى أنه منهج غير علمي وحجتها في ذلك أن الحالات الشعورية التي تدرس عن طريقة </a:t>
            </a:r>
            <a:r>
              <a:rPr lang="ar-IQ" sz="2400" dirty="0" smtClean="0"/>
              <a:t>الاستبطان </a:t>
            </a:r>
            <a:r>
              <a:rPr lang="ar-IQ" sz="2400" dirty="0"/>
              <a:t>هي حالات فردية ذاتية.</a:t>
            </a:r>
          </a:p>
          <a:p>
            <a:pPr marL="0" indent="0" algn="just">
              <a:buNone/>
            </a:pPr>
            <a:r>
              <a:rPr lang="ar-IQ" sz="2400" dirty="0"/>
              <a:t> ۲ - أن الشخص المستبطن ينقسم إلى </a:t>
            </a:r>
            <a:r>
              <a:rPr lang="ar-IQ" sz="2400" dirty="0" smtClean="0"/>
              <a:t>مُلاحظ وملاحَظ </a:t>
            </a:r>
            <a:r>
              <a:rPr lang="ar-IQ" sz="2400" dirty="0"/>
              <a:t>في آن واحد.</a:t>
            </a:r>
          </a:p>
          <a:p>
            <a:pPr marL="0" indent="0" algn="just">
              <a:buNone/>
            </a:pPr>
            <a:r>
              <a:rPr lang="ar-IQ" sz="2400" dirty="0"/>
              <a:t> ٣- ليس باستطاعة كل إنسان أن يتأمل نفسه لأن الناس يهتمون أكثر </a:t>
            </a:r>
            <a:r>
              <a:rPr lang="ar-IQ" sz="2400" dirty="0" smtClean="0"/>
              <a:t>مما </a:t>
            </a:r>
            <a:r>
              <a:rPr lang="ar-IQ" sz="2400" dirty="0"/>
              <a:t>يهتمون بالعالم الخارجي.</a:t>
            </a:r>
          </a:p>
          <a:p>
            <a:pPr marL="0" indent="0" algn="just">
              <a:buNone/>
            </a:pPr>
            <a:r>
              <a:rPr lang="ar-IQ" sz="2400" dirty="0"/>
              <a:t> 4 - في التأمل الباطني لا يمكن الوصول إلى اللاشعور فنحن نتصرف ونطلع على حالاتنا الشعورية.</a:t>
            </a:r>
          </a:p>
          <a:p>
            <a:pPr marL="0" indent="0" algn="just">
              <a:buNone/>
            </a:pPr>
            <a:r>
              <a:rPr lang="ar-IQ" sz="2400" dirty="0"/>
              <a:t> 5- الأطفال عاجزون عن القيام بعملية التأمل الباطني </a:t>
            </a:r>
            <a:r>
              <a:rPr lang="ar-IQ" sz="2400" dirty="0" smtClean="0"/>
              <a:t>، وكذلك </a:t>
            </a:r>
            <a:r>
              <a:rPr lang="ar-IQ" sz="2400" dirty="0"/>
              <a:t>الشواذ وضعاف العقول.</a:t>
            </a:r>
          </a:p>
          <a:p>
            <a:pPr marL="0" lvl="0" indent="0" algn="just">
              <a:buNone/>
            </a:pPr>
            <a:r>
              <a:rPr lang="ar-IQ" sz="2400" dirty="0">
                <a:solidFill>
                  <a:prstClr val="black"/>
                </a:solidFill>
              </a:rPr>
              <a:t>ثانيا- منهج الملاحظة:</a:t>
            </a:r>
          </a:p>
          <a:p>
            <a:pPr marL="0" lvl="0" indent="0" algn="just">
              <a:buNone/>
            </a:pPr>
            <a:r>
              <a:rPr lang="ar-IQ" sz="2400" dirty="0">
                <a:solidFill>
                  <a:prstClr val="black"/>
                </a:solidFill>
              </a:rPr>
              <a:t>  </a:t>
            </a:r>
            <a:r>
              <a:rPr lang="ar-IQ" sz="2400" dirty="0" smtClean="0">
                <a:solidFill>
                  <a:prstClr val="black"/>
                </a:solidFill>
              </a:rPr>
              <a:t>يتميز </a:t>
            </a:r>
            <a:r>
              <a:rPr lang="ar-IQ" sz="2400" dirty="0">
                <a:solidFill>
                  <a:prstClr val="black"/>
                </a:solidFill>
              </a:rPr>
              <a:t>المنهج العلمي بجمع الوقائع والمعلومات عن طريق الملاحظة المضبوطة التي تقوم على التخطيط والوصف الدقيق وتسجيل السلوك </a:t>
            </a:r>
            <a:r>
              <a:rPr lang="ar-IQ" sz="2400" dirty="0" smtClean="0">
                <a:solidFill>
                  <a:prstClr val="black"/>
                </a:solidFill>
              </a:rPr>
              <a:t>تسجيلاً منظماً </a:t>
            </a:r>
            <a:r>
              <a:rPr lang="ar-IQ" sz="2400" dirty="0">
                <a:solidFill>
                  <a:prstClr val="black"/>
                </a:solidFill>
              </a:rPr>
              <a:t>والملاحظة على انواع:</a:t>
            </a:r>
          </a:p>
          <a:p>
            <a:pPr marL="0" indent="0">
              <a:buNone/>
            </a:pPr>
            <a:endParaRPr lang="ar-IQ" dirty="0"/>
          </a:p>
        </p:txBody>
      </p:sp>
    </p:spTree>
    <p:extLst>
      <p:ext uri="{BB962C8B-B14F-4D97-AF65-F5344CB8AC3E}">
        <p14:creationId xmlns:p14="http://schemas.microsoft.com/office/powerpoint/2010/main" val="338971527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a:bodyPr>
          <a:lstStyle/>
          <a:p>
            <a:pPr marL="0" indent="0" algn="just">
              <a:lnSpc>
                <a:spcPct val="150000"/>
              </a:lnSpc>
              <a:buNone/>
            </a:pPr>
            <a:r>
              <a:rPr lang="ar-IQ" sz="2400" dirty="0" smtClean="0"/>
              <a:t>أ- </a:t>
            </a:r>
            <a:r>
              <a:rPr lang="ar-IQ" sz="2400" dirty="0"/>
              <a:t>الملاحظة </a:t>
            </a:r>
            <a:r>
              <a:rPr lang="ar-IQ" sz="2400" dirty="0" err="1" smtClean="0"/>
              <a:t>الأسقاطية</a:t>
            </a:r>
            <a:r>
              <a:rPr lang="ar-IQ" sz="2400" dirty="0"/>
              <a:t>: هي ملاحظة السلوك الظاهر للغير على اساس خبراتنا الشعورية </a:t>
            </a:r>
            <a:r>
              <a:rPr lang="ar-IQ" sz="2400" dirty="0" smtClean="0"/>
              <a:t>، ونحن </a:t>
            </a:r>
            <a:r>
              <a:rPr lang="ar-IQ" sz="2400" dirty="0"/>
              <a:t>نستخدم هذا المنهج في حياتنا اليومية حين نحكم على نيات الناس وشعورهم واحوالهم النفسية </a:t>
            </a:r>
            <a:r>
              <a:rPr lang="ar-IQ" sz="2400" dirty="0" smtClean="0"/>
              <a:t>بما </a:t>
            </a:r>
            <a:r>
              <a:rPr lang="ar-IQ" sz="2400" dirty="0"/>
              <a:t>نرى من سلوكهم الظاهر فنصف احدهم انه خائف اذ </a:t>
            </a:r>
            <a:r>
              <a:rPr lang="ar-IQ" sz="2400" dirty="0" smtClean="0"/>
              <a:t>رأيناه </a:t>
            </a:r>
            <a:r>
              <a:rPr lang="ar-IQ" sz="2400" dirty="0"/>
              <a:t>يركض ولون وجهه </a:t>
            </a:r>
            <a:r>
              <a:rPr lang="ar-IQ" sz="2400" dirty="0" smtClean="0"/>
              <a:t>مصفراً </a:t>
            </a:r>
            <a:r>
              <a:rPr lang="ar-IQ" sz="2400" dirty="0"/>
              <a:t>وقد جحضت عيناه، واذا راينا </a:t>
            </a:r>
            <a:r>
              <a:rPr lang="ar-IQ" sz="2400" dirty="0" smtClean="0"/>
              <a:t>شخصاً </a:t>
            </a:r>
            <a:r>
              <a:rPr lang="ar-IQ" sz="2400" dirty="0"/>
              <a:t>يبتسم استنتجنا انه </a:t>
            </a:r>
            <a:r>
              <a:rPr lang="ar-IQ" sz="2400" dirty="0" smtClean="0"/>
              <a:t>مسروراً ، وان </a:t>
            </a:r>
            <a:r>
              <a:rPr lang="ar-IQ" sz="2400" dirty="0"/>
              <a:t>هذا المنهج يفترض ان الغير يشعرون ويفكرون كما نفكر ويسلكون كما نسلك </a:t>
            </a:r>
            <a:r>
              <a:rPr lang="ar-IQ" sz="2400"/>
              <a:t>نحن </a:t>
            </a:r>
            <a:r>
              <a:rPr lang="ar-IQ" sz="2400" smtClean="0"/>
              <a:t>اي </a:t>
            </a:r>
            <a:r>
              <a:rPr lang="ar-IQ" sz="2400"/>
              <a:t>انه </a:t>
            </a:r>
            <a:r>
              <a:rPr lang="ar-IQ" sz="2400" smtClean="0"/>
              <a:t>نقوم </a:t>
            </a:r>
            <a:r>
              <a:rPr lang="ar-IQ" sz="2400" dirty="0"/>
              <a:t>على اسقاط حالاتنا الشعورية على الغير كما تسقط الصورة السينمائية على </a:t>
            </a:r>
            <a:r>
              <a:rPr lang="ar-IQ" sz="2400" dirty="0" smtClean="0"/>
              <a:t>الشاشة، و </a:t>
            </a:r>
            <a:r>
              <a:rPr lang="ar-IQ" sz="2400" dirty="0"/>
              <a:t>ان هذا  الاسقاط طبيعي ومشروع حتى كان الباحث يقترب من المبحوث في </a:t>
            </a:r>
            <a:r>
              <a:rPr lang="ar-IQ" sz="2400" dirty="0" smtClean="0"/>
              <a:t>وجهة </a:t>
            </a:r>
            <a:r>
              <a:rPr lang="ar-IQ" sz="2400" dirty="0"/>
              <a:t>النظر وطريقة التفكير ونوع الحضارة التي يعيشان فيها وفي التكوين الجسمي أيضا لذا فأن فهم الكبار وسلوكهم وأحوالهم النفسية أصدق من فهم سلوك الأطفال والأحوال الخاصة بهم .</a:t>
            </a:r>
          </a:p>
          <a:p>
            <a:pPr marL="0" indent="0">
              <a:buNone/>
            </a:pPr>
            <a:endParaRPr lang="ar-IQ" dirty="0"/>
          </a:p>
        </p:txBody>
      </p:sp>
    </p:spTree>
    <p:extLst>
      <p:ext uri="{BB962C8B-B14F-4D97-AF65-F5344CB8AC3E}">
        <p14:creationId xmlns:p14="http://schemas.microsoft.com/office/powerpoint/2010/main" val="380957713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a:bodyPr>
          <a:lstStyle/>
          <a:p>
            <a:pPr marL="0" indent="0" algn="just">
              <a:buNone/>
            </a:pPr>
            <a:r>
              <a:rPr lang="ar-IQ" sz="2400" dirty="0"/>
              <a:t>ب - الملاحظة الموضوعية الخارجية: ويقصد </a:t>
            </a:r>
            <a:r>
              <a:rPr lang="ar-IQ" sz="2400" dirty="0" smtClean="0"/>
              <a:t>بالملاحظة </a:t>
            </a:r>
            <a:r>
              <a:rPr lang="ar-IQ" sz="2400" dirty="0"/>
              <a:t>الموضوعية ملاحظة سلوك الغير من دون أن نسقط حالاتنا الشعورية عليه ، بل نكتفي بملاحظة سلوكه الظاهر كحركاته أو تعبيراته أو </a:t>
            </a:r>
            <a:r>
              <a:rPr lang="ar-IQ" sz="2400" dirty="0" smtClean="0"/>
              <a:t>كلامه،  </a:t>
            </a:r>
            <a:r>
              <a:rPr lang="ar-IQ" sz="2400" dirty="0"/>
              <a:t>وتسجيل الظروف التي يحدث فيها </a:t>
            </a:r>
            <a:r>
              <a:rPr lang="ar-IQ" sz="2400" dirty="0" smtClean="0"/>
              <a:t>السلوك.     وهو المنهج الذي </a:t>
            </a:r>
            <a:r>
              <a:rPr lang="ar-IQ" sz="2400" dirty="0"/>
              <a:t>يمكن الاعتماد عليه </a:t>
            </a:r>
            <a:r>
              <a:rPr lang="ar-IQ" sz="2400" dirty="0" smtClean="0"/>
              <a:t>في </a:t>
            </a:r>
            <a:r>
              <a:rPr lang="ar-IQ" sz="2400" dirty="0"/>
              <a:t>دراسة سلوك الأطفال والحيوانات والمرضى ، ومن الجدير بالذكر اننا في الكثير من البحوث لا يهمنا دراسة الحالات الشعورية للأفراد بقدر ما يهمنا من دراسة </a:t>
            </a:r>
            <a:r>
              <a:rPr lang="ar-IQ" sz="2400" dirty="0" smtClean="0"/>
              <a:t>سلوكهم ، ومنهج </a:t>
            </a:r>
            <a:r>
              <a:rPr lang="ar-IQ" sz="2400" dirty="0"/>
              <a:t>الملاحظة الموضوعية يشتمل على ثلاث عمليات أساسية هي </a:t>
            </a:r>
            <a:r>
              <a:rPr lang="ar-IQ" sz="2400" dirty="0" smtClean="0"/>
              <a:t>(الانتباه والإدراك - وصف </a:t>
            </a:r>
            <a:r>
              <a:rPr lang="ar-IQ" sz="2400" dirty="0"/>
              <a:t>نتائج الملاحظة </a:t>
            </a:r>
            <a:r>
              <a:rPr lang="ar-IQ" sz="2400" dirty="0" smtClean="0"/>
              <a:t>– التفسير) ، </a:t>
            </a:r>
            <a:r>
              <a:rPr lang="ar-IQ" sz="2400" dirty="0"/>
              <a:t>ويتوقف تفسير الباحث للمظاهر التي يدرسها على خبرته الشخصية ودرجة يقظته وشدة انتباهه وقوة ملاحظته </a:t>
            </a:r>
            <a:r>
              <a:rPr lang="ar-IQ" sz="2400" dirty="0" smtClean="0"/>
              <a:t>.</a:t>
            </a:r>
          </a:p>
          <a:p>
            <a:pPr marL="0" lvl="0" indent="0" algn="just">
              <a:buNone/>
            </a:pPr>
            <a:r>
              <a:rPr lang="ar-IQ" sz="2600" dirty="0">
                <a:solidFill>
                  <a:prstClr val="black"/>
                </a:solidFill>
              </a:rPr>
              <a:t>ج - </a:t>
            </a:r>
            <a:r>
              <a:rPr lang="ar-IQ" sz="2400" dirty="0">
                <a:solidFill>
                  <a:prstClr val="black"/>
                </a:solidFill>
              </a:rPr>
              <a:t>الملاحظة الطبيعية: هي ملاحظة السلوك كما يحدث تلقائيا </a:t>
            </a:r>
            <a:r>
              <a:rPr lang="ar-IQ" sz="2400" dirty="0" smtClean="0">
                <a:solidFill>
                  <a:prstClr val="black"/>
                </a:solidFill>
              </a:rPr>
              <a:t>على طبيعته </a:t>
            </a:r>
            <a:r>
              <a:rPr lang="ar-IQ" sz="2400" dirty="0">
                <a:solidFill>
                  <a:prstClr val="black"/>
                </a:solidFill>
              </a:rPr>
              <a:t>ودراسة السلوك الذي لا يمكن دراسته في مختبرات علم النفس </a:t>
            </a:r>
            <a:r>
              <a:rPr lang="ar-IQ" sz="2400" dirty="0" smtClean="0">
                <a:solidFill>
                  <a:prstClr val="black"/>
                </a:solidFill>
              </a:rPr>
              <a:t>، وتستخدم هذه الملاحظة </a:t>
            </a:r>
            <a:r>
              <a:rPr lang="ar-IQ" sz="2400" dirty="0">
                <a:solidFill>
                  <a:prstClr val="black"/>
                </a:solidFill>
              </a:rPr>
              <a:t>مع الحيوان أو دراسة الطفل مثل </a:t>
            </a:r>
            <a:r>
              <a:rPr lang="ar-IQ" sz="2400" dirty="0" smtClean="0">
                <a:solidFill>
                  <a:prstClr val="black"/>
                </a:solidFill>
              </a:rPr>
              <a:t>ملاحظة </a:t>
            </a:r>
            <a:r>
              <a:rPr lang="ar-IQ" sz="2400" dirty="0">
                <a:solidFill>
                  <a:prstClr val="black"/>
                </a:solidFill>
              </a:rPr>
              <a:t>الأطفال وهم يلعبون على سجيتهم وفي ظروف طبيعية لا تشعرهم بالحرج أو التكلف</a:t>
            </a:r>
            <a:r>
              <a:rPr lang="ar-IQ" sz="2600" dirty="0" smtClean="0">
                <a:solidFill>
                  <a:prstClr val="black"/>
                </a:solidFill>
              </a:rPr>
              <a:t>.</a:t>
            </a:r>
            <a:r>
              <a:rPr lang="ar-IQ" sz="2400" dirty="0"/>
              <a:t> </a:t>
            </a:r>
            <a:endParaRPr lang="ar-IQ" sz="2600" dirty="0">
              <a:solidFill>
                <a:prstClr val="black"/>
              </a:solidFill>
            </a:endParaRPr>
          </a:p>
        </p:txBody>
      </p:sp>
    </p:spTree>
    <p:extLst>
      <p:ext uri="{BB962C8B-B14F-4D97-AF65-F5344CB8AC3E}">
        <p14:creationId xmlns:p14="http://schemas.microsoft.com/office/powerpoint/2010/main" val="64601630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95536" y="548680"/>
            <a:ext cx="8229600" cy="5760640"/>
          </a:xfrm>
        </p:spPr>
        <p:txBody>
          <a:bodyPr>
            <a:normAutofit fontScale="92500" lnSpcReduction="20000"/>
          </a:bodyPr>
          <a:lstStyle/>
          <a:p>
            <a:pPr marL="0" indent="0" algn="just">
              <a:lnSpc>
                <a:spcPct val="150000"/>
              </a:lnSpc>
              <a:buNone/>
            </a:pPr>
            <a:r>
              <a:rPr lang="ar-IQ" sz="2600" b="1" dirty="0" smtClean="0"/>
              <a:t>ثالثا </a:t>
            </a:r>
            <a:r>
              <a:rPr lang="ar-IQ" sz="2600" b="1" dirty="0"/>
              <a:t>- المنهج </a:t>
            </a:r>
            <a:r>
              <a:rPr lang="ar-IQ" sz="2600" b="1" dirty="0" err="1" smtClean="0"/>
              <a:t>التتبعي</a:t>
            </a:r>
            <a:r>
              <a:rPr lang="ar-IQ" sz="2600" b="1" dirty="0" smtClean="0"/>
              <a:t> :</a:t>
            </a:r>
            <a:endParaRPr lang="ar-IQ" sz="2600" b="1" dirty="0"/>
          </a:p>
          <a:p>
            <a:pPr marL="0" indent="0" algn="just">
              <a:lnSpc>
                <a:spcPct val="150000"/>
              </a:lnSpc>
              <a:buNone/>
            </a:pPr>
            <a:r>
              <a:rPr lang="ar-IQ" sz="2600" dirty="0"/>
              <a:t>  </a:t>
            </a:r>
            <a:r>
              <a:rPr lang="ar-IQ" sz="2600" dirty="0" smtClean="0"/>
              <a:t>يستخدم </a:t>
            </a:r>
            <a:r>
              <a:rPr lang="ar-IQ" sz="2600" dirty="0"/>
              <a:t>هذا المنهج في العديد من الأغراض منها تتبع قدرة أوسمة لدى الإنسان من الطفولة الى مرحلة المراهقة كتتبع نمو اللغة، الذكاء، الذاكرة، ويكون ذلك بوصف المراحل المختلفة التي تمر بها القدرة أو السمة كما يمكن تتبع نمو مجموعة معينة من الأطفال في سنوات متتالية أو مقارنة عينات مختلفة من الأطفال في الأعمار المتتالية إذا تعذر تتبع المجموعة نفسها من الأطفال</a:t>
            </a:r>
            <a:r>
              <a:rPr lang="ar-IQ" sz="2600" dirty="0" smtClean="0"/>
              <a:t>.</a:t>
            </a:r>
          </a:p>
          <a:p>
            <a:pPr marL="0" lvl="0" indent="0" algn="just">
              <a:lnSpc>
                <a:spcPct val="150000"/>
              </a:lnSpc>
              <a:buNone/>
            </a:pPr>
            <a:r>
              <a:rPr lang="ar-IQ" sz="2600" dirty="0"/>
              <a:t> </a:t>
            </a:r>
            <a:r>
              <a:rPr lang="ar-IQ" sz="2600" dirty="0" smtClean="0"/>
              <a:t> </a:t>
            </a:r>
            <a:r>
              <a:rPr lang="ar-IQ" sz="2600" dirty="0">
                <a:solidFill>
                  <a:prstClr val="black"/>
                </a:solidFill>
              </a:rPr>
              <a:t> واستخدمه العالم "ترمان" في تتبع الأطفال الموهوبين ذوي الذكاء الرفيع حتى أتموا دراستهم وتزوجوا وانخرطوا في الحياة العامة .</a:t>
            </a:r>
          </a:p>
          <a:p>
            <a:pPr marL="0" lvl="0" indent="0" algn="just">
              <a:lnSpc>
                <a:spcPct val="150000"/>
              </a:lnSpc>
              <a:buNone/>
            </a:pPr>
            <a:r>
              <a:rPr lang="ar-IQ" sz="2600" dirty="0">
                <a:solidFill>
                  <a:prstClr val="black"/>
                </a:solidFill>
              </a:rPr>
              <a:t>  كما استخدمته مدرسة التحليل النفسي وذلك بتتبع حياة المريض وما مر به من صدمات ذهنية منذ الطفولة الأولى.</a:t>
            </a:r>
            <a:endParaRPr lang="ar-IQ" sz="2600" dirty="0"/>
          </a:p>
          <a:p>
            <a:pPr marL="0" indent="0" algn="just">
              <a:lnSpc>
                <a:spcPct val="150000"/>
              </a:lnSpc>
              <a:buNone/>
            </a:pPr>
            <a:r>
              <a:rPr lang="ar-IQ" sz="2400" dirty="0" smtClean="0">
                <a:solidFill>
                  <a:prstClr val="black"/>
                </a:solidFill>
              </a:rPr>
              <a:t>  </a:t>
            </a:r>
            <a:endParaRPr lang="ar-IQ" sz="2400" dirty="0"/>
          </a:p>
        </p:txBody>
      </p:sp>
    </p:spTree>
    <p:extLst>
      <p:ext uri="{BB962C8B-B14F-4D97-AF65-F5344CB8AC3E}">
        <p14:creationId xmlns:p14="http://schemas.microsoft.com/office/powerpoint/2010/main" val="230103928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251520" y="548680"/>
            <a:ext cx="8424936" cy="5760640"/>
          </a:xfrm>
        </p:spPr>
        <p:txBody>
          <a:bodyPr>
            <a:normAutofit lnSpcReduction="10000"/>
          </a:bodyPr>
          <a:lstStyle/>
          <a:p>
            <a:pPr marL="0" indent="0" algn="just">
              <a:buNone/>
            </a:pPr>
            <a:r>
              <a:rPr lang="ar-IQ" sz="2400" b="1" dirty="0" smtClean="0"/>
              <a:t>رابعا - المنهج الاكلينيكي (العيادي) :</a:t>
            </a:r>
          </a:p>
          <a:p>
            <a:pPr marL="0" indent="0" algn="just">
              <a:buNone/>
            </a:pPr>
            <a:r>
              <a:rPr lang="ar-IQ" sz="2400" dirty="0" smtClean="0"/>
              <a:t>  يهدف </a:t>
            </a:r>
            <a:r>
              <a:rPr lang="ar-IQ" sz="2400" dirty="0"/>
              <a:t>هذا المنهج تشخيص وعلاج من يعانون من مشكلات سلوكية </a:t>
            </a:r>
            <a:r>
              <a:rPr lang="ar-IQ" sz="2400" dirty="0" smtClean="0"/>
              <a:t>واضطرابات </a:t>
            </a:r>
            <a:r>
              <a:rPr lang="ar-IQ" sz="2400" dirty="0"/>
              <a:t>نفسية </a:t>
            </a:r>
            <a:r>
              <a:rPr lang="ar-IQ" sz="2400" dirty="0" smtClean="0"/>
              <a:t>وانحرافات </a:t>
            </a:r>
            <a:r>
              <a:rPr lang="ar-IQ" sz="2400" dirty="0"/>
              <a:t>خلقية </a:t>
            </a:r>
            <a:r>
              <a:rPr lang="ar-IQ" sz="2400" dirty="0" smtClean="0"/>
              <a:t>أو </a:t>
            </a:r>
            <a:r>
              <a:rPr lang="ar-IQ" sz="2400" dirty="0" err="1" smtClean="0"/>
              <a:t>مشکلات</a:t>
            </a:r>
            <a:r>
              <a:rPr lang="ar-IQ" sz="2400" dirty="0" smtClean="0"/>
              <a:t> دراسية </a:t>
            </a:r>
            <a:r>
              <a:rPr lang="ar-IQ" sz="2400" dirty="0"/>
              <a:t>ممن يراجعون العيادات النفسية والذين يلتمسون النصح والتوجيه والعلاج.</a:t>
            </a:r>
          </a:p>
          <a:p>
            <a:pPr marL="0" indent="0" algn="just">
              <a:buNone/>
            </a:pPr>
            <a:r>
              <a:rPr lang="ar-IQ" sz="2400" dirty="0"/>
              <a:t>  </a:t>
            </a:r>
            <a:r>
              <a:rPr lang="ar-IQ" sz="2400" dirty="0" smtClean="0"/>
              <a:t>وأن </a:t>
            </a:r>
            <a:r>
              <a:rPr lang="ar-IQ" sz="2400" dirty="0"/>
              <a:t>المعلومات التي يتم التوصل إليها قد تأتي من ا</a:t>
            </a:r>
            <a:r>
              <a:rPr lang="ar-IQ" sz="2400" dirty="0" smtClean="0"/>
              <a:t>ستنطاق </a:t>
            </a:r>
            <a:r>
              <a:rPr lang="ar-IQ" sz="2400" dirty="0"/>
              <a:t>الفرد نفسه أو من مصادر أخرى كالأفراد الآخرين أو من الملاحظة التي يقوم بها الباحث </a:t>
            </a:r>
            <a:r>
              <a:rPr lang="ar-IQ" sz="2400" dirty="0" smtClean="0"/>
              <a:t>نفسه ، </a:t>
            </a:r>
            <a:r>
              <a:rPr lang="ar-IQ" sz="2400" dirty="0" smtClean="0">
                <a:solidFill>
                  <a:prstClr val="black"/>
                </a:solidFill>
              </a:rPr>
              <a:t>وتتضمن </a:t>
            </a:r>
            <a:r>
              <a:rPr lang="ar-IQ" sz="2400" dirty="0">
                <a:solidFill>
                  <a:prstClr val="black"/>
                </a:solidFill>
              </a:rPr>
              <a:t>الطرائق الفنية التي يستعين بها </a:t>
            </a:r>
            <a:r>
              <a:rPr lang="ar-IQ" sz="2400" dirty="0" smtClean="0">
                <a:solidFill>
                  <a:prstClr val="black"/>
                </a:solidFill>
              </a:rPr>
              <a:t>السيكولوجي الاكلينيكي </a:t>
            </a:r>
            <a:r>
              <a:rPr lang="ar-IQ" sz="2400" dirty="0">
                <a:solidFill>
                  <a:prstClr val="black"/>
                </a:solidFill>
              </a:rPr>
              <a:t>في عمليات التشخيص والتوجيه والعلاج النفسي </a:t>
            </a:r>
            <a:r>
              <a:rPr lang="ar-IQ" sz="2400" dirty="0" smtClean="0">
                <a:solidFill>
                  <a:prstClr val="black"/>
                </a:solidFill>
              </a:rPr>
              <a:t>بالأساليب </a:t>
            </a:r>
            <a:r>
              <a:rPr lang="ar-IQ" sz="2400" dirty="0">
                <a:solidFill>
                  <a:prstClr val="black"/>
                </a:solidFill>
              </a:rPr>
              <a:t>الآتية:</a:t>
            </a:r>
          </a:p>
          <a:p>
            <a:pPr marL="0" lvl="0" indent="0" algn="just">
              <a:buNone/>
            </a:pPr>
            <a:r>
              <a:rPr lang="ar-IQ" sz="2400" dirty="0">
                <a:solidFill>
                  <a:prstClr val="black"/>
                </a:solidFill>
              </a:rPr>
              <a:t>1- دراسة الحالة: هناك طرائق متنوعة لدراسة الحالات التي </a:t>
            </a:r>
            <a:r>
              <a:rPr lang="ar-IQ" sz="2400" dirty="0" smtClean="0">
                <a:solidFill>
                  <a:prstClr val="black"/>
                </a:solidFill>
              </a:rPr>
              <a:t>تتردد على </a:t>
            </a:r>
            <a:r>
              <a:rPr lang="ar-IQ" sz="2400" dirty="0">
                <a:solidFill>
                  <a:prstClr val="black"/>
                </a:solidFill>
              </a:rPr>
              <a:t>العيادات النفسية وذلك بجمع البيانات المتعلقة بكل حالة وأهم هذه البيانات التي ينبغي جمعها هي النمو الجسمي - التكيف المدرسي – العلاقات الأسرية - القدرات العقلية - الاهتمامات الخاصة - التوافق النفسي.</a:t>
            </a:r>
          </a:p>
          <a:p>
            <a:pPr marL="0" lvl="0" indent="0" algn="just">
              <a:buNone/>
            </a:pPr>
            <a:r>
              <a:rPr lang="ar-IQ" sz="2400" dirty="0">
                <a:solidFill>
                  <a:prstClr val="black"/>
                </a:solidFill>
              </a:rPr>
              <a:t>2 - المقابلة الشخصية: وهذه هي طريقة أخرى يستعين بها </a:t>
            </a:r>
            <a:r>
              <a:rPr lang="ar-IQ" sz="2400" dirty="0" smtClean="0">
                <a:solidFill>
                  <a:prstClr val="black"/>
                </a:solidFill>
              </a:rPr>
              <a:t>السيكولوجي الاكلينيكي </a:t>
            </a:r>
            <a:r>
              <a:rPr lang="ar-IQ" sz="2400" dirty="0">
                <a:solidFill>
                  <a:prstClr val="black"/>
                </a:solidFill>
              </a:rPr>
              <a:t>في عمليات التشخيص والعلاج والتوجيه ومن خلال هذه الطريقة يستطيع عالم النفس أن يحصل على بيانات عن تاريخ حياة الشخص</a:t>
            </a:r>
            <a:r>
              <a:rPr lang="ar-IQ" sz="2400" dirty="0" smtClean="0">
                <a:solidFill>
                  <a:prstClr val="black"/>
                </a:solidFill>
              </a:rPr>
              <a:t>.</a:t>
            </a:r>
            <a:endParaRPr lang="ar-IQ" sz="2400" dirty="0">
              <a:solidFill>
                <a:prstClr val="black"/>
              </a:solidFill>
            </a:endParaRPr>
          </a:p>
        </p:txBody>
      </p:sp>
    </p:spTree>
    <p:extLst>
      <p:ext uri="{BB962C8B-B14F-4D97-AF65-F5344CB8AC3E}">
        <p14:creationId xmlns:p14="http://schemas.microsoft.com/office/powerpoint/2010/main" val="140917248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a:bodyPr>
          <a:lstStyle/>
          <a:p>
            <a:pPr marL="0" indent="0" algn="just">
              <a:buNone/>
            </a:pPr>
            <a:r>
              <a:rPr lang="ar-IQ" sz="2400" b="1" dirty="0"/>
              <a:t>أهم عيوب المنهج </a:t>
            </a:r>
            <a:r>
              <a:rPr lang="ar-IQ" sz="2400" b="1" dirty="0" smtClean="0"/>
              <a:t>الاكلينيكي</a:t>
            </a:r>
            <a:r>
              <a:rPr lang="ar-IQ" sz="2400" b="1" dirty="0"/>
              <a:t>:</a:t>
            </a:r>
          </a:p>
          <a:p>
            <a:pPr marL="0" indent="0" algn="just">
              <a:buNone/>
            </a:pPr>
            <a:r>
              <a:rPr lang="ar-IQ" sz="2400" dirty="0" smtClean="0"/>
              <a:t>1-يعتمد </a:t>
            </a:r>
            <a:r>
              <a:rPr lang="ar-IQ" sz="2400" dirty="0"/>
              <a:t>على معلومات تتدخل فيها العوامل الذاتية بصورة كبيرة.</a:t>
            </a:r>
          </a:p>
          <a:p>
            <a:pPr marL="0" indent="0" algn="just">
              <a:buNone/>
            </a:pPr>
            <a:r>
              <a:rPr lang="ar-IQ" sz="2400" dirty="0" smtClean="0"/>
              <a:t>2-يركز </a:t>
            </a:r>
            <a:r>
              <a:rPr lang="ar-IQ" sz="2400" dirty="0"/>
              <a:t>نشاطه على حالة فردية قد لا تتكرر في الحياة كثيرة.</a:t>
            </a:r>
          </a:p>
          <a:p>
            <a:pPr marL="0" indent="0" algn="just">
              <a:buNone/>
            </a:pPr>
            <a:r>
              <a:rPr lang="ar-IQ" sz="2400" dirty="0"/>
              <a:t> </a:t>
            </a:r>
            <a:r>
              <a:rPr lang="ar-IQ" sz="2400" b="1" dirty="0"/>
              <a:t>أما الإيجابيات فهي:</a:t>
            </a:r>
          </a:p>
          <a:p>
            <a:pPr marL="0" indent="0" algn="just">
              <a:buNone/>
            </a:pPr>
            <a:r>
              <a:rPr lang="ar-IQ" sz="2400" dirty="0" smtClean="0"/>
              <a:t>1-أفضل </a:t>
            </a:r>
            <a:r>
              <a:rPr lang="ar-IQ" sz="2400" dirty="0"/>
              <a:t>المناهج وأكثرها فعالية في دراسة ا</a:t>
            </a:r>
            <a:r>
              <a:rPr lang="ar-IQ" sz="2400" dirty="0" smtClean="0"/>
              <a:t>ضطرابات </a:t>
            </a:r>
            <a:r>
              <a:rPr lang="ar-IQ" sz="2400" dirty="0"/>
              <a:t>الشخصية.</a:t>
            </a:r>
          </a:p>
          <a:p>
            <a:pPr marL="0" indent="0" algn="just">
              <a:buNone/>
            </a:pPr>
            <a:r>
              <a:rPr lang="ar-IQ" sz="2400" dirty="0" smtClean="0"/>
              <a:t>2-له القدرة </a:t>
            </a:r>
            <a:r>
              <a:rPr lang="ar-IQ" sz="2400" dirty="0"/>
              <a:t>على دراسة الظواهر النفسية للفرد في حالاتها السوية.</a:t>
            </a:r>
          </a:p>
          <a:p>
            <a:pPr marL="0" indent="0" algn="just">
              <a:buNone/>
            </a:pPr>
            <a:r>
              <a:rPr lang="ar-IQ" sz="2400" dirty="0"/>
              <a:t> </a:t>
            </a:r>
            <a:r>
              <a:rPr lang="ar-IQ" sz="2400" b="1" dirty="0"/>
              <a:t>خامسا - المنهج التجريبي:</a:t>
            </a:r>
          </a:p>
          <a:p>
            <a:pPr marL="0" indent="0" algn="just">
              <a:buNone/>
            </a:pPr>
            <a:r>
              <a:rPr lang="ar-IQ" sz="2400" dirty="0"/>
              <a:t>  </a:t>
            </a:r>
            <a:r>
              <a:rPr lang="ar-IQ" sz="2400" dirty="0" smtClean="0"/>
              <a:t>التجربة </a:t>
            </a:r>
            <a:r>
              <a:rPr lang="ar-IQ" sz="2400" dirty="0"/>
              <a:t>عبارة عن ملاحظة مقصودة مقيدة بشروط تخضع لسيطرة الباحث الذي يقوم بالتحكم في المتغيرات المحيطة بالظاهرة التي يختارها </a:t>
            </a:r>
            <a:r>
              <a:rPr lang="ar-IQ" sz="2400" dirty="0" smtClean="0"/>
              <a:t>موضوعاً </a:t>
            </a:r>
            <a:r>
              <a:rPr lang="ar-IQ" sz="2400" dirty="0"/>
              <a:t>لبحثه فعندما أنشأ فونت سنة </a:t>
            </a:r>
            <a:r>
              <a:rPr lang="ar-IQ" sz="2400" dirty="0" smtClean="0"/>
              <a:t>(۱۸۷۹) </a:t>
            </a:r>
            <a:r>
              <a:rPr lang="ar-IQ" sz="2400" dirty="0"/>
              <a:t>م أول مختبر لعلم النفس حينها أخذ علم النفس مكانته بجوار العلوم </a:t>
            </a:r>
            <a:r>
              <a:rPr lang="ar-IQ" sz="2400" dirty="0" smtClean="0"/>
              <a:t>الطبيعية، </a:t>
            </a:r>
            <a:r>
              <a:rPr lang="ar-IQ" sz="2400" dirty="0"/>
              <a:t>ومن الطبيعي أن التجريب في علم النفس لا يصل في دقته إلى الدرجة التي نجدها في العلوم الفيزيائية والكيمياوية لأن </a:t>
            </a:r>
            <a:r>
              <a:rPr lang="ar-IQ" sz="2400" dirty="0" smtClean="0"/>
              <a:t>الجوانب العقلية والانفعالية </a:t>
            </a:r>
            <a:r>
              <a:rPr lang="ar-IQ" sz="2400" dirty="0"/>
              <a:t>أكثر تعقيدا إذ ليس من السهل ا</a:t>
            </a:r>
            <a:r>
              <a:rPr lang="ar-IQ" sz="2400" dirty="0" smtClean="0"/>
              <a:t>خضاع الانفعال </a:t>
            </a:r>
            <a:r>
              <a:rPr lang="ar-IQ" sz="2400" dirty="0"/>
              <a:t>إلى التجريب كما نفعل في الفلزات </a:t>
            </a:r>
            <a:r>
              <a:rPr lang="ar-IQ" sz="2400" dirty="0">
                <a:solidFill>
                  <a:prstClr val="black"/>
                </a:solidFill>
              </a:rPr>
              <a:t>ولكن بالرغم من هذا فقد نجح التجريب في علم النفس </a:t>
            </a:r>
            <a:r>
              <a:rPr lang="ar-IQ" sz="2400" dirty="0" smtClean="0">
                <a:solidFill>
                  <a:prstClr val="black"/>
                </a:solidFill>
              </a:rPr>
              <a:t>.</a:t>
            </a:r>
            <a:endParaRPr lang="ar-IQ" sz="2400" dirty="0"/>
          </a:p>
        </p:txBody>
      </p:sp>
    </p:spTree>
    <p:extLst>
      <p:ext uri="{BB962C8B-B14F-4D97-AF65-F5344CB8AC3E}">
        <p14:creationId xmlns:p14="http://schemas.microsoft.com/office/powerpoint/2010/main" val="151229991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a:bodyPr>
          <a:lstStyle/>
          <a:p>
            <a:pPr marL="0" indent="0" algn="just">
              <a:buNone/>
            </a:pPr>
            <a:r>
              <a:rPr lang="ar-IQ" sz="2600" dirty="0" smtClean="0"/>
              <a:t>وهناك </a:t>
            </a:r>
            <a:r>
              <a:rPr lang="ar-IQ" sz="2600" dirty="0"/>
              <a:t>اعتبارات ينبغي مراعاتها عند إجراء التجارب في علم النفس منها:</a:t>
            </a:r>
          </a:p>
          <a:p>
            <a:pPr marL="0" indent="0" algn="just">
              <a:buNone/>
            </a:pPr>
            <a:r>
              <a:rPr lang="ar-IQ" sz="2600" dirty="0"/>
              <a:t> 1- ضبط العوامل العامة التي تؤثر في الظاهرة المراد دراستها إلا العامل الذي يراد معرفة تأثيره والذي يطلق عليه المتغير </a:t>
            </a:r>
            <a:r>
              <a:rPr lang="ar-IQ" sz="2600" dirty="0" smtClean="0"/>
              <a:t>المستقل، </a:t>
            </a:r>
            <a:r>
              <a:rPr lang="ar-IQ" sz="2600" dirty="0"/>
              <a:t>وهو المتغير الذي يمكن للباحث السيطرة عليه. </a:t>
            </a:r>
            <a:endParaRPr lang="ar-IQ" sz="2600" dirty="0" smtClean="0"/>
          </a:p>
          <a:p>
            <a:pPr marL="0" indent="0" algn="just">
              <a:buNone/>
            </a:pPr>
            <a:r>
              <a:rPr lang="ar-IQ" sz="2600" dirty="0"/>
              <a:t> </a:t>
            </a:r>
            <a:r>
              <a:rPr lang="ar-IQ" sz="2600" dirty="0" smtClean="0"/>
              <a:t> أما </a:t>
            </a:r>
            <a:r>
              <a:rPr lang="ar-IQ" sz="2600" dirty="0"/>
              <a:t>المتغير التابع فهو المتغير الذي يقع عليه تأثير المتغير المستقل والذي يستطيع الباحث </a:t>
            </a:r>
            <a:r>
              <a:rPr lang="ar-IQ" sz="2600" dirty="0" smtClean="0"/>
              <a:t>التنبؤ </a:t>
            </a:r>
            <a:r>
              <a:rPr lang="ar-IQ" sz="2600" dirty="0"/>
              <a:t>به.</a:t>
            </a:r>
          </a:p>
          <a:p>
            <a:pPr marL="0" indent="0" algn="just">
              <a:buNone/>
            </a:pPr>
            <a:r>
              <a:rPr lang="ar-IQ" sz="2600" dirty="0"/>
              <a:t>  </a:t>
            </a:r>
            <a:r>
              <a:rPr lang="ar-IQ" sz="2600" dirty="0" smtClean="0"/>
              <a:t>فإذا </a:t>
            </a:r>
            <a:r>
              <a:rPr lang="ar-IQ" sz="2600" dirty="0"/>
              <a:t>أراد الباحث أن يعرف أي طريقة من طرق التدريس أفضل في التعلم ولما كانت نتائج التعلم تعتمد على عدة متغيرات كالذكاء </a:t>
            </a:r>
            <a:r>
              <a:rPr lang="ar-IQ" sz="2600" dirty="0" smtClean="0"/>
              <a:t>، العمر</a:t>
            </a:r>
            <a:r>
              <a:rPr lang="ar-IQ" sz="2600" dirty="0"/>
              <a:t>، المستوى الاجتماعي والثقافي وشخصية المدرس وخبرته فلابد هنا من السيطرة على تلك العوامل باختيار جميع الطلاب من سن واحدة ومستوى اجتماعي وثقافي وذكاء </a:t>
            </a:r>
            <a:r>
              <a:rPr lang="ar-IQ" sz="2600" dirty="0" smtClean="0"/>
              <a:t>واحد إذا </a:t>
            </a:r>
            <a:r>
              <a:rPr lang="ar-IQ" sz="2600" dirty="0"/>
              <a:t>تمثل المتغير المستقل أما التعلم فهو يمثل المتغير التابع.</a:t>
            </a:r>
          </a:p>
          <a:p>
            <a:pPr marL="0" indent="0">
              <a:buNone/>
            </a:pPr>
            <a:endParaRPr lang="ar-IQ" sz="2400" dirty="0"/>
          </a:p>
        </p:txBody>
      </p:sp>
    </p:spTree>
    <p:extLst>
      <p:ext uri="{BB962C8B-B14F-4D97-AF65-F5344CB8AC3E}">
        <p14:creationId xmlns:p14="http://schemas.microsoft.com/office/powerpoint/2010/main" val="30757035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fontScale="92500"/>
          </a:bodyPr>
          <a:lstStyle/>
          <a:p>
            <a:pPr marL="0" indent="0" algn="just">
              <a:buNone/>
            </a:pPr>
            <a:r>
              <a:rPr lang="ar-IQ" dirty="0"/>
              <a:t> </a:t>
            </a:r>
            <a:r>
              <a:rPr lang="ar-IQ" sz="2800" dirty="0"/>
              <a:t>۲ - المجموعة الضابطة والمجموعة التجريبية:</a:t>
            </a:r>
          </a:p>
          <a:p>
            <a:pPr marL="0" indent="0" algn="just">
              <a:buNone/>
            </a:pPr>
            <a:r>
              <a:rPr lang="ar-IQ" sz="2800" dirty="0"/>
              <a:t>  </a:t>
            </a:r>
            <a:r>
              <a:rPr lang="ar-IQ" sz="2800" dirty="0" smtClean="0"/>
              <a:t>فالمجموعة </a:t>
            </a:r>
            <a:r>
              <a:rPr lang="ar-IQ" sz="2800" dirty="0"/>
              <a:t>التجريبية هي التي تتعرض لتأثير العامل الذي </a:t>
            </a:r>
            <a:r>
              <a:rPr lang="ar-IQ" sz="2800" dirty="0" smtClean="0"/>
              <a:t>يراد </a:t>
            </a:r>
            <a:r>
              <a:rPr lang="ar-IQ" sz="2800" dirty="0"/>
              <a:t>معرفة أثره. أما المجموعة الضابطة هي المجموعة التي تتشابه </a:t>
            </a:r>
            <a:r>
              <a:rPr lang="ar-IQ" sz="2800" dirty="0" err="1" smtClean="0"/>
              <a:t>وتتكافئ</a:t>
            </a:r>
            <a:r>
              <a:rPr lang="ar-IQ" sz="2800" dirty="0" smtClean="0"/>
              <a:t> </a:t>
            </a:r>
            <a:r>
              <a:rPr lang="ar-IQ" sz="2800" dirty="0"/>
              <a:t>مع المجموعة التجريبية في جميع العوامل ما عدا العامل الذي يراد معرفة أثره.</a:t>
            </a:r>
          </a:p>
          <a:p>
            <a:pPr marL="0" indent="0" algn="just">
              <a:buNone/>
            </a:pPr>
            <a:r>
              <a:rPr lang="ar-IQ" sz="2800" dirty="0"/>
              <a:t>ويمكن أن نستخدم مجموعة ضابطة مع أكثر من مجموعة تجريبية .</a:t>
            </a:r>
          </a:p>
          <a:p>
            <a:pPr marL="0" indent="0" algn="just">
              <a:buNone/>
            </a:pPr>
            <a:r>
              <a:rPr lang="ar-IQ" sz="2800" b="1" dirty="0"/>
              <a:t>سادسا- مقاييس العلاقات </a:t>
            </a:r>
            <a:r>
              <a:rPr lang="ar-IQ" sz="2800" b="1" dirty="0" smtClean="0"/>
              <a:t>الاجتماعية :</a:t>
            </a:r>
            <a:endParaRPr lang="ar-IQ" sz="2800" b="1" dirty="0"/>
          </a:p>
          <a:p>
            <a:pPr marL="0" indent="0" algn="just">
              <a:buNone/>
            </a:pPr>
            <a:r>
              <a:rPr lang="ar-IQ" sz="2800" dirty="0"/>
              <a:t> </a:t>
            </a:r>
            <a:r>
              <a:rPr lang="ar-IQ" sz="2800" dirty="0" smtClean="0"/>
              <a:t>  نستخدم </a:t>
            </a:r>
            <a:r>
              <a:rPr lang="ar-IQ" sz="2800" dirty="0"/>
              <a:t>هذه الاختبارات لمعرفة العلاقات الاجتماعية وأنواع العلاقات </a:t>
            </a:r>
            <a:r>
              <a:rPr lang="ar-IQ" sz="2800" dirty="0" smtClean="0"/>
              <a:t>الشخصية </a:t>
            </a:r>
            <a:r>
              <a:rPr lang="ar-IQ" sz="2800" dirty="0"/>
              <a:t>بين الطلبة </a:t>
            </a:r>
            <a:r>
              <a:rPr lang="ar-IQ" sz="2800" dirty="0" smtClean="0"/>
              <a:t>، ولغرض </a:t>
            </a:r>
            <a:r>
              <a:rPr lang="ar-IQ" sz="2800" dirty="0"/>
              <a:t>الحصول على البيانات والمعلومات اللازمة </a:t>
            </a:r>
            <a:r>
              <a:rPr lang="ar-IQ" sz="2800" dirty="0" smtClean="0"/>
              <a:t>يطلب من الطالب </a:t>
            </a:r>
            <a:r>
              <a:rPr lang="ar-IQ" sz="2800" dirty="0"/>
              <a:t>أن يكتب أسمه و أسماء من يعتبرهم افضل من يعملون </a:t>
            </a:r>
            <a:r>
              <a:rPr lang="ar-IQ" sz="2800" dirty="0" smtClean="0"/>
              <a:t>معه </a:t>
            </a:r>
            <a:r>
              <a:rPr lang="ar-IQ" sz="2800" dirty="0"/>
              <a:t>أو يدرسون معه أو يصاحبهم معه في رحلة مدرسية </a:t>
            </a:r>
            <a:r>
              <a:rPr lang="ar-IQ" sz="2800" dirty="0" smtClean="0"/>
              <a:t>، وبهذه </a:t>
            </a:r>
            <a:r>
              <a:rPr lang="ar-IQ" sz="2800" dirty="0"/>
              <a:t>الطريقة يمكن الكشف عن شبكة العلاقات الاجتماعية الموجودة </a:t>
            </a:r>
            <a:r>
              <a:rPr lang="ar-IQ" sz="2800" dirty="0" smtClean="0"/>
              <a:t>بين الطلبة </a:t>
            </a:r>
            <a:r>
              <a:rPr lang="ar-IQ" sz="2800" dirty="0">
                <a:solidFill>
                  <a:prstClr val="black"/>
                </a:solidFill>
              </a:rPr>
              <a:t>في </a:t>
            </a:r>
            <a:r>
              <a:rPr lang="ar-IQ" sz="2800" dirty="0" smtClean="0"/>
              <a:t>الصف </a:t>
            </a:r>
            <a:r>
              <a:rPr lang="ar-IQ" sz="2800" dirty="0"/>
              <a:t>الواحد وهو ما يطلق عليه أسم العلاقات الاجتماعية وأول من استخدم هذا المحتوى هو </a:t>
            </a:r>
            <a:r>
              <a:rPr lang="ar-IQ" sz="2800" dirty="0" smtClean="0"/>
              <a:t>(</a:t>
            </a:r>
            <a:r>
              <a:rPr lang="ar-IQ" sz="2800" dirty="0" err="1" smtClean="0"/>
              <a:t>مورنيو</a:t>
            </a:r>
            <a:r>
              <a:rPr lang="ar-IQ" sz="2800" dirty="0" smtClean="0"/>
              <a:t>) .</a:t>
            </a:r>
            <a:endParaRPr lang="ar-IQ" sz="2800" dirty="0"/>
          </a:p>
          <a:p>
            <a:pPr marL="0" indent="0">
              <a:buNone/>
            </a:pPr>
            <a:endParaRPr lang="ar-IQ" dirty="0"/>
          </a:p>
        </p:txBody>
      </p:sp>
    </p:spTree>
    <p:extLst>
      <p:ext uri="{BB962C8B-B14F-4D97-AF65-F5344CB8AC3E}">
        <p14:creationId xmlns:p14="http://schemas.microsoft.com/office/powerpoint/2010/main" val="347101636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a:bodyPr>
          <a:lstStyle/>
          <a:p>
            <a:pPr marL="0" indent="0" algn="just">
              <a:buNone/>
            </a:pPr>
            <a:r>
              <a:rPr lang="ar-IQ" dirty="0"/>
              <a:t> </a:t>
            </a:r>
            <a:r>
              <a:rPr lang="ar-IQ" sz="2800" b="1" dirty="0"/>
              <a:t>سابعا - </a:t>
            </a:r>
            <a:r>
              <a:rPr lang="ar-IQ" sz="2800" b="1" dirty="0" smtClean="0"/>
              <a:t>الاستبيان</a:t>
            </a:r>
            <a:r>
              <a:rPr lang="ar-IQ" sz="2800" b="1" dirty="0"/>
              <a:t>:</a:t>
            </a:r>
          </a:p>
          <a:p>
            <a:pPr marL="0" indent="0" algn="just">
              <a:buNone/>
            </a:pPr>
            <a:r>
              <a:rPr lang="ar-IQ" sz="2400" dirty="0"/>
              <a:t>  </a:t>
            </a:r>
            <a:r>
              <a:rPr lang="ar-IQ" sz="2400" dirty="0" smtClean="0"/>
              <a:t>أحد </a:t>
            </a:r>
            <a:r>
              <a:rPr lang="ar-IQ" sz="2400" dirty="0"/>
              <a:t>الوسائل المهمة في الحصول على المعلومات المتعلقة بالمشكلة </a:t>
            </a:r>
            <a:r>
              <a:rPr lang="ar-IQ" sz="2400" dirty="0" smtClean="0"/>
              <a:t>التي </a:t>
            </a:r>
            <a:r>
              <a:rPr lang="ar-IQ" sz="2400" dirty="0" err="1" smtClean="0"/>
              <a:t>یُراد</a:t>
            </a:r>
            <a:r>
              <a:rPr lang="ar-IQ" sz="2400" dirty="0" smtClean="0"/>
              <a:t> </a:t>
            </a:r>
            <a:r>
              <a:rPr lang="ar-IQ" sz="2400" dirty="0"/>
              <a:t>بحثها سواء كانت تربوية أو نفسية أو اقتصادية أو سياسية </a:t>
            </a:r>
            <a:r>
              <a:rPr lang="ar-IQ" sz="2400" dirty="0" smtClean="0"/>
              <a:t>، وما </a:t>
            </a:r>
            <a:r>
              <a:rPr lang="ar-IQ" sz="2400" dirty="0"/>
              <a:t>إلى ذلك إلا أن المعلومات التي يعطيها الأفراد من خلال </a:t>
            </a:r>
            <a:r>
              <a:rPr lang="ar-IQ" sz="2400" dirty="0" smtClean="0"/>
              <a:t>الاستبيان </a:t>
            </a:r>
            <a:r>
              <a:rPr lang="ar-IQ" sz="2400" dirty="0"/>
              <a:t>قد لا تكون دقيقة وكافية وبالشكل الذي يعطينا ثقة تامة بالنتائج التي تحصل عليها من خلاله.</a:t>
            </a:r>
          </a:p>
          <a:p>
            <a:pPr marL="0" indent="0" algn="just">
              <a:buNone/>
            </a:pPr>
            <a:r>
              <a:rPr lang="ar-IQ" sz="2400" b="1" dirty="0"/>
              <a:t>ثامنا - اختبارات الذكاء:</a:t>
            </a:r>
          </a:p>
          <a:p>
            <a:pPr marL="0" indent="0" algn="just">
              <a:buNone/>
            </a:pPr>
            <a:r>
              <a:rPr lang="ar-IQ" sz="2400" dirty="0"/>
              <a:t>  </a:t>
            </a:r>
            <a:r>
              <a:rPr lang="ar-IQ" sz="2400" dirty="0" smtClean="0"/>
              <a:t>تختلف </a:t>
            </a:r>
            <a:r>
              <a:rPr lang="ar-IQ" sz="2400" dirty="0"/>
              <a:t>اختبارات الذكاء من حيث طبيعتها والهدف منها إذ قد تكون هذه الاختبارات لفظية كما هو الحال في اختبار ستانفورد بينيه وقد تكون "مصورة" كما هو الحال في اختبار (</a:t>
            </a:r>
            <a:r>
              <a:rPr lang="ar-IQ" sz="2400" dirty="0" err="1"/>
              <a:t>رافن</a:t>
            </a:r>
            <a:r>
              <a:rPr lang="ar-IQ" sz="2400" dirty="0"/>
              <a:t>) للأطفال والراشدين كما تختلف الاختبارات من حيث القدرات التي </a:t>
            </a:r>
            <a:r>
              <a:rPr lang="ar-IQ" sz="2400" dirty="0" smtClean="0"/>
              <a:t>تقيسها، </a:t>
            </a:r>
            <a:r>
              <a:rPr lang="ar-IQ" sz="2400" dirty="0"/>
              <a:t>وعلى وفق النظرية التي تنبثق منها فهناك اختبارات تبني </a:t>
            </a:r>
            <a:r>
              <a:rPr lang="ar-IQ" sz="2400" dirty="0" smtClean="0"/>
              <a:t>القدرة </a:t>
            </a:r>
            <a:r>
              <a:rPr lang="ar-IQ" sz="2400" dirty="0"/>
              <a:t>العقلية العامة (الذكاء) وعلى وفق نظرية </a:t>
            </a:r>
            <a:r>
              <a:rPr lang="ar-IQ" sz="2400" dirty="0" err="1"/>
              <a:t>سبيدمان</a:t>
            </a:r>
            <a:r>
              <a:rPr lang="ar-IQ" sz="2400" dirty="0"/>
              <a:t> على حين نجد هناك اختبارات تقيس مجموعة من القدرات المنفصلة على وفق نظرية (</a:t>
            </a:r>
            <a:r>
              <a:rPr lang="ar-IQ" sz="2400" dirty="0" err="1"/>
              <a:t>ثرستون</a:t>
            </a:r>
            <a:r>
              <a:rPr lang="ar-IQ" sz="2400" dirty="0" smtClean="0"/>
              <a:t>)، </a:t>
            </a:r>
            <a:r>
              <a:rPr lang="ar-IQ" sz="2400" dirty="0"/>
              <a:t>ومهما يكون </a:t>
            </a:r>
            <a:r>
              <a:rPr lang="ar-IQ" sz="2400" dirty="0" smtClean="0"/>
              <a:t>منطلق </a:t>
            </a:r>
            <a:r>
              <a:rPr lang="ar-IQ" sz="2400" dirty="0"/>
              <a:t>النظرية لهذه الاختبارات فأنها تفيد لأغراض التشخيص والتنبؤ.</a:t>
            </a:r>
          </a:p>
          <a:p>
            <a:pPr marL="0" indent="0">
              <a:buNone/>
            </a:pPr>
            <a:endParaRPr lang="ar-IQ" sz="2400" dirty="0"/>
          </a:p>
        </p:txBody>
      </p:sp>
    </p:spTree>
    <p:extLst>
      <p:ext uri="{BB962C8B-B14F-4D97-AF65-F5344CB8AC3E}">
        <p14:creationId xmlns:p14="http://schemas.microsoft.com/office/powerpoint/2010/main" val="39135403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fontScale="70000" lnSpcReduction="20000"/>
          </a:bodyPr>
          <a:lstStyle/>
          <a:p>
            <a:pPr marL="0" indent="0">
              <a:buNone/>
            </a:pPr>
            <a:r>
              <a:rPr lang="ar-IQ" dirty="0" smtClean="0"/>
              <a:t>4- التوجه المهني</a:t>
            </a:r>
          </a:p>
          <a:p>
            <a:pPr marL="0" indent="0" algn="just">
              <a:buNone/>
            </a:pPr>
            <a:r>
              <a:rPr lang="ar-IQ" dirty="0" smtClean="0"/>
              <a:t>  اذ يرى ابن سينا بانه اذا ما اراد "لمؤدب الصبي ان يختار له مهنه فلابد  له من ان يرى طبع الصبي ويختبر ذكاءه"</a:t>
            </a:r>
          </a:p>
          <a:p>
            <a:pPr marL="0" indent="0">
              <a:buNone/>
            </a:pPr>
            <a:r>
              <a:rPr lang="ar-IQ" dirty="0" smtClean="0"/>
              <a:t>5- الاخلاق المكتسبة</a:t>
            </a:r>
          </a:p>
          <a:p>
            <a:pPr marL="0" indent="0" algn="just">
              <a:buNone/>
            </a:pPr>
            <a:r>
              <a:rPr lang="ar-IQ" dirty="0" smtClean="0"/>
              <a:t>    لقد اختلف الباحثون  فيما اذا كانت الاخلاق مكتسبة ام موروثة  الا ان ابن سينا  له رأياَ هو الاكثر قبولا بأن الاخلاق هي مكتسبة .</a:t>
            </a:r>
          </a:p>
          <a:p>
            <a:pPr marL="0" indent="0">
              <a:buNone/>
            </a:pPr>
            <a:r>
              <a:rPr lang="ar-IQ" dirty="0" smtClean="0"/>
              <a:t>6- الربط بين النظرية والتطبيق</a:t>
            </a:r>
          </a:p>
          <a:p>
            <a:pPr marL="0" indent="0" algn="just">
              <a:buNone/>
            </a:pPr>
            <a:r>
              <a:rPr lang="ar-IQ" dirty="0" smtClean="0"/>
              <a:t>  يؤكد ابن سينا على اهميه وضرورة تطبيق الفرد  لما يتعلمه من امور نظرية في حياته العملية بما يساعده على كسب الرزق من جهة و من جهة اخرى اتقان المادة الدراسية. </a:t>
            </a:r>
          </a:p>
          <a:p>
            <a:pPr marL="0" lvl="0" indent="0">
              <a:buNone/>
            </a:pPr>
            <a:r>
              <a:rPr lang="ar-IQ" dirty="0">
                <a:solidFill>
                  <a:prstClr val="black"/>
                </a:solidFill>
              </a:rPr>
              <a:t>7- العلاقة بين الفكر واللغة</a:t>
            </a:r>
          </a:p>
          <a:p>
            <a:pPr marL="0" lvl="0" indent="0" algn="just">
              <a:buNone/>
            </a:pPr>
            <a:r>
              <a:rPr lang="ar-IQ" dirty="0">
                <a:solidFill>
                  <a:prstClr val="black"/>
                </a:solidFill>
              </a:rPr>
              <a:t>  </a:t>
            </a:r>
            <a:r>
              <a:rPr lang="ar-IQ" dirty="0" smtClean="0">
                <a:solidFill>
                  <a:prstClr val="black"/>
                </a:solidFill>
              </a:rPr>
              <a:t>اذ </a:t>
            </a:r>
            <a:r>
              <a:rPr lang="ar-IQ" dirty="0">
                <a:solidFill>
                  <a:prstClr val="black"/>
                </a:solidFill>
              </a:rPr>
              <a:t>تحدث ابن سينا عن الروابط القوية بين الفكر واللغة </a:t>
            </a:r>
            <a:r>
              <a:rPr lang="ar-IQ" dirty="0" smtClean="0">
                <a:solidFill>
                  <a:prstClr val="black"/>
                </a:solidFill>
              </a:rPr>
              <a:t>، اللغة </a:t>
            </a:r>
            <a:r>
              <a:rPr lang="ar-IQ" dirty="0">
                <a:solidFill>
                  <a:prstClr val="black"/>
                </a:solidFill>
              </a:rPr>
              <a:t>تعين الانسان على تجسيد فكره و بلورته وبالمقابل فان الفكر يزود اللغة </a:t>
            </a:r>
            <a:r>
              <a:rPr lang="ar-IQ" dirty="0" smtClean="0">
                <a:solidFill>
                  <a:prstClr val="black"/>
                </a:solidFill>
              </a:rPr>
              <a:t>بالقدرة </a:t>
            </a:r>
            <a:r>
              <a:rPr lang="ar-IQ" dirty="0">
                <a:solidFill>
                  <a:prstClr val="black"/>
                </a:solidFill>
              </a:rPr>
              <a:t>على صياغه المصطلحات </a:t>
            </a:r>
            <a:r>
              <a:rPr lang="ar-IQ" dirty="0" smtClean="0">
                <a:solidFill>
                  <a:prstClr val="black"/>
                </a:solidFill>
              </a:rPr>
              <a:t>ودقة </a:t>
            </a:r>
            <a:r>
              <a:rPr lang="ar-IQ" dirty="0">
                <a:solidFill>
                  <a:prstClr val="black"/>
                </a:solidFill>
              </a:rPr>
              <a:t>معانيها. </a:t>
            </a:r>
          </a:p>
          <a:p>
            <a:pPr marL="0" lvl="0" indent="0">
              <a:buNone/>
            </a:pPr>
            <a:r>
              <a:rPr lang="ar-IQ" dirty="0">
                <a:solidFill>
                  <a:prstClr val="black"/>
                </a:solidFill>
              </a:rPr>
              <a:t>8- الادراك الحسي</a:t>
            </a:r>
          </a:p>
          <a:p>
            <a:pPr marL="0" lvl="0" indent="0">
              <a:buNone/>
            </a:pPr>
            <a:r>
              <a:rPr lang="ar-IQ" dirty="0">
                <a:solidFill>
                  <a:prstClr val="black"/>
                </a:solidFill>
              </a:rPr>
              <a:t>  </a:t>
            </a:r>
            <a:r>
              <a:rPr lang="ar-IQ" dirty="0" smtClean="0">
                <a:solidFill>
                  <a:prstClr val="black"/>
                </a:solidFill>
              </a:rPr>
              <a:t>لقد </a:t>
            </a:r>
            <a:r>
              <a:rPr lang="ar-IQ" dirty="0">
                <a:solidFill>
                  <a:prstClr val="black"/>
                </a:solidFill>
              </a:rPr>
              <a:t>وصف ابن سينا الادراك بثلاث خطوات وهي الاتي:</a:t>
            </a:r>
          </a:p>
          <a:p>
            <a:pPr marL="0" lvl="0" indent="0" algn="just">
              <a:buNone/>
            </a:pPr>
            <a:r>
              <a:rPr lang="ar-IQ" dirty="0">
                <a:solidFill>
                  <a:prstClr val="black"/>
                </a:solidFill>
              </a:rPr>
              <a:t>أ/ الادراك الحسي الظاهر والذي </a:t>
            </a:r>
            <a:r>
              <a:rPr lang="ar-IQ" dirty="0" smtClean="0">
                <a:solidFill>
                  <a:prstClr val="black"/>
                </a:solidFill>
              </a:rPr>
              <a:t>ينتقل عبر </a:t>
            </a:r>
            <a:r>
              <a:rPr lang="ar-IQ" dirty="0">
                <a:solidFill>
                  <a:prstClr val="black"/>
                </a:solidFill>
              </a:rPr>
              <a:t>الاعصاب الحسيه بواسطه جسم بخاري يدعوه بالروح و تصل الى الدماغ </a:t>
            </a:r>
            <a:r>
              <a:rPr lang="ar-IQ" dirty="0" smtClean="0">
                <a:solidFill>
                  <a:prstClr val="black"/>
                </a:solidFill>
              </a:rPr>
              <a:t>، ومن ثم </a:t>
            </a:r>
            <a:r>
              <a:rPr lang="ar-IQ" dirty="0">
                <a:solidFill>
                  <a:prstClr val="black"/>
                </a:solidFill>
              </a:rPr>
              <a:t>تصدر الاوامر من الدماغ الى الحواس</a:t>
            </a:r>
          </a:p>
          <a:p>
            <a:pPr marL="0" indent="0" algn="just">
              <a:buNone/>
            </a:pPr>
            <a:endParaRPr lang="ar-IQ" dirty="0" smtClean="0"/>
          </a:p>
          <a:p>
            <a:pPr marL="0" indent="0">
              <a:buNone/>
            </a:pPr>
            <a:endParaRPr lang="ar-IQ" dirty="0"/>
          </a:p>
        </p:txBody>
      </p:sp>
    </p:spTree>
    <p:extLst>
      <p:ext uri="{BB962C8B-B14F-4D97-AF65-F5344CB8AC3E}">
        <p14:creationId xmlns:p14="http://schemas.microsoft.com/office/powerpoint/2010/main" val="378630354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lstStyle/>
          <a:p>
            <a:pPr marL="0" indent="0" algn="just">
              <a:buNone/>
            </a:pPr>
            <a:r>
              <a:rPr lang="ar-IQ" b="1" dirty="0"/>
              <a:t> </a:t>
            </a:r>
            <a:r>
              <a:rPr lang="ar-IQ" sz="2400" b="1" dirty="0"/>
              <a:t>تاسعا - اختبارات التحصيل المقننة:</a:t>
            </a:r>
          </a:p>
          <a:p>
            <a:pPr marL="0" indent="0" algn="just">
              <a:buNone/>
            </a:pPr>
            <a:r>
              <a:rPr lang="ar-IQ" sz="2400" dirty="0"/>
              <a:t>  </a:t>
            </a:r>
            <a:r>
              <a:rPr lang="ar-IQ" sz="2400" dirty="0" smtClean="0"/>
              <a:t>وهذا </a:t>
            </a:r>
            <a:r>
              <a:rPr lang="ar-IQ" sz="2400" dirty="0"/>
              <a:t>النمط من الاختبارات يرتبط عادة بمادة دراسية معينة وتوضع هذه الاختبارات بعد تحديد مجالات المحتوى للمادة الدراسية والأهمية النسبية لكل منها ثم يخطط لوضع الأسئلة لكل مجال بحسب أهميته </a:t>
            </a:r>
            <a:r>
              <a:rPr lang="ar-IQ" sz="2400" dirty="0" smtClean="0"/>
              <a:t>، وفي </a:t>
            </a:r>
            <a:r>
              <a:rPr lang="ar-IQ" sz="2400" dirty="0"/>
              <a:t>ضوء الأهداف التي تقيسها وتجدر الاشارة الى ان بناء الاختبار التحصيلي المقنن يتطلب شروط عديدة لامجال لذكرها </a:t>
            </a:r>
            <a:r>
              <a:rPr lang="ar-IQ" sz="2400" dirty="0" smtClean="0"/>
              <a:t>هنا .</a:t>
            </a:r>
            <a:endParaRPr lang="ar-IQ" sz="2400" dirty="0"/>
          </a:p>
          <a:p>
            <a:pPr marL="0" indent="0" algn="just">
              <a:buNone/>
            </a:pPr>
            <a:r>
              <a:rPr lang="ar-IQ" sz="2400" b="1" dirty="0"/>
              <a:t>عاشرا - المقاييس الفيزيائية:</a:t>
            </a:r>
          </a:p>
          <a:p>
            <a:pPr marL="0" indent="0" algn="just">
              <a:buNone/>
            </a:pPr>
            <a:r>
              <a:rPr lang="ar-IQ" sz="2400" dirty="0"/>
              <a:t>  </a:t>
            </a:r>
            <a:r>
              <a:rPr lang="ar-IQ" sz="2400" dirty="0" smtClean="0"/>
              <a:t>وتشمل </a:t>
            </a:r>
            <a:r>
              <a:rPr lang="ar-IQ" sz="2400" dirty="0"/>
              <a:t>مقاييس الطول والوزن إذ أن الباحث قد يحتاج هذه المقاييس الغرض اجراء المقارنات مثلا </a:t>
            </a:r>
            <a:r>
              <a:rPr lang="ar-IQ" sz="2400" dirty="0" smtClean="0"/>
              <a:t>بين </a:t>
            </a:r>
            <a:r>
              <a:rPr lang="ar-IQ" sz="2400" dirty="0"/>
              <a:t>طول الفرد أو وزنه في مرحلة معينة ومقارنتها بمراحل </a:t>
            </a:r>
            <a:r>
              <a:rPr lang="ar-IQ" sz="2400" dirty="0" smtClean="0"/>
              <a:t>أخرى .</a:t>
            </a:r>
            <a:endParaRPr lang="ar-IQ" sz="2400" dirty="0"/>
          </a:p>
          <a:p>
            <a:pPr marL="0" lvl="0" indent="0" algn="just">
              <a:buNone/>
            </a:pPr>
            <a:r>
              <a:rPr lang="ar-IQ" sz="2400" b="1" dirty="0">
                <a:solidFill>
                  <a:prstClr val="black"/>
                </a:solidFill>
              </a:rPr>
              <a:t>أحدى عشر: الدراسات </a:t>
            </a:r>
            <a:r>
              <a:rPr lang="ar-IQ" sz="2400" b="1" dirty="0" smtClean="0">
                <a:solidFill>
                  <a:prstClr val="black"/>
                </a:solidFill>
              </a:rPr>
              <a:t>الارتباطية</a:t>
            </a:r>
            <a:r>
              <a:rPr lang="ar-IQ" sz="2400" b="1" dirty="0">
                <a:solidFill>
                  <a:prstClr val="black"/>
                </a:solidFill>
              </a:rPr>
              <a:t>:</a:t>
            </a:r>
          </a:p>
          <a:p>
            <a:pPr marL="0" lvl="0" indent="0" algn="just">
              <a:buNone/>
            </a:pPr>
            <a:r>
              <a:rPr lang="ar-IQ" sz="2400" dirty="0">
                <a:solidFill>
                  <a:prstClr val="black"/>
                </a:solidFill>
              </a:rPr>
              <a:t>  </a:t>
            </a:r>
            <a:r>
              <a:rPr lang="ar-IQ" sz="2400" dirty="0" smtClean="0">
                <a:solidFill>
                  <a:prstClr val="black"/>
                </a:solidFill>
              </a:rPr>
              <a:t>في </a:t>
            </a:r>
            <a:r>
              <a:rPr lang="ar-IQ" sz="2400" dirty="0">
                <a:solidFill>
                  <a:prstClr val="black"/>
                </a:solidFill>
              </a:rPr>
              <a:t>أحيان كثيرة يصعب </a:t>
            </a:r>
            <a:r>
              <a:rPr lang="ar-IQ" sz="2400" dirty="0" smtClean="0">
                <a:solidFill>
                  <a:prstClr val="black"/>
                </a:solidFill>
              </a:rPr>
              <a:t>اخضاع </a:t>
            </a:r>
            <a:r>
              <a:rPr lang="ar-IQ" sz="2400" dirty="0">
                <a:solidFill>
                  <a:prstClr val="black"/>
                </a:solidFill>
              </a:rPr>
              <a:t>بعض المتغيرات للتجريب فالباحث الذي يريد التعرف على العلاقة بين السلوك العدواني واساليب المعاملة الوالدية وكانت عينة دراسته أطفال في سن الحادية عشر فأنه لا يستطيع أن يضبط اسلوب معاملة الوالدين لهؤلاء الأطفال عندما كانت أعمارهم مثلا في سن الرابعة أو </a:t>
            </a:r>
            <a:r>
              <a:rPr lang="ar-IQ" sz="2400" dirty="0" smtClean="0">
                <a:solidFill>
                  <a:prstClr val="black"/>
                </a:solidFill>
              </a:rPr>
              <a:t>الخامسة .</a:t>
            </a:r>
            <a:endParaRPr lang="ar-IQ" sz="2400" dirty="0"/>
          </a:p>
        </p:txBody>
      </p:sp>
    </p:spTree>
    <p:extLst>
      <p:ext uri="{BB962C8B-B14F-4D97-AF65-F5344CB8AC3E}">
        <p14:creationId xmlns:p14="http://schemas.microsoft.com/office/powerpoint/2010/main" val="3827836346"/>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lnSpcReduction="10000"/>
          </a:bodyPr>
          <a:lstStyle/>
          <a:p>
            <a:pPr marL="0" indent="0" algn="just">
              <a:buNone/>
            </a:pPr>
            <a:r>
              <a:rPr lang="ar-IQ" sz="2400" dirty="0" smtClean="0"/>
              <a:t>  لذا </a:t>
            </a:r>
            <a:r>
              <a:rPr lang="ar-IQ" sz="2400" dirty="0"/>
              <a:t>فأنه يلجأ إلى دراسة العلاقة الارتباطية بين السلوك العدواني وأساليب المعاملة </a:t>
            </a:r>
            <a:r>
              <a:rPr lang="ar-IQ" sz="2400" dirty="0" smtClean="0"/>
              <a:t>الوالدية والاشارة </a:t>
            </a:r>
            <a:r>
              <a:rPr lang="ar-IQ" sz="2400" dirty="0"/>
              <a:t>السالبة تدل على ان العلاقة بين المتغيرين عكسية </a:t>
            </a:r>
            <a:r>
              <a:rPr lang="ar-IQ" sz="2400" dirty="0" smtClean="0"/>
              <a:t>، وهذا </a:t>
            </a:r>
            <a:r>
              <a:rPr lang="ar-IQ" sz="2400" dirty="0"/>
              <a:t>ما يحدث مثلا عند دراسة العلاقة بين القلق والتحصيل فكلما ارتفع القلق ضعف التحصيل اما العلاقة الموجبة </a:t>
            </a:r>
            <a:r>
              <a:rPr lang="ar-IQ" sz="2400" dirty="0" smtClean="0"/>
              <a:t>فأنها </a:t>
            </a:r>
            <a:r>
              <a:rPr lang="ar-IQ" sz="2400" dirty="0"/>
              <a:t>تدل على ان الزيادة في احد المتغيرين يصاحبها زيادة في المتغير الاخر ومثال ذلك عندما ندرس العلاقة بين الذكاء والتحصيل فكلما ازداد احدهما تبعه زيادة في المتغير الاخر</a:t>
            </a:r>
            <a:r>
              <a:rPr lang="ar-IQ" sz="2400" dirty="0" smtClean="0"/>
              <a:t>.</a:t>
            </a:r>
          </a:p>
          <a:p>
            <a:pPr marL="0" indent="0" algn="just">
              <a:buNone/>
            </a:pPr>
            <a:endParaRPr lang="ar-IQ" sz="2400" dirty="0" smtClean="0"/>
          </a:p>
          <a:p>
            <a:pPr marL="0" indent="0" algn="just">
              <a:buNone/>
            </a:pPr>
            <a:r>
              <a:rPr lang="ar-IQ" sz="2400" dirty="0" smtClean="0"/>
              <a:t>                                    </a:t>
            </a:r>
            <a:r>
              <a:rPr lang="ar-IQ" sz="2400" b="1" dirty="0" smtClean="0"/>
              <a:t>المحاضرة الخامسة </a:t>
            </a:r>
            <a:endParaRPr lang="ar-IQ" sz="2400" b="1" dirty="0"/>
          </a:p>
          <a:p>
            <a:pPr marL="0" lvl="0" indent="0" algn="just">
              <a:buNone/>
            </a:pPr>
            <a:r>
              <a:rPr lang="ar-IQ" sz="2400" b="1" dirty="0">
                <a:solidFill>
                  <a:prstClr val="black"/>
                </a:solidFill>
              </a:rPr>
              <a:t>العملية التعليمية وعلم النفس التربوي</a:t>
            </a:r>
          </a:p>
          <a:p>
            <a:pPr marL="0" lvl="0" indent="0" algn="just">
              <a:buNone/>
            </a:pPr>
            <a:r>
              <a:rPr lang="ar-IQ" sz="2400" dirty="0">
                <a:solidFill>
                  <a:prstClr val="black"/>
                </a:solidFill>
              </a:rPr>
              <a:t>  دخل علم النفس كافة مجالات الحياة المختلفة فدخل إلى المصانع وإلى قاعات المحاكم وإلى المدرسة من أبوابها الواسعة </a:t>
            </a:r>
            <a:r>
              <a:rPr lang="ar-IQ" sz="2400" dirty="0" smtClean="0">
                <a:solidFill>
                  <a:prstClr val="black"/>
                </a:solidFill>
              </a:rPr>
              <a:t>،واصبح </a:t>
            </a:r>
            <a:r>
              <a:rPr lang="ar-IQ" sz="2400" dirty="0">
                <a:solidFill>
                  <a:prstClr val="black"/>
                </a:solidFill>
              </a:rPr>
              <a:t>الاهتمام في المواقف التربوية وبالمشكلات التي تواجه التعلم في ميدان المدرسة وفي المواقف الصفية يشكل محور اهتمامات علم النفس التربوي والذي يعرف بأنه أحد مجالات علم النفس </a:t>
            </a:r>
            <a:r>
              <a:rPr lang="ar-IQ" sz="2400" dirty="0" smtClean="0">
                <a:solidFill>
                  <a:prstClr val="black"/>
                </a:solidFill>
              </a:rPr>
              <a:t>والذي يهتم </a:t>
            </a:r>
            <a:r>
              <a:rPr lang="ar-IQ" sz="2400" dirty="0">
                <a:solidFill>
                  <a:prstClr val="black"/>
                </a:solidFill>
              </a:rPr>
              <a:t>بدراسة السلوك الإنساني في المواقف التربوية وخصوصا في المدرسة فهو يزود المدرسة بالمعلومات والمفاهيم والمبادئ والطرق التجريبية والنظرية التي تساعد في فهم عملية التعلم والتعليم والتي تزيد من </a:t>
            </a:r>
            <a:r>
              <a:rPr lang="ar-IQ" sz="2400" dirty="0" smtClean="0">
                <a:solidFill>
                  <a:prstClr val="black"/>
                </a:solidFill>
              </a:rPr>
              <a:t>كفاءة .</a:t>
            </a:r>
            <a:endParaRPr lang="ar-IQ" sz="2400" dirty="0"/>
          </a:p>
        </p:txBody>
      </p:sp>
    </p:spTree>
    <p:extLst>
      <p:ext uri="{BB962C8B-B14F-4D97-AF65-F5344CB8AC3E}">
        <p14:creationId xmlns:p14="http://schemas.microsoft.com/office/powerpoint/2010/main" val="234785624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a:bodyPr>
          <a:lstStyle/>
          <a:p>
            <a:pPr marL="0" indent="0" algn="just">
              <a:buNone/>
            </a:pPr>
            <a:r>
              <a:rPr lang="ar-IQ" sz="2400" dirty="0" smtClean="0"/>
              <a:t>  ومن </a:t>
            </a:r>
            <a:r>
              <a:rPr lang="ar-IQ" sz="2400" dirty="0"/>
              <a:t>الواضح أن هناك علاقة وثيقة بين علم النفس العام وعلم النفس التربوي فمثلما هو معروف أن علم النفس العام يهتم بدراسة السلوك بطريقة علمية وهدفه المعرفة النظامية والمنظمة والمستندة إلى منهج البحث العلمي فأن علم النفس التربوي يتبع نفس الطريقة العلمية الا أنه ليس </a:t>
            </a:r>
            <a:r>
              <a:rPr lang="ar-IQ" sz="2400" dirty="0" smtClean="0"/>
              <a:t>مهتم </a:t>
            </a:r>
            <a:r>
              <a:rPr lang="ar-IQ" sz="2400" dirty="0"/>
              <a:t>بكل أنواع السلوك فهو يهتم بشكل اساسي بالسلوك الانساني في المواقف الصفية بينما علم النفس العام يهتم بسلوك الكائن الحي وفي المواقف المختلفة وسواء كان انسان ام </a:t>
            </a:r>
            <a:r>
              <a:rPr lang="ar-IQ" sz="2400" dirty="0" smtClean="0"/>
              <a:t>حيوان .</a:t>
            </a:r>
            <a:endParaRPr lang="ar-IQ" sz="2400" dirty="0"/>
          </a:p>
          <a:p>
            <a:pPr marL="0" lvl="0" indent="0" algn="just">
              <a:buNone/>
            </a:pPr>
            <a:r>
              <a:rPr lang="ar-IQ" sz="2400" dirty="0">
                <a:solidFill>
                  <a:prstClr val="black"/>
                </a:solidFill>
              </a:rPr>
              <a:t>كما أن علم النفس التربوي أصبح اليوم ليس كما يظن في الماضي على أنه مجرد تطبيق للمعرفة أي تطبيق قوانين ومبادئ ومجالات علم النفس العام في المجال التربوي بل أن علم النفس التربوي الحديث هو تجريب لهذا التطبيق بطريقة علمية على المواقف الصفية الطبيعية من دون استخدام </a:t>
            </a:r>
            <a:r>
              <a:rPr lang="ar-IQ" sz="2400" dirty="0" smtClean="0">
                <a:solidFill>
                  <a:prstClr val="black"/>
                </a:solidFill>
              </a:rPr>
              <a:t>التجارب على </a:t>
            </a:r>
            <a:r>
              <a:rPr lang="ar-IQ" sz="2400" dirty="0">
                <a:solidFill>
                  <a:prstClr val="black"/>
                </a:solidFill>
              </a:rPr>
              <a:t>الحيوان وتحويل نواتج هذه الدراسات إلى مبادئ عامة يمكن أن تفيد المدرس في عمله بعد التأكد من نتائج تطبيقها </a:t>
            </a:r>
            <a:r>
              <a:rPr lang="ar-IQ" sz="2400" dirty="0" smtClean="0">
                <a:solidFill>
                  <a:prstClr val="black"/>
                </a:solidFill>
              </a:rPr>
              <a:t>صفيا .</a:t>
            </a:r>
            <a:endParaRPr lang="ar-IQ" sz="2400" dirty="0">
              <a:solidFill>
                <a:prstClr val="black"/>
              </a:solidFill>
            </a:endParaRPr>
          </a:p>
        </p:txBody>
      </p:sp>
    </p:spTree>
    <p:extLst>
      <p:ext uri="{BB962C8B-B14F-4D97-AF65-F5344CB8AC3E}">
        <p14:creationId xmlns:p14="http://schemas.microsoft.com/office/powerpoint/2010/main" val="226136354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a:bodyPr>
          <a:lstStyle/>
          <a:p>
            <a:pPr marL="0" indent="0" algn="just">
              <a:buNone/>
            </a:pPr>
            <a:r>
              <a:rPr lang="ar-IQ" sz="2400" dirty="0" smtClean="0"/>
              <a:t>وبهذا </a:t>
            </a:r>
            <a:r>
              <a:rPr lang="ar-IQ" sz="2400" dirty="0"/>
              <a:t>اصبح علم النفس التربوي نظري وتطبيقي في نفس الوقت فهو نظري لأنه يسعى في اكتشاف المعرفة بطرق علمية كما أنه علم تطبيقي لأنه يهدف إلى تطبيق معطياته ومعطيات علم النفس الأخرى وإلى حل المشكلات التعليمية في قاعة </a:t>
            </a:r>
            <a:r>
              <a:rPr lang="ar-IQ" sz="2400" dirty="0" smtClean="0"/>
              <a:t>الدرس</a:t>
            </a:r>
          </a:p>
          <a:p>
            <a:pPr marL="0" indent="0" algn="just">
              <a:buNone/>
            </a:pPr>
            <a:r>
              <a:rPr lang="ar-IQ" sz="2400" dirty="0">
                <a:solidFill>
                  <a:prstClr val="black"/>
                </a:solidFill>
              </a:rPr>
              <a:t>والمشكلات التربوية التي لم يتطرق إليها علم النفس </a:t>
            </a:r>
            <a:r>
              <a:rPr lang="ar-IQ" sz="2400" dirty="0" smtClean="0">
                <a:solidFill>
                  <a:prstClr val="black"/>
                </a:solidFill>
              </a:rPr>
              <a:t>العام</a:t>
            </a:r>
            <a:r>
              <a:rPr lang="ar-IQ" sz="2400" dirty="0"/>
              <a:t> </a:t>
            </a:r>
            <a:r>
              <a:rPr lang="ar-IQ" sz="2400" dirty="0" smtClean="0"/>
              <a:t>، </a:t>
            </a:r>
            <a:r>
              <a:rPr lang="ar-IQ" sz="2400" dirty="0" smtClean="0">
                <a:solidFill>
                  <a:prstClr val="black"/>
                </a:solidFill>
              </a:rPr>
              <a:t>والتحقق </a:t>
            </a:r>
            <a:r>
              <a:rPr lang="ar-IQ" sz="2400" dirty="0">
                <a:solidFill>
                  <a:prstClr val="black"/>
                </a:solidFill>
              </a:rPr>
              <a:t>من صحة تطبيق المبادئ التربوية وتشخيص الصعوبات التعليمية وعلاجها </a:t>
            </a:r>
            <a:r>
              <a:rPr lang="ar-IQ" sz="2400" dirty="0" smtClean="0">
                <a:solidFill>
                  <a:prstClr val="black"/>
                </a:solidFill>
              </a:rPr>
              <a:t>فضلاً عن نشاطات الطلبة و مشروعاتهم البحثية وفق طرق حديثة ، وكذلك </a:t>
            </a:r>
            <a:r>
              <a:rPr lang="ar-IQ" sz="2400" dirty="0">
                <a:solidFill>
                  <a:prstClr val="black"/>
                </a:solidFill>
              </a:rPr>
              <a:t>الطرق </a:t>
            </a:r>
            <a:r>
              <a:rPr lang="ar-IQ" sz="2400" dirty="0" smtClean="0">
                <a:solidFill>
                  <a:prstClr val="black"/>
                </a:solidFill>
              </a:rPr>
              <a:t>الحديثة في تقويم </a:t>
            </a:r>
            <a:r>
              <a:rPr lang="ar-IQ" sz="2400" dirty="0">
                <a:solidFill>
                  <a:prstClr val="black"/>
                </a:solidFill>
              </a:rPr>
              <a:t>التحصيل الدراسي وتحسين اساليب التدريس في كافة مراحل </a:t>
            </a:r>
            <a:r>
              <a:rPr lang="ar-IQ" sz="2400" dirty="0" smtClean="0">
                <a:solidFill>
                  <a:prstClr val="black"/>
                </a:solidFill>
              </a:rPr>
              <a:t>الدراسة للطلبة .</a:t>
            </a:r>
            <a:endParaRPr lang="ar-IQ" sz="2400" dirty="0">
              <a:solidFill>
                <a:prstClr val="black"/>
              </a:solidFill>
            </a:endParaRPr>
          </a:p>
          <a:p>
            <a:pPr marL="0" lvl="0" indent="0" algn="just">
              <a:buNone/>
            </a:pPr>
            <a:r>
              <a:rPr lang="ar-IQ" sz="2400" dirty="0">
                <a:solidFill>
                  <a:prstClr val="black"/>
                </a:solidFill>
              </a:rPr>
              <a:t>  </a:t>
            </a:r>
            <a:r>
              <a:rPr lang="ar-IQ" sz="2400" dirty="0" smtClean="0">
                <a:solidFill>
                  <a:prstClr val="black"/>
                </a:solidFill>
              </a:rPr>
              <a:t>وبهذا </a:t>
            </a:r>
            <a:r>
              <a:rPr lang="ar-IQ" sz="2400" dirty="0">
                <a:solidFill>
                  <a:prstClr val="black"/>
                </a:solidFill>
              </a:rPr>
              <a:t>نجد أن علم النفس التربوي قد اتخذ </a:t>
            </a:r>
            <a:r>
              <a:rPr lang="ar-IQ" sz="2400" dirty="0" smtClean="0">
                <a:solidFill>
                  <a:prstClr val="black"/>
                </a:solidFill>
              </a:rPr>
              <a:t>خط خاصاً </a:t>
            </a:r>
            <a:r>
              <a:rPr lang="ar-IQ" sz="2400" dirty="0">
                <a:solidFill>
                  <a:prstClr val="black"/>
                </a:solidFill>
              </a:rPr>
              <a:t>به يختلف إلى حد ما عن وجهة النظر المتميزة لعلم النفس العام </a:t>
            </a:r>
            <a:r>
              <a:rPr lang="ar-IQ" sz="2400" dirty="0" smtClean="0">
                <a:solidFill>
                  <a:prstClr val="black"/>
                </a:solidFill>
              </a:rPr>
              <a:t>، والذي </a:t>
            </a:r>
            <a:r>
              <a:rPr lang="ar-IQ" sz="2400" dirty="0">
                <a:solidFill>
                  <a:prstClr val="black"/>
                </a:solidFill>
              </a:rPr>
              <a:t>يوجه جهوده نحو البحث عن الفروض أو المبادئ العامة بينما يهتم علم النفس التربوي </a:t>
            </a:r>
            <a:r>
              <a:rPr lang="ar-IQ" sz="2400" dirty="0" smtClean="0">
                <a:solidFill>
                  <a:prstClr val="black"/>
                </a:solidFill>
              </a:rPr>
              <a:t>بالبحث عن </a:t>
            </a:r>
            <a:r>
              <a:rPr lang="ar-IQ" sz="2400" dirty="0">
                <a:solidFill>
                  <a:prstClr val="black"/>
                </a:solidFill>
              </a:rPr>
              <a:t>حل عملي للمشكلات </a:t>
            </a:r>
            <a:r>
              <a:rPr lang="ar-IQ" sz="2400" dirty="0" smtClean="0">
                <a:solidFill>
                  <a:prstClr val="black"/>
                </a:solidFill>
              </a:rPr>
              <a:t>والتحقق </a:t>
            </a:r>
            <a:r>
              <a:rPr lang="ar-IQ" sz="2400" dirty="0">
                <a:solidFill>
                  <a:prstClr val="black"/>
                </a:solidFill>
              </a:rPr>
              <a:t>منها كما </a:t>
            </a:r>
            <a:r>
              <a:rPr lang="ar-IQ" sz="2400" dirty="0" smtClean="0">
                <a:solidFill>
                  <a:prstClr val="black"/>
                </a:solidFill>
              </a:rPr>
              <a:t>أنه يسعى </a:t>
            </a:r>
            <a:r>
              <a:rPr lang="ar-IQ" sz="2400" dirty="0">
                <a:solidFill>
                  <a:prstClr val="black"/>
                </a:solidFill>
              </a:rPr>
              <a:t>إلى اكتشاف مبادئ </a:t>
            </a:r>
            <a:r>
              <a:rPr lang="ar-IQ" sz="2400" dirty="0" smtClean="0">
                <a:solidFill>
                  <a:prstClr val="black"/>
                </a:solidFill>
              </a:rPr>
              <a:t>و </a:t>
            </a:r>
            <a:r>
              <a:rPr lang="ar-IQ" sz="2400" dirty="0" err="1" smtClean="0">
                <a:solidFill>
                  <a:prstClr val="black"/>
                </a:solidFill>
              </a:rPr>
              <a:t>نظریات</a:t>
            </a:r>
            <a:r>
              <a:rPr lang="ar-IQ" sz="2400" dirty="0" smtClean="0">
                <a:solidFill>
                  <a:prstClr val="black"/>
                </a:solidFill>
              </a:rPr>
              <a:t> </a:t>
            </a:r>
            <a:r>
              <a:rPr lang="ar-IQ" sz="2400" dirty="0">
                <a:solidFill>
                  <a:prstClr val="black"/>
                </a:solidFill>
              </a:rPr>
              <a:t>حول السلوك الإنساني في المواقف التربوية والتي لا تقع ضمن اهتمامات علم النفس </a:t>
            </a:r>
            <a:r>
              <a:rPr lang="ar-IQ" sz="2400" dirty="0" smtClean="0">
                <a:solidFill>
                  <a:prstClr val="black"/>
                </a:solidFill>
              </a:rPr>
              <a:t>العام.</a:t>
            </a:r>
            <a:endParaRPr lang="ar-IQ" sz="2400" dirty="0">
              <a:solidFill>
                <a:prstClr val="black"/>
              </a:solidFill>
            </a:endParaRPr>
          </a:p>
        </p:txBody>
      </p:sp>
    </p:spTree>
    <p:extLst>
      <p:ext uri="{BB962C8B-B14F-4D97-AF65-F5344CB8AC3E}">
        <p14:creationId xmlns:p14="http://schemas.microsoft.com/office/powerpoint/2010/main" val="1524955480"/>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95536" y="548680"/>
            <a:ext cx="8229600" cy="5760640"/>
          </a:xfrm>
        </p:spPr>
        <p:txBody>
          <a:bodyPr>
            <a:normAutofit lnSpcReduction="10000"/>
          </a:bodyPr>
          <a:lstStyle/>
          <a:p>
            <a:pPr marL="0" indent="0" algn="just">
              <a:buNone/>
            </a:pPr>
            <a:r>
              <a:rPr lang="ar-IQ" sz="2400" b="1" dirty="0"/>
              <a:t>أهمية علم النفس التربوي في العملية </a:t>
            </a:r>
            <a:r>
              <a:rPr lang="ar-IQ" sz="2400" b="1" dirty="0" smtClean="0"/>
              <a:t>التربوية:</a:t>
            </a:r>
            <a:endParaRPr lang="ar-IQ" sz="2400" b="1" dirty="0"/>
          </a:p>
          <a:p>
            <a:pPr marL="0" indent="0" algn="just">
              <a:buNone/>
            </a:pPr>
            <a:r>
              <a:rPr lang="ar-IQ" sz="2400" dirty="0"/>
              <a:t>  </a:t>
            </a:r>
            <a:r>
              <a:rPr lang="ar-IQ" sz="2400" dirty="0" smtClean="0"/>
              <a:t>ان </a:t>
            </a:r>
            <a:r>
              <a:rPr lang="ar-IQ" sz="2400" dirty="0"/>
              <a:t>عملية التعلم هي عملية عقلية معقدة ترتبط فيها الكثير من </a:t>
            </a:r>
            <a:r>
              <a:rPr lang="ar-IQ" sz="2400" dirty="0" smtClean="0"/>
              <a:t>العلوم </a:t>
            </a:r>
            <a:r>
              <a:rPr lang="ar-IQ" sz="2400" dirty="0"/>
              <a:t>النفسية والفسيولوجية والعقلية والاجتماعية كما تتأثر بالظروف والاشياء المحيطة  في مكان حدوث العملية التعليمية، إضافة إلى العناصر الأساسية التي </a:t>
            </a:r>
            <a:r>
              <a:rPr lang="ar-IQ" sz="2400" dirty="0" smtClean="0"/>
              <a:t>تستند عليها </a:t>
            </a:r>
            <a:r>
              <a:rPr lang="ar-IQ" sz="2400" dirty="0"/>
              <a:t>العملية التعليمية </a:t>
            </a:r>
            <a:r>
              <a:rPr lang="ar-IQ" sz="2400" dirty="0" smtClean="0"/>
              <a:t>، والتي </a:t>
            </a:r>
            <a:r>
              <a:rPr lang="ar-IQ" sz="2400" dirty="0"/>
              <a:t>هي المدرس والطالب والمنهج وما يرتبط بكل عنصر من هذه العناصر من عوامل عديدة والتي يتوقف عليها نجاح العملية التعليمية في بلوغ أهدافها </a:t>
            </a:r>
            <a:r>
              <a:rPr lang="ar-IQ" sz="2400" dirty="0" smtClean="0"/>
              <a:t>، وكما </a:t>
            </a:r>
            <a:r>
              <a:rPr lang="ar-IQ" sz="2400" dirty="0"/>
              <a:t>هو معروف فأن العملية التعليمية هي عملية منظمة تسير وفق أهداف مخطط </a:t>
            </a:r>
            <a:r>
              <a:rPr lang="ar-IQ" sz="2400" dirty="0" smtClean="0"/>
              <a:t>لها مسبقا </a:t>
            </a:r>
            <a:r>
              <a:rPr lang="ar-IQ" sz="2400" dirty="0"/>
              <a:t>لذا فأن أي خلل في مثل هذه العوامل يكون في كثير من الأحيان المعوق الأهم في فعالية العملية التعليمية </a:t>
            </a:r>
            <a:r>
              <a:rPr lang="ar-IQ" sz="2400" dirty="0" smtClean="0"/>
              <a:t>، ولكي </a:t>
            </a:r>
            <a:r>
              <a:rPr lang="ar-IQ" sz="2400" dirty="0"/>
              <a:t>تسير العملية التعليمية وفق لما هو مخطط لها فلابد أن تعتمد على هذه العوامل الأساسية وبدون معرفة هذه العوامل تفقد </a:t>
            </a:r>
            <a:r>
              <a:rPr lang="ar-IQ" sz="2400" dirty="0" smtClean="0"/>
              <a:t>العملية </a:t>
            </a:r>
            <a:r>
              <a:rPr lang="ar-IQ" sz="2400" dirty="0"/>
              <a:t>التعليمية فعاليتها وقدرتها على </a:t>
            </a:r>
            <a:r>
              <a:rPr lang="ar-IQ" sz="2400" dirty="0" smtClean="0"/>
              <a:t>الاستمرار،  </a:t>
            </a:r>
            <a:r>
              <a:rPr lang="ar-IQ" sz="2400" dirty="0"/>
              <a:t>وعلم النفس التربوي </a:t>
            </a:r>
            <a:r>
              <a:rPr lang="ar-IQ" sz="2400" dirty="0" smtClean="0"/>
              <a:t>هو </a:t>
            </a:r>
            <a:r>
              <a:rPr lang="ar-IQ" sz="2400" dirty="0">
                <a:solidFill>
                  <a:prstClr val="black"/>
                </a:solidFill>
              </a:rPr>
              <a:t>المجال المتخصص </a:t>
            </a:r>
            <a:r>
              <a:rPr lang="ar-IQ" sz="2400" dirty="0" smtClean="0">
                <a:solidFill>
                  <a:prstClr val="black"/>
                </a:solidFill>
              </a:rPr>
              <a:t>لدراسة </a:t>
            </a:r>
            <a:r>
              <a:rPr lang="ar-IQ" sz="2400" dirty="0">
                <a:solidFill>
                  <a:prstClr val="black"/>
                </a:solidFill>
              </a:rPr>
              <a:t>هذه العوامل </a:t>
            </a:r>
            <a:r>
              <a:rPr lang="ar-IQ" sz="2400" dirty="0" smtClean="0">
                <a:solidFill>
                  <a:prstClr val="black"/>
                </a:solidFill>
              </a:rPr>
              <a:t>دراسة </a:t>
            </a:r>
            <a:r>
              <a:rPr lang="ar-IQ" sz="2400" dirty="0">
                <a:solidFill>
                  <a:prstClr val="black"/>
                </a:solidFill>
              </a:rPr>
              <a:t>عملية فهو يحدد أبعادها ويرسم اهدافها بحيث يجعل كل عامل من العوامل فعالا في حاضره ومستعد للاحتفاظ بهذه الفعالية أو زيادتها في المستقبل بما يملك من مرونة التقبل للمستحدثات التربوية والنفسية، وهذا يقودنا إلى التساؤل هل يمكن للمدرس أن يمارس </a:t>
            </a:r>
            <a:r>
              <a:rPr lang="ar-IQ" sz="2400" dirty="0" smtClean="0">
                <a:solidFill>
                  <a:prstClr val="black"/>
                </a:solidFill>
              </a:rPr>
              <a:t>مهنة </a:t>
            </a:r>
            <a:r>
              <a:rPr lang="ar-IQ" sz="2400" dirty="0">
                <a:solidFill>
                  <a:prstClr val="black"/>
                </a:solidFill>
              </a:rPr>
              <a:t>التعليم دون ثقافة تربوية نفسية مستمدة من مبادئ علم النفس </a:t>
            </a:r>
            <a:r>
              <a:rPr lang="ar-IQ" sz="2400" dirty="0" smtClean="0">
                <a:solidFill>
                  <a:prstClr val="black"/>
                </a:solidFill>
              </a:rPr>
              <a:t>التربوي ؟ </a:t>
            </a:r>
            <a:endParaRPr lang="ar-IQ" sz="2400" dirty="0"/>
          </a:p>
        </p:txBody>
      </p:sp>
    </p:spTree>
    <p:extLst>
      <p:ext uri="{BB962C8B-B14F-4D97-AF65-F5344CB8AC3E}">
        <p14:creationId xmlns:p14="http://schemas.microsoft.com/office/powerpoint/2010/main" val="1689228549"/>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Autofit/>
          </a:bodyPr>
          <a:lstStyle/>
          <a:p>
            <a:pPr marL="0" indent="0" algn="just">
              <a:buNone/>
            </a:pPr>
            <a:r>
              <a:rPr lang="ar-IQ" sz="2400" dirty="0" smtClean="0"/>
              <a:t>وهل </a:t>
            </a:r>
            <a:r>
              <a:rPr lang="ar-IQ" sz="2400" dirty="0"/>
              <a:t>هذا ينعكس سلبا على العملية التعليمية؟ هنالك العديد من المدرسين يستمدون ثقافتهم التربوية والنفسية من تقليد خبرات الآخرين الذاتية أو الاعتماد في تسيير العملية التعليمية وفق مبدأ المحاولة والخطأ </a:t>
            </a:r>
            <a:r>
              <a:rPr lang="ar-IQ" sz="2400" dirty="0" smtClean="0"/>
              <a:t>، ومن </a:t>
            </a:r>
            <a:r>
              <a:rPr lang="ar-IQ" sz="2400" dirty="0"/>
              <a:t>ثم التوصل إلى الصح من دون </a:t>
            </a:r>
            <a:r>
              <a:rPr lang="ar-IQ" sz="2400" dirty="0" smtClean="0"/>
              <a:t>الاعتبار </a:t>
            </a:r>
            <a:r>
              <a:rPr lang="ar-IQ" sz="2400" dirty="0"/>
              <a:t>بعامل الزمن وخطر المجازفة في حالة الوقوع بالخطأ الا أن علم النفس التربوي هو علم حديث له منهجه العلمي وأفكاره العلمية وهو القادر على اعداد المدرس وفق أساليب وطرق متنوعة وبصورة دقيقة وموضوعية </a:t>
            </a:r>
            <a:r>
              <a:rPr lang="ar-IQ" sz="2400" dirty="0" smtClean="0"/>
              <a:t>، وأن </a:t>
            </a:r>
            <a:r>
              <a:rPr lang="ar-IQ" sz="2400" dirty="0"/>
              <a:t>العاملين في مجال علم النفس التربوي يبنون تبريراتهم حول كون هذا العلم يعد مرتكزا </a:t>
            </a:r>
            <a:r>
              <a:rPr lang="ar-IQ" sz="2400" dirty="0" smtClean="0"/>
              <a:t>أساسياً </a:t>
            </a:r>
            <a:r>
              <a:rPr lang="ar-IQ" sz="2400" dirty="0"/>
              <a:t>في إعداد المدرس في المستقبل وهذا ما أوضحه (</a:t>
            </a:r>
            <a:r>
              <a:rPr lang="ar-IQ" sz="2400" dirty="0" err="1"/>
              <a:t>أوزيل</a:t>
            </a:r>
            <a:r>
              <a:rPr lang="ar-IQ" sz="2400" dirty="0"/>
              <a:t>) إذ يرى أن علم النفس التربوي يساهم برفد المدرس بمعرفة واسعة بطبيعة العوامل المؤثرة في فعالية التعلم بدرجة كبيرة من الدقة </a:t>
            </a:r>
            <a:r>
              <a:rPr lang="ar-IQ" sz="2400" dirty="0" smtClean="0"/>
              <a:t>،</a:t>
            </a:r>
            <a:r>
              <a:rPr lang="ar-IQ" sz="2400" dirty="0" smtClean="0">
                <a:solidFill>
                  <a:prstClr val="black"/>
                </a:solidFill>
              </a:rPr>
              <a:t>ويمكن </a:t>
            </a:r>
            <a:r>
              <a:rPr lang="ar-IQ" sz="2400" dirty="0">
                <a:solidFill>
                  <a:prstClr val="black"/>
                </a:solidFill>
              </a:rPr>
              <a:t>تنظيم وتصنيف العوامل التي تؤثر في التعلم الصفي </a:t>
            </a:r>
            <a:r>
              <a:rPr lang="ar-IQ" sz="2400" dirty="0" smtClean="0">
                <a:solidFill>
                  <a:prstClr val="black"/>
                </a:solidFill>
              </a:rPr>
              <a:t>و </a:t>
            </a:r>
            <a:r>
              <a:rPr lang="ar-IQ" sz="2400" dirty="0">
                <a:solidFill>
                  <a:prstClr val="black"/>
                </a:solidFill>
              </a:rPr>
              <a:t>نقلها بفعالية للمدرسين.</a:t>
            </a:r>
          </a:p>
          <a:p>
            <a:pPr marL="0" lvl="0" indent="0" algn="just">
              <a:buNone/>
            </a:pPr>
            <a:r>
              <a:rPr lang="ar-IQ" sz="2400" dirty="0">
                <a:solidFill>
                  <a:prstClr val="black"/>
                </a:solidFill>
              </a:rPr>
              <a:t>  </a:t>
            </a:r>
            <a:r>
              <a:rPr lang="ar-IQ" sz="2400" dirty="0" smtClean="0">
                <a:solidFill>
                  <a:prstClr val="black"/>
                </a:solidFill>
              </a:rPr>
              <a:t>ويوضح </a:t>
            </a:r>
            <a:r>
              <a:rPr lang="ar-IQ" sz="2400" dirty="0">
                <a:solidFill>
                  <a:prstClr val="black"/>
                </a:solidFill>
              </a:rPr>
              <a:t>(</a:t>
            </a:r>
            <a:r>
              <a:rPr lang="ar-IQ" sz="2400" dirty="0" err="1">
                <a:solidFill>
                  <a:prstClr val="black"/>
                </a:solidFill>
              </a:rPr>
              <a:t>اوزبل</a:t>
            </a:r>
            <a:r>
              <a:rPr lang="ar-IQ" sz="2400" dirty="0">
                <a:solidFill>
                  <a:prstClr val="black"/>
                </a:solidFill>
              </a:rPr>
              <a:t>) رأيه ردا على ما يقال (من أن مادة التعلم هي التي تشكل </a:t>
            </a:r>
            <a:r>
              <a:rPr lang="ar-IQ" sz="2400" dirty="0" smtClean="0">
                <a:solidFill>
                  <a:prstClr val="black"/>
                </a:solidFill>
              </a:rPr>
              <a:t>اسس </a:t>
            </a:r>
            <a:r>
              <a:rPr lang="ar-IQ" sz="2400" dirty="0">
                <a:solidFill>
                  <a:prstClr val="black"/>
                </a:solidFill>
              </a:rPr>
              <a:t>في تحديد فاعلية أسلوب التعلم) وذلك بقوله أنه لو كان كذلك لتوقعنا من المدرس المؤهل </a:t>
            </a:r>
            <a:r>
              <a:rPr lang="ar-IQ" sz="2400" dirty="0" smtClean="0">
                <a:solidFill>
                  <a:prstClr val="black"/>
                </a:solidFill>
              </a:rPr>
              <a:t>علمياً </a:t>
            </a:r>
            <a:r>
              <a:rPr lang="ar-IQ" sz="2400" dirty="0">
                <a:solidFill>
                  <a:prstClr val="black"/>
                </a:solidFill>
              </a:rPr>
              <a:t>بشكل جيد كفاءة أعلى في التدريس من المدرس الذي يملك </a:t>
            </a:r>
            <a:r>
              <a:rPr lang="ar-IQ" sz="2400" dirty="0" smtClean="0">
                <a:solidFill>
                  <a:prstClr val="black"/>
                </a:solidFill>
              </a:rPr>
              <a:t>تأهيلاً متوسطاً </a:t>
            </a:r>
            <a:r>
              <a:rPr lang="ar-IQ" sz="2400" dirty="0">
                <a:solidFill>
                  <a:prstClr val="black"/>
                </a:solidFill>
              </a:rPr>
              <a:t>ولكن في الواقع العملي ربما تكتشف غير </a:t>
            </a:r>
            <a:r>
              <a:rPr lang="ar-IQ" sz="2400" dirty="0" smtClean="0">
                <a:solidFill>
                  <a:prstClr val="black"/>
                </a:solidFill>
              </a:rPr>
              <a:t>ذلك لأن</a:t>
            </a:r>
            <a:r>
              <a:rPr lang="ar-IQ" sz="2000" dirty="0" smtClean="0">
                <a:solidFill>
                  <a:prstClr val="black"/>
                </a:solidFill>
              </a:rPr>
              <a:t> </a:t>
            </a:r>
            <a:r>
              <a:rPr lang="ar-IQ" sz="2000" dirty="0">
                <a:solidFill>
                  <a:prstClr val="black"/>
                </a:solidFill>
              </a:rPr>
              <a:t>هنالك الكثير من </a:t>
            </a:r>
            <a:r>
              <a:rPr lang="ar-IQ" sz="2000" dirty="0" smtClean="0">
                <a:solidFill>
                  <a:prstClr val="black"/>
                </a:solidFill>
              </a:rPr>
              <a:t>المدرسين</a:t>
            </a:r>
            <a:endParaRPr lang="ar-IQ" sz="2400" dirty="0">
              <a:solidFill>
                <a:prstClr val="black"/>
              </a:solidFill>
            </a:endParaRPr>
          </a:p>
        </p:txBody>
      </p:sp>
    </p:spTree>
    <p:extLst>
      <p:ext uri="{BB962C8B-B14F-4D97-AF65-F5344CB8AC3E}">
        <p14:creationId xmlns:p14="http://schemas.microsoft.com/office/powerpoint/2010/main" val="721444211"/>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Autofit/>
          </a:bodyPr>
          <a:lstStyle/>
          <a:p>
            <a:pPr marL="0" lvl="0" indent="0" algn="just">
              <a:buNone/>
            </a:pPr>
            <a:r>
              <a:rPr lang="ar-IQ" sz="2400" dirty="0">
                <a:solidFill>
                  <a:prstClr val="black"/>
                </a:solidFill>
              </a:rPr>
              <a:t>الذين </a:t>
            </a:r>
            <a:r>
              <a:rPr lang="ar-IQ" sz="2400" dirty="0" smtClean="0">
                <a:solidFill>
                  <a:prstClr val="black"/>
                </a:solidFill>
              </a:rPr>
              <a:t>يمتلكون </a:t>
            </a:r>
            <a:r>
              <a:rPr lang="ar-IQ" sz="2400" dirty="0">
                <a:solidFill>
                  <a:prstClr val="black"/>
                </a:solidFill>
              </a:rPr>
              <a:t>تأهيلاً متوسطاً وهم أفضل بكثير من أولئك الذين يمتلكون تأهيلاً علمياً </a:t>
            </a:r>
            <a:r>
              <a:rPr lang="ar-IQ" sz="2400" dirty="0" smtClean="0">
                <a:solidFill>
                  <a:prstClr val="black"/>
                </a:solidFill>
              </a:rPr>
              <a:t>عالياً، </a:t>
            </a:r>
            <a:r>
              <a:rPr lang="ar-IQ" sz="2400" dirty="0" smtClean="0"/>
              <a:t>وان </a:t>
            </a:r>
            <a:r>
              <a:rPr lang="ar-IQ" sz="2400" dirty="0"/>
              <a:t>الفائدة التي يقدمها علم النفس التربوي للمدرس لا يمكن حصرها فأهمية هذا العلم للمدرس كأهمية الفيزياء للهندسة وكأهمية التشريح لعلم </a:t>
            </a:r>
            <a:r>
              <a:rPr lang="ar-IQ" sz="2400" dirty="0" smtClean="0"/>
              <a:t>الطب ، و </a:t>
            </a:r>
            <a:r>
              <a:rPr lang="ar-IQ" sz="2400" dirty="0"/>
              <a:t>أن دور علم النفس التربوي لا يقتصر على تزويد المدرس بالمعلومات فقط أنما يزودها ببصيرة علمية في مختلف نواحي العملية التعليمية ويضع المدرس في موقف يستطيع من خلاله أن يقرر ما الذي يستطيع أن يفعله وكيف يفعله كما يستطيع أن يقرر الإجراءات والأساليب التي توصله إلى أهدافه، كما أنه يدعو إلى إعادة النظر في بعض الاهداف التربوية واذا ما ثبتت انها غير عملية او ان تحقيقها يكون في غاية </a:t>
            </a:r>
            <a:r>
              <a:rPr lang="ar-IQ" sz="2400" dirty="0" smtClean="0"/>
              <a:t>الصعوبة، </a:t>
            </a:r>
            <a:r>
              <a:rPr lang="ar-IQ" sz="2400" dirty="0"/>
              <a:t>ومن جانب اخر فان علم النفس يبين للمدرس اي الاساليب او الطرق هي الانسب </a:t>
            </a:r>
            <a:r>
              <a:rPr lang="ar-IQ" sz="2400" dirty="0" smtClean="0"/>
              <a:t>استخداماً </a:t>
            </a:r>
            <a:r>
              <a:rPr lang="ar-IQ" sz="2400" dirty="0"/>
              <a:t>مع المتعلمين في مراحل النمو </a:t>
            </a:r>
            <a:r>
              <a:rPr lang="ar-IQ" sz="2400" dirty="0" smtClean="0"/>
              <a:t>المختلفة، </a:t>
            </a:r>
            <a:r>
              <a:rPr lang="ar-IQ" sz="2400" dirty="0"/>
              <a:t>واي الاساليب التي ينبغي الابتعاد عنها لعدم مناسبها لمرحلة نمو المتعلمين او عدم مناسبتها </a:t>
            </a:r>
            <a:r>
              <a:rPr lang="ar-IQ" sz="2400" dirty="0" smtClean="0"/>
              <a:t>للأهداف </a:t>
            </a:r>
            <a:r>
              <a:rPr lang="ar-IQ" sz="2400" dirty="0"/>
              <a:t>التي يراد تحقيقها. </a:t>
            </a:r>
          </a:p>
          <a:p>
            <a:pPr marL="0" lvl="0" indent="0" algn="just">
              <a:buNone/>
            </a:pPr>
            <a:r>
              <a:rPr lang="ar-IQ" sz="2400" dirty="0">
                <a:solidFill>
                  <a:prstClr val="black"/>
                </a:solidFill>
              </a:rPr>
              <a:t>وخلاصة القول أن عملية التدريس بدون الإحاطة بمادة علم النفس التربوي تكون مجرد قواعد وعادات وإجراءات روتينية تعتمد على المحاولة </a:t>
            </a:r>
            <a:r>
              <a:rPr lang="ar-IQ" sz="2400" dirty="0" smtClean="0">
                <a:solidFill>
                  <a:prstClr val="black"/>
                </a:solidFill>
              </a:rPr>
              <a:t>والخطأ، </a:t>
            </a:r>
            <a:r>
              <a:rPr lang="ar-IQ" sz="2400" dirty="0">
                <a:solidFill>
                  <a:prstClr val="black"/>
                </a:solidFill>
              </a:rPr>
              <a:t>ويتفق </a:t>
            </a:r>
            <a:r>
              <a:rPr lang="ar-IQ" sz="2400" dirty="0" smtClean="0">
                <a:solidFill>
                  <a:prstClr val="black"/>
                </a:solidFill>
              </a:rPr>
              <a:t>أغلب</a:t>
            </a:r>
          </a:p>
          <a:p>
            <a:pPr marL="0" lvl="0" indent="0" algn="just">
              <a:buNone/>
            </a:pPr>
            <a:r>
              <a:rPr lang="ar-IQ" sz="2400" dirty="0">
                <a:solidFill>
                  <a:prstClr val="black"/>
                </a:solidFill>
              </a:rPr>
              <a:t>العلماء أن مادة علم النفس </a:t>
            </a:r>
            <a:r>
              <a:rPr lang="ar-IQ" sz="2400" dirty="0" smtClean="0">
                <a:solidFill>
                  <a:prstClr val="black"/>
                </a:solidFill>
              </a:rPr>
              <a:t>التربوي هي جزء </a:t>
            </a:r>
            <a:r>
              <a:rPr lang="ar-IQ" sz="2400" dirty="0">
                <a:solidFill>
                  <a:prstClr val="black"/>
                </a:solidFill>
              </a:rPr>
              <a:t>مهم وضروري في إعداد </a:t>
            </a:r>
            <a:r>
              <a:rPr lang="ar-IQ" sz="2400" dirty="0" smtClean="0">
                <a:solidFill>
                  <a:prstClr val="black"/>
                </a:solidFill>
              </a:rPr>
              <a:t>المدرس</a:t>
            </a:r>
            <a:endParaRPr lang="ar-IQ" sz="2400" dirty="0"/>
          </a:p>
        </p:txBody>
      </p:sp>
    </p:spTree>
    <p:extLst>
      <p:ext uri="{BB962C8B-B14F-4D97-AF65-F5344CB8AC3E}">
        <p14:creationId xmlns:p14="http://schemas.microsoft.com/office/powerpoint/2010/main" val="348833429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lnSpcReduction="10000"/>
          </a:bodyPr>
          <a:lstStyle/>
          <a:p>
            <a:pPr marL="0" lvl="0" indent="0" algn="just">
              <a:buNone/>
            </a:pPr>
            <a:r>
              <a:rPr lang="ar-IQ" sz="2400" dirty="0">
                <a:solidFill>
                  <a:prstClr val="black"/>
                </a:solidFill>
              </a:rPr>
              <a:t>ولا </a:t>
            </a:r>
            <a:r>
              <a:rPr lang="ar-IQ" sz="2400" dirty="0" smtClean="0">
                <a:solidFill>
                  <a:prstClr val="black"/>
                </a:solidFill>
              </a:rPr>
              <a:t>يمكنوا اهمال </a:t>
            </a:r>
            <a:r>
              <a:rPr lang="ar-IQ" sz="2400" dirty="0">
                <a:solidFill>
                  <a:prstClr val="black"/>
                </a:solidFill>
              </a:rPr>
              <a:t>هذا الجانب لأي سبب </a:t>
            </a:r>
            <a:r>
              <a:rPr lang="ar-IQ" sz="2400" dirty="0" smtClean="0">
                <a:solidFill>
                  <a:prstClr val="black"/>
                </a:solidFill>
              </a:rPr>
              <a:t>كان، </a:t>
            </a:r>
            <a:r>
              <a:rPr lang="ar-IQ" sz="2400" dirty="0">
                <a:solidFill>
                  <a:prstClr val="black"/>
                </a:solidFill>
              </a:rPr>
              <a:t>وأن هنالك </a:t>
            </a:r>
            <a:r>
              <a:rPr lang="ar-IQ" sz="2400" dirty="0" smtClean="0">
                <a:solidFill>
                  <a:prstClr val="black"/>
                </a:solidFill>
              </a:rPr>
              <a:t>اتفاق كبير </a:t>
            </a:r>
            <a:r>
              <a:rPr lang="ar-IQ" sz="2400" dirty="0">
                <a:solidFill>
                  <a:prstClr val="black"/>
                </a:solidFill>
              </a:rPr>
              <a:t>بين العلماء أن مادة علم النفس التربوي تحقق الأهداف الآتية لدى مدرسي المستقبل وهي </a:t>
            </a:r>
            <a:r>
              <a:rPr lang="ar-IQ" sz="2400" dirty="0" smtClean="0">
                <a:solidFill>
                  <a:prstClr val="black"/>
                </a:solidFill>
              </a:rPr>
              <a:t>:</a:t>
            </a:r>
            <a:endParaRPr lang="ar-IQ" sz="2400" dirty="0" smtClean="0"/>
          </a:p>
          <a:p>
            <a:pPr marL="0" indent="0" algn="just">
              <a:buNone/>
            </a:pPr>
            <a:r>
              <a:rPr lang="ar-IQ" sz="2400" dirty="0" smtClean="0"/>
              <a:t>1- </a:t>
            </a:r>
            <a:r>
              <a:rPr lang="ar-IQ" sz="2400" dirty="0"/>
              <a:t>المجال المهني:</a:t>
            </a:r>
          </a:p>
          <a:p>
            <a:pPr marL="0" indent="0" algn="just">
              <a:buNone/>
            </a:pPr>
            <a:r>
              <a:rPr lang="ar-IQ" sz="2400" dirty="0"/>
              <a:t>   </a:t>
            </a:r>
            <a:r>
              <a:rPr lang="ar-IQ" sz="2400" dirty="0" smtClean="0"/>
              <a:t>ان </a:t>
            </a:r>
            <a:r>
              <a:rPr lang="ar-IQ" sz="2400" dirty="0"/>
              <a:t>فهم مبادئ علم النفس التربوي من قبل المدرس بصورة تطبيقية على شكل ادوات وأساليب وليس على شكل تعلم قواعد يمكن تذكرها </a:t>
            </a:r>
            <a:r>
              <a:rPr lang="ar-IQ" sz="2400" dirty="0" smtClean="0"/>
              <a:t>وبالتالي </a:t>
            </a:r>
            <a:r>
              <a:rPr lang="ar-IQ" sz="2400" dirty="0"/>
              <a:t>يمكن استخدامها في تفاعل أكبر مع المتعلمين، ويحقق إدارة ديناميكية لعملية </a:t>
            </a:r>
            <a:r>
              <a:rPr lang="ar-IQ" sz="2400" dirty="0" smtClean="0"/>
              <a:t>التعلم ويتضمن </a:t>
            </a:r>
            <a:r>
              <a:rPr lang="ar-IQ" sz="2400" dirty="0"/>
              <a:t>هذا قدرة المدرس على فهم مراحل النمو </a:t>
            </a:r>
            <a:r>
              <a:rPr lang="ar-IQ" sz="2400" dirty="0" smtClean="0"/>
              <a:t>المختلفة . </a:t>
            </a:r>
          </a:p>
          <a:p>
            <a:pPr marL="0" lvl="0" indent="0" algn="just">
              <a:buNone/>
            </a:pPr>
            <a:r>
              <a:rPr lang="ar-IQ" sz="2400" dirty="0">
                <a:solidFill>
                  <a:prstClr val="black"/>
                </a:solidFill>
              </a:rPr>
              <a:t>2- مجال المهارات والقدرات:</a:t>
            </a:r>
          </a:p>
          <a:p>
            <a:pPr marL="0" lvl="0" indent="0" algn="just">
              <a:buNone/>
            </a:pPr>
            <a:r>
              <a:rPr lang="ar-IQ" sz="2400" dirty="0">
                <a:solidFill>
                  <a:prstClr val="black"/>
                </a:solidFill>
              </a:rPr>
              <a:t>  </a:t>
            </a:r>
            <a:r>
              <a:rPr lang="ar-IQ" sz="2400" dirty="0" smtClean="0">
                <a:solidFill>
                  <a:prstClr val="black"/>
                </a:solidFill>
              </a:rPr>
              <a:t>تمكن </a:t>
            </a:r>
            <a:r>
              <a:rPr lang="ar-IQ" sz="2400" dirty="0">
                <a:solidFill>
                  <a:prstClr val="black"/>
                </a:solidFill>
              </a:rPr>
              <a:t>المدرس من نقل حقائق ومبادئ علم النفس التربوي إلى ممارسات حقيقية والقدرة على خلق الدافعية عند الطلبة وخلق ظروف </a:t>
            </a:r>
            <a:r>
              <a:rPr lang="ar-IQ" sz="2400" dirty="0" smtClean="0">
                <a:solidFill>
                  <a:prstClr val="black"/>
                </a:solidFill>
              </a:rPr>
              <a:t>ملائمة </a:t>
            </a:r>
            <a:r>
              <a:rPr lang="ar-IQ" sz="2400" dirty="0">
                <a:solidFill>
                  <a:prstClr val="black"/>
                </a:solidFill>
              </a:rPr>
              <a:t>لتحقيق أكبر قدر ممكن من تحقيق الذات عند المتعلم من ناحية </a:t>
            </a:r>
            <a:r>
              <a:rPr lang="ar-IQ" sz="2400" dirty="0" smtClean="0">
                <a:solidFill>
                  <a:prstClr val="black"/>
                </a:solidFill>
              </a:rPr>
              <a:t>، وعند </a:t>
            </a:r>
            <a:r>
              <a:rPr lang="ar-IQ" sz="2400" dirty="0">
                <a:solidFill>
                  <a:prstClr val="black"/>
                </a:solidFill>
              </a:rPr>
              <a:t>المدرس من ناحية أخرى.</a:t>
            </a:r>
          </a:p>
          <a:p>
            <a:pPr marL="0" lvl="0" indent="0" algn="just">
              <a:buNone/>
            </a:pPr>
            <a:r>
              <a:rPr lang="ar-IQ" sz="2400" dirty="0">
                <a:solidFill>
                  <a:prstClr val="black"/>
                </a:solidFill>
              </a:rPr>
              <a:t> 3- مجال الاتجاهات والاهتمامات:</a:t>
            </a:r>
          </a:p>
          <a:p>
            <a:pPr marL="0" lvl="0" indent="0" algn="just">
              <a:buNone/>
            </a:pPr>
            <a:r>
              <a:rPr lang="ar-IQ" sz="2400" dirty="0">
                <a:solidFill>
                  <a:prstClr val="black"/>
                </a:solidFill>
              </a:rPr>
              <a:t>  </a:t>
            </a:r>
            <a:r>
              <a:rPr lang="ar-IQ" sz="2400" dirty="0" smtClean="0">
                <a:solidFill>
                  <a:prstClr val="black"/>
                </a:solidFill>
              </a:rPr>
              <a:t>تمكن </a:t>
            </a:r>
            <a:r>
              <a:rPr lang="ar-IQ" sz="2400" dirty="0">
                <a:solidFill>
                  <a:prstClr val="black"/>
                </a:solidFill>
              </a:rPr>
              <a:t>المدرس من إدراك أن الطالب هو عضو نافع في المجتمع مع الإيمان العميق بطبيعته وكرامته وضروريته والشعور </a:t>
            </a:r>
            <a:r>
              <a:rPr lang="ar-IQ" sz="2400" dirty="0" smtClean="0">
                <a:solidFill>
                  <a:prstClr val="black"/>
                </a:solidFill>
              </a:rPr>
              <a:t>بالمسؤولية ،و أتجاه </a:t>
            </a:r>
            <a:r>
              <a:rPr lang="ar-IQ" sz="2400" dirty="0">
                <a:solidFill>
                  <a:prstClr val="black"/>
                </a:solidFill>
              </a:rPr>
              <a:t>النمو العام للمتعلم وادراك العوامل التربوية  هو محور العملية </a:t>
            </a:r>
            <a:r>
              <a:rPr lang="ar-IQ" sz="2400" dirty="0" smtClean="0">
                <a:solidFill>
                  <a:prstClr val="black"/>
                </a:solidFill>
              </a:rPr>
              <a:t>التربوية .</a:t>
            </a:r>
            <a:endParaRPr lang="ar-IQ" sz="2400" dirty="0">
              <a:solidFill>
                <a:prstClr val="black"/>
              </a:solidFill>
            </a:endParaRPr>
          </a:p>
        </p:txBody>
      </p:sp>
    </p:spTree>
    <p:extLst>
      <p:ext uri="{BB962C8B-B14F-4D97-AF65-F5344CB8AC3E}">
        <p14:creationId xmlns:p14="http://schemas.microsoft.com/office/powerpoint/2010/main" val="201685462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fontScale="92500" lnSpcReduction="20000"/>
          </a:bodyPr>
          <a:lstStyle/>
          <a:p>
            <a:pPr marL="0" indent="0" algn="ctr">
              <a:buNone/>
            </a:pPr>
            <a:r>
              <a:rPr lang="ar-IQ" sz="2600" b="1" dirty="0"/>
              <a:t>المحاضرة </a:t>
            </a:r>
            <a:r>
              <a:rPr lang="ar-IQ" sz="2600" b="1" dirty="0" smtClean="0"/>
              <a:t>السادسة </a:t>
            </a:r>
            <a:endParaRPr lang="ar-IQ" sz="2600" b="1" dirty="0"/>
          </a:p>
          <a:p>
            <a:pPr marL="0" indent="0" algn="ctr">
              <a:buNone/>
            </a:pPr>
            <a:r>
              <a:rPr lang="ar-IQ" sz="2600" b="1" dirty="0"/>
              <a:t>التعليم والتعلم</a:t>
            </a:r>
          </a:p>
          <a:p>
            <a:pPr marL="0" indent="0">
              <a:buNone/>
            </a:pPr>
            <a:r>
              <a:rPr lang="ar-IQ" sz="2600" dirty="0"/>
              <a:t>العوامل المؤثرة في فاعلية عملية التعلم – والتعليم </a:t>
            </a:r>
          </a:p>
          <a:p>
            <a:pPr marL="0" indent="0" algn="just">
              <a:buNone/>
            </a:pPr>
            <a:r>
              <a:rPr lang="ar-IQ" sz="2600" dirty="0"/>
              <a:t>  </a:t>
            </a:r>
            <a:r>
              <a:rPr lang="ar-IQ" sz="2600" dirty="0" smtClean="0"/>
              <a:t>تعتبر </a:t>
            </a:r>
            <a:r>
              <a:rPr lang="ar-IQ" sz="2600" dirty="0"/>
              <a:t>عملية التعلم والتعليم محور علم النفس التربوي، إلا أن دراسة هذه العملية ليست في حد ذاتها، وإنما وسيلة لتحقيق الأهداف التربوية والتعليمية المرجوة، كما أن المعلم والمتعلم لا يعملان في </a:t>
            </a:r>
            <a:r>
              <a:rPr lang="ar-IQ" sz="2600" dirty="0" smtClean="0"/>
              <a:t>الفراغ </a:t>
            </a:r>
            <a:r>
              <a:rPr lang="ar-IQ" sz="2600" dirty="0"/>
              <a:t>وبمعزل عن </a:t>
            </a:r>
            <a:r>
              <a:rPr lang="ar-IQ" sz="2600" dirty="0" smtClean="0"/>
              <a:t>بعضهما </a:t>
            </a:r>
            <a:r>
              <a:rPr lang="ar-IQ" sz="2600" dirty="0"/>
              <a:t>البعض لتحقيق هذه الأهداف كما أن عملية التعلم والتعليم نفسها لا تحدث في معزل عن عوامل كثيرة أخرى بل إنها تربط ارتباطا </a:t>
            </a:r>
            <a:r>
              <a:rPr lang="ar-IQ" sz="2600" dirty="0" smtClean="0"/>
              <a:t>وثيقاً </a:t>
            </a:r>
            <a:r>
              <a:rPr lang="ar-IQ" sz="2600" dirty="0"/>
              <a:t>بجملة من العوامل تؤثر في فعاليتها، ولقد لخص كل من </a:t>
            </a:r>
            <a:r>
              <a:rPr lang="ar-IQ" sz="2600" dirty="0" smtClean="0"/>
              <a:t>(سيمار </a:t>
            </a:r>
            <a:r>
              <a:rPr lang="ar-IQ" sz="2600" dirty="0" err="1"/>
              <a:t>وجودوين</a:t>
            </a:r>
            <a:r>
              <a:rPr lang="ar-IQ" sz="2600" dirty="0"/>
              <a:t> 1968) وهما من كبار المشتغلين في ميدان علم النفس التربوي، العوامل التي تؤثر في فاعلية عملية التعلم والتعليم وبالتالي في تحقيق الأهداف التعليمية في سبعة عوامل رئيسية </a:t>
            </a:r>
            <a:r>
              <a:rPr lang="ar-IQ" sz="2600" dirty="0" smtClean="0"/>
              <a:t>وهي : </a:t>
            </a:r>
            <a:endParaRPr lang="ar-IQ" sz="2600" dirty="0"/>
          </a:p>
          <a:p>
            <a:pPr marL="0" lvl="0" indent="0" algn="just">
              <a:buNone/>
            </a:pPr>
            <a:r>
              <a:rPr lang="ar-IQ" sz="2600" dirty="0">
                <a:solidFill>
                  <a:prstClr val="black"/>
                </a:solidFill>
              </a:rPr>
              <a:t>1- خصائص المتعلم: تعتبر خصائص المتعلم من أهم العوامل التي تقرر فاعلية التعلم وذلك لان المتعلمين يختلفون بعضهم عن البعض في مستوى قدراتهم العقلية والحركية وصفاتهم الجسدية ويختلفون في قيمهم واتجاهاتهم وتكامل شخصياتهم.</a:t>
            </a:r>
          </a:p>
          <a:p>
            <a:pPr marL="0" lvl="0" indent="0" algn="just">
              <a:buNone/>
            </a:pPr>
            <a:r>
              <a:rPr lang="ar-IQ" sz="2600" dirty="0">
                <a:solidFill>
                  <a:prstClr val="black"/>
                </a:solidFill>
              </a:rPr>
              <a:t> 2- خصائص المعلم: لا يقتصر تأثير المعلم على شخصية المتعلم وإنما يتعداه إلى ما </a:t>
            </a:r>
            <a:r>
              <a:rPr lang="ar-IQ" sz="2600" dirty="0" err="1" smtClean="0">
                <a:solidFill>
                  <a:prstClr val="black"/>
                </a:solidFill>
              </a:rPr>
              <a:t>يتعلمه،و</a:t>
            </a:r>
            <a:r>
              <a:rPr lang="ar-IQ" sz="2600" dirty="0" smtClean="0">
                <a:solidFill>
                  <a:prstClr val="black"/>
                </a:solidFill>
              </a:rPr>
              <a:t> </a:t>
            </a:r>
            <a:r>
              <a:rPr lang="ar-IQ" sz="2600" dirty="0">
                <a:solidFill>
                  <a:prstClr val="black"/>
                </a:solidFill>
              </a:rPr>
              <a:t>إن فاعلية التعلم تتأثر بدرجة كفاءة وذكاء وقيم واتجاه وميول وشخصية المعلم. </a:t>
            </a:r>
          </a:p>
        </p:txBody>
      </p:sp>
    </p:spTree>
    <p:extLst>
      <p:ext uri="{BB962C8B-B14F-4D97-AF65-F5344CB8AC3E}">
        <p14:creationId xmlns:p14="http://schemas.microsoft.com/office/powerpoint/2010/main" val="545508089"/>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a:bodyPr>
          <a:lstStyle/>
          <a:p>
            <a:pPr marL="0" indent="0" algn="just">
              <a:buNone/>
            </a:pPr>
            <a:r>
              <a:rPr lang="ar-IQ" sz="2400" dirty="0" smtClean="0"/>
              <a:t>3- </a:t>
            </a:r>
            <a:r>
              <a:rPr lang="ar-IQ" sz="2400" dirty="0"/>
              <a:t>سلوك المعلم والمتعلم: من الواضح أن هناك تفاعل مستمر بين سلوك المتعلم والمعلم هذا التفاعل يؤثر في نتائج </a:t>
            </a:r>
            <a:r>
              <a:rPr lang="ar-IQ" sz="2400" dirty="0" smtClean="0"/>
              <a:t>التعلم </a:t>
            </a:r>
            <a:r>
              <a:rPr lang="ar-IQ" sz="2400" dirty="0"/>
              <a:t>هذا وترتبط شخصية المعلم الواعي الذكي بطرق تدريس فعالة قائمة على أساس من التفاعل</a:t>
            </a:r>
            <a:r>
              <a:rPr lang="ar-IQ" sz="2400" dirty="0" smtClean="0"/>
              <a:t>. </a:t>
            </a:r>
          </a:p>
          <a:p>
            <a:pPr marL="0" lvl="0" indent="0" algn="just">
              <a:buNone/>
            </a:pPr>
            <a:r>
              <a:rPr lang="ar-IQ" sz="2400" dirty="0">
                <a:solidFill>
                  <a:prstClr val="black"/>
                </a:solidFill>
              </a:rPr>
              <a:t>4- الصفات الطبيعية للمدرسة: ترتبط فاعلية المعلم بمدى توفر التجهيزات والوسائل التعليمية الضرورية المتعلقة بمادة التعلم فلا يمكن مثلا تعلم السباحة دون وجود </a:t>
            </a:r>
            <a:r>
              <a:rPr lang="ar-IQ" sz="2400" dirty="0" smtClean="0">
                <a:solidFill>
                  <a:prstClr val="black"/>
                </a:solidFill>
              </a:rPr>
              <a:t>بركة ماء، </a:t>
            </a:r>
            <a:r>
              <a:rPr lang="ar-IQ" sz="2400" dirty="0">
                <a:solidFill>
                  <a:prstClr val="black"/>
                </a:solidFill>
              </a:rPr>
              <a:t>ولا يمكن تعلم العزف على البيانو دون وجود بيانو، وتكون درجة فاعلية تعلم اللغة الانكليزية أفضل في المدارس التي فيها مختبر اللغة من المدارس التي لا يتوفر فيها مثل هذا المختبر وهكذا.</a:t>
            </a:r>
          </a:p>
          <a:p>
            <a:pPr marL="0" lvl="0" indent="0" algn="just">
              <a:buNone/>
            </a:pPr>
            <a:r>
              <a:rPr lang="ar-IQ" sz="2400" dirty="0">
                <a:solidFill>
                  <a:prstClr val="black"/>
                </a:solidFill>
              </a:rPr>
              <a:t> 5- المادة الدراسية: يميل بعض التلاميذ بطبيعتهم إلى مواد دراسية معينة بينما ينفرون من مواد دراسية أخرى، ومن هنا نرى أن تحصيل المتعلم الواحد يختلف في المواد الدراسية المختلفة </a:t>
            </a:r>
            <a:r>
              <a:rPr lang="ar-IQ" sz="2400" dirty="0" smtClean="0">
                <a:solidFill>
                  <a:prstClr val="black"/>
                </a:solidFill>
              </a:rPr>
              <a:t>فقد </a:t>
            </a:r>
            <a:r>
              <a:rPr lang="ar-IQ" sz="2400" dirty="0">
                <a:solidFill>
                  <a:prstClr val="black"/>
                </a:solidFill>
              </a:rPr>
              <a:t>نجد مثلا طالبا تحصيله في اللغات أفضل من تحصيله في الرياضيات أو </a:t>
            </a:r>
            <a:r>
              <a:rPr lang="ar-IQ" sz="2400" dirty="0" smtClean="0">
                <a:solidFill>
                  <a:prstClr val="black"/>
                </a:solidFill>
              </a:rPr>
              <a:t>العلوم </a:t>
            </a:r>
            <a:r>
              <a:rPr lang="ar-IQ" sz="2400" dirty="0">
                <a:solidFill>
                  <a:prstClr val="black"/>
                </a:solidFill>
              </a:rPr>
              <a:t>إلا أن التنظيم الجيد والعرض الواضح لمادة الدراسة يزيد من فاعلية </a:t>
            </a:r>
            <a:r>
              <a:rPr lang="ar-IQ" sz="2400" dirty="0" smtClean="0">
                <a:solidFill>
                  <a:prstClr val="black"/>
                </a:solidFill>
              </a:rPr>
              <a:t>التعلم . </a:t>
            </a:r>
            <a:endParaRPr lang="ar-IQ" sz="2400" dirty="0">
              <a:solidFill>
                <a:prstClr val="black"/>
              </a:solidFill>
            </a:endParaRPr>
          </a:p>
        </p:txBody>
      </p:sp>
    </p:spTree>
    <p:extLst>
      <p:ext uri="{BB962C8B-B14F-4D97-AF65-F5344CB8AC3E}">
        <p14:creationId xmlns:p14="http://schemas.microsoft.com/office/powerpoint/2010/main" val="28103459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424936" cy="5760640"/>
          </a:xfrm>
        </p:spPr>
        <p:txBody>
          <a:bodyPr>
            <a:normAutofit fontScale="77500" lnSpcReduction="20000"/>
          </a:bodyPr>
          <a:lstStyle/>
          <a:p>
            <a:pPr marL="0" indent="0">
              <a:buNone/>
            </a:pPr>
            <a:r>
              <a:rPr lang="ar-IQ" dirty="0" smtClean="0"/>
              <a:t>ب/  الادراك الحسي الباطن ويقصد به عمليه تكوين الصور والخيالات و يكون ذلك في الدماغ.</a:t>
            </a:r>
          </a:p>
          <a:p>
            <a:pPr marL="0" indent="0">
              <a:buNone/>
            </a:pPr>
            <a:r>
              <a:rPr lang="ar-IQ" dirty="0" smtClean="0"/>
              <a:t>ج/ الادراك العقلي ويصنفه بحسب </a:t>
            </a:r>
            <a:r>
              <a:rPr lang="ar-IQ" dirty="0" err="1" smtClean="0"/>
              <a:t>الشعوربفعلهم</a:t>
            </a:r>
            <a:r>
              <a:rPr lang="ar-IQ" dirty="0" smtClean="0"/>
              <a:t> او عدم شعورهم ومثال ذلك:</a:t>
            </a:r>
          </a:p>
          <a:p>
            <a:pPr marL="0" indent="0">
              <a:buNone/>
            </a:pPr>
            <a:r>
              <a:rPr lang="ar-IQ" dirty="0" smtClean="0"/>
              <a:t>1- ما يفعل بلا شعور وعلى وجه مختلف (النفس النباتية).</a:t>
            </a:r>
          </a:p>
          <a:p>
            <a:pPr marL="0" indent="0">
              <a:buNone/>
            </a:pPr>
            <a:r>
              <a:rPr lang="ar-IQ" dirty="0" smtClean="0"/>
              <a:t>2- ما يفعل بشعور بلا تعقل (النفس الحيوانية) </a:t>
            </a:r>
          </a:p>
          <a:p>
            <a:pPr marL="0" indent="0">
              <a:buNone/>
            </a:pPr>
            <a:r>
              <a:rPr lang="ar-IQ" dirty="0" smtClean="0"/>
              <a:t>3- ما يفعل   بشعور وبعلم وتعقل(النفس الانسانية)</a:t>
            </a:r>
          </a:p>
          <a:p>
            <a:pPr marL="0" indent="0">
              <a:buNone/>
            </a:pPr>
            <a:endParaRPr lang="ar-IQ" dirty="0" smtClean="0"/>
          </a:p>
          <a:p>
            <a:pPr marL="0" lvl="0" indent="0">
              <a:buNone/>
            </a:pPr>
            <a:r>
              <a:rPr lang="ar-IQ" dirty="0">
                <a:solidFill>
                  <a:prstClr val="black"/>
                </a:solidFill>
              </a:rPr>
              <a:t>2: الماوردي (364- 450ﻫ)</a:t>
            </a:r>
          </a:p>
          <a:p>
            <a:pPr marL="0" lvl="0" indent="0" algn="just">
              <a:buNone/>
            </a:pPr>
            <a:r>
              <a:rPr lang="ar-IQ" dirty="0">
                <a:solidFill>
                  <a:prstClr val="black"/>
                </a:solidFill>
              </a:rPr>
              <a:t>   </a:t>
            </a:r>
            <a:r>
              <a:rPr lang="ar-IQ" dirty="0" smtClean="0">
                <a:solidFill>
                  <a:prstClr val="black"/>
                </a:solidFill>
              </a:rPr>
              <a:t>هو </a:t>
            </a:r>
            <a:r>
              <a:rPr lang="ar-IQ" dirty="0">
                <a:solidFill>
                  <a:prstClr val="black"/>
                </a:solidFill>
              </a:rPr>
              <a:t>ابو الحسن علي بن محمد بن حبيب الماوردي البصري ومن أبرز آرائه التربوية ما يأتي:</a:t>
            </a:r>
          </a:p>
          <a:p>
            <a:pPr marL="0" lvl="0" indent="0">
              <a:buNone/>
            </a:pPr>
            <a:r>
              <a:rPr lang="ar-IQ" dirty="0" smtClean="0">
                <a:solidFill>
                  <a:prstClr val="black"/>
                </a:solidFill>
              </a:rPr>
              <a:t>أ- </a:t>
            </a:r>
            <a:r>
              <a:rPr lang="ar-IQ" dirty="0">
                <a:solidFill>
                  <a:prstClr val="black"/>
                </a:solidFill>
              </a:rPr>
              <a:t>الإرشاد التربوي:</a:t>
            </a:r>
          </a:p>
          <a:p>
            <a:pPr marL="0" lvl="0" indent="0" algn="just">
              <a:buNone/>
            </a:pPr>
            <a:r>
              <a:rPr lang="ar-IQ" dirty="0">
                <a:solidFill>
                  <a:prstClr val="black"/>
                </a:solidFill>
              </a:rPr>
              <a:t>  </a:t>
            </a:r>
            <a:r>
              <a:rPr lang="ar-IQ" dirty="0" smtClean="0">
                <a:solidFill>
                  <a:prstClr val="black"/>
                </a:solidFill>
              </a:rPr>
              <a:t>إذ </a:t>
            </a:r>
            <a:r>
              <a:rPr lang="ar-IQ" dirty="0">
                <a:solidFill>
                  <a:prstClr val="black"/>
                </a:solidFill>
              </a:rPr>
              <a:t>يرى الماوردي بأن المتعلم يمكن من خلال الارشاد التربوي أن يصل إلى تحقيق غاياته وأهدافه بأقصر وقت و أفضل نتيجة وهذا يتطلب الإحاطة باستعدادات الفرد من حيث أبعادها وأنواعها كما يؤكد الماوردي على ضرورة توجيه المتعلم بحسب قدراته ويستشير بحديث للرسول (صلى الله عليه واله وسلم) في ذلك لا تمنعوا العلم أهله فتظلموا ولا تضعوه في غير أهله فتأثموا).</a:t>
            </a:r>
          </a:p>
          <a:p>
            <a:pPr marL="0" indent="0">
              <a:buNone/>
            </a:pPr>
            <a:endParaRPr lang="ar-IQ" dirty="0"/>
          </a:p>
        </p:txBody>
      </p:sp>
    </p:spTree>
    <p:extLst>
      <p:ext uri="{BB962C8B-B14F-4D97-AF65-F5344CB8AC3E}">
        <p14:creationId xmlns:p14="http://schemas.microsoft.com/office/powerpoint/2010/main" val="384427908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Autofit/>
          </a:bodyPr>
          <a:lstStyle/>
          <a:p>
            <a:pPr marL="0" lvl="0" indent="0" algn="just">
              <a:buNone/>
            </a:pPr>
            <a:r>
              <a:rPr lang="ar-IQ" sz="2400" dirty="0">
                <a:solidFill>
                  <a:prstClr val="black"/>
                </a:solidFill>
              </a:rPr>
              <a:t>6- صفات المجموعة (المتعلمين): يتألف الصف المدرسي من مجموعة من الأفراد يختلفون في قدراتهم العقلية وقدراتهم الحركية وصفاتهم الجسدية كما يختلفون في اتجاهاتهم وميولهم وقيمهم، بالإضافة إلى هذا </a:t>
            </a:r>
            <a:r>
              <a:rPr lang="ar-IQ" sz="2400" dirty="0" smtClean="0">
                <a:solidFill>
                  <a:prstClr val="black"/>
                </a:solidFill>
              </a:rPr>
              <a:t>فهم يختلفون </a:t>
            </a:r>
            <a:r>
              <a:rPr lang="ar-IQ" sz="2400" dirty="0">
                <a:solidFill>
                  <a:prstClr val="black"/>
                </a:solidFill>
              </a:rPr>
              <a:t>في خبراتهم السابقة لانتمائهم إلى طبقات اجتماعية واقتصادية </a:t>
            </a:r>
            <a:r>
              <a:rPr lang="ar-IQ" sz="2400" dirty="0" smtClean="0">
                <a:solidFill>
                  <a:prstClr val="black"/>
                </a:solidFill>
              </a:rPr>
              <a:t>مختلفة، و </a:t>
            </a:r>
            <a:r>
              <a:rPr lang="ar-IQ" sz="2400" dirty="0">
                <a:solidFill>
                  <a:prstClr val="black"/>
                </a:solidFill>
              </a:rPr>
              <a:t>إن فاعلية التعلم والتعليم تتأثر بالتركيبة الاجتماعية التي يتكون منها الصف </a:t>
            </a:r>
            <a:r>
              <a:rPr lang="ar-IQ" sz="2400" dirty="0" smtClean="0">
                <a:solidFill>
                  <a:prstClr val="black"/>
                </a:solidFill>
              </a:rPr>
              <a:t>المدرسي </a:t>
            </a:r>
            <a:r>
              <a:rPr lang="ar-IQ" sz="2400" dirty="0">
                <a:solidFill>
                  <a:prstClr val="black"/>
                </a:solidFill>
              </a:rPr>
              <a:t>كما تتأثر بمدى التباين والتجانس في التركيبة الاجتماعية للمدرسة </a:t>
            </a:r>
            <a:r>
              <a:rPr lang="ar-IQ" sz="2400" dirty="0" smtClean="0">
                <a:solidFill>
                  <a:prstClr val="black"/>
                </a:solidFill>
              </a:rPr>
              <a:t>.</a:t>
            </a:r>
            <a:endParaRPr lang="ar-IQ" sz="2400" dirty="0" smtClean="0"/>
          </a:p>
          <a:p>
            <a:pPr marL="0" indent="0" algn="just">
              <a:buNone/>
            </a:pPr>
            <a:r>
              <a:rPr lang="ar-IQ" sz="2400" dirty="0" smtClean="0"/>
              <a:t>7- </a:t>
            </a:r>
            <a:r>
              <a:rPr lang="ar-IQ" sz="2400" dirty="0"/>
              <a:t>القوى الخارجية التي تؤثر في فاعلية التعلم:- يقصد بالقوى الخارجية تلك العوامل التي تؤثر في موقف تجاه التعلم </a:t>
            </a:r>
            <a:r>
              <a:rPr lang="ar-IQ" sz="2400" dirty="0" smtClean="0"/>
              <a:t>المدرسي </a:t>
            </a:r>
            <a:r>
              <a:rPr lang="ar-IQ" sz="2400" dirty="0"/>
              <a:t>فالبيت والجيرة والبيئة الثقافية التي يعيش فيها المتعلم تعتبر من العوامل المهمة التي تحدد صفات الشخصية ونمط سلوكه داخل غرفة الصف، وبالتالي تلعب هذه العوامل دورا مهما في تحديد فاعلية عملية التعلم – التعليم.</a:t>
            </a:r>
          </a:p>
          <a:p>
            <a:pPr marL="0" lvl="0" indent="0" algn="just">
              <a:buNone/>
            </a:pPr>
            <a:r>
              <a:rPr lang="ar-IQ" sz="2400" dirty="0" smtClean="0">
                <a:solidFill>
                  <a:prstClr val="black"/>
                </a:solidFill>
              </a:rPr>
              <a:t> وتعتبر </a:t>
            </a:r>
            <a:r>
              <a:rPr lang="ar-IQ" sz="2400" dirty="0">
                <a:solidFill>
                  <a:prstClr val="black"/>
                </a:solidFill>
              </a:rPr>
              <a:t>نظرة المجتمع إلى المدرسة من أهم العوامل الخارجية التي تؤثر في فاعلية التعلم، فبعض المجتمعات تتوقع من المدرسة أن تعمل على تطوير شخصية المتعلمين فكريا واجتماعيا وجسديا وانفعاليا، وفي سبيل تحقيق هذا الهدف توفر هذه المجتمعات لأبنائها فرص الدراسة </a:t>
            </a:r>
            <a:r>
              <a:rPr lang="ar-IQ" sz="2400" dirty="0" smtClean="0">
                <a:solidFill>
                  <a:prstClr val="black"/>
                </a:solidFill>
              </a:rPr>
              <a:t>والتحصيل </a:t>
            </a:r>
            <a:r>
              <a:rPr lang="ar-IQ" sz="2400" dirty="0">
                <a:solidFill>
                  <a:prstClr val="black"/>
                </a:solidFill>
              </a:rPr>
              <a:t>في حين أن مجتمعات أخرى ترسل </a:t>
            </a:r>
            <a:r>
              <a:rPr lang="ar-IQ" sz="2400" dirty="0" smtClean="0">
                <a:solidFill>
                  <a:prstClr val="black"/>
                </a:solidFill>
              </a:rPr>
              <a:t>أبنائها </a:t>
            </a:r>
            <a:r>
              <a:rPr lang="ar-IQ" sz="2400" dirty="0">
                <a:solidFill>
                  <a:prstClr val="black"/>
                </a:solidFill>
              </a:rPr>
              <a:t>للمدرسة</a:t>
            </a:r>
          </a:p>
        </p:txBody>
      </p:sp>
    </p:spTree>
    <p:extLst>
      <p:ext uri="{BB962C8B-B14F-4D97-AF65-F5344CB8AC3E}">
        <p14:creationId xmlns:p14="http://schemas.microsoft.com/office/powerpoint/2010/main" val="230865921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a:bodyPr>
          <a:lstStyle/>
          <a:p>
            <a:pPr marL="0" lvl="0" indent="0" algn="just">
              <a:buNone/>
            </a:pPr>
            <a:r>
              <a:rPr lang="ar-IQ" sz="2400" dirty="0" smtClean="0">
                <a:solidFill>
                  <a:prstClr val="black"/>
                </a:solidFill>
              </a:rPr>
              <a:t>للتخلص </a:t>
            </a:r>
            <a:r>
              <a:rPr lang="ar-IQ" sz="2400" dirty="0">
                <a:solidFill>
                  <a:prstClr val="black"/>
                </a:solidFill>
              </a:rPr>
              <a:t>من مشاكلهم داخل البيت، وهذه المجتمعات لا تشجع أبنائها على بذل الجهد </a:t>
            </a:r>
            <a:r>
              <a:rPr lang="ar-IQ" sz="2400" dirty="0" smtClean="0">
                <a:solidFill>
                  <a:prstClr val="black"/>
                </a:solidFill>
              </a:rPr>
              <a:t>المتواصل، </a:t>
            </a:r>
            <a:r>
              <a:rPr lang="ar-IQ" sz="2400" dirty="0">
                <a:solidFill>
                  <a:prstClr val="black"/>
                </a:solidFill>
              </a:rPr>
              <a:t>وبالتالي لا تستطيع المدرسة أن تقدم لهم الشيء الكثير في سبيل تعلمهم وتعليمهم </a:t>
            </a:r>
            <a:r>
              <a:rPr lang="ar-IQ" sz="2400" dirty="0" smtClean="0">
                <a:solidFill>
                  <a:prstClr val="black"/>
                </a:solidFill>
              </a:rPr>
              <a:t>.</a:t>
            </a:r>
            <a:endParaRPr lang="ar-IQ" sz="2400" dirty="0" smtClean="0"/>
          </a:p>
          <a:p>
            <a:pPr marL="0" indent="0" algn="just">
              <a:buNone/>
            </a:pPr>
            <a:r>
              <a:rPr lang="ar-IQ" sz="2400" b="1" dirty="0" smtClean="0"/>
              <a:t>فوائد </a:t>
            </a:r>
            <a:r>
              <a:rPr lang="ar-IQ" sz="2400" b="1" dirty="0"/>
              <a:t>معرفة الفروق الفردية في المجال التربوي والتعليم</a:t>
            </a:r>
            <a:r>
              <a:rPr lang="ar-IQ" sz="2400" dirty="0"/>
              <a:t>ي:</a:t>
            </a:r>
          </a:p>
          <a:p>
            <a:pPr marL="0" indent="0" algn="just">
              <a:buNone/>
            </a:pPr>
            <a:r>
              <a:rPr lang="ar-IQ" sz="2400" dirty="0"/>
              <a:t>1- إعداد المناهج بما يتناسب مع قدرات و استعدادات الطلاب المتباينة. </a:t>
            </a:r>
            <a:r>
              <a:rPr lang="ar-IQ" sz="2400" dirty="0" smtClean="0"/>
              <a:t> </a:t>
            </a:r>
          </a:p>
          <a:p>
            <a:pPr marL="0" lvl="0" indent="0" algn="just">
              <a:buNone/>
            </a:pPr>
            <a:r>
              <a:rPr lang="ar-IQ" sz="2400" dirty="0">
                <a:solidFill>
                  <a:prstClr val="black"/>
                </a:solidFill>
              </a:rPr>
              <a:t>2- إدراج العديد من الأنشطة والبرامج الإضافية التي تتناسب مع تباين مستويات الطلاب مثل رعاية الموهوبين، النوادي العلمية والثقافية، المسابقات العلمية، دروس التقوية، التي </a:t>
            </a:r>
            <a:r>
              <a:rPr lang="ar-IQ" sz="2400" dirty="0" smtClean="0">
                <a:solidFill>
                  <a:prstClr val="black"/>
                </a:solidFill>
              </a:rPr>
              <a:t>تلبي </a:t>
            </a:r>
            <a:r>
              <a:rPr lang="ar-IQ" sz="2400" dirty="0">
                <a:solidFill>
                  <a:prstClr val="black"/>
                </a:solidFill>
              </a:rPr>
              <a:t>احتياجات الطلبة المختلفة.</a:t>
            </a:r>
          </a:p>
          <a:p>
            <a:pPr marL="0" lvl="0" indent="0" algn="just">
              <a:buNone/>
            </a:pPr>
            <a:r>
              <a:rPr lang="ar-IQ" sz="2400" dirty="0">
                <a:solidFill>
                  <a:prstClr val="black"/>
                </a:solidFill>
              </a:rPr>
              <a:t>3- المعرفة بتلك الفروق تساعد على توجيه الطلبة لاختيار التخصصات المناسبة لقدراتهم واستعداداتهم وميولهم </a:t>
            </a:r>
            <a:r>
              <a:rPr lang="ar-IQ" sz="2400" dirty="0" smtClean="0">
                <a:solidFill>
                  <a:prstClr val="black"/>
                </a:solidFill>
              </a:rPr>
              <a:t>واختيار </a:t>
            </a:r>
            <a:r>
              <a:rPr lang="ar-IQ" sz="2400" dirty="0">
                <a:solidFill>
                  <a:prstClr val="black"/>
                </a:solidFill>
              </a:rPr>
              <a:t>أنسب طرق التدريس والأنشطة والبرامج الإضافية.</a:t>
            </a:r>
          </a:p>
          <a:p>
            <a:pPr marL="0" lvl="0" indent="0" algn="just">
              <a:buNone/>
            </a:pPr>
            <a:r>
              <a:rPr lang="ar-IQ" sz="2400" dirty="0">
                <a:solidFill>
                  <a:prstClr val="black"/>
                </a:solidFill>
              </a:rPr>
              <a:t> 4- تساعد المعلم أن يقوم بدوره في قيادة العملية </a:t>
            </a:r>
            <a:r>
              <a:rPr lang="ar-IQ" sz="2400" dirty="0" smtClean="0">
                <a:solidFill>
                  <a:prstClr val="black"/>
                </a:solidFill>
              </a:rPr>
              <a:t>التعليمية</a:t>
            </a:r>
            <a:r>
              <a:rPr lang="ar-IQ" sz="2400" dirty="0"/>
              <a:t> </a:t>
            </a:r>
            <a:r>
              <a:rPr lang="ar-IQ" sz="2400" dirty="0" smtClean="0"/>
              <a:t>.</a:t>
            </a:r>
            <a:endParaRPr lang="ar-IQ" sz="2400" dirty="0">
              <a:solidFill>
                <a:prstClr val="black"/>
              </a:solidFill>
            </a:endParaRPr>
          </a:p>
        </p:txBody>
      </p:sp>
    </p:spTree>
    <p:extLst>
      <p:ext uri="{BB962C8B-B14F-4D97-AF65-F5344CB8AC3E}">
        <p14:creationId xmlns:p14="http://schemas.microsoft.com/office/powerpoint/2010/main" val="394685595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lnSpcReduction="10000"/>
          </a:bodyPr>
          <a:lstStyle/>
          <a:p>
            <a:pPr marL="0" indent="0">
              <a:buNone/>
            </a:pPr>
            <a:r>
              <a:rPr lang="ar-IQ" sz="2400" b="1" dirty="0" smtClean="0"/>
              <a:t>خطوات </a:t>
            </a:r>
            <a:r>
              <a:rPr lang="ar-IQ" sz="2400" b="1" dirty="0"/>
              <a:t>تفيد المعلم  في تطبيق الفروق الفردية داخل </a:t>
            </a:r>
            <a:r>
              <a:rPr lang="ar-IQ" sz="2400" b="1" dirty="0" smtClean="0"/>
              <a:t>الصف:-     </a:t>
            </a:r>
            <a:endParaRPr lang="ar-IQ" sz="2400" b="1" dirty="0"/>
          </a:p>
          <a:p>
            <a:pPr marL="0" indent="0" algn="just">
              <a:buNone/>
            </a:pPr>
            <a:r>
              <a:rPr lang="ar-IQ" sz="2400" dirty="0" smtClean="0"/>
              <a:t>1-عمل </a:t>
            </a:r>
            <a:r>
              <a:rPr lang="ar-IQ" sz="2400" dirty="0"/>
              <a:t>مراجعة سريعة قبل تقديم المادة الدراسية لربط الدروس السابقة بالدرس الجديد.</a:t>
            </a:r>
          </a:p>
          <a:p>
            <a:pPr marL="0" lvl="0" indent="0" algn="just">
              <a:buNone/>
            </a:pPr>
            <a:r>
              <a:rPr lang="ar-IQ" sz="2600" dirty="0">
                <a:solidFill>
                  <a:prstClr val="black"/>
                </a:solidFill>
              </a:rPr>
              <a:t>2- تقديم أمثلة متنوعة لكل مفهوم من المفاهيم المتضمنة للدرس.</a:t>
            </a:r>
          </a:p>
          <a:p>
            <a:pPr marL="0" lvl="0" indent="0" algn="just">
              <a:buNone/>
            </a:pPr>
            <a:r>
              <a:rPr lang="ar-IQ" sz="2600" dirty="0">
                <a:solidFill>
                  <a:prstClr val="black"/>
                </a:solidFill>
              </a:rPr>
              <a:t>3- الاهتمام بالتحليل والمقارنات التي تتعلق بالمبادئ النظرية.</a:t>
            </a:r>
          </a:p>
          <a:p>
            <a:pPr marL="0" lvl="0" indent="0" algn="just">
              <a:buNone/>
            </a:pPr>
            <a:r>
              <a:rPr lang="ar-IQ" sz="2600" dirty="0">
                <a:solidFill>
                  <a:prstClr val="black"/>
                </a:solidFill>
              </a:rPr>
              <a:t>4- التنوع في استخدام الوسائل التعليمية "الخرائط، الصور، الرسوم البيانية فالطالب قد تشوقه وسيلة دون أخرى. </a:t>
            </a:r>
          </a:p>
          <a:p>
            <a:pPr marL="0" lvl="0" indent="0" algn="just">
              <a:buNone/>
            </a:pPr>
            <a:r>
              <a:rPr lang="ar-IQ" sz="2600" dirty="0">
                <a:solidFill>
                  <a:prstClr val="black"/>
                </a:solidFill>
              </a:rPr>
              <a:t>5- تقسيم الطلبة إلى مجموعات صغيرة ليساعدوا بعضهم </a:t>
            </a:r>
            <a:r>
              <a:rPr lang="ar-IQ" sz="2600" dirty="0" smtClean="0">
                <a:solidFill>
                  <a:prstClr val="black"/>
                </a:solidFill>
              </a:rPr>
              <a:t>بعضاً </a:t>
            </a:r>
            <a:r>
              <a:rPr lang="ar-IQ" sz="2600" dirty="0">
                <a:solidFill>
                  <a:prstClr val="black"/>
                </a:solidFill>
              </a:rPr>
              <a:t>على تبادل وتطبيق الخبرات وتوفير التغذية الراجعة. </a:t>
            </a:r>
          </a:p>
          <a:p>
            <a:pPr marL="0" lvl="0" indent="0" algn="just">
              <a:buNone/>
            </a:pPr>
            <a:r>
              <a:rPr lang="ar-IQ" sz="2600" dirty="0">
                <a:solidFill>
                  <a:prstClr val="black"/>
                </a:solidFill>
              </a:rPr>
              <a:t>6- تطبيق الاختبارات القبلية أو التجريبية للمراجعة لمعرفة مدى استعداد الطلبة لتعلم مهارة أو معلومة جديدة. </a:t>
            </a:r>
          </a:p>
          <a:p>
            <a:pPr marL="0" lvl="0" indent="0" algn="just">
              <a:buNone/>
            </a:pPr>
            <a:r>
              <a:rPr lang="ar-IQ" sz="2600" dirty="0">
                <a:solidFill>
                  <a:prstClr val="black"/>
                </a:solidFill>
              </a:rPr>
              <a:t>7- ترك المجال للطالب لاختيار النشاط الذي يناسبه تحت إشراف المعلم ليمكنه التعبير عن أفكاره وميوله من خلال ممارسة الأنشطة المختلفة" لوحة، مجلة، نشاط علمي، إبداع، ...الخ " </a:t>
            </a:r>
          </a:p>
        </p:txBody>
      </p:sp>
    </p:spTree>
    <p:extLst>
      <p:ext uri="{BB962C8B-B14F-4D97-AF65-F5344CB8AC3E}">
        <p14:creationId xmlns:p14="http://schemas.microsoft.com/office/powerpoint/2010/main" val="2583637532"/>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a:bodyPr>
          <a:lstStyle/>
          <a:p>
            <a:pPr marL="0" indent="0" algn="just">
              <a:buNone/>
            </a:pPr>
            <a:r>
              <a:rPr lang="ar-IQ" sz="2400" dirty="0"/>
              <a:t>تقديم أنشطة تدريبية تناسب الطلاب الذين يحتاجون مزيد من الوقت والتدريب.. المسائل الرياضية الأمثلة التوضيحية للتعرف على المعلومة الأساسية. </a:t>
            </a:r>
          </a:p>
          <a:p>
            <a:pPr marL="0" indent="0" algn="just">
              <a:buNone/>
            </a:pPr>
            <a:r>
              <a:rPr lang="ar-IQ" sz="2400" dirty="0" smtClean="0"/>
              <a:t>9- تقديم </a:t>
            </a:r>
            <a:r>
              <a:rPr lang="ar-IQ" sz="2400" dirty="0"/>
              <a:t>أنشطة للفهم والتفسير والتي تناسب الطلاب الذين يحتاجون إلى مزيد من الشرح والتفسير </a:t>
            </a:r>
            <a:r>
              <a:rPr lang="ar-IQ" sz="2400" dirty="0" smtClean="0"/>
              <a:t>لفهم </a:t>
            </a:r>
            <a:r>
              <a:rPr lang="ar-IQ" sz="2400" dirty="0"/>
              <a:t>المعلومة الجديدة. </a:t>
            </a:r>
          </a:p>
          <a:p>
            <a:pPr marL="0" indent="0" algn="just">
              <a:buNone/>
            </a:pPr>
            <a:r>
              <a:rPr lang="ar-IQ" sz="2400" dirty="0"/>
              <a:t> 10- تقديم أنشطة </a:t>
            </a:r>
            <a:r>
              <a:rPr lang="ar-IQ" sz="2400" dirty="0" err="1" smtClean="0"/>
              <a:t>إثرائيه</a:t>
            </a:r>
            <a:r>
              <a:rPr lang="ar-IQ" sz="2400" dirty="0" smtClean="0"/>
              <a:t> </a:t>
            </a:r>
            <a:r>
              <a:rPr lang="ar-IQ" sz="2400" dirty="0"/>
              <a:t>والتي تناسب الطلاب الذين يحتاجون إلى التعمق في فهم المادة من خلال التطبيق. </a:t>
            </a:r>
          </a:p>
          <a:p>
            <a:pPr marL="0" indent="0" algn="just">
              <a:buNone/>
            </a:pPr>
            <a:r>
              <a:rPr lang="ar-IQ" sz="2400" b="1" dirty="0"/>
              <a:t>النتائج التي تتحقق بمراعاة الفروق </a:t>
            </a:r>
            <a:r>
              <a:rPr lang="ar-IQ" sz="2400" b="1" dirty="0" smtClean="0"/>
              <a:t>الفردية :- </a:t>
            </a:r>
            <a:endParaRPr lang="ar-IQ" sz="2400" b="1" dirty="0"/>
          </a:p>
          <a:p>
            <a:pPr marL="0" indent="0" algn="just">
              <a:buNone/>
            </a:pPr>
            <a:r>
              <a:rPr lang="ar-IQ" sz="2400" dirty="0" smtClean="0"/>
              <a:t>1- الاهتمام </a:t>
            </a:r>
            <a:r>
              <a:rPr lang="ar-IQ" sz="2400" dirty="0"/>
              <a:t>بتعليم جميع المستويات </a:t>
            </a:r>
          </a:p>
          <a:p>
            <a:pPr marL="0" indent="0" algn="just">
              <a:buNone/>
            </a:pPr>
            <a:r>
              <a:rPr lang="ar-IQ" sz="2400" dirty="0" smtClean="0"/>
              <a:t>2- الارتفاع </a:t>
            </a:r>
            <a:r>
              <a:rPr lang="ar-IQ" sz="2400" dirty="0"/>
              <a:t>بمخرجات العملية التعليمية </a:t>
            </a:r>
          </a:p>
          <a:p>
            <a:pPr marL="0" indent="0" algn="just">
              <a:buNone/>
            </a:pPr>
            <a:r>
              <a:rPr lang="ar-IQ" sz="2400" dirty="0" smtClean="0"/>
              <a:t>3- التقليل </a:t>
            </a:r>
            <a:r>
              <a:rPr lang="ar-IQ" sz="2400" dirty="0"/>
              <a:t>من الفاقد التعليمي </a:t>
            </a:r>
          </a:p>
          <a:p>
            <a:pPr marL="0" indent="0" algn="just">
              <a:buNone/>
            </a:pPr>
            <a:r>
              <a:rPr lang="ar-IQ" sz="2400" dirty="0" smtClean="0"/>
              <a:t>4- الوصول </a:t>
            </a:r>
            <a:r>
              <a:rPr lang="ar-IQ" sz="2400" dirty="0"/>
              <a:t>بكافة مستويات الطلاب إلى الأهداف المنشودة </a:t>
            </a:r>
          </a:p>
          <a:p>
            <a:pPr marL="0" indent="0" algn="just">
              <a:buNone/>
            </a:pPr>
            <a:r>
              <a:rPr lang="ar-IQ" sz="2400" dirty="0" smtClean="0"/>
              <a:t>5- مراعاة </a:t>
            </a:r>
            <a:r>
              <a:rPr lang="ar-IQ" sz="2400" dirty="0"/>
              <a:t>الحاجات المختلفة لأعداد كبيرة من الطلبة داخل الصف </a:t>
            </a:r>
          </a:p>
          <a:p>
            <a:pPr marL="0" indent="0">
              <a:buNone/>
            </a:pPr>
            <a:endParaRPr lang="ar-IQ" sz="2400" dirty="0"/>
          </a:p>
        </p:txBody>
      </p:sp>
    </p:spTree>
    <p:extLst>
      <p:ext uri="{BB962C8B-B14F-4D97-AF65-F5344CB8AC3E}">
        <p14:creationId xmlns:p14="http://schemas.microsoft.com/office/powerpoint/2010/main" val="3211891597"/>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a:bodyPr>
          <a:lstStyle/>
          <a:p>
            <a:pPr marL="0" indent="0" algn="ctr">
              <a:buNone/>
            </a:pPr>
            <a:r>
              <a:rPr lang="ar-IQ" sz="2600" b="1" dirty="0"/>
              <a:t>المحاضرة </a:t>
            </a:r>
            <a:r>
              <a:rPr lang="ar-IQ" sz="2600" b="1" dirty="0" smtClean="0"/>
              <a:t>السابعة</a:t>
            </a:r>
            <a:endParaRPr lang="ar-IQ" sz="2600" b="1" dirty="0"/>
          </a:p>
          <a:p>
            <a:pPr marL="0" indent="0" algn="ctr">
              <a:buNone/>
            </a:pPr>
            <a:r>
              <a:rPr lang="ar-IQ" sz="2600" b="1" dirty="0"/>
              <a:t>الانتباه والإدراك الحسي</a:t>
            </a:r>
          </a:p>
          <a:p>
            <a:pPr marL="0" indent="0" algn="just">
              <a:buNone/>
            </a:pPr>
            <a:r>
              <a:rPr lang="ar-IQ" sz="2400" b="1" dirty="0"/>
              <a:t>معنى الانتباه:</a:t>
            </a:r>
          </a:p>
          <a:p>
            <a:pPr marL="0" indent="0" algn="just">
              <a:buNone/>
            </a:pPr>
            <a:r>
              <a:rPr lang="ar-IQ" sz="2400" dirty="0"/>
              <a:t>  </a:t>
            </a:r>
            <a:r>
              <a:rPr lang="ar-IQ" sz="2400" dirty="0" smtClean="0"/>
              <a:t>يعطي </a:t>
            </a:r>
            <a:r>
              <a:rPr lang="ar-IQ" sz="2400" dirty="0"/>
              <a:t>المدرسون الأولوية للانتباه في الموقف التعليمي فعندما يطلب المدرس من الطالب أن ينتبه إلى موضوع الدرس فأنه يطلب منه </a:t>
            </a:r>
            <a:r>
              <a:rPr lang="ar-IQ" sz="2400" dirty="0" smtClean="0"/>
              <a:t>ان </a:t>
            </a:r>
            <a:r>
              <a:rPr lang="ar-IQ" sz="2400" dirty="0"/>
              <a:t>يوجه احساسه وشعوره نحو موضوع الدرس بحيث يصبح هذا الموضوع في بؤرة اهتمامه وأحاسيسه من أجل أن </a:t>
            </a:r>
            <a:r>
              <a:rPr lang="ar-IQ" sz="2400" dirty="0" smtClean="0"/>
              <a:t>يصل </a:t>
            </a:r>
            <a:r>
              <a:rPr lang="ar-IQ" sz="2400" dirty="0"/>
              <a:t>إدراكه للموضوع المعروض.</a:t>
            </a:r>
          </a:p>
          <a:p>
            <a:pPr marL="0" indent="0" algn="just">
              <a:buNone/>
            </a:pPr>
            <a:r>
              <a:rPr lang="ar-IQ" sz="2400" dirty="0"/>
              <a:t>  </a:t>
            </a:r>
            <a:r>
              <a:rPr lang="ar-IQ" sz="2400" dirty="0" smtClean="0"/>
              <a:t>أن الانتباه </a:t>
            </a:r>
            <a:r>
              <a:rPr lang="ar-IQ" sz="2400" dirty="0" err="1" smtClean="0"/>
              <a:t>لیس</a:t>
            </a:r>
            <a:r>
              <a:rPr lang="ar-IQ" sz="2400" dirty="0" smtClean="0"/>
              <a:t> </a:t>
            </a:r>
            <a:r>
              <a:rPr lang="ar-IQ" sz="2400" dirty="0"/>
              <a:t>عملية خارجية فالمظهر الخارجي للمنتبه لا تعطي لنا </a:t>
            </a:r>
            <a:r>
              <a:rPr lang="ar-IQ" sz="2400" dirty="0" smtClean="0"/>
              <a:t>فكره </a:t>
            </a:r>
            <a:r>
              <a:rPr lang="ar-IQ" sz="2400" dirty="0"/>
              <a:t>عن أنه منتبه فكثير من الطلبة قد يبدو من مظهره وجلسته على أنه يتابع المدرس الا أنه قد يكون مظهره خادعة لأن بعض الطلبة يتظاهرون بذلك والحقيقة أنه يذهب </a:t>
            </a:r>
            <a:r>
              <a:rPr lang="ar-IQ" sz="2400" dirty="0" smtClean="0"/>
              <a:t>بتفكيره إلى </a:t>
            </a:r>
            <a:r>
              <a:rPr lang="ar-IQ" sz="2400" dirty="0"/>
              <a:t>مجالات أخرى داخل الصف أو خارجه </a:t>
            </a:r>
            <a:r>
              <a:rPr lang="ar-IQ" sz="2400" dirty="0" smtClean="0"/>
              <a:t>.</a:t>
            </a:r>
          </a:p>
          <a:p>
            <a:pPr marL="0" lvl="0" indent="0" algn="just">
              <a:buNone/>
            </a:pPr>
            <a:r>
              <a:rPr lang="ar-IQ" sz="2400" dirty="0" smtClean="0">
                <a:solidFill>
                  <a:prstClr val="black"/>
                </a:solidFill>
              </a:rPr>
              <a:t>  كما </a:t>
            </a:r>
            <a:r>
              <a:rPr lang="ar-IQ" sz="2400" dirty="0">
                <a:solidFill>
                  <a:prstClr val="black"/>
                </a:solidFill>
              </a:rPr>
              <a:t>أن </a:t>
            </a:r>
            <a:r>
              <a:rPr lang="ar-IQ" sz="2400" dirty="0" smtClean="0">
                <a:solidFill>
                  <a:prstClr val="black"/>
                </a:solidFill>
              </a:rPr>
              <a:t>الانتباه </a:t>
            </a:r>
            <a:r>
              <a:rPr lang="ar-IQ" sz="2400" dirty="0">
                <a:solidFill>
                  <a:prstClr val="black"/>
                </a:solidFill>
              </a:rPr>
              <a:t>يتغير في استقراره حيث يضعف بلحظة ويقوى بلحظة أخرى أي أن مشاعر الطالب لا تستمر في ثباتها نحو الموضوع المعروض </a:t>
            </a:r>
            <a:r>
              <a:rPr lang="ar-IQ" sz="2400" dirty="0" smtClean="0">
                <a:solidFill>
                  <a:prstClr val="black"/>
                </a:solidFill>
              </a:rPr>
              <a:t>أمامه، </a:t>
            </a:r>
            <a:r>
              <a:rPr lang="ar-IQ" sz="2400" dirty="0">
                <a:solidFill>
                  <a:prstClr val="black"/>
                </a:solidFill>
              </a:rPr>
              <a:t>ويرى بعض العلماء أن </a:t>
            </a:r>
            <a:r>
              <a:rPr lang="ar-IQ" sz="2400" dirty="0" smtClean="0">
                <a:solidFill>
                  <a:prstClr val="black"/>
                </a:solidFill>
              </a:rPr>
              <a:t>الانتباه </a:t>
            </a:r>
            <a:r>
              <a:rPr lang="ar-IQ" sz="2400" dirty="0">
                <a:solidFill>
                  <a:prstClr val="black"/>
                </a:solidFill>
              </a:rPr>
              <a:t>هو مصفاة لتصفية المعلومات عند نقاط مختلفة في عملية الإدراك.</a:t>
            </a:r>
          </a:p>
          <a:p>
            <a:pPr marL="0" indent="0" algn="just">
              <a:buNone/>
            </a:pPr>
            <a:endParaRPr lang="ar-IQ" sz="2400" dirty="0"/>
          </a:p>
          <a:p>
            <a:pPr marL="0" indent="0">
              <a:buNone/>
            </a:pPr>
            <a:endParaRPr lang="ar-IQ" dirty="0"/>
          </a:p>
        </p:txBody>
      </p:sp>
    </p:spTree>
    <p:extLst>
      <p:ext uri="{BB962C8B-B14F-4D97-AF65-F5344CB8AC3E}">
        <p14:creationId xmlns:p14="http://schemas.microsoft.com/office/powerpoint/2010/main" val="1044806929"/>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Autofit/>
          </a:bodyPr>
          <a:lstStyle/>
          <a:p>
            <a:pPr marL="0" indent="0" algn="just">
              <a:buNone/>
            </a:pPr>
            <a:r>
              <a:rPr lang="ar-IQ" sz="2400" dirty="0" smtClean="0"/>
              <a:t>كما </a:t>
            </a:r>
            <a:r>
              <a:rPr lang="ar-IQ" sz="2400" dirty="0"/>
              <a:t>أن حصر انتباه الطالب بموضوع معين تنمو بنمو العمر أي أن قدرة الطفل على تركيز أنتباه تكون ضعيفة في بداية </a:t>
            </a:r>
            <a:r>
              <a:rPr lang="ar-IQ" sz="2400" dirty="0" smtClean="0"/>
              <a:t>العمر، </a:t>
            </a:r>
            <a:r>
              <a:rPr lang="ar-IQ" sz="2400" dirty="0"/>
              <a:t>ولكنها </a:t>
            </a:r>
            <a:r>
              <a:rPr lang="ar-IQ" sz="2400" dirty="0" smtClean="0"/>
              <a:t>تقوا </a:t>
            </a:r>
            <a:r>
              <a:rPr lang="ar-IQ" sz="2400" dirty="0" err="1" smtClean="0"/>
              <a:t>کُلما</a:t>
            </a:r>
            <a:r>
              <a:rPr lang="ar-IQ" sz="2400" dirty="0" smtClean="0"/>
              <a:t> كبر </a:t>
            </a:r>
            <a:r>
              <a:rPr lang="ar-IQ" sz="2400" dirty="0"/>
              <a:t>الطفل في عمره ولهذا نجد دروس رياض الأطفال تتحدد بزمن قصير يتراوح بين (15 - 2۰) دقيقة بينما تتراوح مدة الدرس في المدارس الابتدائية بين (40 - 45) دقيقة وتزداد مدة الدروس بالجامعة فتكون </a:t>
            </a:r>
            <a:r>
              <a:rPr lang="ar-IQ" sz="2400" dirty="0" smtClean="0"/>
              <a:t>(5۰</a:t>
            </a:r>
            <a:r>
              <a:rPr lang="ar-IQ" sz="2400" dirty="0"/>
              <a:t>) دقيقة</a:t>
            </a:r>
            <a:r>
              <a:rPr lang="ar-IQ" sz="2400" dirty="0" smtClean="0"/>
              <a:t>. </a:t>
            </a:r>
          </a:p>
          <a:p>
            <a:pPr marL="0" lvl="0" indent="0" algn="just">
              <a:buNone/>
            </a:pPr>
            <a:r>
              <a:rPr lang="ar-IQ" sz="2400" dirty="0" err="1">
                <a:solidFill>
                  <a:prstClr val="black"/>
                </a:solidFill>
              </a:rPr>
              <a:t>فالأنتباه</a:t>
            </a:r>
            <a:r>
              <a:rPr lang="ar-IQ" sz="2400" dirty="0">
                <a:solidFill>
                  <a:prstClr val="black"/>
                </a:solidFill>
              </a:rPr>
              <a:t>: عملية ليست محددة بمستوى واحد يحصل فيها الانتباه </a:t>
            </a:r>
            <a:r>
              <a:rPr lang="ar-IQ" sz="2400" dirty="0" smtClean="0">
                <a:solidFill>
                  <a:prstClr val="black"/>
                </a:solidFill>
              </a:rPr>
              <a:t>بل </a:t>
            </a:r>
            <a:r>
              <a:rPr lang="ar-IQ" sz="2400" dirty="0">
                <a:solidFill>
                  <a:prstClr val="black"/>
                </a:solidFill>
              </a:rPr>
              <a:t>هو عملية يحصل </a:t>
            </a:r>
            <a:r>
              <a:rPr lang="ar-IQ" sz="2400" dirty="0" smtClean="0">
                <a:solidFill>
                  <a:prstClr val="black"/>
                </a:solidFill>
              </a:rPr>
              <a:t>على </a:t>
            </a:r>
            <a:r>
              <a:rPr lang="ar-IQ" sz="2400" dirty="0">
                <a:solidFill>
                  <a:prstClr val="black"/>
                </a:solidFill>
              </a:rPr>
              <a:t>مستويات </a:t>
            </a:r>
            <a:r>
              <a:rPr lang="ar-IQ" sz="2400" dirty="0" smtClean="0">
                <a:solidFill>
                  <a:prstClr val="black"/>
                </a:solidFill>
              </a:rPr>
              <a:t>تتذبذب بين </a:t>
            </a:r>
            <a:r>
              <a:rPr lang="ar-IQ" sz="2400" dirty="0" err="1" smtClean="0">
                <a:solidFill>
                  <a:prstClr val="black"/>
                </a:solidFill>
              </a:rPr>
              <a:t>نهایتين</a:t>
            </a:r>
            <a:r>
              <a:rPr lang="ar-IQ" sz="2400" dirty="0" smtClean="0">
                <a:solidFill>
                  <a:prstClr val="black"/>
                </a:solidFill>
              </a:rPr>
              <a:t> </a:t>
            </a:r>
            <a:r>
              <a:rPr lang="ar-IQ" sz="2400" dirty="0">
                <a:solidFill>
                  <a:prstClr val="black"/>
                </a:solidFill>
              </a:rPr>
              <a:t>دنيا يكون فيها العقل في أقل حالة من التركيز، وقصوى يتركز العقل في الشيء الذي ينتبه إليه تركيزا شديدا.</a:t>
            </a:r>
          </a:p>
          <a:p>
            <a:pPr marL="0" lvl="0" indent="0" algn="just">
              <a:buNone/>
            </a:pPr>
            <a:r>
              <a:rPr lang="ar-IQ" sz="2400" dirty="0">
                <a:solidFill>
                  <a:prstClr val="black"/>
                </a:solidFill>
              </a:rPr>
              <a:t> شرود الذهن:</a:t>
            </a:r>
          </a:p>
          <a:p>
            <a:pPr marL="0" lvl="0" indent="0" algn="just">
              <a:buNone/>
            </a:pPr>
            <a:r>
              <a:rPr lang="ar-IQ" sz="2400" dirty="0">
                <a:solidFill>
                  <a:prstClr val="black"/>
                </a:solidFill>
              </a:rPr>
              <a:t>  </a:t>
            </a:r>
            <a:r>
              <a:rPr lang="ar-IQ" sz="2400" dirty="0" smtClean="0">
                <a:solidFill>
                  <a:prstClr val="black"/>
                </a:solidFill>
              </a:rPr>
              <a:t>لا </a:t>
            </a:r>
            <a:r>
              <a:rPr lang="ar-IQ" sz="2400" dirty="0">
                <a:solidFill>
                  <a:prstClr val="black"/>
                </a:solidFill>
              </a:rPr>
              <a:t>يمكن أن نجد طالب في حالة من عدم </a:t>
            </a:r>
            <a:r>
              <a:rPr lang="ar-IQ" sz="2400" dirty="0" smtClean="0">
                <a:solidFill>
                  <a:prstClr val="black"/>
                </a:solidFill>
              </a:rPr>
              <a:t>الانتباه </a:t>
            </a:r>
            <a:r>
              <a:rPr lang="ar-IQ" sz="2400" dirty="0">
                <a:solidFill>
                  <a:prstClr val="black"/>
                </a:solidFill>
              </a:rPr>
              <a:t>لأي شيء إلا في حالة غياب الوعي والنوم وهذا يعني أن عدم أنتباه الطالب إلى موضوع الدرس انه منتبه إلى شيء آخر فقد ينتبه الطالب إلى حركة المدرس ويتابعها أو ينتبه إلى صوته وطريقة نطقه </a:t>
            </a:r>
            <a:r>
              <a:rPr lang="ar-IQ" sz="2400" dirty="0" smtClean="0">
                <a:solidFill>
                  <a:prstClr val="black"/>
                </a:solidFill>
              </a:rPr>
              <a:t>للحروف، </a:t>
            </a:r>
            <a:r>
              <a:rPr lang="ar-IQ" sz="2400" dirty="0">
                <a:solidFill>
                  <a:prstClr val="black"/>
                </a:solidFill>
              </a:rPr>
              <a:t>ولكنه لا ينتبه إلى معنى ما يقوله أو تفاصيل الموضوع الذي يشرحه المدرس أي أن انتباه ينتقل من أمور ماثلة أمامه إلى أمور أخرى إذ أن من </a:t>
            </a:r>
            <a:r>
              <a:rPr lang="ar-IQ" sz="2400" dirty="0" smtClean="0">
                <a:solidFill>
                  <a:prstClr val="black"/>
                </a:solidFill>
              </a:rPr>
              <a:t>طبيعة</a:t>
            </a:r>
            <a:endParaRPr lang="ar-IQ" sz="2400" dirty="0">
              <a:solidFill>
                <a:prstClr val="black"/>
              </a:solidFill>
            </a:endParaRPr>
          </a:p>
        </p:txBody>
      </p:sp>
    </p:spTree>
    <p:extLst>
      <p:ext uri="{BB962C8B-B14F-4D97-AF65-F5344CB8AC3E}">
        <p14:creationId xmlns:p14="http://schemas.microsoft.com/office/powerpoint/2010/main" val="60241771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95536" y="476672"/>
            <a:ext cx="8229600" cy="5760640"/>
          </a:xfrm>
        </p:spPr>
        <p:txBody>
          <a:bodyPr>
            <a:normAutofit lnSpcReduction="10000"/>
          </a:bodyPr>
          <a:lstStyle/>
          <a:p>
            <a:pPr marL="0" lvl="0" indent="0" algn="just">
              <a:buNone/>
            </a:pPr>
            <a:r>
              <a:rPr lang="ar-IQ" sz="2400" dirty="0" smtClean="0">
                <a:solidFill>
                  <a:prstClr val="black"/>
                </a:solidFill>
              </a:rPr>
              <a:t>الانتباه </a:t>
            </a:r>
            <a:r>
              <a:rPr lang="ar-IQ" sz="2400" dirty="0">
                <a:solidFill>
                  <a:prstClr val="black"/>
                </a:solidFill>
              </a:rPr>
              <a:t>الحركة والتغير وعدم الثبات فهو دائم الحركة والتغير والتنقل فلا يبقى مدة طويلة موجها نحو شيء واحد .</a:t>
            </a:r>
          </a:p>
          <a:p>
            <a:pPr marL="0" indent="0" algn="just">
              <a:buNone/>
            </a:pPr>
            <a:r>
              <a:rPr lang="ar-IQ" sz="2400" dirty="0" smtClean="0"/>
              <a:t>فشرود </a:t>
            </a:r>
            <a:r>
              <a:rPr lang="ar-IQ" sz="2400" dirty="0"/>
              <a:t>الذهن: يعني انتقال </a:t>
            </a:r>
            <a:r>
              <a:rPr lang="ar-IQ" sz="2400" dirty="0" smtClean="0"/>
              <a:t>الانتباه </a:t>
            </a:r>
            <a:r>
              <a:rPr lang="ar-IQ" sz="2400" dirty="0"/>
              <a:t>من أمور ماثلة أمامه إلى أمور أخرى قد تكون بعيدة عنه ولكنها في بؤرة اهتمامه.</a:t>
            </a:r>
          </a:p>
          <a:p>
            <a:pPr marL="0" indent="0" algn="just">
              <a:buNone/>
            </a:pPr>
            <a:r>
              <a:rPr lang="ar-IQ" sz="2400" dirty="0"/>
              <a:t>  </a:t>
            </a:r>
            <a:r>
              <a:rPr lang="ar-IQ" sz="2400" dirty="0" smtClean="0"/>
              <a:t>أن </a:t>
            </a:r>
            <a:r>
              <a:rPr lang="ar-IQ" sz="2400" dirty="0"/>
              <a:t>ظاهرة شرود الذهن لدى الطلبة من الظواهر التربوية </a:t>
            </a:r>
            <a:r>
              <a:rPr lang="ar-IQ" sz="2400" dirty="0" smtClean="0"/>
              <a:t>،والتي يمكن </a:t>
            </a:r>
            <a:r>
              <a:rPr lang="ar-IQ" sz="2400" dirty="0"/>
              <a:t>للمدرس أن يستخدم طرق ووسائل مختلفة تعمل على الحد </a:t>
            </a:r>
            <a:r>
              <a:rPr lang="ar-IQ" sz="2400" dirty="0" smtClean="0"/>
              <a:t>من </a:t>
            </a:r>
            <a:r>
              <a:rPr lang="ar-IQ" sz="2400" dirty="0"/>
              <a:t>الظاهرة وتجعل الطلبة يتابعون موضوع الدرس </a:t>
            </a:r>
            <a:r>
              <a:rPr lang="ar-IQ" sz="2400" dirty="0" smtClean="0"/>
              <a:t>بدلاً </a:t>
            </a:r>
            <a:r>
              <a:rPr lang="ar-IQ" sz="2400" dirty="0"/>
              <a:t>من شرودهم إلى </a:t>
            </a:r>
            <a:r>
              <a:rPr lang="ar-IQ" sz="2400" dirty="0" smtClean="0"/>
              <a:t>آخر، </a:t>
            </a:r>
            <a:r>
              <a:rPr lang="ar-IQ" sz="2400" dirty="0"/>
              <a:t>ومن هذه الوسائل التي يمكن للمدرس استخدامها للحد من هذه الظاهرة:</a:t>
            </a:r>
          </a:p>
          <a:p>
            <a:pPr marL="0" indent="0" algn="just">
              <a:buNone/>
            </a:pPr>
            <a:r>
              <a:rPr lang="ar-IQ" sz="2400" dirty="0"/>
              <a:t>1- استخدام الوسائل السمعية والبصرية المختلفة أثناء عرض الدرس من </a:t>
            </a:r>
            <a:r>
              <a:rPr lang="ar-IQ" sz="2400" dirty="0" smtClean="0"/>
              <a:t>أجل </a:t>
            </a:r>
            <a:r>
              <a:rPr lang="ar-IQ" sz="2400" dirty="0"/>
              <a:t>شد الطلبة للموضوع .</a:t>
            </a:r>
          </a:p>
          <a:p>
            <a:pPr marL="0" indent="0" algn="just">
              <a:buNone/>
            </a:pPr>
            <a:r>
              <a:rPr lang="ar-IQ" sz="2400" dirty="0"/>
              <a:t>۲- استخدام أسلوب المناقشة وطرح الأسئلة على </a:t>
            </a:r>
            <a:r>
              <a:rPr lang="ar-IQ" sz="2400" dirty="0" smtClean="0"/>
              <a:t>الطلبة، </a:t>
            </a:r>
            <a:r>
              <a:rPr lang="ar-IQ" sz="2400" dirty="0"/>
              <a:t>وحثهم على النقاش والحديث والتفسير.</a:t>
            </a:r>
          </a:p>
          <a:p>
            <a:pPr marL="0" indent="0" algn="just">
              <a:buNone/>
            </a:pPr>
            <a:r>
              <a:rPr lang="ar-IQ" sz="2400" dirty="0"/>
              <a:t> ۳- إثارة دوافع الطلبة نحو الموضوع المطلوب منهم الانتباه إليه.</a:t>
            </a:r>
          </a:p>
          <a:p>
            <a:pPr marL="0" indent="0" algn="just">
              <a:buNone/>
            </a:pPr>
            <a:r>
              <a:rPr lang="ar-IQ" sz="2400" dirty="0"/>
              <a:t> 4- عدم الاعتماد على المظهر الخارجي للانتباه كدليل على أن الطالب منتبه إلى موضوع الدرس لأن الانتباه هو حالة داخلية.</a:t>
            </a:r>
          </a:p>
          <a:p>
            <a:pPr marL="0" indent="0">
              <a:buNone/>
            </a:pPr>
            <a:endParaRPr lang="ar-IQ" dirty="0"/>
          </a:p>
        </p:txBody>
      </p:sp>
    </p:spTree>
    <p:extLst>
      <p:ext uri="{BB962C8B-B14F-4D97-AF65-F5344CB8AC3E}">
        <p14:creationId xmlns:p14="http://schemas.microsoft.com/office/powerpoint/2010/main" val="39566835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a:bodyPr>
          <a:lstStyle/>
          <a:p>
            <a:pPr marL="0" indent="0">
              <a:buNone/>
            </a:pPr>
            <a:r>
              <a:rPr lang="ar-IQ" sz="2600" b="1" dirty="0"/>
              <a:t>أنواع </a:t>
            </a:r>
            <a:r>
              <a:rPr lang="ar-IQ" sz="2600" b="1" dirty="0" smtClean="0"/>
              <a:t>الانتباه :-</a:t>
            </a:r>
            <a:endParaRPr lang="ar-IQ" sz="2600" b="1" dirty="0"/>
          </a:p>
          <a:p>
            <a:pPr marL="0" indent="0" algn="just">
              <a:buNone/>
            </a:pPr>
            <a:r>
              <a:rPr lang="ar-IQ" sz="2600" dirty="0" smtClean="0"/>
              <a:t>1</a:t>
            </a:r>
            <a:r>
              <a:rPr lang="ar-IQ" sz="2400" dirty="0" smtClean="0"/>
              <a:t>۔ </a:t>
            </a:r>
            <a:r>
              <a:rPr lang="ar-IQ" sz="2400" dirty="0"/>
              <a:t>الانتباه التلقائي: هو أن ينتبه الفرد إلى الشيء الذي يهتم به أو يميل إليه فهو انتباه لا يبذل فيه الفرد جهدا بل يمضي بسهولة لأنه يكون عادة نحو منبهات متعلقة </a:t>
            </a:r>
            <a:r>
              <a:rPr lang="ar-IQ" sz="2400" dirty="0" smtClean="0"/>
              <a:t>في </a:t>
            </a:r>
            <a:r>
              <a:rPr lang="ar-IQ" sz="2400" dirty="0" err="1" smtClean="0"/>
              <a:t>أهتماماته</a:t>
            </a:r>
            <a:r>
              <a:rPr lang="ar-IQ" sz="2400" dirty="0" smtClean="0"/>
              <a:t> </a:t>
            </a:r>
            <a:r>
              <a:rPr lang="ar-IQ" sz="2400" dirty="0"/>
              <a:t>واتجاهاته وقد يحصل بصورة عابرة عندما يكون المنبه امام عينه أو في مدى الذبذبات الصوتية التي تلتقطها أذناه </a:t>
            </a:r>
            <a:r>
              <a:rPr lang="ar-IQ" sz="2400" dirty="0" smtClean="0"/>
              <a:t>فمثلا </a:t>
            </a:r>
            <a:r>
              <a:rPr lang="ar-IQ" sz="2400" dirty="0"/>
              <a:t>قد ينتبه المدرس إلى أمور لا ينتبه إليها المهندس </a:t>
            </a:r>
            <a:r>
              <a:rPr lang="ar-IQ" sz="2400" dirty="0" smtClean="0"/>
              <a:t>كما </a:t>
            </a:r>
            <a:r>
              <a:rPr lang="ar-IQ" sz="2400" dirty="0"/>
              <a:t>ينتبه الطفل إلى أمور لا ينتبه إليها الكبار.</a:t>
            </a:r>
          </a:p>
          <a:p>
            <a:pPr marL="0" indent="0" algn="just">
              <a:buNone/>
            </a:pPr>
            <a:r>
              <a:rPr lang="ar-IQ" sz="2400" dirty="0"/>
              <a:t> </a:t>
            </a:r>
            <a:r>
              <a:rPr lang="ar-IQ" sz="2400" dirty="0" smtClean="0"/>
              <a:t>2- الانتباه </a:t>
            </a:r>
            <a:r>
              <a:rPr lang="ar-IQ" sz="2400" dirty="0"/>
              <a:t>القسري: يحصل هذا النوع </a:t>
            </a:r>
            <a:r>
              <a:rPr lang="ar-IQ" sz="2400" dirty="0" smtClean="0"/>
              <a:t>رغماً </a:t>
            </a:r>
            <a:r>
              <a:rPr lang="ar-IQ" sz="2400" dirty="0"/>
              <a:t>عن الفرد إذ أن المنبه يفرض نفسه على حواسه </a:t>
            </a:r>
            <a:r>
              <a:rPr lang="ar-IQ" sz="2400" dirty="0" smtClean="0"/>
              <a:t>فرضاً قسرياً </a:t>
            </a:r>
            <a:r>
              <a:rPr lang="ar-IQ" sz="2400" dirty="0"/>
              <a:t>كالانتباه الى صوت انفجار عنيف غير متوقع </a:t>
            </a:r>
            <a:r>
              <a:rPr lang="ar-IQ" sz="2400" dirty="0" smtClean="0"/>
              <a:t>،وكثيرا </a:t>
            </a:r>
            <a:r>
              <a:rPr lang="ar-IQ" sz="2400" dirty="0"/>
              <a:t>ما يستخدم هذا النوع في المجال المدرسي عندما يقوم المدرس بالطرق على السبورة أو ينادي بصوت مرتفع </a:t>
            </a:r>
            <a:r>
              <a:rPr lang="ar-IQ" sz="2400" dirty="0" smtClean="0"/>
              <a:t>باسم </a:t>
            </a:r>
            <a:r>
              <a:rPr lang="ar-IQ" sz="2400" dirty="0"/>
              <a:t>احد طلبته</a:t>
            </a:r>
            <a:r>
              <a:rPr lang="ar-IQ" sz="2400" dirty="0" smtClean="0"/>
              <a:t>.</a:t>
            </a:r>
          </a:p>
          <a:p>
            <a:pPr marL="0" indent="0" algn="just">
              <a:buNone/>
            </a:pPr>
            <a:r>
              <a:rPr lang="ar-IQ" sz="2400" dirty="0">
                <a:solidFill>
                  <a:prstClr val="black"/>
                </a:solidFill>
              </a:rPr>
              <a:t>٣- الانتباه الإرادي: يتطلب من الفرد حتى يتحقق الانتباه الإرادي أن بين جهده وأن يضغط على نفسه وحواسه من أجل أن يتابع حركة </a:t>
            </a:r>
            <a:r>
              <a:rPr lang="ar-IQ" sz="2400" dirty="0" smtClean="0">
                <a:solidFill>
                  <a:prstClr val="black"/>
                </a:solidFill>
              </a:rPr>
              <a:t>المنبه</a:t>
            </a:r>
            <a:r>
              <a:rPr lang="ar-IQ" sz="2400" dirty="0">
                <a:solidFill>
                  <a:prstClr val="black"/>
                </a:solidFill>
              </a:rPr>
              <a:t> سلسلة من المنبهات التي تعنيه </a:t>
            </a:r>
            <a:r>
              <a:rPr lang="ar-IQ" sz="2400" dirty="0" err="1">
                <a:solidFill>
                  <a:prstClr val="black"/>
                </a:solidFill>
              </a:rPr>
              <a:t>كأنتباه</a:t>
            </a:r>
            <a:r>
              <a:rPr lang="ar-IQ" sz="2400" dirty="0">
                <a:solidFill>
                  <a:prstClr val="black"/>
                </a:solidFill>
              </a:rPr>
              <a:t> إلى محاضرة في موضوع صعب وجاف </a:t>
            </a:r>
            <a:endParaRPr lang="ar-IQ" sz="2400" dirty="0"/>
          </a:p>
          <a:p>
            <a:pPr marL="0" indent="0">
              <a:buNone/>
            </a:pPr>
            <a:endParaRPr lang="ar-IQ" dirty="0"/>
          </a:p>
        </p:txBody>
      </p:sp>
    </p:spTree>
    <p:extLst>
      <p:ext uri="{BB962C8B-B14F-4D97-AF65-F5344CB8AC3E}">
        <p14:creationId xmlns:p14="http://schemas.microsoft.com/office/powerpoint/2010/main" val="278503964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179512" y="620688"/>
            <a:ext cx="8424936" cy="5688632"/>
          </a:xfrm>
        </p:spPr>
        <p:txBody>
          <a:bodyPr>
            <a:normAutofit/>
          </a:bodyPr>
          <a:lstStyle/>
          <a:p>
            <a:pPr marL="0" indent="0" algn="just">
              <a:buNone/>
            </a:pPr>
            <a:r>
              <a:rPr lang="ar-IQ" sz="2400" dirty="0" smtClean="0"/>
              <a:t>أو </a:t>
            </a:r>
            <a:r>
              <a:rPr lang="ar-IQ" sz="2400" dirty="0"/>
              <a:t>السماع إلى حديث ممل وجاف ويدعو إلى الضجر وفي مثل هذه الحالة يقف الطالب بين الواجب الذي </a:t>
            </a:r>
            <a:r>
              <a:rPr lang="ar-IQ" sz="2400" dirty="0" err="1"/>
              <a:t>يتطلبه</a:t>
            </a:r>
            <a:r>
              <a:rPr lang="ar-IQ" sz="2400" dirty="0"/>
              <a:t> الانتباه وبين التعب والضجر الذي يعتريه ولهذا نجد هذا النوع من الانتباه يناسب الكبار أكثر من الأطفال ويمارسه الأسوياء ولا يمارسه المرضى أو ضعاف العقول . </a:t>
            </a:r>
          </a:p>
          <a:p>
            <a:pPr marL="0" indent="0" algn="just">
              <a:buNone/>
            </a:pPr>
            <a:r>
              <a:rPr lang="ar-IQ" sz="2400" dirty="0"/>
              <a:t> </a:t>
            </a:r>
            <a:r>
              <a:rPr lang="ar-IQ" sz="2400" b="1" dirty="0"/>
              <a:t>العوامل المؤثرة في </a:t>
            </a:r>
            <a:r>
              <a:rPr lang="ar-IQ" sz="2400" b="1" dirty="0" smtClean="0"/>
              <a:t>الانتباه :-</a:t>
            </a:r>
            <a:endParaRPr lang="ar-IQ" sz="2400" b="1" dirty="0"/>
          </a:p>
          <a:p>
            <a:pPr marL="0" indent="0" algn="just">
              <a:buNone/>
            </a:pPr>
            <a:r>
              <a:rPr lang="ar-IQ" sz="2400" dirty="0"/>
              <a:t>أولا- العوامل </a:t>
            </a:r>
            <a:r>
              <a:rPr lang="ar-IQ" sz="2400" dirty="0" smtClean="0"/>
              <a:t>الخارجية </a:t>
            </a:r>
            <a:endParaRPr lang="ar-IQ" sz="2400" dirty="0"/>
          </a:p>
          <a:p>
            <a:pPr marL="0" indent="0" algn="just">
              <a:buNone/>
            </a:pPr>
            <a:r>
              <a:rPr lang="ar-IQ" sz="2400" dirty="0"/>
              <a:t> ١- تكرار المنبه: أن تكرار المنبه مرات عديدة يؤدي إلى جذب الانتباه الذي يتكرر ظهوره فان انتباه الفرد يتجه نحوه ويركز عليه أكثر من </a:t>
            </a:r>
            <a:r>
              <a:rPr lang="ar-IQ" sz="2400" dirty="0" smtClean="0"/>
              <a:t>غيره </a:t>
            </a:r>
            <a:r>
              <a:rPr lang="ar-IQ" sz="2400" dirty="0"/>
              <a:t>فالعين تتجه نحو الضوء الذي يظهر لها أكثر من مرة</a:t>
            </a:r>
            <a:r>
              <a:rPr lang="ar-IQ" sz="2400" dirty="0" smtClean="0"/>
              <a:t>.</a:t>
            </a:r>
          </a:p>
          <a:p>
            <a:pPr marL="0" lvl="0" indent="0" algn="just">
              <a:buNone/>
            </a:pPr>
            <a:r>
              <a:rPr lang="ar-IQ" sz="2400" dirty="0">
                <a:solidFill>
                  <a:prstClr val="black"/>
                </a:solidFill>
              </a:rPr>
              <a:t>۲- شدة المنبه: تعنى تطرف المنبه في الظهور فالأضواء الزاهية والأصوات العالية والروائح النفاذة أجذب </a:t>
            </a:r>
            <a:r>
              <a:rPr lang="ar-IQ" sz="2400" dirty="0" smtClean="0">
                <a:solidFill>
                  <a:prstClr val="black"/>
                </a:solidFill>
              </a:rPr>
              <a:t>للانتباه </a:t>
            </a:r>
            <a:r>
              <a:rPr lang="ar-IQ" sz="2400" dirty="0">
                <a:solidFill>
                  <a:prstClr val="black"/>
                </a:solidFill>
              </a:rPr>
              <a:t>من التي دونها غير أن المنبه قد يكون شديدا ولا يجذب الانتباه </a:t>
            </a:r>
            <a:r>
              <a:rPr lang="ar-IQ" sz="2400" dirty="0" smtClean="0">
                <a:solidFill>
                  <a:prstClr val="black"/>
                </a:solidFill>
              </a:rPr>
              <a:t>إليه، </a:t>
            </a:r>
            <a:r>
              <a:rPr lang="ar-IQ" sz="2400" dirty="0">
                <a:solidFill>
                  <a:prstClr val="black"/>
                </a:solidFill>
              </a:rPr>
              <a:t>وذلك بسبب تدخل عوامل أخرى اكثر وزن من جذب الانتباه من الشدة كأن يكون الفرد </a:t>
            </a:r>
            <a:r>
              <a:rPr lang="ar-IQ" sz="2400" dirty="0" smtClean="0">
                <a:solidFill>
                  <a:prstClr val="black"/>
                </a:solidFill>
              </a:rPr>
              <a:t>مستغرقاً </a:t>
            </a:r>
            <a:r>
              <a:rPr lang="ar-IQ" sz="2400" dirty="0">
                <a:solidFill>
                  <a:prstClr val="black"/>
                </a:solidFill>
              </a:rPr>
              <a:t>في عمل يهمه فالمدرس المستغرق في محاضرة لا يسمع صوت الجرس.</a:t>
            </a:r>
          </a:p>
          <a:p>
            <a:pPr marL="0" indent="0" algn="just">
              <a:buNone/>
            </a:pPr>
            <a:endParaRPr lang="ar-IQ" sz="2400" dirty="0"/>
          </a:p>
          <a:p>
            <a:pPr marL="0" indent="0">
              <a:buNone/>
            </a:pPr>
            <a:endParaRPr lang="ar-IQ" dirty="0"/>
          </a:p>
        </p:txBody>
      </p:sp>
    </p:spTree>
    <p:extLst>
      <p:ext uri="{BB962C8B-B14F-4D97-AF65-F5344CB8AC3E}">
        <p14:creationId xmlns:p14="http://schemas.microsoft.com/office/powerpoint/2010/main" val="325274147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a:bodyPr>
          <a:lstStyle/>
          <a:p>
            <a:pPr marL="0" indent="0" algn="just">
              <a:buNone/>
            </a:pPr>
            <a:r>
              <a:rPr lang="ar-IQ" sz="2400" dirty="0" smtClean="0"/>
              <a:t>٣ </a:t>
            </a:r>
            <a:r>
              <a:rPr lang="ar-IQ" sz="2400" dirty="0"/>
              <a:t>- اختلاف الشيء عن المألوف: أن كل شيء يختلف </a:t>
            </a:r>
            <a:r>
              <a:rPr lang="ar-IQ" sz="2400" dirty="0" smtClean="0"/>
              <a:t>اختلافاً كبيراً </a:t>
            </a:r>
            <a:r>
              <a:rPr lang="ar-IQ" sz="2400" dirty="0"/>
              <a:t>عما يوجد في محيطه فمن </a:t>
            </a:r>
            <a:r>
              <a:rPr lang="ar-IQ" sz="2400" dirty="0" smtClean="0"/>
              <a:t>المرجح </a:t>
            </a:r>
            <a:r>
              <a:rPr lang="ar-IQ" sz="2400" dirty="0"/>
              <a:t>أن يجذب الانتباه إليه فالمنبهات المألوفة في البيئة </a:t>
            </a:r>
            <a:r>
              <a:rPr lang="ar-IQ" sz="2400" dirty="0" smtClean="0"/>
              <a:t>الجديدة لا تجذب </a:t>
            </a:r>
            <a:r>
              <a:rPr lang="ar-IQ" sz="2400" dirty="0"/>
              <a:t>الانتباه </a:t>
            </a:r>
            <a:r>
              <a:rPr lang="ar-IQ" sz="2400" dirty="0" smtClean="0"/>
              <a:t>إليها ، وذلك </a:t>
            </a:r>
            <a:r>
              <a:rPr lang="ar-IQ" sz="2400" dirty="0"/>
              <a:t>بسبب تدخل عوامل أخرى اكثر وزن </a:t>
            </a:r>
            <a:r>
              <a:rPr lang="ar-IQ" sz="2400" dirty="0" smtClean="0"/>
              <a:t>لجذب الانتباه </a:t>
            </a:r>
            <a:r>
              <a:rPr lang="ar-IQ" sz="2400" dirty="0"/>
              <a:t>كأن يكون الفرد </a:t>
            </a:r>
            <a:r>
              <a:rPr lang="ar-IQ" sz="2400" dirty="0" smtClean="0"/>
              <a:t>مستغرقاً </a:t>
            </a:r>
            <a:r>
              <a:rPr lang="ar-IQ" sz="2400" dirty="0"/>
              <a:t>في عمل يهمه </a:t>
            </a:r>
            <a:r>
              <a:rPr lang="ar-IQ" sz="2400" dirty="0" smtClean="0"/>
              <a:t>فالمدرس </a:t>
            </a:r>
            <a:r>
              <a:rPr lang="ar-IQ" sz="2400" dirty="0"/>
              <a:t>المستغرق في محاضرة لا يسمع صوت الجرس.</a:t>
            </a:r>
          </a:p>
          <a:p>
            <a:pPr marL="0" lvl="0" indent="0" algn="just">
              <a:buNone/>
            </a:pPr>
            <a:r>
              <a:rPr lang="ar-IQ" sz="2400" dirty="0" smtClean="0">
                <a:solidFill>
                  <a:prstClr val="black"/>
                </a:solidFill>
              </a:rPr>
              <a:t>4- </a:t>
            </a:r>
            <a:r>
              <a:rPr lang="ar-IQ" sz="2400" dirty="0">
                <a:solidFill>
                  <a:prstClr val="black"/>
                </a:solidFill>
              </a:rPr>
              <a:t>اختلاف الشيء عن المألوف: أن كل شيء يختلف </a:t>
            </a:r>
            <a:r>
              <a:rPr lang="ar-IQ" sz="2400" dirty="0" smtClean="0">
                <a:solidFill>
                  <a:prstClr val="black"/>
                </a:solidFill>
              </a:rPr>
              <a:t>اختلافاً كبيراً </a:t>
            </a:r>
            <a:r>
              <a:rPr lang="ar-IQ" sz="2400" dirty="0">
                <a:solidFill>
                  <a:prstClr val="black"/>
                </a:solidFill>
              </a:rPr>
              <a:t>عما به في محيطه فمن </a:t>
            </a:r>
            <a:r>
              <a:rPr lang="ar-IQ" sz="2400" dirty="0" smtClean="0">
                <a:solidFill>
                  <a:prstClr val="black"/>
                </a:solidFill>
              </a:rPr>
              <a:t>المرجح </a:t>
            </a:r>
            <a:r>
              <a:rPr lang="ar-IQ" sz="2400" dirty="0">
                <a:solidFill>
                  <a:prstClr val="black"/>
                </a:solidFill>
              </a:rPr>
              <a:t>أن يجذب الانتباه إليه فالمنبهات المألوفة في البيئة تصبح غير قادرة على جذب انتباه افراد تلك </a:t>
            </a:r>
            <a:r>
              <a:rPr lang="ar-IQ" sz="2400" dirty="0" smtClean="0">
                <a:solidFill>
                  <a:prstClr val="black"/>
                </a:solidFill>
              </a:rPr>
              <a:t>البيئة، </a:t>
            </a:r>
            <a:r>
              <a:rPr lang="ar-IQ" sz="2400" dirty="0">
                <a:solidFill>
                  <a:prstClr val="black"/>
                </a:solidFill>
              </a:rPr>
              <a:t>ولكن المنبه الجديد غير المألوف تتجه نحوه الأنظار وتتركز فيه </a:t>
            </a:r>
            <a:r>
              <a:rPr lang="ar-IQ" sz="2400" dirty="0" smtClean="0">
                <a:solidFill>
                  <a:prstClr val="black"/>
                </a:solidFill>
              </a:rPr>
              <a:t>فإذا </a:t>
            </a:r>
            <a:r>
              <a:rPr lang="ar-IQ" sz="2400" dirty="0">
                <a:solidFill>
                  <a:prstClr val="black"/>
                </a:solidFill>
              </a:rPr>
              <a:t>كان المألوف في الكتابة على السبورة هو الطباشير الأبيض فأن الكتابة باللون الأحمر يجذب الانتباه إليه</a:t>
            </a:r>
            <a:r>
              <a:rPr lang="ar-IQ" sz="2400" dirty="0" smtClean="0">
                <a:solidFill>
                  <a:prstClr val="black"/>
                </a:solidFill>
              </a:rPr>
              <a:t>.</a:t>
            </a:r>
            <a:r>
              <a:rPr lang="ar-IQ" sz="2400" dirty="0"/>
              <a:t> </a:t>
            </a:r>
            <a:endParaRPr lang="ar-IQ" sz="2400" dirty="0" smtClean="0"/>
          </a:p>
          <a:p>
            <a:pPr marL="0" lvl="0" indent="0" algn="just">
              <a:buNone/>
            </a:pPr>
            <a:r>
              <a:rPr lang="ar-IQ" sz="2400" dirty="0" smtClean="0">
                <a:solidFill>
                  <a:prstClr val="black"/>
                </a:solidFill>
              </a:rPr>
              <a:t>5- </a:t>
            </a:r>
            <a:r>
              <a:rPr lang="ar-IQ" sz="2400" dirty="0">
                <a:solidFill>
                  <a:prstClr val="black"/>
                </a:solidFill>
              </a:rPr>
              <a:t>حركة المنبه: الأشياء المتحركة تجذب الانتباه إليها وخاصة إذا كانت بين أشياء ثابتة فالإعلانات الضوئية المتحركة </a:t>
            </a:r>
            <a:r>
              <a:rPr lang="ar-IQ" sz="2400" dirty="0" smtClean="0">
                <a:solidFill>
                  <a:prstClr val="black"/>
                </a:solidFill>
              </a:rPr>
              <a:t>تعتمد اكثر لجذب الانتباه </a:t>
            </a:r>
            <a:r>
              <a:rPr lang="ar-IQ" sz="2400" dirty="0">
                <a:solidFill>
                  <a:prstClr val="black"/>
                </a:solidFill>
              </a:rPr>
              <a:t>من الإعلانات الثابتة.</a:t>
            </a:r>
          </a:p>
          <a:p>
            <a:pPr marL="0" lvl="0" indent="0" algn="just">
              <a:buNone/>
            </a:pPr>
            <a:endParaRPr lang="ar-IQ" sz="2400" dirty="0">
              <a:solidFill>
                <a:prstClr val="black"/>
              </a:solidFill>
            </a:endParaRPr>
          </a:p>
        </p:txBody>
      </p:sp>
    </p:spTree>
    <p:extLst>
      <p:ext uri="{BB962C8B-B14F-4D97-AF65-F5344CB8AC3E}">
        <p14:creationId xmlns:p14="http://schemas.microsoft.com/office/powerpoint/2010/main" val="1101460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fontScale="62500" lnSpcReduction="20000"/>
          </a:bodyPr>
          <a:lstStyle/>
          <a:p>
            <a:pPr marL="0" indent="0">
              <a:buNone/>
            </a:pPr>
            <a:r>
              <a:rPr lang="ar-IQ" sz="4000" dirty="0" smtClean="0"/>
              <a:t>ب - التدرج في طلب العلوم:</a:t>
            </a:r>
          </a:p>
          <a:p>
            <a:pPr marL="0" indent="0" algn="just">
              <a:buNone/>
            </a:pPr>
            <a:r>
              <a:rPr lang="ar-IQ" sz="4000" dirty="0" smtClean="0"/>
              <a:t>  من الواضح أن المعرفة بعلومها المختلفة تتباين في مستوى صعوبتها وان الحصول على المعرفة يتطلب البدء من أسس والانتقال تدريجيا إلى المستويات العليا والأكثر تعقيد، وقد وصف لنا الماوردي هذه الحقيقة بقوله (أن البناء على غير أسس لا يتبين والثمر من غير غرس لا يجنى).</a:t>
            </a:r>
          </a:p>
          <a:p>
            <a:pPr marL="0" indent="0">
              <a:buNone/>
            </a:pPr>
            <a:r>
              <a:rPr lang="ar-IQ" sz="4000" dirty="0" smtClean="0"/>
              <a:t>ج- وضوح الهدف من التعلم يساعد المتعلم:</a:t>
            </a:r>
          </a:p>
          <a:p>
            <a:pPr marL="0" indent="0" algn="just">
              <a:buNone/>
            </a:pPr>
            <a:r>
              <a:rPr lang="ar-IQ" sz="4000" dirty="0" smtClean="0"/>
              <a:t>  أن استمرار المتعلم في عملية التعلم يتطلب وجود دافع يدفعه على مواصلة التعلم </a:t>
            </a:r>
            <a:r>
              <a:rPr lang="ar-IQ" sz="4000" dirty="0" smtClean="0">
                <a:solidFill>
                  <a:prstClr val="black"/>
                </a:solidFill>
              </a:rPr>
              <a:t>وبنشاط </a:t>
            </a:r>
            <a:r>
              <a:rPr lang="ar-IQ" sz="4000" dirty="0">
                <a:solidFill>
                  <a:prstClr val="black"/>
                </a:solidFill>
              </a:rPr>
              <a:t>وفي هذا يقول الماوردي (وأعلم أن لكل مطلوب باعثا والباحث على المطلوب </a:t>
            </a:r>
            <a:r>
              <a:rPr lang="ar-IQ" sz="4000" dirty="0" smtClean="0">
                <a:solidFill>
                  <a:prstClr val="black"/>
                </a:solidFill>
              </a:rPr>
              <a:t>شيئين </a:t>
            </a:r>
            <a:r>
              <a:rPr lang="ar-IQ" sz="4000" dirty="0">
                <a:solidFill>
                  <a:prstClr val="black"/>
                </a:solidFill>
              </a:rPr>
              <a:t>رغبة أو رهبة، فليكن طالب العلم راغبا راهبا).</a:t>
            </a:r>
          </a:p>
          <a:p>
            <a:pPr marL="0" lvl="0" indent="0">
              <a:buNone/>
            </a:pPr>
            <a:r>
              <a:rPr lang="ar-IQ" sz="4000" dirty="0">
                <a:solidFill>
                  <a:prstClr val="black"/>
                </a:solidFill>
              </a:rPr>
              <a:t> </a:t>
            </a:r>
            <a:r>
              <a:rPr lang="ar-IQ" sz="4000" dirty="0" smtClean="0">
                <a:solidFill>
                  <a:prstClr val="black"/>
                </a:solidFill>
              </a:rPr>
              <a:t>د- </a:t>
            </a:r>
            <a:r>
              <a:rPr lang="ar-IQ" sz="4000" dirty="0">
                <a:solidFill>
                  <a:prstClr val="black"/>
                </a:solidFill>
              </a:rPr>
              <a:t>عدم الفهم والاستيعاب:</a:t>
            </a:r>
          </a:p>
          <a:p>
            <a:pPr marL="0" lvl="0" indent="0" algn="just">
              <a:buNone/>
            </a:pPr>
            <a:r>
              <a:rPr lang="ar-IQ" sz="4000" dirty="0">
                <a:solidFill>
                  <a:prstClr val="black"/>
                </a:solidFill>
              </a:rPr>
              <a:t>  </a:t>
            </a:r>
            <a:r>
              <a:rPr lang="ar-IQ" sz="4000" dirty="0" smtClean="0">
                <a:solidFill>
                  <a:prstClr val="black"/>
                </a:solidFill>
              </a:rPr>
              <a:t>أن </a:t>
            </a:r>
            <a:r>
              <a:rPr lang="ar-IQ" sz="4000" dirty="0">
                <a:solidFill>
                  <a:prstClr val="black"/>
                </a:solidFill>
              </a:rPr>
              <a:t>المتعلم يسعى للوصول إلى </a:t>
            </a:r>
            <a:r>
              <a:rPr lang="ar-IQ" sz="4000" dirty="0" smtClean="0">
                <a:solidFill>
                  <a:prstClr val="black"/>
                </a:solidFill>
              </a:rPr>
              <a:t>استيعاب </a:t>
            </a:r>
            <a:r>
              <a:rPr lang="ar-IQ" sz="4000" dirty="0">
                <a:solidFill>
                  <a:prstClr val="black"/>
                </a:solidFill>
              </a:rPr>
              <a:t>مناسب للمادة التعليمية </a:t>
            </a:r>
            <a:r>
              <a:rPr lang="ar-IQ" sz="4000" dirty="0" smtClean="0">
                <a:solidFill>
                  <a:prstClr val="black"/>
                </a:solidFill>
              </a:rPr>
              <a:t>، وأن </a:t>
            </a:r>
            <a:r>
              <a:rPr lang="ar-IQ" sz="4000" dirty="0">
                <a:solidFill>
                  <a:prstClr val="black"/>
                </a:solidFill>
              </a:rPr>
              <a:t>عدم تحقيق ذلك أي عدم استيعاب المادة لابد من أن يكون له سبب أو أكثر لذا لابد من البحث عن تلك الاسباب و واحد من أهم الأسباب التي </a:t>
            </a:r>
            <a:r>
              <a:rPr lang="ar-IQ" sz="4000" dirty="0" smtClean="0">
                <a:solidFill>
                  <a:prstClr val="black"/>
                </a:solidFill>
              </a:rPr>
              <a:t>نبه </a:t>
            </a:r>
            <a:r>
              <a:rPr lang="ar-IQ" sz="4000" dirty="0">
                <a:solidFill>
                  <a:prstClr val="black"/>
                </a:solidFill>
              </a:rPr>
              <a:t>لها الماوردي هو (اللغة) اذ ان لها </a:t>
            </a:r>
            <a:r>
              <a:rPr lang="ar-IQ" sz="4000" dirty="0" smtClean="0">
                <a:solidFill>
                  <a:prstClr val="black"/>
                </a:solidFill>
              </a:rPr>
              <a:t>دور </a:t>
            </a:r>
            <a:r>
              <a:rPr lang="ar-IQ" sz="4000" dirty="0">
                <a:solidFill>
                  <a:prstClr val="black"/>
                </a:solidFill>
              </a:rPr>
              <a:t>بالغ الأهمية في تجسيد وتوضيح المعاني وبالتالي حصول  المعرفة والفهم.</a:t>
            </a:r>
          </a:p>
          <a:p>
            <a:pPr marL="0" lvl="0" indent="0">
              <a:buNone/>
            </a:pPr>
            <a:r>
              <a:rPr lang="ar-IQ" sz="4000" dirty="0" smtClean="0">
                <a:solidFill>
                  <a:prstClr val="black"/>
                </a:solidFill>
              </a:rPr>
              <a:t>هـ - </a:t>
            </a:r>
            <a:r>
              <a:rPr lang="ar-IQ" sz="4000" dirty="0">
                <a:solidFill>
                  <a:prstClr val="black"/>
                </a:solidFill>
              </a:rPr>
              <a:t>معرفة </a:t>
            </a:r>
            <a:r>
              <a:rPr lang="ar-IQ" sz="4000" dirty="0" smtClean="0">
                <a:solidFill>
                  <a:prstClr val="black"/>
                </a:solidFill>
              </a:rPr>
              <a:t>المتعلمين </a:t>
            </a:r>
            <a:r>
              <a:rPr lang="ar-IQ" sz="4000" dirty="0">
                <a:solidFill>
                  <a:prstClr val="black"/>
                </a:solidFill>
              </a:rPr>
              <a:t>ومراعاة الفروق الفردية بينهم:</a:t>
            </a:r>
          </a:p>
          <a:p>
            <a:pPr marL="0" indent="0">
              <a:buNone/>
            </a:pPr>
            <a:r>
              <a:rPr lang="ar-IQ" dirty="0" smtClean="0"/>
              <a:t> </a:t>
            </a:r>
            <a:endParaRPr lang="ar-IQ" dirty="0"/>
          </a:p>
        </p:txBody>
      </p:sp>
    </p:spTree>
    <p:extLst>
      <p:ext uri="{BB962C8B-B14F-4D97-AF65-F5344CB8AC3E}">
        <p14:creationId xmlns:p14="http://schemas.microsoft.com/office/powerpoint/2010/main" val="1125463906"/>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a:bodyPr>
          <a:lstStyle/>
          <a:p>
            <a:pPr marL="0" indent="0" algn="just">
              <a:buNone/>
            </a:pPr>
            <a:r>
              <a:rPr lang="ar-IQ" sz="2400" dirty="0" smtClean="0"/>
              <a:t>5- </a:t>
            </a:r>
            <a:r>
              <a:rPr lang="ar-IQ" sz="2400" dirty="0"/>
              <a:t>موضوع المنبه : كلما كان المنبه له من الصدارة الأولوية يجذب الانتباه أكثر من غيره فالموضوعات المكتوبة في أعلى الصفحة تكون أكثر جذبا من الموضوعات في أسفل الصفحة</a:t>
            </a:r>
            <a:r>
              <a:rPr lang="ar-IQ" sz="2400" dirty="0" smtClean="0"/>
              <a:t>.</a:t>
            </a:r>
          </a:p>
          <a:p>
            <a:pPr marL="0" indent="0" algn="just">
              <a:buNone/>
            </a:pPr>
            <a:endParaRPr lang="ar-IQ" sz="2400" dirty="0"/>
          </a:p>
          <a:p>
            <a:pPr marL="0" lvl="0" indent="0" algn="just">
              <a:buNone/>
            </a:pPr>
            <a:r>
              <a:rPr lang="ar-IQ" sz="2400" dirty="0">
                <a:solidFill>
                  <a:prstClr val="black"/>
                </a:solidFill>
              </a:rPr>
              <a:t>ثانيا - </a:t>
            </a:r>
            <a:r>
              <a:rPr lang="ar-IQ" sz="2400" b="1" dirty="0">
                <a:solidFill>
                  <a:prstClr val="black"/>
                </a:solidFill>
              </a:rPr>
              <a:t>العوامل الداخلية:-</a:t>
            </a:r>
          </a:p>
          <a:p>
            <a:pPr marL="0" lvl="0" indent="0" algn="just">
              <a:buNone/>
            </a:pPr>
            <a:r>
              <a:rPr lang="ar-IQ" sz="2400" dirty="0">
                <a:solidFill>
                  <a:prstClr val="black"/>
                </a:solidFill>
              </a:rPr>
              <a:t>    بالإضافة إلى العوامل الخارجية توجد عوامل أخرى داخلية وهي على نوعين:</a:t>
            </a:r>
          </a:p>
          <a:p>
            <a:pPr marL="0" lvl="0" indent="0" algn="just">
              <a:buNone/>
            </a:pPr>
            <a:r>
              <a:rPr lang="ar-IQ" sz="2400" dirty="0">
                <a:solidFill>
                  <a:prstClr val="black"/>
                </a:solidFill>
              </a:rPr>
              <a:t> أ- </a:t>
            </a:r>
            <a:r>
              <a:rPr lang="ar-IQ" sz="2400" b="1" dirty="0">
                <a:solidFill>
                  <a:prstClr val="black"/>
                </a:solidFill>
              </a:rPr>
              <a:t>العوامل المؤقتة ومنها</a:t>
            </a:r>
            <a:r>
              <a:rPr lang="ar-IQ" sz="2400" dirty="0">
                <a:solidFill>
                  <a:prstClr val="black"/>
                </a:solidFill>
              </a:rPr>
              <a:t> </a:t>
            </a:r>
            <a:r>
              <a:rPr lang="ar-IQ" sz="2400" b="1" dirty="0">
                <a:solidFill>
                  <a:prstClr val="black"/>
                </a:solidFill>
              </a:rPr>
              <a:t>:-</a:t>
            </a:r>
            <a:endParaRPr lang="ar-IQ" sz="2400" dirty="0">
              <a:solidFill>
                <a:prstClr val="black"/>
              </a:solidFill>
            </a:endParaRPr>
          </a:p>
          <a:p>
            <a:pPr marL="0" lvl="0" indent="0" algn="just">
              <a:buNone/>
            </a:pPr>
            <a:r>
              <a:rPr lang="ar-IQ" sz="2400" dirty="0">
                <a:solidFill>
                  <a:prstClr val="black"/>
                </a:solidFill>
              </a:rPr>
              <a:t>١- الساعات العضوية الأساسية: مثل الجوع والعطش فالفرد الجائع </a:t>
            </a:r>
            <a:r>
              <a:rPr lang="ar-IQ" sz="2400" dirty="0" smtClean="0">
                <a:solidFill>
                  <a:prstClr val="black"/>
                </a:solidFill>
              </a:rPr>
              <a:t>كل </a:t>
            </a:r>
            <a:r>
              <a:rPr lang="ar-IQ" sz="2400" dirty="0">
                <a:solidFill>
                  <a:prstClr val="black"/>
                </a:solidFill>
              </a:rPr>
              <a:t>ما يتعلق بالطعام ورائحته ومحل أعداده تجذب انتباه </a:t>
            </a:r>
            <a:r>
              <a:rPr lang="ar-IQ" sz="2400" dirty="0" smtClean="0">
                <a:solidFill>
                  <a:prstClr val="black"/>
                </a:solidFill>
              </a:rPr>
              <a:t>، ولكن </a:t>
            </a:r>
            <a:r>
              <a:rPr lang="ar-IQ" sz="2400" dirty="0">
                <a:solidFill>
                  <a:prstClr val="black"/>
                </a:solidFill>
              </a:rPr>
              <a:t>اذا اشبعت حاجة  الجوع فربما لا ينتبه الفرد إلى تلك المتغيرات.</a:t>
            </a:r>
          </a:p>
          <a:p>
            <a:pPr marL="0" lvl="0" indent="0" algn="just">
              <a:buNone/>
            </a:pPr>
            <a:r>
              <a:rPr lang="ar-IQ" sz="2400" dirty="0">
                <a:solidFill>
                  <a:prstClr val="black"/>
                </a:solidFill>
              </a:rPr>
              <a:t>2- التهيؤ الذهني: ينتبه الفرد إلى الأشياء التي تتهيأ </a:t>
            </a:r>
            <a:r>
              <a:rPr lang="ar-IQ" sz="2400" dirty="0" smtClean="0">
                <a:solidFill>
                  <a:prstClr val="black"/>
                </a:solidFill>
              </a:rPr>
              <a:t>ذهنياً </a:t>
            </a:r>
            <a:r>
              <a:rPr lang="ar-IQ" sz="2400" dirty="0">
                <a:solidFill>
                  <a:prstClr val="black"/>
                </a:solidFill>
              </a:rPr>
              <a:t>لها </a:t>
            </a:r>
            <a:r>
              <a:rPr lang="ar-IQ" sz="2400" dirty="0" smtClean="0">
                <a:solidFill>
                  <a:prstClr val="black"/>
                </a:solidFill>
              </a:rPr>
              <a:t>فالأم </a:t>
            </a:r>
            <a:r>
              <a:rPr lang="ar-IQ" sz="2400" dirty="0">
                <a:solidFill>
                  <a:prstClr val="black"/>
                </a:solidFill>
              </a:rPr>
              <a:t>النائمة إلى جوار طفلها قد لا </a:t>
            </a:r>
            <a:r>
              <a:rPr lang="ar-IQ" sz="2400" dirty="0" err="1">
                <a:solidFill>
                  <a:prstClr val="black"/>
                </a:solidFill>
              </a:rPr>
              <a:t>يوقضها</a:t>
            </a:r>
            <a:r>
              <a:rPr lang="ar-IQ" sz="2400" dirty="0">
                <a:solidFill>
                  <a:prstClr val="black"/>
                </a:solidFill>
              </a:rPr>
              <a:t> أي صوت عالي ولكنها تكون شديدة الحس لبكاء طفلها.</a:t>
            </a:r>
          </a:p>
          <a:p>
            <a:pPr marL="0" indent="0">
              <a:buNone/>
            </a:pPr>
            <a:endParaRPr lang="ar-IQ" sz="2400" dirty="0"/>
          </a:p>
        </p:txBody>
      </p:sp>
    </p:spTree>
    <p:extLst>
      <p:ext uri="{BB962C8B-B14F-4D97-AF65-F5344CB8AC3E}">
        <p14:creationId xmlns:p14="http://schemas.microsoft.com/office/powerpoint/2010/main" val="187118583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lstStyle/>
          <a:p>
            <a:pPr marL="0" indent="0" algn="just">
              <a:buNone/>
            </a:pPr>
            <a:r>
              <a:rPr lang="ar-IQ" sz="2400" dirty="0"/>
              <a:t>ب - </a:t>
            </a:r>
            <a:r>
              <a:rPr lang="ar-IQ" sz="2400" b="1" dirty="0"/>
              <a:t>العوامل </a:t>
            </a:r>
            <a:r>
              <a:rPr lang="ar-IQ" sz="2400" b="1" dirty="0" err="1" smtClean="0"/>
              <a:t>الدائميه</a:t>
            </a:r>
            <a:r>
              <a:rPr lang="ar-IQ" sz="2400" b="1" dirty="0" smtClean="0"/>
              <a:t> </a:t>
            </a:r>
            <a:r>
              <a:rPr lang="ar-IQ" sz="2400" b="1" dirty="0"/>
              <a:t>ومن أهمها</a:t>
            </a:r>
            <a:r>
              <a:rPr lang="ar-IQ" sz="2400" b="1" dirty="0" smtClean="0"/>
              <a:t>:-</a:t>
            </a:r>
            <a:endParaRPr lang="ar-IQ" sz="2400" b="1" dirty="0"/>
          </a:p>
          <a:p>
            <a:pPr marL="0" indent="0" algn="just">
              <a:buNone/>
            </a:pPr>
            <a:r>
              <a:rPr lang="ar-IQ" sz="2400" dirty="0" smtClean="0"/>
              <a:t>١-الدوافع </a:t>
            </a:r>
            <a:r>
              <a:rPr lang="ar-IQ" sz="2400" dirty="0"/>
              <a:t>المهمة: فدافع حب </a:t>
            </a:r>
            <a:r>
              <a:rPr lang="ar-IQ" sz="2400" dirty="0" smtClean="0"/>
              <a:t>الاستطلاع </a:t>
            </a:r>
            <a:r>
              <a:rPr lang="ar-IQ" sz="2400" dirty="0"/>
              <a:t>مثلا يجعل الفرد في حالة تأهب مستمرة للانتباه إلى الأشياء الجديدة أو غير المألوفة، </a:t>
            </a:r>
            <a:r>
              <a:rPr lang="ar-IQ" sz="2400" dirty="0" smtClean="0"/>
              <a:t>ودوافع </a:t>
            </a:r>
            <a:r>
              <a:rPr lang="ar-IQ" sz="2400" dirty="0"/>
              <a:t>تجذب المخاطر أو الألم فأن </a:t>
            </a:r>
            <a:r>
              <a:rPr lang="ar-IQ" sz="2400" dirty="0" smtClean="0"/>
              <a:t>لدى الفرد </a:t>
            </a:r>
            <a:r>
              <a:rPr lang="ar-IQ" sz="2400" dirty="0"/>
              <a:t>قدرة ذهنية لمواجهة هذه المواقف.</a:t>
            </a:r>
          </a:p>
          <a:p>
            <a:pPr marL="0" indent="0" algn="just">
              <a:buNone/>
            </a:pPr>
            <a:r>
              <a:rPr lang="ar-IQ" sz="2400" dirty="0" smtClean="0"/>
              <a:t>2-الميول </a:t>
            </a:r>
            <a:r>
              <a:rPr lang="ar-IQ" sz="2400" dirty="0"/>
              <a:t>والاتجاهات والاهتمامات: أن هذه الدوافع المكتسبة تحمل الفرد على الانتباه إلى كل ما يتعلق بها فالطالب ينتبه إلى منبهات تتعلق بهواياته المفضلة فإذا كانت له هواية مطالعة الكتب فأنه ينتبه إلى الكتب و أكثر من غيرها.</a:t>
            </a:r>
          </a:p>
          <a:p>
            <a:pPr marL="0" lvl="0" indent="0" algn="just">
              <a:buNone/>
            </a:pPr>
            <a:r>
              <a:rPr lang="ar-IQ" sz="2400" dirty="0" smtClean="0">
                <a:solidFill>
                  <a:prstClr val="black"/>
                </a:solidFill>
              </a:rPr>
              <a:t>الادراك والاحساس:</a:t>
            </a:r>
            <a:endParaRPr lang="ar-IQ" sz="2400" dirty="0">
              <a:solidFill>
                <a:prstClr val="black"/>
              </a:solidFill>
            </a:endParaRPr>
          </a:p>
          <a:p>
            <a:pPr marL="0" lvl="0" indent="0" algn="just">
              <a:buNone/>
            </a:pPr>
            <a:r>
              <a:rPr lang="ar-IQ" sz="2400" dirty="0">
                <a:solidFill>
                  <a:prstClr val="black"/>
                </a:solidFill>
              </a:rPr>
              <a:t>  </a:t>
            </a:r>
            <a:r>
              <a:rPr lang="ar-IQ" sz="2400" dirty="0" smtClean="0">
                <a:solidFill>
                  <a:prstClr val="black"/>
                </a:solidFill>
              </a:rPr>
              <a:t>الإدراك </a:t>
            </a:r>
            <a:r>
              <a:rPr lang="ar-IQ" sz="2400" dirty="0">
                <a:solidFill>
                  <a:prstClr val="black"/>
                </a:solidFill>
              </a:rPr>
              <a:t>عملية عقلية معرفية تربط الإنسان ببيئته والإدراك هو الوسيلة التي تساعده على اشباع حاجاته الأساسية والثانوية وعن طريق الإدراك وبواسطته يتجنب الأخطار التي قد تؤدي بحياته أو التي تقلل من فرص نموه واستقراره، </a:t>
            </a:r>
            <a:r>
              <a:rPr lang="ar-IQ" sz="2400" dirty="0" smtClean="0">
                <a:solidFill>
                  <a:prstClr val="black"/>
                </a:solidFill>
              </a:rPr>
              <a:t>و </a:t>
            </a:r>
            <a:r>
              <a:rPr lang="ar-IQ" sz="2400" dirty="0" err="1" smtClean="0">
                <a:solidFill>
                  <a:prstClr val="black"/>
                </a:solidFill>
              </a:rPr>
              <a:t>بناءاً</a:t>
            </a:r>
            <a:r>
              <a:rPr lang="ar-IQ" sz="2400" dirty="0" smtClean="0">
                <a:solidFill>
                  <a:prstClr val="black"/>
                </a:solidFill>
              </a:rPr>
              <a:t> </a:t>
            </a:r>
            <a:r>
              <a:rPr lang="ar-IQ" sz="2400" dirty="0">
                <a:solidFill>
                  <a:prstClr val="black"/>
                </a:solidFill>
              </a:rPr>
              <a:t>على هذا فالإدراك في غاية الخطورة بالنسبة لوجود الإنسان ونموه وتكيفه </a:t>
            </a:r>
            <a:r>
              <a:rPr lang="ar-IQ" sz="2400" dirty="0" smtClean="0">
                <a:solidFill>
                  <a:prstClr val="black"/>
                </a:solidFill>
              </a:rPr>
              <a:t>للعوامل </a:t>
            </a:r>
            <a:r>
              <a:rPr lang="ar-IQ" sz="2400" dirty="0">
                <a:solidFill>
                  <a:prstClr val="black"/>
                </a:solidFill>
              </a:rPr>
              <a:t>البيئة وظروف الحياة المختلفة فالإدراك هو الأساس في المعرفة البشرية وتطورها عن طريق التعلم الذي يحصل من بدء الحياة وحتى نهايتها.</a:t>
            </a:r>
          </a:p>
          <a:p>
            <a:pPr marL="0" indent="0">
              <a:buNone/>
            </a:pPr>
            <a:endParaRPr lang="ar-IQ" sz="2400" dirty="0" smtClean="0"/>
          </a:p>
          <a:p>
            <a:pPr marL="0" indent="0">
              <a:buNone/>
            </a:pPr>
            <a:endParaRPr lang="ar-IQ" sz="2400" dirty="0"/>
          </a:p>
        </p:txBody>
      </p:sp>
    </p:spTree>
    <p:extLst>
      <p:ext uri="{BB962C8B-B14F-4D97-AF65-F5344CB8AC3E}">
        <p14:creationId xmlns:p14="http://schemas.microsoft.com/office/powerpoint/2010/main" val="351071134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539552" y="620688"/>
            <a:ext cx="8229600" cy="5760640"/>
          </a:xfrm>
        </p:spPr>
        <p:txBody>
          <a:bodyPr>
            <a:noAutofit/>
          </a:bodyPr>
          <a:lstStyle/>
          <a:p>
            <a:pPr marL="0" indent="0" algn="just">
              <a:buNone/>
            </a:pPr>
            <a:r>
              <a:rPr lang="ar-IQ" sz="2400" dirty="0" smtClean="0"/>
              <a:t>فالإنسان </a:t>
            </a:r>
            <a:r>
              <a:rPr lang="ar-IQ" sz="2400" dirty="0"/>
              <a:t>يولد وهو مزود باستعدادات فطرية تساعده على الإدراك وهذه القدرات تتأثر بالعوامل البيئية التي تحيط بالفرد سلبا وإيجابا فبعض الأطفال يعيشون في بيئات تساعدهم على </a:t>
            </a:r>
            <a:r>
              <a:rPr lang="ar-IQ" sz="2400" dirty="0" smtClean="0"/>
              <a:t>الادراك </a:t>
            </a:r>
            <a:r>
              <a:rPr lang="ar-IQ" sz="2400" dirty="0"/>
              <a:t>الصحيح وقد يعيش البعض </a:t>
            </a:r>
            <a:r>
              <a:rPr lang="ar-IQ" sz="2400" dirty="0" smtClean="0"/>
              <a:t>الاخر </a:t>
            </a:r>
            <a:r>
              <a:rPr lang="ar-IQ" sz="2400" dirty="0"/>
              <a:t>في بيئات تعطل </a:t>
            </a:r>
            <a:r>
              <a:rPr lang="ar-IQ" sz="2400" dirty="0" smtClean="0"/>
              <a:t>ادائهم </a:t>
            </a:r>
            <a:r>
              <a:rPr lang="ar-IQ" sz="2400" dirty="0"/>
              <a:t>الصحيح للمواقف التي تواجههم.</a:t>
            </a:r>
          </a:p>
          <a:p>
            <a:pPr marL="0" lvl="0" indent="0" algn="just">
              <a:buNone/>
            </a:pPr>
            <a:r>
              <a:rPr lang="ar-IQ" sz="2400" dirty="0">
                <a:solidFill>
                  <a:prstClr val="black"/>
                </a:solidFill>
              </a:rPr>
              <a:t>فالإدراك: هو عبارة عن تأويل </a:t>
            </a:r>
            <a:r>
              <a:rPr lang="ar-IQ" sz="2400" dirty="0" smtClean="0">
                <a:solidFill>
                  <a:prstClr val="black"/>
                </a:solidFill>
              </a:rPr>
              <a:t>الإحساسات </a:t>
            </a:r>
            <a:r>
              <a:rPr lang="ar-IQ" sz="2400" dirty="0">
                <a:solidFill>
                  <a:prstClr val="black"/>
                </a:solidFill>
              </a:rPr>
              <a:t>في ضوء ما يملكه الفرد من خبرات وتجارب سابقة والتي تعتمد على النظام الحسي والمخ فالنظام الحسي يكشف المعلومات ويحولها إلى نبضات ويجهز بعضها ويرسل منها إلى المخ عن طريق الأنسجة العصبية ويلعب المخ الدور الرئيسي في تجهيز المعلومات الحسية وعلى ذلك يعتمد الإدراك على اربع </a:t>
            </a:r>
            <a:r>
              <a:rPr lang="ar-IQ" sz="2400" dirty="0" err="1">
                <a:solidFill>
                  <a:prstClr val="black"/>
                </a:solidFill>
              </a:rPr>
              <a:t>عملیات</a:t>
            </a:r>
            <a:r>
              <a:rPr lang="ar-IQ" sz="2400" dirty="0">
                <a:solidFill>
                  <a:prstClr val="black"/>
                </a:solidFill>
              </a:rPr>
              <a:t> هي:</a:t>
            </a:r>
          </a:p>
          <a:p>
            <a:pPr marL="0" lvl="0" indent="0" algn="just">
              <a:buNone/>
            </a:pPr>
            <a:r>
              <a:rPr lang="ar-IQ" sz="2400" dirty="0">
                <a:solidFill>
                  <a:prstClr val="black"/>
                </a:solidFill>
              </a:rPr>
              <a:t>الاكتشاف - التحويل (تحويل الطاقة من شكل إلى آخر) - الإرسال - تجهيز المعلومات.</a:t>
            </a:r>
          </a:p>
          <a:p>
            <a:pPr marL="0" lvl="0" indent="0" algn="just">
              <a:buNone/>
            </a:pPr>
            <a:r>
              <a:rPr lang="ar-IQ" sz="2400" dirty="0">
                <a:solidFill>
                  <a:prstClr val="black"/>
                </a:solidFill>
              </a:rPr>
              <a:t> </a:t>
            </a:r>
            <a:r>
              <a:rPr lang="ar-IQ" sz="2400" b="1" dirty="0" smtClean="0">
                <a:solidFill>
                  <a:prstClr val="black"/>
                </a:solidFill>
              </a:rPr>
              <a:t>الإحساس: </a:t>
            </a:r>
            <a:r>
              <a:rPr lang="ar-IQ" sz="2400" dirty="0" smtClean="0">
                <a:solidFill>
                  <a:prstClr val="black"/>
                </a:solidFill>
              </a:rPr>
              <a:t>الحواس </a:t>
            </a:r>
            <a:r>
              <a:rPr lang="ar-IQ" sz="2400" dirty="0">
                <a:solidFill>
                  <a:prstClr val="black"/>
                </a:solidFill>
              </a:rPr>
              <a:t>تكتشف وتحول وترسل المعلومات الحسية ولكل حاسة عنصر اكتشاف يسمى المستقبل وهو خلية أو مجموعة من الخلايا التي تستجيب </a:t>
            </a:r>
            <a:r>
              <a:rPr lang="ar-IQ" sz="2400" dirty="0" smtClean="0">
                <a:solidFill>
                  <a:prstClr val="black"/>
                </a:solidFill>
              </a:rPr>
              <a:t>بطريقة</a:t>
            </a:r>
            <a:endParaRPr lang="ar-IQ" sz="2400" dirty="0">
              <a:solidFill>
                <a:prstClr val="black"/>
              </a:solidFill>
            </a:endParaRPr>
          </a:p>
        </p:txBody>
      </p:sp>
    </p:spTree>
    <p:extLst>
      <p:ext uri="{BB962C8B-B14F-4D97-AF65-F5344CB8AC3E}">
        <p14:creationId xmlns:p14="http://schemas.microsoft.com/office/powerpoint/2010/main" val="192014575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a:bodyPr>
          <a:lstStyle/>
          <a:p>
            <a:pPr marL="0" lvl="0" indent="0" algn="just">
              <a:buNone/>
            </a:pPr>
            <a:r>
              <a:rPr lang="ar-IQ" dirty="0"/>
              <a:t> </a:t>
            </a:r>
            <a:r>
              <a:rPr lang="ar-IQ" sz="2400" dirty="0">
                <a:solidFill>
                  <a:prstClr val="black"/>
                </a:solidFill>
              </a:rPr>
              <a:t>خاصة لنوع معين من الطاقة وهناك خلايا خاصة بالأذن مصممة </a:t>
            </a:r>
            <a:r>
              <a:rPr lang="ar-IQ" sz="2400" dirty="0" smtClean="0">
                <a:solidFill>
                  <a:prstClr val="black"/>
                </a:solidFill>
              </a:rPr>
              <a:t>خصيصاً لتسجيل </a:t>
            </a:r>
            <a:r>
              <a:rPr lang="ar-IQ" sz="2400" dirty="0">
                <a:solidFill>
                  <a:prstClr val="black"/>
                </a:solidFill>
              </a:rPr>
              <a:t>الصوت أو ذبذبات الهواء في صورة طاقة </a:t>
            </a:r>
            <a:r>
              <a:rPr lang="ar-IQ" sz="2400" dirty="0" smtClean="0">
                <a:solidFill>
                  <a:prstClr val="black"/>
                </a:solidFill>
              </a:rPr>
              <a:t>حركية، </a:t>
            </a:r>
            <a:r>
              <a:rPr lang="ar-IQ" sz="2400" dirty="0">
                <a:solidFill>
                  <a:prstClr val="black"/>
                </a:solidFill>
              </a:rPr>
              <a:t>وكذلك هنالك خلايا خاصة بالعين حساسة للضوء في صورة طاقة كهرومغناطيسية كما أن الضغط والذبذبة تنبه العين أيضا.</a:t>
            </a:r>
          </a:p>
          <a:p>
            <a:pPr marL="0" indent="0" algn="just">
              <a:buNone/>
            </a:pPr>
            <a:r>
              <a:rPr lang="ar-IQ" sz="2400" dirty="0" smtClean="0"/>
              <a:t>  ان </a:t>
            </a:r>
            <a:r>
              <a:rPr lang="ar-IQ" sz="2400" dirty="0"/>
              <a:t>الإنسان يولد وهو مزود بالأعضاء الحسية المختلفة كالعينين </a:t>
            </a:r>
            <a:r>
              <a:rPr lang="ar-IQ" sz="2400" dirty="0" smtClean="0"/>
              <a:t>والأذنيين </a:t>
            </a:r>
            <a:r>
              <a:rPr lang="ar-IQ" sz="2400" dirty="0"/>
              <a:t>والأنف وغيرها وقد حصر العلماء الحواس البشرية في أحدى عشرة حاسة مميزة وبفضل أعضاء الحس يتعرف الإنسان على خصائص الأشياء المحيطة </a:t>
            </a:r>
            <a:r>
              <a:rPr lang="ar-IQ" sz="2400" dirty="0" smtClean="0"/>
              <a:t>به، </a:t>
            </a:r>
            <a:r>
              <a:rPr lang="ar-IQ" sz="2400" dirty="0"/>
              <a:t>وكذلك تعطينا </a:t>
            </a:r>
            <a:r>
              <a:rPr lang="ar-IQ" sz="2400" dirty="0" smtClean="0"/>
              <a:t>احساساً </a:t>
            </a:r>
            <a:r>
              <a:rPr lang="ar-IQ" sz="2400" dirty="0"/>
              <a:t>عن التغيرات التي تجري في داخل </a:t>
            </a:r>
            <a:r>
              <a:rPr lang="ar-IQ" sz="2400" dirty="0" smtClean="0"/>
              <a:t>أجسامنا </a:t>
            </a:r>
            <a:r>
              <a:rPr lang="ar-IQ" sz="2400" dirty="0"/>
              <a:t>نحس بالحركة ويوضع اعضاء الجسم </a:t>
            </a:r>
            <a:r>
              <a:rPr lang="ar-IQ" sz="2400" dirty="0" smtClean="0"/>
              <a:t>وباختلال </a:t>
            </a:r>
            <a:r>
              <a:rPr lang="ar-IQ" sz="2400" dirty="0"/>
              <a:t>عمل بعض أعضائنا. </a:t>
            </a:r>
          </a:p>
          <a:p>
            <a:pPr marL="0" indent="0" algn="just">
              <a:buNone/>
            </a:pPr>
            <a:r>
              <a:rPr lang="ar-IQ" sz="2400" dirty="0"/>
              <a:t>    </a:t>
            </a:r>
            <a:r>
              <a:rPr lang="ar-IQ" sz="2400" dirty="0" smtClean="0"/>
              <a:t>فالإحساسات</a:t>
            </a:r>
            <a:r>
              <a:rPr lang="ar-IQ" sz="2400" dirty="0"/>
              <a:t>: هي مصدر معرفتنا عن العالم ومن خلاله تتوفر المادة اللازمة للعمليات المعرفية الأخرى الأكثر </a:t>
            </a:r>
            <a:r>
              <a:rPr lang="ar-IQ" sz="2400" dirty="0" smtClean="0"/>
              <a:t>تعقيداً </a:t>
            </a:r>
            <a:r>
              <a:rPr lang="ar-IQ" sz="2400" dirty="0"/>
              <a:t>.</a:t>
            </a:r>
          </a:p>
          <a:p>
            <a:pPr marL="0" indent="0" algn="just">
              <a:buNone/>
            </a:pPr>
            <a:r>
              <a:rPr lang="ar-IQ" sz="2400" dirty="0"/>
              <a:t>    فحينما تقرع المنبهات الحسية احدى الحواس ينتقل اثر هذه المنبهات عن </a:t>
            </a:r>
            <a:r>
              <a:rPr lang="ar-IQ" sz="2400" dirty="0" smtClean="0"/>
              <a:t>طريق  </a:t>
            </a:r>
            <a:r>
              <a:rPr lang="ar-IQ" sz="2400" dirty="0"/>
              <a:t>الأعصاب الواردة إلى مراكز عصبية خاصة بالمخ </a:t>
            </a:r>
            <a:r>
              <a:rPr lang="ar-IQ" sz="2400" dirty="0" smtClean="0"/>
              <a:t>او تفسر </a:t>
            </a:r>
            <a:r>
              <a:rPr lang="ar-IQ" sz="2400" dirty="0"/>
              <a:t>هذه الآثار إلى حالات شعورية نوعية بسيطة هي تعرف طريق أعصاب خاص </a:t>
            </a:r>
            <a:r>
              <a:rPr lang="ar-IQ" sz="2400" dirty="0" smtClean="0"/>
              <a:t>بالإحساسات . </a:t>
            </a:r>
          </a:p>
        </p:txBody>
      </p:sp>
    </p:spTree>
    <p:extLst>
      <p:ext uri="{BB962C8B-B14F-4D97-AF65-F5344CB8AC3E}">
        <p14:creationId xmlns:p14="http://schemas.microsoft.com/office/powerpoint/2010/main" val="278756043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a:bodyPr>
          <a:lstStyle/>
          <a:p>
            <a:pPr marL="0" lvl="0" indent="0" algn="just">
              <a:buNone/>
            </a:pPr>
            <a:r>
              <a:rPr lang="ar-IQ" sz="2400" dirty="0">
                <a:solidFill>
                  <a:prstClr val="black"/>
                </a:solidFill>
              </a:rPr>
              <a:t>فالإحساس:</a:t>
            </a:r>
          </a:p>
          <a:p>
            <a:pPr marL="0" lvl="0" indent="0" algn="just">
              <a:buNone/>
            </a:pPr>
            <a:r>
              <a:rPr lang="ar-IQ" sz="2400" dirty="0">
                <a:solidFill>
                  <a:prstClr val="black"/>
                </a:solidFill>
              </a:rPr>
              <a:t>   هو الأثر النفسي الذي ينشأ مباشرة من انفعال حاسة أو عضو حاس و مراكز الحس في الدماغ كالإحساس بالألوان والأصوات</a:t>
            </a:r>
            <a:endParaRPr lang="ar-IQ" sz="2200" dirty="0">
              <a:solidFill>
                <a:prstClr val="black"/>
              </a:solidFill>
            </a:endParaRPr>
          </a:p>
          <a:p>
            <a:pPr marL="0" lvl="0" indent="0" algn="just">
              <a:buNone/>
            </a:pPr>
            <a:r>
              <a:rPr lang="ar-IQ" sz="2200" dirty="0" smtClean="0">
                <a:solidFill>
                  <a:prstClr val="black"/>
                </a:solidFill>
              </a:rPr>
              <a:t>والروائح </a:t>
            </a:r>
            <a:r>
              <a:rPr lang="ar-IQ" sz="2200" dirty="0">
                <a:solidFill>
                  <a:prstClr val="black"/>
                </a:solidFill>
              </a:rPr>
              <a:t>والمذاق والحرارة والبرودة فالإحساس إذن هو النتيجة المباشرة لإثارة أعضاء </a:t>
            </a:r>
            <a:r>
              <a:rPr lang="ar-IQ" sz="2200" dirty="0" smtClean="0">
                <a:solidFill>
                  <a:prstClr val="black"/>
                </a:solidFill>
              </a:rPr>
              <a:t>الحي، </a:t>
            </a:r>
            <a:r>
              <a:rPr lang="ar-IQ" sz="2200" dirty="0">
                <a:solidFill>
                  <a:prstClr val="black"/>
                </a:solidFill>
              </a:rPr>
              <a:t>و سمعت صوت شخص يناديك فمجرد سماعك ذبذبات صوته يعد هذا </a:t>
            </a:r>
            <a:r>
              <a:rPr lang="ar-IQ" sz="2200" dirty="0" smtClean="0">
                <a:solidFill>
                  <a:prstClr val="black"/>
                </a:solidFill>
              </a:rPr>
              <a:t>إحساساً </a:t>
            </a:r>
            <a:r>
              <a:rPr lang="ar-IQ" sz="2200" dirty="0">
                <a:solidFill>
                  <a:prstClr val="black"/>
                </a:solidFill>
              </a:rPr>
              <a:t>أما إذا عرفت أنه صوت صديقك (احمد) فهذا إدراك</a:t>
            </a:r>
            <a:r>
              <a:rPr lang="ar-IQ" sz="2200" dirty="0" smtClean="0">
                <a:solidFill>
                  <a:prstClr val="black"/>
                </a:solidFill>
              </a:rPr>
              <a:t>.</a:t>
            </a:r>
            <a:endParaRPr lang="ar-IQ" sz="2000" dirty="0">
              <a:solidFill>
                <a:prstClr val="black"/>
              </a:solidFill>
            </a:endParaRPr>
          </a:p>
          <a:p>
            <a:pPr marL="0" indent="0" algn="just">
              <a:buNone/>
            </a:pPr>
            <a:r>
              <a:rPr lang="ar-IQ" sz="2400" dirty="0" smtClean="0"/>
              <a:t>فالفرق </a:t>
            </a:r>
            <a:r>
              <a:rPr lang="ar-IQ" sz="2400" dirty="0"/>
              <a:t>بين الإحساس والإدراك هو أن الإحساس عبارة عن استجابة أولية </a:t>
            </a:r>
            <a:r>
              <a:rPr lang="ar-IQ" sz="2400" dirty="0" smtClean="0"/>
              <a:t>لأعضاء </a:t>
            </a:r>
            <a:r>
              <a:rPr lang="ar-IQ" sz="2400" dirty="0"/>
              <a:t>الحس بينما الإدراك هو الطريقة التي نفهم بها الموضوع .</a:t>
            </a:r>
          </a:p>
          <a:p>
            <a:pPr marL="0" indent="0" algn="just">
              <a:buNone/>
            </a:pPr>
            <a:r>
              <a:rPr lang="ar-IQ" sz="2400" dirty="0"/>
              <a:t>  </a:t>
            </a:r>
            <a:r>
              <a:rPr lang="ar-IQ" sz="2400" dirty="0" smtClean="0"/>
              <a:t>فالإحساس </a:t>
            </a:r>
            <a:r>
              <a:rPr lang="ar-IQ" sz="2400" dirty="0"/>
              <a:t>هو أبسط العمليات النفسية وتنشأ نتيجة لتأثير الأشياء في العالم الخارجي على أعضاء الحس.</a:t>
            </a:r>
          </a:p>
          <a:p>
            <a:pPr marL="0" lvl="0" indent="0" algn="just">
              <a:buNone/>
            </a:pPr>
            <a:r>
              <a:rPr lang="ar-IQ" sz="2400" dirty="0">
                <a:solidFill>
                  <a:prstClr val="black"/>
                </a:solidFill>
              </a:rPr>
              <a:t>وتقسيم الاحساسات بوجه عام إلى ثلاثة أقسام:</a:t>
            </a:r>
          </a:p>
          <a:p>
            <a:pPr marL="0" lvl="0" indent="0" algn="just">
              <a:buNone/>
            </a:pPr>
            <a:r>
              <a:rPr lang="ar-IQ" sz="2400" dirty="0">
                <a:solidFill>
                  <a:prstClr val="black"/>
                </a:solidFill>
              </a:rPr>
              <a:t>١- احساسات خارجية المصدر: حدد العلماء الحواس البشرية في إحدى عشرة حاسة متميزة فالبصر والسمع والتذوق والشم من الحواس </a:t>
            </a:r>
            <a:r>
              <a:rPr lang="ar-IQ" sz="2400" dirty="0" smtClean="0">
                <a:solidFill>
                  <a:prstClr val="black"/>
                </a:solidFill>
              </a:rPr>
              <a:t>الظاهرة</a:t>
            </a:r>
            <a:endParaRPr lang="ar-IQ" sz="2400" dirty="0">
              <a:solidFill>
                <a:prstClr val="black"/>
              </a:solidFill>
            </a:endParaRPr>
          </a:p>
        </p:txBody>
      </p:sp>
    </p:spTree>
    <p:extLst>
      <p:ext uri="{BB962C8B-B14F-4D97-AF65-F5344CB8AC3E}">
        <p14:creationId xmlns:p14="http://schemas.microsoft.com/office/powerpoint/2010/main" val="230247015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lstStyle/>
          <a:p>
            <a:pPr marL="0" lvl="0" indent="0" algn="just">
              <a:buNone/>
            </a:pPr>
            <a:r>
              <a:rPr lang="ar-IQ" sz="2400" dirty="0" smtClean="0"/>
              <a:t>2</a:t>
            </a:r>
            <a:r>
              <a:rPr lang="ar-IQ" sz="2200" dirty="0" smtClean="0">
                <a:solidFill>
                  <a:prstClr val="black"/>
                </a:solidFill>
              </a:rPr>
              <a:t> </a:t>
            </a:r>
            <a:r>
              <a:rPr lang="ar-IQ" sz="2200" dirty="0">
                <a:solidFill>
                  <a:prstClr val="black"/>
                </a:solidFill>
              </a:rPr>
              <a:t>- احساسات </a:t>
            </a:r>
            <a:r>
              <a:rPr lang="ar-IQ" sz="2200" dirty="0" smtClean="0">
                <a:solidFill>
                  <a:prstClr val="black"/>
                </a:solidFill>
              </a:rPr>
              <a:t>حشويه:</a:t>
            </a:r>
            <a:endParaRPr lang="ar-IQ" sz="2200" dirty="0">
              <a:solidFill>
                <a:prstClr val="black"/>
              </a:solidFill>
            </a:endParaRPr>
          </a:p>
          <a:p>
            <a:pPr marL="0" lvl="0" indent="0" algn="just">
              <a:buNone/>
            </a:pPr>
            <a:r>
              <a:rPr lang="ar-IQ" sz="2200" dirty="0">
                <a:solidFill>
                  <a:prstClr val="black"/>
                </a:solidFill>
              </a:rPr>
              <a:t>    توجد هذه الاحساسات العضوية على جدران معظم الأعضاء الداخلية المعدة، الأمعاء الدموية ، الرئتين ... </a:t>
            </a:r>
            <a:r>
              <a:rPr lang="ar-IQ" sz="2200" dirty="0" err="1">
                <a:solidFill>
                  <a:prstClr val="black"/>
                </a:solidFill>
              </a:rPr>
              <a:t>ألخ</a:t>
            </a:r>
            <a:r>
              <a:rPr lang="ar-IQ" sz="2200" dirty="0">
                <a:solidFill>
                  <a:prstClr val="black"/>
                </a:solidFill>
              </a:rPr>
              <a:t> ، فهي تقوم بإعطاء إشارات عن اختلال عمل الأعضاء الداخلية </a:t>
            </a:r>
            <a:r>
              <a:rPr lang="ar-IQ" sz="2200" dirty="0" smtClean="0">
                <a:solidFill>
                  <a:prstClr val="black"/>
                </a:solidFill>
              </a:rPr>
              <a:t>و </a:t>
            </a:r>
            <a:r>
              <a:rPr lang="ar-IQ" sz="2200" dirty="0">
                <a:solidFill>
                  <a:prstClr val="black"/>
                </a:solidFill>
              </a:rPr>
              <a:t>تخبرنا مثلا في حالة الجوع أو العطش وغير ذلك.</a:t>
            </a:r>
          </a:p>
          <a:p>
            <a:pPr marL="0" indent="0" algn="just">
              <a:buNone/>
            </a:pPr>
            <a:r>
              <a:rPr lang="ar-IQ" sz="2400" dirty="0" smtClean="0"/>
              <a:t> 3- </a:t>
            </a:r>
            <a:r>
              <a:rPr lang="ar-IQ" sz="2400" dirty="0"/>
              <a:t>احساسات حركية:</a:t>
            </a:r>
          </a:p>
          <a:p>
            <a:pPr marL="0" indent="0" algn="just">
              <a:buNone/>
            </a:pPr>
            <a:r>
              <a:rPr lang="ar-IQ" sz="2400" dirty="0"/>
              <a:t>    تتمركز في العضلات والأوتار والمفاصل </a:t>
            </a:r>
            <a:r>
              <a:rPr lang="ar-IQ" sz="2400" dirty="0" smtClean="0"/>
              <a:t>والعظام، وتحمل </a:t>
            </a:r>
            <a:r>
              <a:rPr lang="ar-IQ" sz="2400" dirty="0"/>
              <a:t>الاحساسات الحركية إشارات عن نقل الأشياء وضغطها وعن وضع أطرافنا وحركاتها او سرعتها واتجاهها و عن وضع الجسم وتوازنه.</a:t>
            </a:r>
          </a:p>
          <a:p>
            <a:pPr marL="0" indent="0">
              <a:buNone/>
            </a:pPr>
            <a:endParaRPr lang="ar-IQ" dirty="0"/>
          </a:p>
        </p:txBody>
      </p:sp>
    </p:spTree>
    <p:extLst>
      <p:ext uri="{BB962C8B-B14F-4D97-AF65-F5344CB8AC3E}">
        <p14:creationId xmlns:p14="http://schemas.microsoft.com/office/powerpoint/2010/main" val="252547959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a:bodyPr>
          <a:lstStyle/>
          <a:p>
            <a:pPr marL="0" indent="0" algn="ctr">
              <a:buNone/>
            </a:pPr>
            <a:r>
              <a:rPr lang="ar-IQ" sz="2600" b="1" dirty="0"/>
              <a:t>المحاضرة </a:t>
            </a:r>
            <a:r>
              <a:rPr lang="ar-IQ" sz="2600" b="1" dirty="0" smtClean="0"/>
              <a:t>الثامنة</a:t>
            </a:r>
            <a:endParaRPr lang="ar-IQ" sz="2600" b="1" dirty="0"/>
          </a:p>
          <a:p>
            <a:pPr marL="0" indent="0" algn="ctr">
              <a:buNone/>
            </a:pPr>
            <a:r>
              <a:rPr lang="ar-IQ" sz="2600" b="1" dirty="0"/>
              <a:t>الدافعية</a:t>
            </a:r>
          </a:p>
          <a:p>
            <a:pPr marL="0" indent="0" algn="just">
              <a:buNone/>
            </a:pPr>
            <a:r>
              <a:rPr lang="ar-IQ" sz="2600" dirty="0"/>
              <a:t>- طبيعة الدافعية </a:t>
            </a:r>
          </a:p>
          <a:p>
            <a:pPr marL="0" indent="0" algn="just">
              <a:buNone/>
            </a:pPr>
            <a:r>
              <a:rPr lang="ar-IQ" sz="2600" dirty="0"/>
              <a:t>  </a:t>
            </a:r>
            <a:r>
              <a:rPr lang="ar-IQ" sz="2400" dirty="0" smtClean="0"/>
              <a:t>الدافعية </a:t>
            </a:r>
            <a:r>
              <a:rPr lang="ar-IQ" sz="2400" dirty="0"/>
              <a:t>قوى محركة موجهة في آن واحد فهي </a:t>
            </a:r>
            <a:r>
              <a:rPr lang="ar-IQ" sz="2400" dirty="0" smtClean="0"/>
              <a:t>يوجه </a:t>
            </a:r>
            <a:r>
              <a:rPr lang="ar-IQ" sz="2400" dirty="0"/>
              <a:t>السلوك الى غاية </a:t>
            </a:r>
            <a:r>
              <a:rPr lang="ar-IQ" sz="2400" dirty="0" smtClean="0"/>
              <a:t>، وهذه </a:t>
            </a:r>
            <a:r>
              <a:rPr lang="ar-IQ" sz="2400" dirty="0"/>
              <a:t>القوي لا يمكن ملاحظتها مباشرة بل تستدل عليها من </a:t>
            </a:r>
            <a:r>
              <a:rPr lang="ar-IQ" sz="2400" dirty="0" smtClean="0"/>
              <a:t>خلال السلوك </a:t>
            </a:r>
            <a:r>
              <a:rPr lang="ar-IQ" sz="2400" dirty="0"/>
              <a:t>الصادر عنه فالدافعية استعداد ذو وجهين وجه داخلي </a:t>
            </a:r>
            <a:r>
              <a:rPr lang="ar-IQ" sz="2400" dirty="0" smtClean="0"/>
              <a:t>و </a:t>
            </a:r>
            <a:r>
              <a:rPr lang="ar-IQ" sz="2400" dirty="0"/>
              <a:t>وجه خارجي هو الغاية أو الهدف الذي يتجه إليه السلوك الصادر عن الدافع إذ أن لكل إنسان أهداف يسعى إلى تحقيقها وهذه الأهداف قد تكون واضحة أو قد تكون مخفية غير </a:t>
            </a:r>
            <a:r>
              <a:rPr lang="ar-IQ" sz="2400" dirty="0" smtClean="0"/>
              <a:t>مرئية، </a:t>
            </a:r>
            <a:r>
              <a:rPr lang="ar-IQ" sz="2400" dirty="0"/>
              <a:t>وأن الطريقة التي يستجيب فيها الفرد لأي موقف دافعي فأن خبرات التعلم هي التي تحدده لذا ترى أن الدافع الواحد قد يؤدي إلى سلوكيات مختلفة عند الفرد الواحد أو عند الأفراد المختلفين كما نجد أن سلوك الواحد قد يظهر دوافع متعددة عند الفرد الواحد أو عند الأفراد المختلفين فسلوك العدوان ممثلا يسببه احيانا الحاجة إلى اظهار الذات أو يسببه أحيانا الرغبة في انتقام أو الرغبة في توكيد الذات </a:t>
            </a:r>
            <a:r>
              <a:rPr lang="ar-IQ" sz="2400" dirty="0" smtClean="0"/>
              <a:t>، </a:t>
            </a:r>
            <a:r>
              <a:rPr lang="ar-IQ" sz="2400" dirty="0"/>
              <a:t>ويشير مفهوم الدافعية إلى مجموعة </a:t>
            </a:r>
            <a:r>
              <a:rPr lang="ar-IQ" sz="2400" dirty="0" smtClean="0"/>
              <a:t>المواقف </a:t>
            </a:r>
            <a:r>
              <a:rPr lang="ar-IQ" sz="2400" dirty="0"/>
              <a:t>الداخلية والخارجية التي تحرك الفرد من أجل إعادة التوازن الذي أختل.</a:t>
            </a:r>
          </a:p>
          <a:p>
            <a:pPr marL="0" indent="0">
              <a:buNone/>
            </a:pPr>
            <a:endParaRPr lang="ar-IQ" dirty="0"/>
          </a:p>
        </p:txBody>
      </p:sp>
    </p:spTree>
    <p:extLst>
      <p:ext uri="{BB962C8B-B14F-4D97-AF65-F5344CB8AC3E}">
        <p14:creationId xmlns:p14="http://schemas.microsoft.com/office/powerpoint/2010/main" val="358157009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normAutofit/>
          </a:bodyPr>
          <a:lstStyle/>
          <a:p>
            <a:pPr marL="0" indent="0" algn="just">
              <a:buNone/>
            </a:pPr>
            <a:r>
              <a:rPr lang="ar-IQ" sz="2400" dirty="0"/>
              <a:t>فالدافعية إذن هي عبارة عن الحالات الداخلية أو الخارجية تحرك السلوك وتوجهه نحو تحقيق هدف أو غرض معين.</a:t>
            </a:r>
          </a:p>
          <a:p>
            <a:pPr marL="0" indent="0" algn="just">
              <a:buNone/>
            </a:pPr>
            <a:r>
              <a:rPr lang="ar-IQ" sz="2400" dirty="0"/>
              <a:t>  </a:t>
            </a:r>
            <a:r>
              <a:rPr lang="ar-IQ" sz="2400" dirty="0" smtClean="0"/>
              <a:t>ومن </a:t>
            </a:r>
            <a:r>
              <a:rPr lang="ar-IQ" sz="2400" dirty="0"/>
              <a:t>هنا نلاحظ أن الدافعية اصطلاح عام وشامل له علاقة بمصطلحات كثير وتحمل معناه وفيما يأتي </a:t>
            </a:r>
            <a:r>
              <a:rPr lang="ar-IQ" sz="2400" dirty="0" smtClean="0"/>
              <a:t>تحديد </a:t>
            </a:r>
            <a:r>
              <a:rPr lang="ar-IQ" sz="2400" dirty="0"/>
              <a:t>بعض هذه المصطلحات: </a:t>
            </a:r>
          </a:p>
          <a:p>
            <a:pPr marL="0" indent="0" algn="just">
              <a:buNone/>
            </a:pPr>
            <a:r>
              <a:rPr lang="ar-IQ" sz="2400" dirty="0"/>
              <a:t>- الحاجة </a:t>
            </a:r>
            <a:r>
              <a:rPr lang="en-US" sz="2400" dirty="0" smtClean="0"/>
              <a:t>Need) </a:t>
            </a:r>
            <a:r>
              <a:rPr lang="ar-IQ" sz="2400" dirty="0" smtClean="0"/>
              <a:t>) حالة </a:t>
            </a:r>
            <a:r>
              <a:rPr lang="ar-IQ" sz="2400" dirty="0"/>
              <a:t>تنشأ لدى الفرد الكائن الحي عند انحراف أو حيد الشروط البيولوجية أو السيكولوجية اللازمة لحفظ بقاء الفرد عند الوضع المتزن والمستقر.</a:t>
            </a:r>
          </a:p>
          <a:p>
            <a:pPr marL="0" indent="0" algn="just">
              <a:buNone/>
            </a:pPr>
            <a:r>
              <a:rPr lang="ar-IQ" sz="2400" dirty="0"/>
              <a:t> - </a:t>
            </a:r>
            <a:r>
              <a:rPr lang="ar-IQ" sz="2400" dirty="0" smtClean="0"/>
              <a:t>الهدف </a:t>
            </a:r>
            <a:r>
              <a:rPr lang="en-US" sz="2400" dirty="0" smtClean="0"/>
              <a:t>Cool)</a:t>
            </a:r>
            <a:r>
              <a:rPr lang="ar-IQ" sz="2400" dirty="0" smtClean="0"/>
              <a:t>) </a:t>
            </a:r>
            <a:endParaRPr lang="en-US" sz="2400" dirty="0"/>
          </a:p>
          <a:p>
            <a:pPr marL="0" indent="0" algn="just">
              <a:buNone/>
            </a:pPr>
            <a:r>
              <a:rPr lang="ar-IQ" sz="2400" dirty="0"/>
              <a:t>هو ما يرغب الفرد في الحصول عليه ويشيع الدافع بنفس الوقت.</a:t>
            </a:r>
          </a:p>
          <a:p>
            <a:pPr marL="0" indent="0" algn="just">
              <a:buNone/>
            </a:pPr>
            <a:r>
              <a:rPr lang="ar-IQ" sz="2400" dirty="0"/>
              <a:t>- الحافز أو الباعث </a:t>
            </a:r>
            <a:r>
              <a:rPr lang="en-US" sz="2400" dirty="0" smtClean="0"/>
              <a:t>Incentive) </a:t>
            </a:r>
            <a:r>
              <a:rPr lang="ar-IQ" sz="2400" dirty="0" smtClean="0"/>
              <a:t>) منبه </a:t>
            </a:r>
            <a:r>
              <a:rPr lang="ar-IQ" sz="2400" dirty="0"/>
              <a:t>خارجي مادي او اجتماعي مرتبط بالتنبه الخارجي فالطعام حافز أو باعث لأنه يشيع دافع الجوع .</a:t>
            </a:r>
          </a:p>
          <a:p>
            <a:pPr marL="0" indent="0" algn="just">
              <a:buNone/>
            </a:pPr>
            <a:r>
              <a:rPr lang="ar-IQ" sz="2400" dirty="0"/>
              <a:t> - الغريزة: هي </a:t>
            </a:r>
            <a:r>
              <a:rPr lang="ar-IQ" sz="2400" dirty="0" smtClean="0"/>
              <a:t>قوى </a:t>
            </a:r>
            <a:r>
              <a:rPr lang="ar-IQ" sz="2400" dirty="0"/>
              <a:t>بيولوجية داخلية تجعل الكائن الحي </a:t>
            </a:r>
            <a:r>
              <a:rPr lang="ar-IQ" sz="2400" dirty="0" smtClean="0"/>
              <a:t>فعال </a:t>
            </a:r>
            <a:r>
              <a:rPr lang="ar-IQ" sz="2400" dirty="0"/>
              <a:t>إلى أن يسلك بطريقة معينة دون الأخرى.</a:t>
            </a:r>
          </a:p>
          <a:p>
            <a:pPr marL="0" indent="0">
              <a:buNone/>
            </a:pPr>
            <a:endParaRPr lang="ar-IQ" dirty="0"/>
          </a:p>
        </p:txBody>
      </p:sp>
    </p:spTree>
    <p:extLst>
      <p:ext uri="{BB962C8B-B14F-4D97-AF65-F5344CB8AC3E}">
        <p14:creationId xmlns:p14="http://schemas.microsoft.com/office/powerpoint/2010/main" val="53341357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548680"/>
            <a:ext cx="8229600" cy="5760640"/>
          </a:xfrm>
        </p:spPr>
        <p:txBody>
          <a:bodyPr/>
          <a:lstStyle/>
          <a:p>
            <a:pPr marL="0" indent="0" algn="just">
              <a:buNone/>
            </a:pPr>
            <a:r>
              <a:rPr lang="ar-IQ" sz="2400" dirty="0"/>
              <a:t>- </a:t>
            </a:r>
            <a:r>
              <a:rPr lang="ar-IQ" sz="2400" b="1" dirty="0"/>
              <a:t>الدافعية في </a:t>
            </a:r>
            <a:r>
              <a:rPr lang="ar-IQ" sz="2400" b="1" dirty="0" smtClean="0"/>
              <a:t>التعلم:</a:t>
            </a:r>
            <a:endParaRPr lang="ar-IQ" sz="2400" b="1" dirty="0"/>
          </a:p>
          <a:p>
            <a:pPr marL="0" indent="0" algn="just">
              <a:buNone/>
            </a:pPr>
            <a:r>
              <a:rPr lang="ar-IQ" sz="2400" dirty="0"/>
              <a:t>    الدافعية للتعلم الطاقة الكامنة التي تدفع الطالب لأن يسلك </a:t>
            </a:r>
            <a:r>
              <a:rPr lang="ar-IQ" sz="2400" dirty="0" smtClean="0"/>
              <a:t>سلوكاً معيناً ولحدوث </a:t>
            </a:r>
            <a:r>
              <a:rPr lang="ar-IQ" sz="2400" dirty="0"/>
              <a:t>عملية التعلم لابد أن يكون هنالك دافع يدفع الطالب نحو بذل </a:t>
            </a:r>
            <a:r>
              <a:rPr lang="ar-IQ" sz="2400" dirty="0" smtClean="0"/>
              <a:t>جهد و </a:t>
            </a:r>
            <a:r>
              <a:rPr lang="ar-IQ" sz="2400" dirty="0"/>
              <a:t>الطاقة للتعلم في المواقف الجديدة وحل ما </a:t>
            </a:r>
            <a:r>
              <a:rPr lang="ar-IQ" sz="2400" dirty="0" err="1"/>
              <a:t>يواجهه</a:t>
            </a:r>
            <a:r>
              <a:rPr lang="ar-IQ" sz="2400" dirty="0"/>
              <a:t> من مشكلات.</a:t>
            </a:r>
          </a:p>
          <a:p>
            <a:pPr marL="0" indent="0" algn="just">
              <a:buNone/>
            </a:pPr>
            <a:r>
              <a:rPr lang="ar-IQ" sz="2400" dirty="0"/>
              <a:t>    أن وجود دافع للتعلم يعد </a:t>
            </a:r>
            <a:r>
              <a:rPr lang="ar-IQ" sz="2400" dirty="0" smtClean="0"/>
              <a:t>شرطاً أساسياً </a:t>
            </a:r>
            <a:r>
              <a:rPr lang="ar-IQ" sz="2400" dirty="0"/>
              <a:t>لحدوث التعلم الجيد فبدونه يصبح التعلم </a:t>
            </a:r>
            <a:r>
              <a:rPr lang="ar-IQ" sz="2400" dirty="0" smtClean="0"/>
              <a:t>شيئاً ثقيلاً </a:t>
            </a:r>
            <a:r>
              <a:rPr lang="ar-IQ" sz="2400" dirty="0"/>
              <a:t>وبالتالي فأنه سيتطلب من الطالب جهدا مضاعفا </a:t>
            </a:r>
            <a:r>
              <a:rPr lang="ar-IQ" sz="2400" dirty="0" smtClean="0"/>
              <a:t>.</a:t>
            </a:r>
          </a:p>
          <a:p>
            <a:pPr marL="0" indent="0" algn="just">
              <a:buNone/>
            </a:pPr>
            <a:r>
              <a:rPr lang="ar-IQ" sz="2400" dirty="0"/>
              <a:t> </a:t>
            </a:r>
            <a:r>
              <a:rPr lang="ar-IQ" sz="2400" dirty="0" smtClean="0"/>
              <a:t> </a:t>
            </a:r>
            <a:r>
              <a:rPr lang="ar-IQ" sz="2400" dirty="0"/>
              <a:t>فالدافعية لها علاقة وثيقة بين النشاط الذاتي للطالب في العملية التعليمية والحاجات التي يرغب في </a:t>
            </a:r>
            <a:r>
              <a:rPr lang="ar-IQ" sz="2400" dirty="0" smtClean="0"/>
              <a:t>اشباعها، </a:t>
            </a:r>
            <a:r>
              <a:rPr lang="ar-IQ" sz="2400" dirty="0"/>
              <a:t>وإذا استطاع المدرس أن يدرك هذه العلاقة فأنه سوف لم يواجه مشكلة في اثارة دافعية الطلبة.</a:t>
            </a:r>
          </a:p>
          <a:p>
            <a:pPr marL="0" lvl="0" indent="0" algn="just">
              <a:buNone/>
            </a:pPr>
            <a:r>
              <a:rPr lang="ar-IQ" sz="2400" dirty="0">
                <a:solidFill>
                  <a:prstClr val="black"/>
                </a:solidFill>
              </a:rPr>
              <a:t>والدافعية للتعلم: تشير إلى حالة داخلية عند المتعلم تدفعه إلى الانتباه </a:t>
            </a:r>
            <a:r>
              <a:rPr lang="ar-IQ" sz="2400" dirty="0" smtClean="0">
                <a:solidFill>
                  <a:prstClr val="black"/>
                </a:solidFill>
              </a:rPr>
              <a:t>للموقف </a:t>
            </a:r>
            <a:r>
              <a:rPr lang="ar-IQ" sz="2400" dirty="0">
                <a:solidFill>
                  <a:prstClr val="black"/>
                </a:solidFill>
              </a:rPr>
              <a:t>التعليمي والإقبال عليه بنشاط موجه والاستمرار في هذا النشاط </a:t>
            </a:r>
            <a:r>
              <a:rPr lang="ar-IQ" sz="2400" dirty="0" smtClean="0">
                <a:solidFill>
                  <a:prstClr val="black"/>
                </a:solidFill>
              </a:rPr>
              <a:t>حتى يتحقق </a:t>
            </a:r>
            <a:r>
              <a:rPr lang="ar-IQ" sz="2400" dirty="0">
                <a:solidFill>
                  <a:prstClr val="black"/>
                </a:solidFill>
              </a:rPr>
              <a:t>التعلم.</a:t>
            </a:r>
          </a:p>
          <a:p>
            <a:pPr marL="0" indent="0">
              <a:buNone/>
            </a:pPr>
            <a:r>
              <a:rPr lang="ar-IQ" dirty="0" smtClean="0"/>
              <a:t> </a:t>
            </a:r>
            <a:endParaRPr lang="ar-IQ" dirty="0"/>
          </a:p>
        </p:txBody>
      </p:sp>
    </p:spTree>
    <p:extLst>
      <p:ext uri="{BB962C8B-B14F-4D97-AF65-F5344CB8AC3E}">
        <p14:creationId xmlns:p14="http://schemas.microsoft.com/office/powerpoint/2010/main" val="328102921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23528" y="404664"/>
            <a:ext cx="8352928" cy="6048672"/>
          </a:xfrm>
        </p:spPr>
        <p:txBody>
          <a:bodyPr>
            <a:normAutofit fontScale="25000" lnSpcReduction="20000"/>
          </a:bodyPr>
          <a:lstStyle/>
          <a:p>
            <a:pPr marL="0" indent="0" algn="just">
              <a:buNone/>
            </a:pPr>
            <a:r>
              <a:rPr lang="ar-IQ" sz="9600" dirty="0" smtClean="0"/>
              <a:t>أن </a:t>
            </a:r>
            <a:r>
              <a:rPr lang="ar-IQ" sz="9600" dirty="0"/>
              <a:t>تعريف الدافعية للتعلم أعلاه يشمل على العناصر الآتية:</a:t>
            </a:r>
          </a:p>
          <a:p>
            <a:pPr marL="0" indent="0" algn="just">
              <a:buNone/>
            </a:pPr>
            <a:r>
              <a:rPr lang="ar-IQ" sz="9600" dirty="0"/>
              <a:t> ١- </a:t>
            </a:r>
            <a:r>
              <a:rPr lang="ar-IQ" sz="9600" dirty="0" smtClean="0"/>
              <a:t>الانتباه </a:t>
            </a:r>
            <a:r>
              <a:rPr lang="ar-IQ" sz="9600" dirty="0"/>
              <a:t>إلى بعض العناصر المهمة في الموقف التعليمي.</a:t>
            </a:r>
          </a:p>
          <a:p>
            <a:pPr marL="0" indent="0" algn="just">
              <a:buNone/>
            </a:pPr>
            <a:r>
              <a:rPr lang="ar-IQ" sz="9600" dirty="0"/>
              <a:t> ۲ - القيام بنشاط موجه نحو هذه العناصر.</a:t>
            </a:r>
          </a:p>
          <a:p>
            <a:pPr marL="0" indent="0" algn="just">
              <a:buNone/>
            </a:pPr>
            <a:r>
              <a:rPr lang="ar-IQ" sz="9600" dirty="0"/>
              <a:t> ٣ - الاستمرار في هذا النشاط والمحافظة عليه لفترة كافية من الزمن.</a:t>
            </a:r>
          </a:p>
          <a:p>
            <a:pPr marL="0" indent="0" algn="just">
              <a:buNone/>
            </a:pPr>
            <a:r>
              <a:rPr lang="ar-IQ" sz="9600" dirty="0"/>
              <a:t>4 - تحقيق هدف التعلم .</a:t>
            </a:r>
          </a:p>
          <a:p>
            <a:pPr marL="0" indent="0" algn="just">
              <a:buNone/>
            </a:pPr>
            <a:r>
              <a:rPr lang="ar-IQ" sz="9600" dirty="0"/>
              <a:t>  </a:t>
            </a:r>
            <a:r>
              <a:rPr lang="ar-IQ" sz="9600" dirty="0" smtClean="0"/>
              <a:t>وهنا </a:t>
            </a:r>
            <a:r>
              <a:rPr lang="ar-IQ" sz="9600" dirty="0"/>
              <a:t>لابد من التنويه إلى أن هنالك جملة من العوامل تساهم </a:t>
            </a:r>
            <a:r>
              <a:rPr lang="ar-IQ" sz="9600" dirty="0" smtClean="0"/>
              <a:t>في </a:t>
            </a:r>
            <a:r>
              <a:rPr lang="ar-IQ" sz="9600" dirty="0"/>
              <a:t>توفير الدافعية للتعلم منها توفير جو تعليمي مفعم بالأمن والحرية </a:t>
            </a:r>
            <a:r>
              <a:rPr lang="ar-IQ" sz="9600" dirty="0" smtClean="0"/>
              <a:t>في </a:t>
            </a:r>
            <a:r>
              <a:rPr lang="ar-IQ" sz="9600" dirty="0"/>
              <a:t>بيئة المدرسة والصف عن طريق تقبل أفكار الطلبة ورعايتها دون خوف وسخرية وعن طريق عدم اللجوء إلى الطالب في الصف ، </a:t>
            </a:r>
            <a:r>
              <a:rPr lang="ar-IQ" sz="9600" dirty="0" smtClean="0"/>
              <a:t>والابتعاد </a:t>
            </a:r>
            <a:r>
              <a:rPr lang="ar-IQ" sz="9600" dirty="0"/>
              <a:t>عن عوامل النفور المدرسي والتي تبعد الطالب من المدرسة والنشاطات الصيفية .</a:t>
            </a:r>
          </a:p>
          <a:p>
            <a:pPr marL="0" lvl="0" indent="0" algn="just">
              <a:buNone/>
            </a:pPr>
            <a:r>
              <a:rPr lang="ar-IQ" sz="9600" dirty="0">
                <a:solidFill>
                  <a:prstClr val="black"/>
                </a:solidFill>
              </a:rPr>
              <a:t>- </a:t>
            </a:r>
            <a:r>
              <a:rPr lang="ar-IQ" sz="9600" b="1" dirty="0" err="1" smtClean="0">
                <a:solidFill>
                  <a:prstClr val="black"/>
                </a:solidFill>
              </a:rPr>
              <a:t>إستراتيجيه</a:t>
            </a:r>
            <a:r>
              <a:rPr lang="ar-IQ" sz="9600" b="1" dirty="0" smtClean="0">
                <a:solidFill>
                  <a:prstClr val="black"/>
                </a:solidFill>
              </a:rPr>
              <a:t> استشارة </a:t>
            </a:r>
            <a:r>
              <a:rPr lang="ar-IQ" sz="9600" b="1" dirty="0">
                <a:solidFill>
                  <a:prstClr val="black"/>
                </a:solidFill>
              </a:rPr>
              <a:t>دافعية الطلبة نحو </a:t>
            </a:r>
            <a:r>
              <a:rPr lang="ar-IQ" sz="9600" b="1" dirty="0" smtClean="0">
                <a:solidFill>
                  <a:prstClr val="black"/>
                </a:solidFill>
              </a:rPr>
              <a:t>التعلم:</a:t>
            </a:r>
            <a:endParaRPr lang="ar-IQ" sz="9600" b="1" dirty="0">
              <a:solidFill>
                <a:prstClr val="black"/>
              </a:solidFill>
            </a:endParaRPr>
          </a:p>
          <a:p>
            <a:pPr marL="0" lvl="0" indent="0" algn="just">
              <a:buNone/>
            </a:pPr>
            <a:r>
              <a:rPr lang="ar-IQ" sz="9600" dirty="0">
                <a:solidFill>
                  <a:prstClr val="black"/>
                </a:solidFill>
              </a:rPr>
              <a:t>  </a:t>
            </a:r>
            <a:r>
              <a:rPr lang="ar-IQ" sz="9600" dirty="0" smtClean="0">
                <a:solidFill>
                  <a:prstClr val="black"/>
                </a:solidFill>
              </a:rPr>
              <a:t>أن </a:t>
            </a:r>
            <a:r>
              <a:rPr lang="ar-IQ" sz="9600" dirty="0">
                <a:solidFill>
                  <a:prstClr val="black"/>
                </a:solidFill>
              </a:rPr>
              <a:t>علم النفس التربوي يستطيع دراسة العلاقة بين الدوافع </a:t>
            </a:r>
            <a:r>
              <a:rPr lang="ar-IQ" sz="9600" dirty="0" smtClean="0">
                <a:solidFill>
                  <a:prstClr val="black"/>
                </a:solidFill>
              </a:rPr>
              <a:t>، والتعلم </a:t>
            </a:r>
            <a:r>
              <a:rPr lang="ar-IQ" sz="9600" dirty="0">
                <a:solidFill>
                  <a:prstClr val="black"/>
                </a:solidFill>
              </a:rPr>
              <a:t>يساهم بشكل فعال وكبير في إحداث تغير في تقديم المعلومات اللازمة للمدرس إذ أن هنالك الكثير من الأبحاث تشير إلى أن البشر يسعون نحو استشارة انفسهم ويستمتعون بالمثيرات التي تختلف عن تلك التي </a:t>
            </a:r>
            <a:r>
              <a:rPr lang="ar-IQ" sz="9600" dirty="0" err="1" smtClean="0">
                <a:solidFill>
                  <a:prstClr val="black"/>
                </a:solidFill>
              </a:rPr>
              <a:t>اعتادو</a:t>
            </a:r>
            <a:r>
              <a:rPr lang="ar-IQ" sz="9600" dirty="0" smtClean="0">
                <a:solidFill>
                  <a:prstClr val="black"/>
                </a:solidFill>
              </a:rPr>
              <a:t> </a:t>
            </a:r>
            <a:r>
              <a:rPr lang="ar-IQ" sz="9600" dirty="0">
                <a:solidFill>
                  <a:prstClr val="black"/>
                </a:solidFill>
              </a:rPr>
              <a:t>عليها على أن لا تكون هذه المثيرات شديدة </a:t>
            </a:r>
            <a:r>
              <a:rPr lang="ar-IQ" sz="9600" dirty="0" smtClean="0">
                <a:solidFill>
                  <a:prstClr val="black"/>
                </a:solidFill>
              </a:rPr>
              <a:t>الاختلاف، </a:t>
            </a:r>
            <a:r>
              <a:rPr lang="ar-IQ" sz="9600" dirty="0">
                <a:solidFill>
                  <a:prstClr val="black"/>
                </a:solidFill>
              </a:rPr>
              <a:t>وأن الطلبة ذوي التحصيل المرتفع تزداد دافعيتهم في المواقف التي يدركون فيها أن فرص نجاحهم تساوي (50%) وأن مواقف الدافعية تكون في أعلى درجاتها في مواقف الجدة.</a:t>
            </a:r>
          </a:p>
          <a:p>
            <a:pPr marL="0" indent="0">
              <a:buNone/>
            </a:pPr>
            <a:endParaRPr lang="ar-IQ" sz="9600" dirty="0" smtClean="0"/>
          </a:p>
          <a:p>
            <a:pPr marL="0" indent="0">
              <a:buNone/>
            </a:pPr>
            <a:endParaRPr lang="ar-IQ" sz="2400" dirty="0"/>
          </a:p>
          <a:p>
            <a:pPr marL="0" indent="0">
              <a:buNone/>
            </a:pPr>
            <a:endParaRPr lang="ar-IQ" sz="2400" dirty="0"/>
          </a:p>
        </p:txBody>
      </p:sp>
    </p:spTree>
    <p:extLst>
      <p:ext uri="{BB962C8B-B14F-4D97-AF65-F5344CB8AC3E}">
        <p14:creationId xmlns:p14="http://schemas.microsoft.com/office/powerpoint/2010/main" val="410737855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1678</TotalTime>
  <Words>19288</Words>
  <Application>Microsoft Office PowerPoint</Application>
  <PresentationFormat>عرض على الشاشة (3:4)‏</PresentationFormat>
  <Paragraphs>699</Paragraphs>
  <Slides>125</Slides>
  <Notes>0</Notes>
  <HiddenSlides>0</HiddenSlides>
  <MMClips>0</MMClips>
  <ScaleCrop>false</ScaleCrop>
  <HeadingPairs>
    <vt:vector size="4" baseType="variant">
      <vt:variant>
        <vt:lpstr>نسق</vt:lpstr>
      </vt:variant>
      <vt:variant>
        <vt:i4>1</vt:i4>
      </vt:variant>
      <vt:variant>
        <vt:lpstr>عناوين الشرائح</vt:lpstr>
      </vt:variant>
      <vt:variant>
        <vt:i4>125</vt:i4>
      </vt:variant>
    </vt:vector>
  </HeadingPairs>
  <TitlesOfParts>
    <vt:vector size="126"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lenovo</dc:creator>
  <cp:lastModifiedBy>Maher</cp:lastModifiedBy>
  <cp:revision>470</cp:revision>
  <cp:lastPrinted>2019-12-17T12:18:14Z</cp:lastPrinted>
  <dcterms:created xsi:type="dcterms:W3CDTF">2019-06-18T05:23:53Z</dcterms:created>
  <dcterms:modified xsi:type="dcterms:W3CDTF">2021-08-15T06:58:13Z</dcterms:modified>
</cp:coreProperties>
</file>