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71" r:id="rId1"/>
  </p:sldMasterIdLst>
  <p:notesMasterIdLst>
    <p:notesMasterId r:id="rId54"/>
  </p:notesMasterIdLst>
  <p:sldIdLst>
    <p:sldId id="256" r:id="rId2"/>
    <p:sldId id="257" r:id="rId3"/>
    <p:sldId id="260" r:id="rId4"/>
    <p:sldId id="344" r:id="rId5"/>
    <p:sldId id="359" r:id="rId6"/>
    <p:sldId id="353" r:id="rId7"/>
    <p:sldId id="376" r:id="rId8"/>
    <p:sldId id="377" r:id="rId9"/>
    <p:sldId id="453" r:id="rId10"/>
    <p:sldId id="452" r:id="rId11"/>
    <p:sldId id="444" r:id="rId12"/>
    <p:sldId id="424" r:id="rId13"/>
    <p:sldId id="392" r:id="rId14"/>
    <p:sldId id="446" r:id="rId15"/>
    <p:sldId id="454" r:id="rId16"/>
    <p:sldId id="448" r:id="rId17"/>
    <p:sldId id="478" r:id="rId18"/>
    <p:sldId id="368" r:id="rId19"/>
    <p:sldId id="381" r:id="rId20"/>
    <p:sldId id="365" r:id="rId21"/>
    <p:sldId id="383" r:id="rId22"/>
    <p:sldId id="367" r:id="rId23"/>
    <p:sldId id="379" r:id="rId24"/>
    <p:sldId id="476" r:id="rId25"/>
    <p:sldId id="472" r:id="rId26"/>
    <p:sldId id="473" r:id="rId27"/>
    <p:sldId id="474" r:id="rId28"/>
    <p:sldId id="366" r:id="rId29"/>
    <p:sldId id="373" r:id="rId30"/>
    <p:sldId id="456" r:id="rId31"/>
    <p:sldId id="330" r:id="rId32"/>
    <p:sldId id="335" r:id="rId33"/>
    <p:sldId id="440" r:id="rId34"/>
    <p:sldId id="441" r:id="rId35"/>
    <p:sldId id="329" r:id="rId36"/>
    <p:sldId id="463" r:id="rId37"/>
    <p:sldId id="339" r:id="rId38"/>
    <p:sldId id="387" r:id="rId39"/>
    <p:sldId id="422" r:id="rId40"/>
    <p:sldId id="435" r:id="rId41"/>
    <p:sldId id="415" r:id="rId42"/>
    <p:sldId id="461" r:id="rId43"/>
    <p:sldId id="470" r:id="rId44"/>
    <p:sldId id="462" r:id="rId45"/>
    <p:sldId id="445" r:id="rId46"/>
    <p:sldId id="464" r:id="rId47"/>
    <p:sldId id="477" r:id="rId48"/>
    <p:sldId id="460" r:id="rId49"/>
    <p:sldId id="467" r:id="rId50"/>
    <p:sldId id="469" r:id="rId51"/>
    <p:sldId id="475" r:id="rId52"/>
    <p:sldId id="459" r:id="rId5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B0313D2-5942-44CC-970C-B6CDD460A7EC}">
          <p14:sldIdLst>
            <p14:sldId id="256"/>
            <p14:sldId id="257"/>
            <p14:sldId id="260"/>
            <p14:sldId id="344"/>
            <p14:sldId id="359"/>
            <p14:sldId id="353"/>
            <p14:sldId id="376"/>
            <p14:sldId id="377"/>
            <p14:sldId id="453"/>
            <p14:sldId id="452"/>
            <p14:sldId id="444"/>
            <p14:sldId id="424"/>
            <p14:sldId id="392"/>
            <p14:sldId id="446"/>
            <p14:sldId id="454"/>
            <p14:sldId id="448"/>
            <p14:sldId id="478"/>
            <p14:sldId id="368"/>
            <p14:sldId id="381"/>
            <p14:sldId id="365"/>
            <p14:sldId id="383"/>
            <p14:sldId id="367"/>
            <p14:sldId id="379"/>
            <p14:sldId id="476"/>
            <p14:sldId id="472"/>
            <p14:sldId id="473"/>
            <p14:sldId id="474"/>
            <p14:sldId id="366"/>
            <p14:sldId id="373"/>
            <p14:sldId id="456"/>
            <p14:sldId id="330"/>
            <p14:sldId id="335"/>
            <p14:sldId id="440"/>
            <p14:sldId id="441"/>
            <p14:sldId id="329"/>
            <p14:sldId id="463"/>
            <p14:sldId id="339"/>
            <p14:sldId id="387"/>
            <p14:sldId id="422"/>
            <p14:sldId id="435"/>
            <p14:sldId id="415"/>
            <p14:sldId id="461"/>
            <p14:sldId id="470"/>
            <p14:sldId id="462"/>
            <p14:sldId id="445"/>
            <p14:sldId id="464"/>
            <p14:sldId id="477"/>
            <p14:sldId id="460"/>
            <p14:sldId id="467"/>
            <p14:sldId id="469"/>
            <p14:sldId id="475"/>
            <p14:sldId id="459"/>
          </p14:sldIdLst>
        </p14:section>
      </p14:sectionLst>
    </p:ex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CCFF33"/>
    <a:srgbClr val="CCFF66"/>
    <a:srgbClr val="FFFF69"/>
    <a:srgbClr val="E5533F"/>
    <a:srgbClr val="FF6699"/>
    <a:srgbClr val="CC66FF"/>
    <a:srgbClr val="FF5050"/>
    <a:srgbClr val="9900CC"/>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5F0066-4E19-427A-9ACC-3080175D90E6}">
  <a:tblStyle styleId="{535F0066-4E19-427A-9ACC-3080175D90E6}" styleName="Table_0">
    <a:wholeTbl>
      <a:tcTxStyle b="off" i="off">
        <a:font>
          <a:latin typeface="Tw Cen MT"/>
          <a:ea typeface="Tw Cen MT"/>
          <a:cs typeface="Tw Cen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2F7"/>
          </a:solidFill>
        </a:fill>
      </a:tcStyle>
    </a:wholeTbl>
    <a:band1H>
      <a:tcTxStyle b="off" i="off"/>
      <a:tcStyle>
        <a:tcBdr/>
        <a:fill>
          <a:solidFill>
            <a:srgbClr val="DCE5EE"/>
          </a:solidFill>
        </a:fill>
      </a:tcStyle>
    </a:band1H>
    <a:band2H>
      <a:tcTxStyle b="off" i="off"/>
      <a:tcStyle>
        <a:tcBdr/>
      </a:tcStyle>
    </a:band2H>
    <a:band1V>
      <a:tcTxStyle b="off" i="off"/>
      <a:tcStyle>
        <a:tcBdr/>
        <a:fill>
          <a:solidFill>
            <a:srgbClr val="DCE5EE"/>
          </a:solidFill>
        </a:fill>
      </a:tcStyle>
    </a:band1V>
    <a:band2V>
      <a:tcTxStyle b="off" i="off"/>
      <a:tcStyle>
        <a:tcBdr/>
      </a:tcStyle>
    </a:band2V>
    <a:lastCol>
      <a:tcTxStyle b="on" i="off">
        <a:font>
          <a:latin typeface="Tw Cen MT"/>
          <a:ea typeface="Tw Cen MT"/>
          <a:cs typeface="Tw Cen MT"/>
        </a:font>
        <a:schemeClr val="lt1"/>
      </a:tcTxStyle>
      <a:tcStyle>
        <a:tcBdr/>
        <a:fill>
          <a:solidFill>
            <a:schemeClr val="accent1"/>
          </a:solidFill>
        </a:fill>
      </a:tcStyle>
    </a:lastCol>
    <a:firstCol>
      <a:tcTxStyle b="on" i="off">
        <a:font>
          <a:latin typeface="Tw Cen MT"/>
          <a:ea typeface="Tw Cen MT"/>
          <a:cs typeface="Tw Cen MT"/>
        </a:font>
        <a:schemeClr val="lt1"/>
      </a:tcTxStyle>
      <a:tcStyle>
        <a:tcBdr/>
        <a:fill>
          <a:solidFill>
            <a:schemeClr val="accent1"/>
          </a:solidFill>
        </a:fill>
      </a:tcStyle>
    </a:firstCol>
    <a:lastRow>
      <a:tcTxStyle b="on" i="off">
        <a:font>
          <a:latin typeface="Tw Cen MT"/>
          <a:ea typeface="Tw Cen MT"/>
          <a:cs typeface="Tw Cen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Tw Cen MT"/>
          <a:ea typeface="Tw Cen MT"/>
          <a:cs typeface="Tw Cen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99821" autoAdjust="0"/>
  </p:normalViewPr>
  <p:slideViewPr>
    <p:cSldViewPr snapToGrid="0">
      <p:cViewPr varScale="1">
        <p:scale>
          <a:sx n="97" d="100"/>
          <a:sy n="97" d="100"/>
        </p:scale>
        <p:origin x="480" y="72"/>
      </p:cViewPr>
      <p:guideLst>
        <p:guide orient="horz" pos="2160"/>
        <p:guide pos="2880"/>
      </p:guideLst>
    </p:cSldViewPr>
  </p:slideViewPr>
  <p:outlineViewPr>
    <p:cViewPr>
      <p:scale>
        <a:sx n="33" d="100"/>
        <a:sy n="33" d="100"/>
      </p:scale>
      <p:origin x="0" y="-8722"/>
    </p:cViewPr>
  </p:outlineViewPr>
  <p:notesTextViewPr>
    <p:cViewPr>
      <p:scale>
        <a:sx n="1" d="1"/>
        <a:sy n="1" d="1"/>
      </p:scale>
      <p:origin x="0" y="0"/>
    </p:cViewPr>
  </p:notesTextViewPr>
  <p:sorterViewPr>
    <p:cViewPr>
      <p:scale>
        <a:sx n="100" d="100"/>
        <a:sy n="100" d="100"/>
      </p:scale>
      <p:origin x="0" y="-60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ar-SA" sz="1200" b="0" i="0" u="none" strike="noStrike" cap="none">
                <a:solidFill>
                  <a:schemeClr val="dk1"/>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596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0" name="Google Shape;12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1295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128" name="Google Shape;12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6061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1" name="Google Shape;15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ar-SA"/>
              <a:pPr marL="0" lvl="0" indent="0" algn="r" rtl="0">
                <a:lnSpc>
                  <a:spcPct val="100000"/>
                </a:lnSpc>
                <a:spcBef>
                  <a:spcPts val="0"/>
                </a:spcBef>
                <a:spcAft>
                  <a:spcPts val="0"/>
                </a:spcAft>
                <a:buSzPts val="1400"/>
                <a:buNone/>
              </a:pPr>
              <a:t>3</a:t>
            </a:fld>
            <a:endParaRPr dirty="0"/>
          </a:p>
        </p:txBody>
      </p:sp>
    </p:spTree>
    <p:extLst>
      <p:ext uri="{BB962C8B-B14F-4D97-AF65-F5344CB8AC3E}">
        <p14:creationId xmlns:p14="http://schemas.microsoft.com/office/powerpoint/2010/main" val="2391264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ar-SA" sz="1200" b="0" i="0" u="none" strike="noStrike" cap="none" smtClean="0">
                <a:solidFill>
                  <a:schemeClr val="dk1"/>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8</a:t>
            </a:fld>
            <a:endParaRPr lang="ar-SA"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535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ar-SA" sz="1200" b="0" i="0" u="none" strike="noStrike" cap="none" smtClean="0">
                <a:solidFill>
                  <a:schemeClr val="dk1"/>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33</a:t>
            </a:fld>
            <a:endParaRPr lang="ar-SA"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8694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92" name="Google Shape;292;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ar-SA"/>
              <a:pPr marL="0" lvl="0" indent="0" algn="r" rtl="0">
                <a:lnSpc>
                  <a:spcPct val="100000"/>
                </a:lnSpc>
                <a:spcBef>
                  <a:spcPts val="0"/>
                </a:spcBef>
                <a:spcAft>
                  <a:spcPts val="0"/>
                </a:spcAft>
                <a:buClr>
                  <a:srgbClr val="000000"/>
                </a:buClr>
                <a:buSzPts val="1200"/>
                <a:buFont typeface="Arial"/>
                <a:buNone/>
              </a:pPr>
              <a:t>39</a:t>
            </a:fld>
            <a:endParaRPr/>
          </a:p>
        </p:txBody>
      </p:sp>
    </p:spTree>
    <p:extLst>
      <p:ext uri="{BB962C8B-B14F-4D97-AF65-F5344CB8AC3E}">
        <p14:creationId xmlns:p14="http://schemas.microsoft.com/office/powerpoint/2010/main" val="3399024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24" name="Google Shape;424;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ar-SA"/>
              <a:pPr marL="0" lvl="0" indent="0" algn="r" rtl="0">
                <a:lnSpc>
                  <a:spcPct val="100000"/>
                </a:lnSpc>
                <a:spcBef>
                  <a:spcPts val="0"/>
                </a:spcBef>
                <a:spcAft>
                  <a:spcPts val="0"/>
                </a:spcAft>
                <a:buClr>
                  <a:srgbClr val="000000"/>
                </a:buClr>
                <a:buSzPts val="1200"/>
                <a:buFont typeface="Arial"/>
                <a:buNone/>
              </a:pPr>
              <a:t>40</a:t>
            </a:fld>
            <a:endParaRPr/>
          </a:p>
        </p:txBody>
      </p:sp>
    </p:spTree>
    <p:extLst>
      <p:ext uri="{BB962C8B-B14F-4D97-AF65-F5344CB8AC3E}">
        <p14:creationId xmlns:p14="http://schemas.microsoft.com/office/powerpoint/2010/main" val="368519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8" name="Google Shape;31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8313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ar-IQ" dirty="0"/>
          </a:p>
        </p:txBody>
      </p:sp>
      <p:sp>
        <p:nvSpPr>
          <p:cNvPr id="5" name="Footer Placeholder 4"/>
          <p:cNvSpPr>
            <a:spLocks noGrp="1"/>
          </p:cNvSpPr>
          <p:nvPr>
            <p:ph type="ftr" sz="quarter" idx="11"/>
          </p:nvPr>
        </p:nvSpPr>
        <p:spPr/>
        <p:txBody>
          <a:bodyPr/>
          <a:lstStyle/>
          <a:p>
            <a:endParaRPr lang="ar-IQ"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738688317"/>
      </p:ext>
    </p:extLst>
  </p:cSld>
  <p:clrMapOvr>
    <a:masterClrMapping/>
  </p:clrMapOvr>
  <p:timing>
    <p:tnLst>
      <p:par>
        <p:cT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ar-IQ" dirty="0"/>
          </a:p>
        </p:txBody>
      </p:sp>
      <p:sp>
        <p:nvSpPr>
          <p:cNvPr id="5" name="Footer Placeholder 4"/>
          <p:cNvSpPr>
            <a:spLocks noGrp="1"/>
          </p:cNvSpPr>
          <p:nvPr>
            <p:ph type="ftr" sz="quarter" idx="11"/>
          </p:nvPr>
        </p:nvSpPr>
        <p:spPr/>
        <p:txBody>
          <a:bodyPr/>
          <a:lstStyle/>
          <a:p>
            <a:endParaRPr lang="ar-IQ"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1897257765"/>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ar-IQ" dirty="0"/>
          </a:p>
        </p:txBody>
      </p:sp>
      <p:sp>
        <p:nvSpPr>
          <p:cNvPr id="5" name="Footer Placeholder 4"/>
          <p:cNvSpPr>
            <a:spLocks noGrp="1"/>
          </p:cNvSpPr>
          <p:nvPr>
            <p:ph type="ftr" sz="quarter" idx="11"/>
          </p:nvPr>
        </p:nvSpPr>
        <p:spPr/>
        <p:txBody>
          <a:bodyPr/>
          <a:lstStyle/>
          <a:p>
            <a:endParaRPr lang="ar-IQ"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80820017"/>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ar-IQ" dirty="0"/>
          </a:p>
        </p:txBody>
      </p:sp>
      <p:sp>
        <p:nvSpPr>
          <p:cNvPr id="5" name="Footer Placeholder 4"/>
          <p:cNvSpPr>
            <a:spLocks noGrp="1"/>
          </p:cNvSpPr>
          <p:nvPr>
            <p:ph type="ftr" sz="quarter" idx="11"/>
          </p:nvPr>
        </p:nvSpPr>
        <p:spPr/>
        <p:txBody>
          <a:bodyPr/>
          <a:lstStyle/>
          <a:p>
            <a:endParaRPr lang="ar-IQ"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3373227023"/>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ar-IQ" dirty="0"/>
          </a:p>
        </p:txBody>
      </p:sp>
      <p:sp>
        <p:nvSpPr>
          <p:cNvPr id="5" name="Footer Placeholder 4"/>
          <p:cNvSpPr>
            <a:spLocks noGrp="1"/>
          </p:cNvSpPr>
          <p:nvPr>
            <p:ph type="ftr" sz="quarter" idx="11"/>
          </p:nvPr>
        </p:nvSpPr>
        <p:spPr/>
        <p:txBody>
          <a:bodyPr/>
          <a:lstStyle/>
          <a:p>
            <a:endParaRPr lang="ar-IQ"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75686278"/>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ar-IQ" dirty="0"/>
          </a:p>
        </p:txBody>
      </p:sp>
      <p:sp>
        <p:nvSpPr>
          <p:cNvPr id="5" name="Footer Placeholder 4"/>
          <p:cNvSpPr>
            <a:spLocks noGrp="1"/>
          </p:cNvSpPr>
          <p:nvPr>
            <p:ph type="ftr" sz="quarter" idx="11"/>
          </p:nvPr>
        </p:nvSpPr>
        <p:spPr/>
        <p:txBody>
          <a:bodyPr/>
          <a:lstStyle/>
          <a:p>
            <a:endParaRPr lang="ar-IQ"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656547217"/>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ar-IQ" dirty="0"/>
          </a:p>
        </p:txBody>
      </p:sp>
      <p:sp>
        <p:nvSpPr>
          <p:cNvPr id="5" name="Footer Placeholder 4"/>
          <p:cNvSpPr>
            <a:spLocks noGrp="1"/>
          </p:cNvSpPr>
          <p:nvPr>
            <p:ph type="ftr" sz="quarter" idx="11"/>
          </p:nvPr>
        </p:nvSpPr>
        <p:spPr/>
        <p:txBody>
          <a:bodyPr/>
          <a:lstStyle/>
          <a:p>
            <a:endParaRPr lang="ar-IQ"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3417477439"/>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ar-IQ" dirty="0"/>
          </a:p>
        </p:txBody>
      </p:sp>
      <p:sp>
        <p:nvSpPr>
          <p:cNvPr id="5" name="Footer Placeholder 4"/>
          <p:cNvSpPr>
            <a:spLocks noGrp="1"/>
          </p:cNvSpPr>
          <p:nvPr>
            <p:ph type="ftr" sz="quarter" idx="11"/>
          </p:nvPr>
        </p:nvSpPr>
        <p:spPr/>
        <p:txBody>
          <a:bodyPr/>
          <a:lstStyle/>
          <a:p>
            <a:endParaRPr lang="ar-IQ"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2558079418"/>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ar-IQ" dirty="0"/>
          </a:p>
        </p:txBody>
      </p:sp>
      <p:sp>
        <p:nvSpPr>
          <p:cNvPr id="5" name="Footer Placeholder 4"/>
          <p:cNvSpPr>
            <a:spLocks noGrp="1"/>
          </p:cNvSpPr>
          <p:nvPr>
            <p:ph type="ftr" sz="quarter" idx="11"/>
          </p:nvPr>
        </p:nvSpPr>
        <p:spPr/>
        <p:txBody>
          <a:bodyPr/>
          <a:lstStyle/>
          <a:p>
            <a:endParaRPr lang="ar-IQ"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2473245599"/>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ar-IQ" dirty="0"/>
          </a:p>
        </p:txBody>
      </p:sp>
      <p:sp>
        <p:nvSpPr>
          <p:cNvPr id="5" name="Footer Placeholder 4"/>
          <p:cNvSpPr>
            <a:spLocks noGrp="1"/>
          </p:cNvSpPr>
          <p:nvPr>
            <p:ph type="ftr" sz="quarter" idx="11"/>
          </p:nvPr>
        </p:nvSpPr>
        <p:spPr/>
        <p:txBody>
          <a:bodyPr/>
          <a:lstStyle/>
          <a:p>
            <a:endParaRPr lang="ar-IQ" dirty="0"/>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2104882278"/>
      </p:ext>
    </p:extLst>
  </p:cSld>
  <p:clrMapOvr>
    <a:masterClrMapping/>
  </p:clrMapOvr>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ar-IQ" dirty="0"/>
          </a:p>
        </p:txBody>
      </p:sp>
      <p:sp>
        <p:nvSpPr>
          <p:cNvPr id="6" name="Footer Placeholder 5"/>
          <p:cNvSpPr>
            <a:spLocks noGrp="1"/>
          </p:cNvSpPr>
          <p:nvPr>
            <p:ph type="ftr" sz="quarter" idx="11"/>
          </p:nvPr>
        </p:nvSpPr>
        <p:spPr/>
        <p:txBody>
          <a:bodyPr/>
          <a:lstStyle/>
          <a:p>
            <a:endParaRPr lang="ar-IQ" dirty="0"/>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742862791"/>
      </p:ext>
    </p:extLst>
  </p:cSld>
  <p:clrMapOvr>
    <a:masterClrMapping/>
  </p:clrMapOvr>
  <p:timing>
    <p:tnLst>
      <p:par>
        <p:cTn id="1" dur="indefinite" restart="never" nodeType="tmRoot"/>
      </p:par>
    </p:tnLst>
  </p:timing>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ar-IQ" dirty="0"/>
          </a:p>
        </p:txBody>
      </p:sp>
      <p:sp>
        <p:nvSpPr>
          <p:cNvPr id="8" name="Footer Placeholder 7"/>
          <p:cNvSpPr>
            <a:spLocks noGrp="1"/>
          </p:cNvSpPr>
          <p:nvPr>
            <p:ph type="ftr" sz="quarter" idx="11"/>
          </p:nvPr>
        </p:nvSpPr>
        <p:spPr/>
        <p:txBody>
          <a:bodyPr/>
          <a:lstStyle/>
          <a:p>
            <a:endParaRPr lang="ar-IQ" dirty="0"/>
          </a:p>
        </p:txBody>
      </p:sp>
      <p:sp>
        <p:nvSpPr>
          <p:cNvPr id="9" name="Slide Number Placeholder 8"/>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2531205280"/>
      </p:ext>
    </p:extLst>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ar-IQ" dirty="0"/>
          </a:p>
        </p:txBody>
      </p:sp>
      <p:sp>
        <p:nvSpPr>
          <p:cNvPr id="4" name="Footer Placeholder 3"/>
          <p:cNvSpPr>
            <a:spLocks noGrp="1"/>
          </p:cNvSpPr>
          <p:nvPr>
            <p:ph type="ftr" sz="quarter" idx="11"/>
          </p:nvPr>
        </p:nvSpPr>
        <p:spPr/>
        <p:txBody>
          <a:bodyPr/>
          <a:lstStyle/>
          <a:p>
            <a:endParaRPr lang="ar-IQ" dirty="0"/>
          </a:p>
        </p:txBody>
      </p:sp>
      <p:sp>
        <p:nvSpPr>
          <p:cNvPr id="5" name="Slide Number Placeholder 4"/>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2654787632"/>
      </p:ext>
    </p:extLst>
  </p:cSld>
  <p:clrMapOvr>
    <a:masterClrMapping/>
  </p:clrMapOvr>
  <p:timing>
    <p:tnLst>
      <p:par>
        <p:cTn id="1" dur="indefinite" restart="never" nodeType="tmRoot"/>
      </p:par>
    </p:tnLst>
  </p:timing>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ar-IQ" dirty="0"/>
          </a:p>
        </p:txBody>
      </p:sp>
      <p:sp>
        <p:nvSpPr>
          <p:cNvPr id="3" name="Footer Placeholder 2"/>
          <p:cNvSpPr>
            <a:spLocks noGrp="1"/>
          </p:cNvSpPr>
          <p:nvPr>
            <p:ph type="ftr" sz="quarter" idx="11"/>
          </p:nvPr>
        </p:nvSpPr>
        <p:spPr/>
        <p:txBody>
          <a:bodyPr/>
          <a:lstStyle/>
          <a:p>
            <a:endParaRPr lang="ar-IQ" dirty="0"/>
          </a:p>
        </p:txBody>
      </p:sp>
      <p:sp>
        <p:nvSpPr>
          <p:cNvPr id="4" name="Slide Number Placeholder 3"/>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3469389251"/>
      </p:ext>
    </p:extLst>
  </p:cSld>
  <p:clrMapOvr>
    <a:masterClrMapping/>
  </p:clrMapOvr>
  <p:timing>
    <p:tnLst>
      <p:par>
        <p:cTn id="1" dur="indefinite" restart="never" nodeType="tmRoot"/>
      </p:par>
    </p:tnLst>
  </p:timing>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ar-IQ" dirty="0"/>
          </a:p>
        </p:txBody>
      </p:sp>
      <p:sp>
        <p:nvSpPr>
          <p:cNvPr id="6" name="Footer Placeholder 5"/>
          <p:cNvSpPr>
            <a:spLocks noGrp="1"/>
          </p:cNvSpPr>
          <p:nvPr>
            <p:ph type="ftr" sz="quarter" idx="11"/>
          </p:nvPr>
        </p:nvSpPr>
        <p:spPr/>
        <p:txBody>
          <a:bodyPr/>
          <a:lstStyle/>
          <a:p>
            <a:endParaRPr lang="ar-IQ" dirty="0"/>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2300548563"/>
      </p:ext>
    </p:extLst>
  </p:cSld>
  <p:clrMapOvr>
    <a:masterClrMapping/>
  </p:clrMapOvr>
  <p:timing>
    <p:tnLst>
      <p:par>
        <p:cTn id="1" dur="indefinite" restart="never" nodeType="tmRoot"/>
      </p:par>
    </p:tnLst>
  </p:timing>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ar-IQ" dirty="0"/>
          </a:p>
        </p:txBody>
      </p:sp>
      <p:sp>
        <p:nvSpPr>
          <p:cNvPr id="6" name="Footer Placeholder 5"/>
          <p:cNvSpPr>
            <a:spLocks noGrp="1"/>
          </p:cNvSpPr>
          <p:nvPr>
            <p:ph type="ftr" sz="quarter" idx="11"/>
          </p:nvPr>
        </p:nvSpPr>
        <p:spPr/>
        <p:txBody>
          <a:bodyPr/>
          <a:lstStyle/>
          <a:p>
            <a:endParaRPr lang="ar-IQ" dirty="0"/>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1989810636"/>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ar-IQ"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ar-IQ"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marL="0" lvl="0" indent="0" algn="ctr" rtl="0">
              <a:spcBef>
                <a:spcPts val="0"/>
              </a:spcBef>
              <a:spcAft>
                <a:spcPts val="0"/>
              </a:spcAft>
              <a:buNone/>
            </a:pPr>
            <a:fld id="{00000000-1234-1234-1234-123412341234}" type="slidenum">
              <a:rPr lang="ar-SA" smtClean="0"/>
              <a:pPr marL="0" lvl="0" indent="0" algn="ctr" rtl="0">
                <a:spcBef>
                  <a:spcPts val="0"/>
                </a:spcBef>
                <a:spcAft>
                  <a:spcPts val="0"/>
                </a:spcAft>
                <a:buNone/>
              </a:pPr>
              <a:t>‹#›</a:t>
            </a:fld>
            <a:endParaRPr lang="ar-SA" dirty="0"/>
          </a:p>
        </p:txBody>
      </p:sp>
    </p:spTree>
    <p:extLst>
      <p:ext uri="{BB962C8B-B14F-4D97-AF65-F5344CB8AC3E}">
        <p14:creationId xmlns:p14="http://schemas.microsoft.com/office/powerpoint/2010/main" val="1150853980"/>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Lst>
  <p:transition spd="med">
    <p:wedge/>
  </p:transition>
  <p:timing>
    <p:tnLst>
      <p:par>
        <p:cTn id="1" dur="indefinite" restart="never" nodeType="tmRoot"/>
      </p:par>
    </p:tnLst>
  </p:timing>
  <p:hf sldNum="0" hdr="0" ftr="0" dt="0"/>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9.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9.xml"/><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9.xml"/><Relationship Id="rId5" Type="http://schemas.openxmlformats.org/officeDocument/2006/relationships/image" Target="../media/image42.jp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xml"/><Relationship Id="rId5" Type="http://schemas.openxmlformats.org/officeDocument/2006/relationships/image" Target="../media/image46.jp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9.xm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9.xml"/><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9.xml"/><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9.xml"/><Relationship Id="rId4" Type="http://schemas.openxmlformats.org/officeDocument/2006/relationships/image" Target="../media/image6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9.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71.jpe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9.xml"/><Relationship Id="rId5" Type="http://schemas.openxmlformats.org/officeDocument/2006/relationships/image" Target="../media/image78.jpg"/><Relationship Id="rId4" Type="http://schemas.openxmlformats.org/officeDocument/2006/relationships/image" Target="../media/image77.jpg"/></Relationships>
</file>

<file path=ppt/slides/_rels/slide4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9.xml"/><Relationship Id="rId5" Type="http://schemas.openxmlformats.org/officeDocument/2006/relationships/image" Target="../media/image82.jpg"/><Relationship Id="rId4" Type="http://schemas.openxmlformats.org/officeDocument/2006/relationships/image" Target="../media/image81.jpg"/></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9.xml"/><Relationship Id="rId5" Type="http://schemas.openxmlformats.org/officeDocument/2006/relationships/image" Target="../media/image86.jpg"/><Relationship Id="rId4" Type="http://schemas.openxmlformats.org/officeDocument/2006/relationships/image" Target="../media/image85.jpg"/></Relationships>
</file>

<file path=ppt/slides/_rels/slide4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9.xml"/><Relationship Id="rId4" Type="http://schemas.openxmlformats.org/officeDocument/2006/relationships/image" Target="../media/image89.jpg"/></Relationships>
</file>

<file path=ppt/slides/_rels/slide4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9.xml"/><Relationship Id="rId4" Type="http://schemas.openxmlformats.org/officeDocument/2006/relationships/image" Target="../media/image92.jpg"/></Relationships>
</file>

<file path=ppt/slides/_rels/slide4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9.xml"/><Relationship Id="rId5" Type="http://schemas.openxmlformats.org/officeDocument/2006/relationships/image" Target="../media/image96.jpg"/><Relationship Id="rId4" Type="http://schemas.openxmlformats.org/officeDocument/2006/relationships/image" Target="../media/image95.jpg"/></Relationships>
</file>

<file path=ppt/slides/_rels/slide4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9.xml"/><Relationship Id="rId5" Type="http://schemas.openxmlformats.org/officeDocument/2006/relationships/image" Target="../media/image100.jpg"/><Relationship Id="rId4" Type="http://schemas.openxmlformats.org/officeDocument/2006/relationships/image" Target="../media/image99.jpg"/></Relationships>
</file>

<file path=ppt/slides/_rels/slide4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9.xml"/><Relationship Id="rId5" Type="http://schemas.openxmlformats.org/officeDocument/2006/relationships/image" Target="../media/image104.jpg"/><Relationship Id="rId4" Type="http://schemas.openxmlformats.org/officeDocument/2006/relationships/image" Target="../media/image10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9.xml"/><Relationship Id="rId5" Type="http://schemas.openxmlformats.org/officeDocument/2006/relationships/image" Target="../media/image108.jpg"/><Relationship Id="rId4" Type="http://schemas.openxmlformats.org/officeDocument/2006/relationships/image" Target="../media/image107.jpg"/></Relationships>
</file>

<file path=ppt/slides/_rels/slide51.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9.jp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Shape 121"/>
        <p:cNvGrpSpPr/>
        <p:nvPr/>
      </p:nvGrpSpPr>
      <p:grpSpPr>
        <a:xfrm>
          <a:off x="0" y="0"/>
          <a:ext cx="0" cy="0"/>
          <a:chOff x="0" y="0"/>
          <a:chExt cx="0" cy="0"/>
        </a:xfrm>
      </p:grpSpPr>
      <p:sp>
        <p:nvSpPr>
          <p:cNvPr id="124" name="Google Shape;124;p15"/>
          <p:cNvSpPr txBox="1">
            <a:spLocks noGrp="1"/>
          </p:cNvSpPr>
          <p:nvPr>
            <p:ph type="ctrTitle"/>
          </p:nvPr>
        </p:nvSpPr>
        <p:spPr>
          <a:xfrm>
            <a:off x="212831" y="276882"/>
            <a:ext cx="8718333" cy="1253436"/>
          </a:xfrm>
          <a:prstGeom prst="rect">
            <a:avLst/>
          </a:prstGeom>
          <a:pattFill prst="pct5">
            <a:fgClr>
              <a:schemeClr val="accent1"/>
            </a:fgClr>
            <a:bgClr>
              <a:schemeClr val="bg1"/>
            </a:bgClr>
          </a:pattFill>
          <a:ln>
            <a:noFill/>
          </a:ln>
          <a:effectLst>
            <a:glow rad="139700">
              <a:schemeClr val="accent2">
                <a:satMod val="175000"/>
                <a:alpha val="40000"/>
              </a:schemeClr>
            </a:glow>
          </a:effectLst>
        </p:spPr>
        <p:txBody>
          <a:bodyPr spcFirstLastPara="1" wrap="square" lIns="91425" tIns="45700" rIns="91425" bIns="45700" anchor="b" anchorCtr="0">
            <a:noAutofit/>
          </a:bodyPr>
          <a:lstStyle/>
          <a:p>
            <a:pPr marL="0" lvl="0" indent="0" algn="ctr" rtl="1">
              <a:lnSpc>
                <a:spcPct val="100000"/>
              </a:lnSpc>
              <a:spcBef>
                <a:spcPts val="0"/>
              </a:spcBef>
              <a:spcAft>
                <a:spcPts val="0"/>
              </a:spcAft>
              <a:buSzPts val="1400"/>
              <a:buNone/>
            </a:pPr>
            <a:r>
              <a:rPr lang="ar-SA" sz="2800" b="1" dirty="0">
                <a:solidFill>
                  <a:srgbClr val="002060"/>
                </a:solidFill>
                <a:effectLst>
                  <a:glow rad="63500">
                    <a:schemeClr val="accent4">
                      <a:satMod val="175000"/>
                      <a:alpha val="40000"/>
                    </a:schemeClr>
                  </a:glow>
                </a:effectLst>
              </a:rPr>
              <a:t>جامعة بغداد </a:t>
            </a:r>
            <a:endParaRPr sz="2800" b="1" dirty="0">
              <a:solidFill>
                <a:srgbClr val="002060"/>
              </a:solidFill>
              <a:effectLst>
                <a:glow rad="63500">
                  <a:schemeClr val="accent4">
                    <a:satMod val="175000"/>
                    <a:alpha val="40000"/>
                  </a:schemeClr>
                </a:glow>
              </a:effectLst>
            </a:endParaRPr>
          </a:p>
          <a:p>
            <a:pPr marL="0" lvl="0" indent="0" algn="ctr" rtl="1">
              <a:lnSpc>
                <a:spcPct val="100000"/>
              </a:lnSpc>
              <a:spcBef>
                <a:spcPts val="0"/>
              </a:spcBef>
              <a:spcAft>
                <a:spcPts val="0"/>
              </a:spcAft>
              <a:buSzPts val="1400"/>
              <a:buNone/>
            </a:pPr>
            <a:r>
              <a:rPr lang="ar-SA" sz="2800" b="1" dirty="0">
                <a:solidFill>
                  <a:srgbClr val="002060"/>
                </a:solidFill>
                <a:effectLst>
                  <a:glow rad="63500">
                    <a:schemeClr val="accent4">
                      <a:satMod val="175000"/>
                      <a:alpha val="40000"/>
                    </a:schemeClr>
                  </a:glow>
                </a:effectLst>
              </a:rPr>
              <a:t>كلية التربية للبنات </a:t>
            </a:r>
            <a:endParaRPr sz="2800" b="1" dirty="0">
              <a:solidFill>
                <a:srgbClr val="002060"/>
              </a:solidFill>
              <a:effectLst>
                <a:glow rad="63500">
                  <a:schemeClr val="accent4">
                    <a:satMod val="175000"/>
                    <a:alpha val="40000"/>
                  </a:schemeClr>
                </a:glow>
              </a:effectLst>
            </a:endParaRPr>
          </a:p>
        </p:txBody>
      </p:sp>
      <p:sp>
        <p:nvSpPr>
          <p:cNvPr id="122" name="Google Shape;122;p15"/>
          <p:cNvSpPr txBox="1">
            <a:spLocks noGrp="1"/>
          </p:cNvSpPr>
          <p:nvPr>
            <p:ph type="subTitle" idx="1"/>
          </p:nvPr>
        </p:nvSpPr>
        <p:spPr>
          <a:xfrm>
            <a:off x="212831" y="2023135"/>
            <a:ext cx="8718333" cy="4427367"/>
          </a:xfrm>
          <a:prstGeom prst="rect">
            <a:avLst/>
          </a:prstGeom>
          <a:pattFill prst="solidDmnd">
            <a:fgClr>
              <a:schemeClr val="accent1"/>
            </a:fgClr>
            <a:bgClr>
              <a:schemeClr val="bg1"/>
            </a:bgClr>
          </a:pattFill>
          <a:ln/>
          <a:effectLst>
            <a:glow rad="228600">
              <a:schemeClr val="accent4">
                <a:satMod val="175000"/>
                <a:alpha val="40000"/>
              </a:schemeClr>
            </a:glow>
          </a:effectLst>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lvl="0" indent="0" algn="ctr" rtl="1">
              <a:spcBef>
                <a:spcPts val="0"/>
              </a:spcBef>
              <a:buSzPts val="2400"/>
            </a:pPr>
            <a:r>
              <a:rPr lang="ar-IQ" sz="2800" b="1" dirty="0" smtClean="0">
                <a:ln w="0"/>
                <a:solidFill>
                  <a:schemeClr val="tx1"/>
                </a:solidFill>
                <a:effectLst>
                  <a:glow rad="63500">
                    <a:schemeClr val="accent2">
                      <a:satMod val="175000"/>
                      <a:alpha val="40000"/>
                    </a:schemeClr>
                  </a:glow>
                  <a:outerShdw blurRad="38100" dist="19050" dir="2700000" algn="tl" rotWithShape="0">
                    <a:schemeClr val="dk1">
                      <a:alpha val="40000"/>
                    </a:schemeClr>
                  </a:outerShdw>
                </a:effectLst>
              </a:rPr>
              <a:t>التقرير الشامل لنشاطات </a:t>
            </a:r>
          </a:p>
          <a:p>
            <a:pPr marL="0" lvl="0" indent="0" algn="ctr" rtl="1">
              <a:spcBef>
                <a:spcPts val="0"/>
              </a:spcBef>
              <a:buSzPts val="2400"/>
            </a:pPr>
            <a:r>
              <a:rPr lang="ar-IQ" sz="2800" b="1" dirty="0" smtClean="0">
                <a:ln w="0"/>
                <a:solidFill>
                  <a:schemeClr val="tx1"/>
                </a:solidFill>
                <a:effectLst>
                  <a:glow rad="63500">
                    <a:schemeClr val="accent2">
                      <a:satMod val="175000"/>
                      <a:alpha val="40000"/>
                    </a:schemeClr>
                  </a:glow>
                  <a:outerShdw blurRad="38100" dist="19050" dir="2700000" algn="tl" rotWithShape="0">
                    <a:schemeClr val="dk1">
                      <a:alpha val="40000"/>
                    </a:schemeClr>
                  </a:outerShdw>
                </a:effectLst>
              </a:rPr>
              <a:t>ذوحدة </a:t>
            </a:r>
            <a:r>
              <a:rPr lang="ar-IQ" sz="2800" b="1" dirty="0" smtClean="0">
                <a:ln w="0"/>
                <a:solidFill>
                  <a:schemeClr val="tx1"/>
                </a:solidFill>
                <a:effectLst>
                  <a:glow rad="63500">
                    <a:schemeClr val="accent2">
                      <a:satMod val="175000"/>
                      <a:alpha val="40000"/>
                    </a:schemeClr>
                  </a:glow>
                  <a:outerShdw blurRad="38100" dist="19050" dir="2700000" algn="tl" rotWithShape="0">
                    <a:schemeClr val="dk1">
                      <a:alpha val="40000"/>
                    </a:schemeClr>
                  </a:outerShdw>
                </a:effectLst>
              </a:rPr>
              <a:t>ابن سينا للتعليم الالكتروني</a:t>
            </a:r>
          </a:p>
          <a:p>
            <a:pPr marL="0" lvl="0" indent="0" algn="ctr" rtl="1">
              <a:spcBef>
                <a:spcPts val="0"/>
              </a:spcBef>
              <a:buSzPts val="2400"/>
            </a:pPr>
            <a:r>
              <a:rPr lang="ar-IQ" sz="2800" b="1" dirty="0" smtClean="0">
                <a:ln w="0"/>
                <a:solidFill>
                  <a:schemeClr val="tx1"/>
                </a:solidFill>
                <a:effectLst>
                  <a:glow rad="63500">
                    <a:schemeClr val="accent2">
                      <a:satMod val="175000"/>
                      <a:alpha val="40000"/>
                    </a:schemeClr>
                  </a:glow>
                  <a:outerShdw blurRad="38100" dist="19050" dir="2700000" algn="tl" rotWithShape="0">
                    <a:schemeClr val="dk1">
                      <a:alpha val="40000"/>
                    </a:schemeClr>
                  </a:outerShdw>
                </a:effectLst>
              </a:rPr>
              <a:t>للعام الدراسي 2020/2019</a:t>
            </a:r>
          </a:p>
          <a:p>
            <a:pPr marL="0" lvl="0" indent="0" algn="ctr" rtl="1">
              <a:spcBef>
                <a:spcPts val="0"/>
              </a:spcBef>
              <a:buSzPts val="2400"/>
            </a:pPr>
            <a:endParaRPr lang="en-US" sz="2800" b="1" dirty="0" smtClean="0">
              <a:solidFill>
                <a:srgbClr val="002060"/>
              </a:solidFill>
              <a:effectLst>
                <a:glow rad="63500">
                  <a:schemeClr val="accent2">
                    <a:satMod val="175000"/>
                    <a:alpha val="40000"/>
                  </a:schemeClr>
                </a:glow>
              </a:effectLst>
            </a:endParaRPr>
          </a:p>
          <a:p>
            <a:pPr marL="0" lvl="0" indent="0" rtl="1">
              <a:spcBef>
                <a:spcPts val="0"/>
              </a:spcBef>
              <a:buSzPts val="2400"/>
            </a:pPr>
            <a:endParaRPr lang="ar-IQ" sz="2000" b="1" dirty="0" smtClean="0">
              <a:solidFill>
                <a:srgbClr val="002060"/>
              </a:solidFill>
              <a:effectLst>
                <a:glow rad="63500">
                  <a:schemeClr val="accent2">
                    <a:satMod val="175000"/>
                    <a:alpha val="40000"/>
                  </a:schemeClr>
                </a:glow>
              </a:effectLst>
            </a:endParaRPr>
          </a:p>
          <a:p>
            <a:pPr marL="0" lvl="0" indent="0" rtl="1">
              <a:spcBef>
                <a:spcPts val="0"/>
              </a:spcBef>
              <a:buSzPts val="2400"/>
            </a:pPr>
            <a:r>
              <a:rPr lang="ar-IQ" sz="20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rPr>
              <a:t>                 اعداد وتنضيد                                                      مراجعة وتدقيق </a:t>
            </a:r>
          </a:p>
          <a:p>
            <a:pPr marL="0" lvl="0" indent="0" rtl="1">
              <a:spcBef>
                <a:spcPts val="0"/>
              </a:spcBef>
              <a:buSzPts val="2400"/>
            </a:pPr>
            <a:r>
              <a:rPr lang="ar-IQ" sz="20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rPr>
              <a:t>           ا.م. نادية حسين منخي                                               ا.م.د.عفاف بديع جميل </a:t>
            </a:r>
          </a:p>
          <a:p>
            <a:pPr marL="0" lvl="0" indent="0" rtl="1">
              <a:spcBef>
                <a:spcPts val="0"/>
              </a:spcBef>
              <a:buSzPts val="2400"/>
            </a:pPr>
            <a:r>
              <a:rPr lang="ar-IQ" sz="20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rPr>
              <a:t>           </a:t>
            </a:r>
            <a:r>
              <a:rPr lang="ar-SA" sz="20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rPr>
              <a:t>مسؤول </a:t>
            </a:r>
            <a:r>
              <a:rPr lang="ar-IQ" sz="20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rPr>
              <a:t>وحدة </a:t>
            </a:r>
            <a:r>
              <a:rPr lang="ar-SA" sz="20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rPr>
              <a:t>ابن سي</a:t>
            </a:r>
            <a:r>
              <a:rPr lang="ar-IQ" sz="20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rPr>
              <a:t>نا                                          معاون العميد للشؤون العلمية</a:t>
            </a:r>
          </a:p>
          <a:p>
            <a:pPr marL="0" lvl="0" indent="0" rtl="1">
              <a:spcBef>
                <a:spcPts val="0"/>
              </a:spcBef>
              <a:buSzPts val="2400"/>
            </a:pPr>
            <a:r>
              <a:rPr lang="ar-SA" sz="20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rPr>
              <a:t> </a:t>
            </a:r>
            <a:r>
              <a:rPr lang="ar-IQ" sz="20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rPr>
              <a:t>               للتعليم الالكتروني                                                   والدراسات العليا </a:t>
            </a:r>
          </a:p>
        </p:txBody>
      </p:sp>
      <p:pic>
        <p:nvPicPr>
          <p:cNvPr id="123" name="Google Shape;123;p15" descr="6CCEC632-B9E7-4F50-938C-8361A6456B1F.PNG"/>
          <p:cNvPicPr preferRelativeResize="0"/>
          <p:nvPr/>
        </p:nvPicPr>
        <p:blipFill rotWithShape="1">
          <a:blip r:embed="rId3">
            <a:alphaModFix/>
          </a:blip>
          <a:srcRect/>
          <a:stretch/>
        </p:blipFill>
        <p:spPr>
          <a:xfrm>
            <a:off x="120123" y="139571"/>
            <a:ext cx="1580109" cy="1528057"/>
          </a:xfrm>
          <a:prstGeom prst="rect">
            <a:avLst/>
          </a:prstGeom>
          <a:noFill/>
          <a:ln>
            <a:noFill/>
          </a:ln>
        </p:spPr>
      </p:pic>
      <p:pic>
        <p:nvPicPr>
          <p:cNvPr id="125" name="Google Shape;125;p15"/>
          <p:cNvPicPr preferRelativeResize="0"/>
          <p:nvPr/>
        </p:nvPicPr>
        <p:blipFill rotWithShape="1">
          <a:blip r:embed="rId4">
            <a:alphaModFix/>
          </a:blip>
          <a:srcRect b="-1549"/>
          <a:stretch/>
        </p:blipFill>
        <p:spPr>
          <a:xfrm>
            <a:off x="7555409" y="276882"/>
            <a:ext cx="1308847" cy="1253436"/>
          </a:xfrm>
          <a:prstGeom prst="ellipse">
            <a:avLst/>
          </a:prstGeom>
          <a:noFill/>
          <a:ln>
            <a:noFill/>
          </a:ln>
        </p:spPr>
      </p:pic>
    </p:spTree>
  </p:cSld>
  <p:clrMapOvr>
    <a:masterClrMapping/>
  </p:clrMapOvr>
  <p:transition spd="med">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32528" y="4421610"/>
            <a:ext cx="4222377" cy="62526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a:bodyPr>
          <a:lstStyle/>
          <a:p>
            <a:pPr algn="ctr" rtl="1"/>
            <a:r>
              <a:rPr lang="ar-IQ" sz="2800" b="1" dirty="0" smtClean="0">
                <a:ln w="0"/>
                <a:solidFill>
                  <a:srgbClr val="002060"/>
                </a:solidFill>
                <a:effectLst>
                  <a:glow rad="63500">
                    <a:schemeClr val="accent3">
                      <a:satMod val="175000"/>
                      <a:alpha val="40000"/>
                    </a:schemeClr>
                  </a:glow>
                  <a:outerShdw blurRad="38100" dist="19050" dir="2700000" algn="tl" rotWithShape="0">
                    <a:schemeClr val="dk1">
                      <a:alpha val="40000"/>
                    </a:schemeClr>
                  </a:outerShdw>
                </a:effectLst>
              </a:rPr>
              <a:t>انشاء الصف الالكتروني</a:t>
            </a:r>
            <a:endParaRPr lang="ar-IQ" sz="2800" b="1" dirty="0">
              <a:ln w="0"/>
              <a:solidFill>
                <a:srgbClr val="002060"/>
              </a:solidFill>
              <a:effectLst>
                <a:glow rad="63500">
                  <a:schemeClr val="accent3">
                    <a:satMod val="175000"/>
                    <a:alpha val="40000"/>
                  </a:schemeClr>
                </a:glow>
                <a:outerShdw blurRad="38100" dist="19050" dir="2700000" algn="tl" rotWithShape="0">
                  <a:schemeClr val="dk1">
                    <a:alpha val="40000"/>
                  </a:schemeClr>
                </a:outerShdw>
              </a:effectLst>
            </a:endParaRPr>
          </a:p>
        </p:txBody>
      </p:sp>
      <p:pic>
        <p:nvPicPr>
          <p:cNvPr id="3" name="Picture Placeholder 2"/>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b="6682"/>
          <a:stretch/>
        </p:blipFill>
        <p:spPr>
          <a:xfrm>
            <a:off x="4858869" y="675764"/>
            <a:ext cx="3792071" cy="3085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1299881" y="5535577"/>
            <a:ext cx="6687672" cy="82936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توثيق نشاطات وحدة ابن سينا للتعليم الالكتروني </a:t>
            </a:r>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endParaRPr>
          </a:p>
        </p:txBody>
      </p:sp>
      <p:pic>
        <p:nvPicPr>
          <p:cNvPr id="5" name="Picture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95" y="675764"/>
            <a:ext cx="3724991" cy="3085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5426431"/>
      </p:ext>
    </p:extLst>
  </p:cSld>
  <p:clrMapOvr>
    <a:masterClrMapping/>
  </p:clrMapOvr>
  <p:transition spd="med">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330671"/>
            <a:ext cx="8213835" cy="131642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rPr>
              <a:t>متابعة استخدام  المنصات التعليمية </a:t>
            </a:r>
          </a:p>
          <a:p>
            <a:pPr algn="ctr"/>
            <a:r>
              <a:rPr lang="ar-IQ" sz="2000" b="1" dirty="0" smtClean="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rPr>
              <a:t>استخدام منصة كوكل </a:t>
            </a:r>
            <a:r>
              <a:rPr lang="ar-IQ" sz="2000" b="1" dirty="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rPr>
              <a:t>كلاسروم </a:t>
            </a:r>
            <a:r>
              <a:rPr lang="ar-IQ" sz="2000" b="1" dirty="0" smtClean="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rPr>
              <a:t>المجانية </a:t>
            </a:r>
            <a:r>
              <a:rPr lang="en-US" sz="2000" b="1" dirty="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rPr>
              <a:t>Google </a:t>
            </a:r>
            <a:r>
              <a:rPr lang="en-US" sz="2000" b="1" dirty="0" smtClean="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rPr>
              <a:t>Classroom</a:t>
            </a:r>
            <a:r>
              <a:rPr lang="ar-IQ" sz="2000" b="1" dirty="0" smtClean="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rPr>
              <a:t> ضمن مجموعة تطبيقات كوكل للتعلم المجانية  </a:t>
            </a:r>
            <a:r>
              <a:rPr lang="en-US" sz="2000" b="1" dirty="0" smtClean="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rPr>
              <a:t>G Suite/ Google for Education</a:t>
            </a:r>
            <a:endParaRPr lang="ar-IQ" sz="2000" b="1" dirty="0" smtClean="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endParaRPr>
          </a:p>
          <a:p>
            <a:pPr algn="ctr" rtl="1"/>
            <a:r>
              <a:rPr lang="en-US" sz="2000" b="1" dirty="0" smtClean="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rPr>
              <a:t>  </a:t>
            </a:r>
            <a:endParaRPr lang="ar-IQ" sz="2000" b="1" dirty="0">
              <a:ln w="0"/>
              <a:solidFill>
                <a:schemeClr val="tx1"/>
              </a:solidFill>
              <a:effectLst>
                <a:glow rad="63500">
                  <a:schemeClr val="accent3">
                    <a:satMod val="175000"/>
                    <a:alpha val="40000"/>
                  </a:schemeClr>
                </a:glow>
                <a:outerShdw blurRad="38100" dist="19050" dir="2700000" algn="tl" rotWithShape="0">
                  <a:schemeClr val="dk1">
                    <a:alpha val="40000"/>
                  </a:schemeClr>
                </a:outerShdw>
              </a:effectLs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790" y="2079812"/>
            <a:ext cx="3238354" cy="2114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79812"/>
            <a:ext cx="4359165" cy="4518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7790" y="4477407"/>
            <a:ext cx="3238354"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3460688"/>
      </p:ext>
    </p:extLst>
  </p:cSld>
  <p:clrMapOvr>
    <a:masterClrMapping/>
  </p:clrMapOvr>
  <p:transition spd="med">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67486" y="540212"/>
            <a:ext cx="6347714" cy="396292"/>
          </a:xfrm>
        </p:spPr>
        <p:txBody>
          <a:bodyPr>
            <a:normAutofit fontScale="90000"/>
          </a:bodyPr>
          <a:lstStyle/>
          <a:p>
            <a:endParaRPr lang="ar-IQ" dirty="0"/>
          </a:p>
        </p:txBody>
      </p:sp>
      <p:sp>
        <p:nvSpPr>
          <p:cNvPr id="5" name="Text Placeholder 4"/>
          <p:cNvSpPr>
            <a:spLocks noGrp="1"/>
          </p:cNvSpPr>
          <p:nvPr>
            <p:ph type="body" sz="half" idx="2"/>
          </p:nvPr>
        </p:nvSpPr>
        <p:spPr>
          <a:xfrm>
            <a:off x="609599" y="364994"/>
            <a:ext cx="8081691" cy="74647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rPr>
              <a:t>متابعة استخدام منصات التع تفعيل الصفوف الالكترونية </a:t>
            </a:r>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6766"/>
          <a:stretch/>
        </p:blipFill>
        <p:spPr>
          <a:xfrm>
            <a:off x="4789850" y="1545925"/>
            <a:ext cx="3901440" cy="229404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758"/>
          <a:stretch/>
        </p:blipFill>
        <p:spPr>
          <a:xfrm>
            <a:off x="609599" y="1533676"/>
            <a:ext cx="3845859" cy="2318539"/>
          </a:xfrm>
          <a:prstGeom prst="rect">
            <a:avLst/>
          </a:prstGeom>
          <a:ln>
            <a:no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rotWithShape="1">
          <a:blip r:embed="rId4"/>
          <a:srcRect t="7323" b="19115"/>
          <a:stretch/>
        </p:blipFill>
        <p:spPr bwMode="auto">
          <a:xfrm>
            <a:off x="2389866" y="4122840"/>
            <a:ext cx="4131184" cy="25459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3979922"/>
      </p:ext>
    </p:extLst>
  </p:cSld>
  <p:clrMapOvr>
    <a:masterClrMapping/>
  </p:clrMapOvr>
  <p:transition spd="med">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17" name="Picture Placeholder 8"/>
          <p:cNvPicPr>
            <a:picLocks noChangeAspect="1"/>
          </p:cNvPicPr>
          <p:nvPr/>
        </p:nvPicPr>
        <p:blipFill>
          <a:blip r:embed="rId2">
            <a:extLst>
              <a:ext uri="{28A0092B-C50C-407E-A947-70E740481C1C}">
                <a14:useLocalDpi xmlns:a14="http://schemas.microsoft.com/office/drawing/2010/main" val="0"/>
              </a:ext>
            </a:extLst>
          </a:blip>
          <a:srcRect t="9835" b="9835"/>
          <a:stretch>
            <a:fillRect/>
          </a:stretch>
        </p:blipFill>
        <p:spPr>
          <a:xfrm>
            <a:off x="2311500" y="4365345"/>
            <a:ext cx="4616825" cy="2159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3"/>
          <a:srcRect/>
          <a:stretch>
            <a:fillRect/>
          </a:stretch>
        </p:blipFill>
        <p:spPr bwMode="auto">
          <a:xfrm>
            <a:off x="4758814" y="1711640"/>
            <a:ext cx="3411846" cy="2328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Left"/>
            <a:lightRig rig="threePt" dir="t"/>
          </a:scene3d>
        </p:spPr>
      </p:pic>
      <p:pic>
        <p:nvPicPr>
          <p:cNvPr id="6" name="Picture Placeholder 4"/>
          <p:cNvPicPr>
            <a:picLocks noGrp="1" noChangeAspect="1"/>
          </p:cNvPicPr>
          <p:nvPr>
            <p:ph type="pic" idx="1"/>
          </p:nvPr>
        </p:nvPicPr>
        <p:blipFill>
          <a:blip r:embed="rId4">
            <a:extLst>
              <a:ext uri="{28A0092B-C50C-407E-A947-70E740481C1C}">
                <a14:useLocalDpi xmlns:a14="http://schemas.microsoft.com/office/drawing/2010/main" val="0"/>
              </a:ext>
            </a:extLst>
          </a:blip>
          <a:stretch>
            <a:fillRect/>
          </a:stretch>
        </p:blipFill>
        <p:spPr>
          <a:xfrm>
            <a:off x="1097982" y="1711640"/>
            <a:ext cx="3660833" cy="2328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Right"/>
            <a:lightRig rig="threePt" dir="t"/>
          </a:scene3d>
        </p:spPr>
      </p:pic>
      <p:sp>
        <p:nvSpPr>
          <p:cNvPr id="2" name="Text Placeholder 1"/>
          <p:cNvSpPr>
            <a:spLocks noGrp="1"/>
          </p:cNvSpPr>
          <p:nvPr>
            <p:ph type="body" sz="half" idx="2"/>
          </p:nvPr>
        </p:nvSpPr>
        <p:spPr>
          <a:xfrm>
            <a:off x="1097982" y="598046"/>
            <a:ext cx="7102366" cy="898337"/>
          </a:xfrm>
        </p:spPr>
        <p:txBody>
          <a:bodyPr/>
          <a:lstStyle/>
          <a:p>
            <a:endParaRPr lang="ar-IQ" dirty="0"/>
          </a:p>
        </p:txBody>
      </p:sp>
      <p:sp>
        <p:nvSpPr>
          <p:cNvPr id="8" name="Text Placeholder 6"/>
          <p:cNvSpPr txBox="1">
            <a:spLocks/>
          </p:cNvSpPr>
          <p:nvPr/>
        </p:nvSpPr>
        <p:spPr>
          <a:xfrm>
            <a:off x="764627" y="382277"/>
            <a:ext cx="7740869" cy="71342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r" defTabSz="457200" rtl="1" eaLnBrk="1" latinLnBrk="0" hangingPunct="1">
              <a:spcBef>
                <a:spcPts val="1000"/>
              </a:spcBef>
              <a:spcAft>
                <a:spcPts val="0"/>
              </a:spcAft>
              <a:buClr>
                <a:schemeClr val="accent1"/>
              </a:buClr>
              <a:buSzPct val="80000"/>
              <a:buFont typeface="Wingdings 3" charset="2"/>
              <a:buNone/>
              <a:defRPr sz="1200" kern="1200">
                <a:solidFill>
                  <a:schemeClr val="dk1"/>
                </a:solidFill>
                <a:latin typeface="+mn-lt"/>
                <a:ea typeface="+mn-ea"/>
                <a:cs typeface="+mn-cs"/>
              </a:defRPr>
            </a:lvl1pPr>
            <a:lvl2pPr marL="457200" indent="0" algn="r" defTabSz="457200" rtl="1" eaLnBrk="1" latinLnBrk="0" hangingPunct="1">
              <a:spcBef>
                <a:spcPts val="1000"/>
              </a:spcBef>
              <a:spcAft>
                <a:spcPts val="0"/>
              </a:spcAft>
              <a:buClr>
                <a:schemeClr val="accent1"/>
              </a:buClr>
              <a:buSzPct val="80000"/>
              <a:buFont typeface="Wingdings 3" charset="2"/>
              <a:buNone/>
              <a:defRPr sz="1200" kern="1200">
                <a:solidFill>
                  <a:schemeClr val="dk1"/>
                </a:solidFill>
                <a:latin typeface="+mn-lt"/>
                <a:ea typeface="+mn-ea"/>
                <a:cs typeface="+mn-cs"/>
              </a:defRPr>
            </a:lvl2pPr>
            <a:lvl3pPr marL="914400" indent="0" algn="r" defTabSz="457200" rtl="1" eaLnBrk="1" latinLnBrk="0" hangingPunct="1">
              <a:spcBef>
                <a:spcPts val="1000"/>
              </a:spcBef>
              <a:spcAft>
                <a:spcPts val="0"/>
              </a:spcAft>
              <a:buClr>
                <a:schemeClr val="accent1"/>
              </a:buClr>
              <a:buSzPct val="80000"/>
              <a:buFont typeface="Wingdings 3" charset="2"/>
              <a:buNone/>
              <a:defRPr sz="1000" kern="1200">
                <a:solidFill>
                  <a:schemeClr val="dk1"/>
                </a:solidFill>
                <a:latin typeface="+mn-lt"/>
                <a:ea typeface="+mn-ea"/>
                <a:cs typeface="+mn-cs"/>
              </a:defRPr>
            </a:lvl3pPr>
            <a:lvl4pPr marL="13716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4pPr>
            <a:lvl5pPr marL="18288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5pPr>
            <a:lvl6pPr marL="22860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6pPr>
            <a:lvl7pPr marL="27432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7pPr>
            <a:lvl8pPr marL="32004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8pPr>
            <a:lvl9pPr marL="36576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9pPr>
          </a:lstStyle>
          <a:p>
            <a:pPr algn="ctr"/>
            <a:r>
              <a:rPr lang="ar-IQ"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rPr>
              <a:t>متابعة استخدام  الحسابات الالكترونية للاساتذة والطالبات </a:t>
            </a:r>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endParaRPr>
          </a:p>
        </p:txBody>
      </p:sp>
    </p:spTree>
    <p:extLst>
      <p:ext uri="{BB962C8B-B14F-4D97-AF65-F5344CB8AC3E}">
        <p14:creationId xmlns:p14="http://schemas.microsoft.com/office/powerpoint/2010/main" val="2100443108"/>
      </p:ext>
    </p:extLst>
  </p:cSld>
  <p:clrMapOvr>
    <a:masterClrMapping/>
  </p:clrMapOvr>
  <p:transition spd="med">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73" t="12217" r="373" b="16928"/>
          <a:stretch/>
        </p:blipFill>
        <p:spPr>
          <a:xfrm>
            <a:off x="4880153" y="4020208"/>
            <a:ext cx="3420392" cy="2443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605152" y="350607"/>
            <a:ext cx="8048298" cy="76874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rPr>
              <a:t>متابعة نشر المحاضرات الافتراضية في الموقع الالكتروني للكلية </a:t>
            </a:r>
            <a:endPar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endParaRPr>
          </a:p>
        </p:txBody>
      </p:sp>
      <p:pic>
        <p:nvPicPr>
          <p:cNvPr id="9" name="Picture Placeholder 4"/>
          <p:cNvPicPr>
            <a:picLocks noChangeAspect="1"/>
          </p:cNvPicPr>
          <p:nvPr/>
        </p:nvPicPr>
        <p:blipFill rotWithShape="1">
          <a:blip r:embed="rId3">
            <a:extLst>
              <a:ext uri="{28A0092B-C50C-407E-A947-70E740481C1C}">
                <a14:useLocalDpi xmlns:a14="http://schemas.microsoft.com/office/drawing/2010/main" val="0"/>
              </a:ext>
            </a:extLst>
          </a:blip>
          <a:srcRect t="9623" b="18511"/>
          <a:stretch/>
        </p:blipFill>
        <p:spPr>
          <a:xfrm>
            <a:off x="2096813" y="1292198"/>
            <a:ext cx="4936058" cy="2421157"/>
          </a:xfrm>
          <a:prstGeom prst="rect">
            <a:avLst/>
          </a:prstGeom>
          <a:ln>
            <a:noFill/>
          </a:ln>
          <a:effectLst>
            <a:outerShdw blurRad="292100" dist="139700" dir="2700000" algn="tl" rotWithShape="0">
              <a:srgbClr val="333333">
                <a:alpha val="65000"/>
              </a:srgbClr>
            </a:outerShdw>
          </a:effectLst>
        </p:spPr>
      </p:pic>
      <p:pic>
        <p:nvPicPr>
          <p:cNvPr id="5" name="Picture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79" y="4020208"/>
            <a:ext cx="3548555" cy="2443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4069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4958255" y="1480510"/>
            <a:ext cx="3379133" cy="4606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520957" y="402020"/>
            <a:ext cx="8048298" cy="71779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rPr>
              <a:t>متابعة نشر المحاضرات الافتراضية التفاعلية في القنوات التعليمية </a:t>
            </a:r>
            <a:endPar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endParaRPr>
          </a:p>
        </p:txBody>
      </p:sp>
      <p:pic>
        <p:nvPicPr>
          <p:cNvPr id="9" name="Picture Placeholder 4"/>
          <p:cNvPicPr>
            <a:picLocks noChangeAspect="1"/>
          </p:cNvPicPr>
          <p:nvPr/>
        </p:nvPicPr>
        <p:blipFill rotWithShape="1">
          <a:blip r:embed="rId3">
            <a:extLst>
              <a:ext uri="{28A0092B-C50C-407E-A947-70E740481C1C}">
                <a14:useLocalDpi xmlns:a14="http://schemas.microsoft.com/office/drawing/2010/main" val="0"/>
              </a:ext>
            </a:extLst>
          </a:blip>
          <a:srcRect t="9568" b="541"/>
          <a:stretch/>
        </p:blipFill>
        <p:spPr>
          <a:xfrm>
            <a:off x="796159" y="1480510"/>
            <a:ext cx="3602652" cy="46838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23356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811925" y="451872"/>
            <a:ext cx="7457090" cy="74630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rPr>
              <a:t>متابعة نشاطات التدريس  ضمن </a:t>
            </a:r>
            <a:r>
              <a:rPr lang="ar-IQ" sz="2800" b="1" dirty="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rPr>
              <a:t>الصفوف الالكترونية</a:t>
            </a:r>
            <a:endPar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endParaRPr>
          </a:p>
          <a:p>
            <a:pPr algn="ct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rPr>
              <a:t> </a:t>
            </a:r>
            <a:endPar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62" y="1612696"/>
            <a:ext cx="3862244" cy="4882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Google Shape;297;p39"/>
          <p:cNvPicPr preferRelativeResize="0"/>
          <p:nvPr/>
        </p:nvPicPr>
        <p:blipFill>
          <a:blip r:embed="rId3">
            <a:extLst>
              <a:ext uri="{28A0092B-C50C-407E-A947-70E740481C1C}">
                <a14:useLocalDpi xmlns:a14="http://schemas.microsoft.com/office/drawing/2010/main" val="0"/>
              </a:ext>
            </a:extLst>
          </a:blip>
          <a:stretch>
            <a:fillRect/>
          </a:stretch>
        </p:blipFill>
        <p:spPr>
          <a:xfrm>
            <a:off x="4773993" y="1612696"/>
            <a:ext cx="3827929" cy="2307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angle"/>
          </a:sp3d>
        </p:spPr>
      </p:pic>
      <p:pic>
        <p:nvPicPr>
          <p:cNvPr id="14" name="Google Shape;288;p38"/>
          <p:cNvPicPr preferRelativeResize="0">
            <a:picLocks/>
          </p:cNvPicPr>
          <p:nvPr/>
        </p:nvPicPr>
        <p:blipFill rotWithShape="1">
          <a:blip r:embed="rId4">
            <a:alphaModFix/>
          </a:blip>
          <a:srcRect t="9614" b="9614"/>
          <a:stretch/>
        </p:blipFill>
        <p:spPr>
          <a:xfrm>
            <a:off x="4773994" y="4177553"/>
            <a:ext cx="3827929" cy="2317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9871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315" y="4195494"/>
            <a:ext cx="3862244" cy="2343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Google Shape;297;p39"/>
          <p:cNvPicPr preferRelativeResize="0"/>
          <p:nvPr/>
        </p:nvPicPr>
        <p:blipFill>
          <a:blip r:embed="rId3">
            <a:extLst>
              <a:ext uri="{28A0092B-C50C-407E-A947-70E740481C1C}">
                <a14:useLocalDpi xmlns:a14="http://schemas.microsoft.com/office/drawing/2010/main" val="0"/>
              </a:ext>
            </a:extLst>
          </a:blip>
          <a:stretch>
            <a:fillRect/>
          </a:stretch>
        </p:blipFill>
        <p:spPr>
          <a:xfrm>
            <a:off x="4679768" y="1390573"/>
            <a:ext cx="3888791" cy="2416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angle"/>
          </a:sp3d>
        </p:spPr>
      </p:pic>
      <p:pic>
        <p:nvPicPr>
          <p:cNvPr id="14" name="Google Shape;288;p38"/>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609599" y="1440016"/>
            <a:ext cx="3654973" cy="2317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 Placeholder 1"/>
          <p:cNvSpPr>
            <a:spLocks noGrp="1"/>
          </p:cNvSpPr>
          <p:nvPr>
            <p:ph type="body" sz="half" idx="2"/>
          </p:nvPr>
        </p:nvSpPr>
        <p:spPr/>
        <p:txBody>
          <a:bodyPr/>
          <a:lstStyle/>
          <a:p>
            <a:endParaRPr lang="ar-IQ" dirty="0"/>
          </a:p>
        </p:txBody>
      </p:sp>
      <p:sp>
        <p:nvSpPr>
          <p:cNvPr id="8" name="Text Placeholder 6"/>
          <p:cNvSpPr txBox="1">
            <a:spLocks/>
          </p:cNvSpPr>
          <p:nvPr/>
        </p:nvSpPr>
        <p:spPr>
          <a:xfrm>
            <a:off x="898636" y="364804"/>
            <a:ext cx="7457090" cy="7463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r" defTabSz="457200" rtl="1" eaLnBrk="1" latinLnBrk="0" hangingPunct="1">
              <a:spcBef>
                <a:spcPts val="1000"/>
              </a:spcBef>
              <a:spcAft>
                <a:spcPts val="0"/>
              </a:spcAft>
              <a:buClr>
                <a:schemeClr val="accent1"/>
              </a:buClr>
              <a:buSzPct val="80000"/>
              <a:buFont typeface="Wingdings 3" charset="2"/>
              <a:buNone/>
              <a:defRPr sz="1200" kern="1200">
                <a:solidFill>
                  <a:schemeClr val="dk1"/>
                </a:solidFill>
                <a:latin typeface="+mn-lt"/>
                <a:ea typeface="+mn-ea"/>
                <a:cs typeface="+mn-cs"/>
              </a:defRPr>
            </a:lvl1pPr>
            <a:lvl2pPr marL="457200" indent="0" algn="r" defTabSz="457200" rtl="1" eaLnBrk="1" latinLnBrk="0" hangingPunct="1">
              <a:spcBef>
                <a:spcPts val="1000"/>
              </a:spcBef>
              <a:spcAft>
                <a:spcPts val="0"/>
              </a:spcAft>
              <a:buClr>
                <a:schemeClr val="accent1"/>
              </a:buClr>
              <a:buSzPct val="80000"/>
              <a:buFont typeface="Wingdings 3" charset="2"/>
              <a:buNone/>
              <a:defRPr sz="1200" kern="1200">
                <a:solidFill>
                  <a:schemeClr val="dk1"/>
                </a:solidFill>
                <a:latin typeface="+mn-lt"/>
                <a:ea typeface="+mn-ea"/>
                <a:cs typeface="+mn-cs"/>
              </a:defRPr>
            </a:lvl2pPr>
            <a:lvl3pPr marL="914400" indent="0" algn="r" defTabSz="457200" rtl="1" eaLnBrk="1" latinLnBrk="0" hangingPunct="1">
              <a:spcBef>
                <a:spcPts val="1000"/>
              </a:spcBef>
              <a:spcAft>
                <a:spcPts val="0"/>
              </a:spcAft>
              <a:buClr>
                <a:schemeClr val="accent1"/>
              </a:buClr>
              <a:buSzPct val="80000"/>
              <a:buFont typeface="Wingdings 3" charset="2"/>
              <a:buNone/>
              <a:defRPr sz="1000" kern="1200">
                <a:solidFill>
                  <a:schemeClr val="dk1"/>
                </a:solidFill>
                <a:latin typeface="+mn-lt"/>
                <a:ea typeface="+mn-ea"/>
                <a:cs typeface="+mn-cs"/>
              </a:defRPr>
            </a:lvl3pPr>
            <a:lvl4pPr marL="13716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4pPr>
            <a:lvl5pPr marL="18288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5pPr>
            <a:lvl6pPr marL="22860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6pPr>
            <a:lvl7pPr marL="27432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7pPr>
            <a:lvl8pPr marL="32004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8pPr>
            <a:lvl9pPr marL="36576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9pPr>
          </a:lstStyle>
          <a:p>
            <a:pPr algn="ct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rPr>
              <a:t>متابعة نشر ثقافة التعليم الالكتروني بين الاساتذة والطالبات </a:t>
            </a:r>
            <a:endPar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 y="4106917"/>
            <a:ext cx="3654973" cy="2448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56532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5" name="Flowchart: Terminator 4"/>
          <p:cNvSpPr/>
          <p:nvPr/>
        </p:nvSpPr>
        <p:spPr>
          <a:xfrm>
            <a:off x="436259" y="359615"/>
            <a:ext cx="8332694" cy="1099442"/>
          </a:xfrm>
          <a:prstGeom prst="flowChartTermina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outerShdw blurRad="50800" dist="381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احصائيات وحدة ابن سينا للفصل الدراسي الاول بالتعاون </a:t>
            </a:r>
          </a:p>
          <a:p>
            <a:pPr algn="ct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 مركز ابن سينا للتعليم الالكتروني</a:t>
            </a:r>
            <a:endPar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6" name="Flowchart: Process 5"/>
          <p:cNvSpPr/>
          <p:nvPr/>
        </p:nvSpPr>
        <p:spPr>
          <a:xfrm>
            <a:off x="436256" y="3161978"/>
            <a:ext cx="8332695" cy="883333"/>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lumMod val="50000"/>
              </a:schemeClr>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IQ" sz="2000" b="1" dirty="0" smtClean="0">
              <a:solidFill>
                <a:srgbClr val="002060"/>
              </a:solidFill>
              <a:effectLst>
                <a:glow rad="63500">
                  <a:schemeClr val="accent4">
                    <a:satMod val="175000"/>
                    <a:alpha val="40000"/>
                  </a:schemeClr>
                </a:glow>
              </a:effectLst>
            </a:endParaRPr>
          </a:p>
          <a:p>
            <a:pPr algn="ctr" rtl="1"/>
            <a:r>
              <a:rPr lang="ar-IQ" sz="2000" b="1" dirty="0" smtClean="0">
                <a:solidFill>
                  <a:srgbClr val="002060"/>
                </a:solidFill>
                <a:effectLst>
                  <a:glow rad="63500">
                    <a:schemeClr val="accent4">
                      <a:satMod val="175000"/>
                      <a:alpha val="40000"/>
                    </a:schemeClr>
                  </a:glow>
                </a:effectLst>
              </a:rPr>
              <a:t>انجاز احصائية ( متابعة احصائية الدروس الالكترونية )</a:t>
            </a:r>
          </a:p>
          <a:p>
            <a:pPr algn="ctr" rtl="1"/>
            <a:r>
              <a:rPr lang="ar-IQ" sz="2000" b="1" dirty="0">
                <a:solidFill>
                  <a:srgbClr val="002060"/>
                </a:solidFill>
                <a:effectLst>
                  <a:glow rad="63500">
                    <a:schemeClr val="accent4">
                      <a:satMod val="175000"/>
                      <a:alpha val="40000"/>
                    </a:schemeClr>
                  </a:glow>
                </a:effectLst>
              </a:rPr>
              <a:t>للفصل الدراسي الاول </a:t>
            </a:r>
            <a:r>
              <a:rPr lang="ar-IQ" sz="2000" b="1" dirty="0" smtClean="0">
                <a:solidFill>
                  <a:srgbClr val="002060"/>
                </a:solidFill>
                <a:effectLst>
                  <a:glow rad="63500">
                    <a:schemeClr val="accent4">
                      <a:satMod val="175000"/>
                      <a:alpha val="40000"/>
                    </a:schemeClr>
                  </a:glow>
                </a:effectLst>
              </a:rPr>
              <a:t>بتاريخ2020/3/26</a:t>
            </a:r>
            <a:r>
              <a:rPr lang="en-US" sz="2000" b="1" dirty="0" smtClean="0">
                <a:solidFill>
                  <a:srgbClr val="002060"/>
                </a:solidFill>
                <a:effectLst>
                  <a:glow rad="63500">
                    <a:schemeClr val="accent4">
                      <a:satMod val="175000"/>
                      <a:alpha val="40000"/>
                    </a:schemeClr>
                  </a:glow>
                </a:effectLst>
              </a:rPr>
              <a:t> </a:t>
            </a:r>
            <a:r>
              <a:rPr lang="ar-IQ" sz="2000" b="1" dirty="0" smtClean="0">
                <a:solidFill>
                  <a:srgbClr val="002060"/>
                </a:solidFill>
                <a:effectLst>
                  <a:glow rad="63500">
                    <a:schemeClr val="accent4">
                      <a:satMod val="175000"/>
                      <a:alpha val="40000"/>
                    </a:schemeClr>
                  </a:glow>
                </a:effectLst>
              </a:rPr>
              <a:t>  </a:t>
            </a:r>
            <a:endParaRPr lang="ar-IQ" sz="2000" b="1" dirty="0">
              <a:solidFill>
                <a:srgbClr val="002060"/>
              </a:solidFill>
              <a:effectLst>
                <a:glow rad="63500">
                  <a:schemeClr val="accent4">
                    <a:satMod val="175000"/>
                    <a:alpha val="40000"/>
                  </a:schemeClr>
                </a:glow>
              </a:effectLst>
            </a:endParaRPr>
          </a:p>
          <a:p>
            <a:pPr algn="ctr" rtl="1"/>
            <a:endParaRPr lang="en-US" sz="2000" b="1" dirty="0">
              <a:solidFill>
                <a:srgbClr val="C00000"/>
              </a:solidFill>
              <a:effectLst>
                <a:glow rad="63500">
                  <a:schemeClr val="accent4">
                    <a:satMod val="175000"/>
                    <a:alpha val="40000"/>
                  </a:schemeClr>
                </a:glow>
              </a:effectLst>
            </a:endParaRPr>
          </a:p>
        </p:txBody>
      </p:sp>
      <p:sp>
        <p:nvSpPr>
          <p:cNvPr id="7" name="Flowchart: Process 6"/>
          <p:cNvSpPr/>
          <p:nvPr/>
        </p:nvSpPr>
        <p:spPr>
          <a:xfrm>
            <a:off x="436256" y="1902927"/>
            <a:ext cx="8332696" cy="869576"/>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2000" b="1" dirty="0">
                <a:solidFill>
                  <a:srgbClr val="002060"/>
                </a:solidFill>
                <a:effectLst>
                  <a:glow rad="63500">
                    <a:schemeClr val="accent4">
                      <a:satMod val="175000"/>
                      <a:alpha val="40000"/>
                    </a:schemeClr>
                  </a:glow>
                </a:effectLst>
              </a:rPr>
              <a:t>انجاز احصائية (معايير تقييم التدريسي في تنفيذ مشروع التعليم </a:t>
            </a:r>
            <a:r>
              <a:rPr lang="ar-IQ" sz="2000" b="1" dirty="0" smtClean="0">
                <a:solidFill>
                  <a:srgbClr val="002060"/>
                </a:solidFill>
                <a:effectLst>
                  <a:glow rad="63500">
                    <a:schemeClr val="accent4">
                      <a:satMod val="175000"/>
                      <a:alpha val="40000"/>
                    </a:schemeClr>
                  </a:glow>
                </a:effectLst>
              </a:rPr>
              <a:t>الالكتروني)</a:t>
            </a:r>
          </a:p>
          <a:p>
            <a:pPr algn="ctr" rtl="1"/>
            <a:r>
              <a:rPr lang="ar-IQ" sz="2000" b="1" dirty="0" smtClean="0">
                <a:solidFill>
                  <a:srgbClr val="002060"/>
                </a:solidFill>
                <a:effectLst>
                  <a:glow rad="63500">
                    <a:schemeClr val="accent4">
                      <a:satMod val="175000"/>
                      <a:alpha val="40000"/>
                    </a:schemeClr>
                  </a:glow>
                </a:effectLst>
              </a:rPr>
              <a:t>للفصل </a:t>
            </a:r>
            <a:r>
              <a:rPr lang="ar-IQ" sz="2000" b="1" dirty="0">
                <a:solidFill>
                  <a:srgbClr val="002060"/>
                </a:solidFill>
                <a:effectLst>
                  <a:glow rad="63500">
                    <a:schemeClr val="accent4">
                      <a:satMod val="175000"/>
                      <a:alpha val="40000"/>
                    </a:schemeClr>
                  </a:glow>
                </a:effectLst>
              </a:rPr>
              <a:t>الدراسي الاول </a:t>
            </a:r>
            <a:r>
              <a:rPr lang="ar-IQ" sz="2000" b="1" dirty="0" smtClean="0">
                <a:solidFill>
                  <a:srgbClr val="002060"/>
                </a:solidFill>
                <a:effectLst>
                  <a:glow rad="63500">
                    <a:schemeClr val="accent4">
                      <a:satMod val="175000"/>
                      <a:alpha val="40000"/>
                    </a:schemeClr>
                  </a:glow>
                </a:effectLst>
              </a:rPr>
              <a:t>بتاريخ 2020/1/15</a:t>
            </a:r>
            <a:endParaRPr lang="ar-IQ" sz="2000" b="1" dirty="0">
              <a:solidFill>
                <a:srgbClr val="002060"/>
              </a:solidFill>
              <a:effectLst>
                <a:glow rad="63500">
                  <a:schemeClr val="accent4">
                    <a:satMod val="175000"/>
                    <a:alpha val="40000"/>
                  </a:schemeClr>
                </a:glow>
              </a:effectLst>
            </a:endParaRPr>
          </a:p>
        </p:txBody>
      </p:sp>
      <p:sp>
        <p:nvSpPr>
          <p:cNvPr id="8" name="Flowchart: Process 7"/>
          <p:cNvSpPr/>
          <p:nvPr/>
        </p:nvSpPr>
        <p:spPr>
          <a:xfrm>
            <a:off x="436256" y="4470484"/>
            <a:ext cx="8332695" cy="824752"/>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2000" b="1" dirty="0">
                <a:solidFill>
                  <a:srgbClr val="002060"/>
                </a:solidFill>
                <a:effectLst>
                  <a:glow rad="63500">
                    <a:schemeClr val="accent4">
                      <a:satMod val="175000"/>
                      <a:alpha val="40000"/>
                    </a:schemeClr>
                  </a:glow>
                </a:effectLst>
              </a:rPr>
              <a:t>انجاز احصائية (نسبة تطبيق الصفوف الالكترونية )</a:t>
            </a:r>
          </a:p>
          <a:p>
            <a:pPr algn="ctr" rtl="1"/>
            <a:r>
              <a:rPr lang="ar-IQ" sz="2000" b="1" dirty="0">
                <a:solidFill>
                  <a:srgbClr val="002060"/>
                </a:solidFill>
                <a:effectLst>
                  <a:glow rad="63500">
                    <a:schemeClr val="accent4">
                      <a:satMod val="175000"/>
                      <a:alpha val="40000"/>
                    </a:schemeClr>
                  </a:glow>
                </a:effectLst>
              </a:rPr>
              <a:t>ل</a:t>
            </a:r>
            <a:r>
              <a:rPr lang="ar-IQ" sz="2000" b="1" dirty="0" smtClean="0">
                <a:solidFill>
                  <a:srgbClr val="002060"/>
                </a:solidFill>
                <a:effectLst>
                  <a:glow rad="63500">
                    <a:schemeClr val="accent4">
                      <a:satMod val="175000"/>
                      <a:alpha val="40000"/>
                    </a:schemeClr>
                  </a:glow>
                </a:effectLst>
              </a:rPr>
              <a:t>لفصل </a:t>
            </a:r>
            <a:r>
              <a:rPr lang="ar-IQ" sz="2000" b="1" dirty="0">
                <a:solidFill>
                  <a:srgbClr val="002060"/>
                </a:solidFill>
                <a:effectLst>
                  <a:glow rad="63500">
                    <a:schemeClr val="accent4">
                      <a:satMod val="175000"/>
                      <a:alpha val="40000"/>
                    </a:schemeClr>
                  </a:glow>
                </a:effectLst>
              </a:rPr>
              <a:t>الدراسي الاول </a:t>
            </a:r>
            <a:r>
              <a:rPr lang="ar-IQ" sz="2000" b="1" dirty="0" smtClean="0">
                <a:solidFill>
                  <a:srgbClr val="002060"/>
                </a:solidFill>
                <a:effectLst>
                  <a:glow rad="63500">
                    <a:schemeClr val="accent4">
                      <a:satMod val="175000"/>
                      <a:alpha val="40000"/>
                    </a:schemeClr>
                  </a:glow>
                </a:effectLst>
              </a:rPr>
              <a:t>بتاريخ 2019/4/9</a:t>
            </a:r>
            <a:endParaRPr lang="ar-IQ" sz="2000" b="1" dirty="0">
              <a:solidFill>
                <a:srgbClr val="002060"/>
              </a:solidFill>
              <a:effectLst>
                <a:glow rad="63500">
                  <a:schemeClr val="accent4">
                    <a:satMod val="175000"/>
                    <a:alpha val="40000"/>
                  </a:schemeClr>
                </a:glow>
              </a:effectLst>
            </a:endParaRPr>
          </a:p>
        </p:txBody>
      </p:sp>
      <p:sp>
        <p:nvSpPr>
          <p:cNvPr id="10" name="Flowchart: Process 9"/>
          <p:cNvSpPr/>
          <p:nvPr/>
        </p:nvSpPr>
        <p:spPr>
          <a:xfrm>
            <a:off x="436256" y="5720410"/>
            <a:ext cx="8332696" cy="770964"/>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2000" b="1" dirty="0">
                <a:solidFill>
                  <a:srgbClr val="002060"/>
                </a:solidFill>
                <a:effectLst>
                  <a:glow rad="63500">
                    <a:schemeClr val="accent4">
                      <a:satMod val="175000"/>
                      <a:alpha val="40000"/>
                    </a:schemeClr>
                  </a:glow>
                </a:effectLst>
              </a:rPr>
              <a:t>انجاز احصائية (استمارة </a:t>
            </a:r>
            <a:r>
              <a:rPr lang="ar-IQ" sz="2000" b="1" dirty="0" smtClean="0">
                <a:solidFill>
                  <a:srgbClr val="002060"/>
                </a:solidFill>
                <a:effectLst>
                  <a:glow rad="63500">
                    <a:schemeClr val="accent4">
                      <a:satMod val="175000"/>
                      <a:alpha val="40000"/>
                    </a:schemeClr>
                  </a:glow>
                </a:effectLst>
              </a:rPr>
              <a:t>متابعة التعليم </a:t>
            </a:r>
            <a:r>
              <a:rPr lang="ar-IQ" sz="2000" b="1" dirty="0">
                <a:solidFill>
                  <a:srgbClr val="002060"/>
                </a:solidFill>
                <a:effectLst>
                  <a:glow rad="63500">
                    <a:schemeClr val="accent4">
                      <a:satMod val="175000"/>
                      <a:alpha val="40000"/>
                    </a:schemeClr>
                  </a:glow>
                </a:effectLst>
              </a:rPr>
              <a:t>الالكتروني )</a:t>
            </a:r>
          </a:p>
          <a:p>
            <a:pPr algn="ctr" rtl="1"/>
            <a:r>
              <a:rPr lang="ar-IQ" sz="2000" b="1" dirty="0">
                <a:solidFill>
                  <a:srgbClr val="002060"/>
                </a:solidFill>
                <a:effectLst>
                  <a:glow rad="63500">
                    <a:schemeClr val="accent4">
                      <a:satMod val="175000"/>
                      <a:alpha val="40000"/>
                    </a:schemeClr>
                  </a:glow>
                </a:effectLst>
              </a:rPr>
              <a:t>ل</a:t>
            </a:r>
            <a:r>
              <a:rPr lang="ar-IQ" sz="2000" b="1" dirty="0" smtClean="0">
                <a:solidFill>
                  <a:srgbClr val="002060"/>
                </a:solidFill>
                <a:effectLst>
                  <a:glow rad="63500">
                    <a:schemeClr val="accent4">
                      <a:satMod val="175000"/>
                      <a:alpha val="40000"/>
                    </a:schemeClr>
                  </a:glow>
                </a:effectLst>
              </a:rPr>
              <a:t>لفصل الدراسي الاول بتاريخ 2020/4/30</a:t>
            </a:r>
            <a:endParaRPr lang="ar-IQ" sz="2000" b="1" dirty="0">
              <a:solidFill>
                <a:srgbClr val="002060"/>
              </a:solidFill>
              <a:effectLst>
                <a:glow rad="63500">
                  <a:schemeClr val="accent4">
                    <a:satMod val="175000"/>
                    <a:alpha val="40000"/>
                  </a:schemeClr>
                </a:glow>
              </a:effectLst>
            </a:endParaRPr>
          </a:p>
        </p:txBody>
      </p:sp>
    </p:spTree>
    <p:extLst>
      <p:ext uri="{BB962C8B-B14F-4D97-AF65-F5344CB8AC3E}">
        <p14:creationId xmlns:p14="http://schemas.microsoft.com/office/powerpoint/2010/main" val="3750372914"/>
      </p:ext>
    </p:extLst>
  </p:cSld>
  <p:clrMapOvr>
    <a:masterClrMapping/>
  </p:clrMapOvr>
  <p:transition spd="med">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24128" y="354723"/>
            <a:ext cx="7611036" cy="85133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lgn="ctr"/>
            <a:endParaRPr lang="ar-IQ" sz="2400" b="1" dirty="0" smtClean="0">
              <a:solidFill>
                <a:srgbClr val="002060"/>
              </a:solidFill>
            </a:endParaRPr>
          </a:p>
          <a:p>
            <a:pPr algn="ctr"/>
            <a:r>
              <a:rPr lang="ar-IQ" sz="31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rPr>
              <a:t>انجاز احصائيات التعليم الالكتروني بالتعاون مع مركز ابن سينا </a:t>
            </a:r>
          </a:p>
          <a:p>
            <a:pPr algn="ctr"/>
            <a:endParaRPr lang="ar-IQ" sz="2400" b="1" dirty="0">
              <a:solidFill>
                <a:srgbClr val="C00000"/>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567" r="5723"/>
          <a:stretch/>
        </p:blipFill>
        <p:spPr>
          <a:xfrm>
            <a:off x="4897668" y="1546037"/>
            <a:ext cx="3719603" cy="229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2855" y="1546038"/>
            <a:ext cx="3906078" cy="2295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4386" y="4174113"/>
            <a:ext cx="3874547" cy="231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7668" y="4174113"/>
            <a:ext cx="3719604" cy="231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1750039"/>
      </p:ext>
    </p:extLst>
  </p:cSld>
  <p:clrMapOvr>
    <a:masterClrMapping/>
  </p:clrMapOvr>
  <p:transition spd="med">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Shape 129"/>
        <p:cNvGrpSpPr/>
        <p:nvPr/>
      </p:nvGrpSpPr>
      <p:grpSpPr>
        <a:xfrm>
          <a:off x="0" y="0"/>
          <a:ext cx="0" cy="0"/>
          <a:chOff x="0" y="0"/>
          <a:chExt cx="0" cy="0"/>
        </a:xfrm>
      </p:grpSpPr>
      <p:sp>
        <p:nvSpPr>
          <p:cNvPr id="131" name="Google Shape;131;p16"/>
          <p:cNvSpPr txBox="1">
            <a:spLocks noGrp="1"/>
          </p:cNvSpPr>
          <p:nvPr>
            <p:ph type="title"/>
          </p:nvPr>
        </p:nvSpPr>
        <p:spPr>
          <a:xfrm>
            <a:off x="811923" y="4935141"/>
            <a:ext cx="7504386" cy="685800"/>
          </a:xfrm>
          <a:prstGeom prst="rect">
            <a:avLst/>
          </a:prstGeom>
          <a:ln/>
          <a:effectLst>
            <a:glow rad="1016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noAutofit/>
          </a:bodyPr>
          <a:lstStyle/>
          <a:p>
            <a:pPr marL="0" lvl="0" indent="0" algn="ctr" rtl="1">
              <a:lnSpc>
                <a:spcPct val="100000"/>
              </a:lnSpc>
              <a:spcBef>
                <a:spcPts val="0"/>
              </a:spcBef>
              <a:spcAft>
                <a:spcPts val="0"/>
              </a:spcAft>
              <a:buClr>
                <a:srgbClr val="FFFFFF"/>
              </a:buClr>
              <a:buSzPts val="2800"/>
              <a:buFont typeface="Twentieth Century"/>
              <a:buNone/>
            </a:pPr>
            <a:r>
              <a:rPr lang="ar-IQ" sz="3200" b="1" dirty="0" smtClean="0">
                <a:solidFill>
                  <a:srgbClr val="990000"/>
                </a:solidFill>
                <a:effectLst>
                  <a:glow rad="63500">
                    <a:schemeClr val="accent3">
                      <a:satMod val="175000"/>
                      <a:alpha val="40000"/>
                    </a:schemeClr>
                  </a:glow>
                </a:effectLst>
              </a:rPr>
              <a:t>كلية التربية للبنات / وحدة ابن سينا للتعليم الالكتروني</a:t>
            </a:r>
            <a:endParaRPr sz="3200" b="1" dirty="0">
              <a:solidFill>
                <a:srgbClr val="990000"/>
              </a:solidFill>
              <a:effectLst>
                <a:glow rad="63500">
                  <a:schemeClr val="accent3">
                    <a:satMod val="175000"/>
                    <a:alpha val="40000"/>
                  </a:schemeClr>
                </a:glow>
              </a:effectLst>
            </a:endParaRPr>
          </a:p>
        </p:txBody>
      </p:sp>
      <p:sp>
        <p:nvSpPr>
          <p:cNvPr id="130" name="Google Shape;130;p16"/>
          <p:cNvSpPr txBox="1">
            <a:spLocks noGrp="1"/>
          </p:cNvSpPr>
          <p:nvPr>
            <p:ph type="body" sz="half" idx="2"/>
          </p:nvPr>
        </p:nvSpPr>
        <p:spPr>
          <a:xfrm>
            <a:off x="811923" y="5936329"/>
            <a:ext cx="7504386" cy="685800"/>
          </a:xfrm>
          <a:prstGeom prst="rect">
            <a:avLst/>
          </a:prstGeom>
          <a:ln/>
          <a:effectLst>
            <a:glow rad="1016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lvl="0" indent="0" algn="ctr" rtl="1">
              <a:lnSpc>
                <a:spcPct val="100000"/>
              </a:lnSpc>
              <a:spcBef>
                <a:spcPts val="0"/>
              </a:spcBef>
              <a:spcAft>
                <a:spcPts val="0"/>
              </a:spcAft>
              <a:buSzPts val="1020"/>
              <a:buNone/>
            </a:pPr>
            <a:r>
              <a:rPr lang="ar-IQ" sz="3200" b="1" dirty="0" smtClean="0">
                <a:solidFill>
                  <a:srgbClr val="002060"/>
                </a:solidFill>
                <a:effectLst>
                  <a:glow rad="101600">
                    <a:schemeClr val="accent1">
                      <a:satMod val="175000"/>
                      <a:alpha val="40000"/>
                    </a:schemeClr>
                  </a:glow>
                </a:effectLst>
              </a:rPr>
              <a:t>مسؤول الوحدة :ا.م. نادية حسين منخي </a:t>
            </a:r>
            <a:endParaRPr sz="3200" b="1" dirty="0">
              <a:solidFill>
                <a:srgbClr val="002060"/>
              </a:solidFill>
              <a:effectLst>
                <a:glow rad="101600">
                  <a:schemeClr val="accent1">
                    <a:satMod val="175000"/>
                    <a:alpha val="40000"/>
                  </a:schemeClr>
                </a:glow>
              </a:effectLst>
            </a:endParaRPr>
          </a:p>
        </p:txBody>
      </p:sp>
      <p:pic>
        <p:nvPicPr>
          <p:cNvPr id="132" name="Google Shape;132;p16"/>
          <p:cNvPicPr preferRelativeResize="0"/>
          <p:nvPr/>
        </p:nvPicPr>
        <p:blipFill rotWithShape="1">
          <a:blip r:embed="rId3">
            <a:alphaModFix/>
          </a:blip>
          <a:srcRect t="13824" b="7625"/>
          <a:stretch/>
        </p:blipFill>
        <p:spPr>
          <a:xfrm>
            <a:off x="449316" y="441891"/>
            <a:ext cx="8229601" cy="41778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5" name="Flowchart: Terminator 4"/>
          <p:cNvSpPr/>
          <p:nvPr/>
        </p:nvSpPr>
        <p:spPr>
          <a:xfrm>
            <a:off x="410133" y="347650"/>
            <a:ext cx="8332694" cy="855899"/>
          </a:xfrm>
          <a:prstGeom prst="flowChartTermina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outerShdw blurRad="50800" dist="381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rtl="1"/>
            <a:endParaRPr lang="ar-IQ" sz="2800" b="1" dirty="0" smtClean="0">
              <a:solidFill>
                <a:srgbClr val="C00000"/>
              </a:solidFill>
            </a:endParaRPr>
          </a:p>
          <a:p>
            <a:pPr algn="ctr" rtl="1"/>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احصائيات وحدة ابن سينا للفصل الدراسي  الثاني</a:t>
            </a:r>
          </a:p>
          <a:p>
            <a:pPr algn="ctr" rtl="1"/>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 بالتعاون مع مركز ابن سينا للتعليم الالكتروني</a:t>
            </a:r>
          </a:p>
          <a:p>
            <a:pPr algn="ctr" rtl="1"/>
            <a:r>
              <a:rPr lang="ar-IQ" sz="2800" dirty="0" smtClean="0">
                <a:ln w="0"/>
                <a:solidFill>
                  <a:schemeClr val="tx1"/>
                </a:solidFill>
                <a:effectLst>
                  <a:glow rad="63500">
                    <a:schemeClr val="accent4">
                      <a:satMod val="175000"/>
                      <a:alpha val="40000"/>
                    </a:schemeClr>
                  </a:glow>
                  <a:outerShdw blurRad="38100" dist="19050" dir="2700000" algn="tl" rotWithShape="0">
                    <a:schemeClr val="dk1">
                      <a:alpha val="40000"/>
                    </a:schemeClr>
                  </a:outerShdw>
                </a:effectLst>
              </a:rPr>
              <a:t> </a:t>
            </a:r>
          </a:p>
        </p:txBody>
      </p:sp>
      <p:sp>
        <p:nvSpPr>
          <p:cNvPr id="6" name="Flowchart: Process 5"/>
          <p:cNvSpPr/>
          <p:nvPr/>
        </p:nvSpPr>
        <p:spPr>
          <a:xfrm>
            <a:off x="286868" y="1511754"/>
            <a:ext cx="8579225" cy="950259"/>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lumMod val="50000"/>
              </a:schemeClr>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2000" b="1" dirty="0">
                <a:solidFill>
                  <a:srgbClr val="002060"/>
                </a:solidFill>
                <a:effectLst>
                  <a:glow rad="63500">
                    <a:schemeClr val="accent4">
                      <a:satMod val="175000"/>
                      <a:alpha val="40000"/>
                    </a:schemeClr>
                  </a:glow>
                </a:effectLst>
              </a:rPr>
              <a:t>احصائية الموقف اليومي </a:t>
            </a:r>
            <a:r>
              <a:rPr lang="ar-IQ" sz="2000" b="1" dirty="0" smtClean="0">
                <a:solidFill>
                  <a:srgbClr val="002060"/>
                </a:solidFill>
                <a:effectLst>
                  <a:glow rad="63500">
                    <a:schemeClr val="accent4">
                      <a:satMod val="175000"/>
                      <a:alpha val="40000"/>
                    </a:schemeClr>
                  </a:glow>
                </a:effectLst>
              </a:rPr>
              <a:t>لامتحانات الدراسات العليا للفصل الدراسي الاول للفتـــرة </a:t>
            </a:r>
          </a:p>
          <a:p>
            <a:pPr algn="ctr" rtl="1"/>
            <a:r>
              <a:rPr lang="ar-IQ" sz="2000" b="1" dirty="0" smtClean="0">
                <a:solidFill>
                  <a:srgbClr val="002060"/>
                </a:solidFill>
                <a:effectLst>
                  <a:glow rad="63500">
                    <a:schemeClr val="accent4">
                      <a:satMod val="175000"/>
                      <a:alpha val="40000"/>
                    </a:schemeClr>
                  </a:glow>
                </a:effectLst>
              </a:rPr>
              <a:t>16/6/2020 الـــى 2020/6/30</a:t>
            </a:r>
            <a:endParaRPr lang="en-US" sz="2000" b="1" dirty="0">
              <a:solidFill>
                <a:srgbClr val="002060"/>
              </a:solidFill>
              <a:effectLst>
                <a:glow rad="63500">
                  <a:schemeClr val="accent4">
                    <a:satMod val="175000"/>
                    <a:alpha val="40000"/>
                  </a:schemeClr>
                </a:glow>
              </a:effectLst>
            </a:endParaRPr>
          </a:p>
        </p:txBody>
      </p:sp>
      <p:sp>
        <p:nvSpPr>
          <p:cNvPr id="7" name="Flowchart: Process 6"/>
          <p:cNvSpPr/>
          <p:nvPr/>
        </p:nvSpPr>
        <p:spPr>
          <a:xfrm>
            <a:off x="286868" y="2622286"/>
            <a:ext cx="8579226" cy="869576"/>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2000" b="1" dirty="0">
                <a:solidFill>
                  <a:srgbClr val="002060"/>
                </a:solidFill>
                <a:effectLst>
                  <a:glow rad="63500">
                    <a:schemeClr val="accent4">
                      <a:satMod val="175000"/>
                      <a:alpha val="40000"/>
                    </a:schemeClr>
                  </a:glow>
                </a:effectLst>
              </a:rPr>
              <a:t>احصائية الموقف اليومي </a:t>
            </a:r>
            <a:r>
              <a:rPr lang="ar-IQ" sz="2000" b="1" dirty="0" smtClean="0">
                <a:solidFill>
                  <a:srgbClr val="002060"/>
                </a:solidFill>
                <a:effectLst>
                  <a:glow rad="63500">
                    <a:schemeClr val="accent4">
                      <a:satMod val="175000"/>
                      <a:alpha val="40000"/>
                    </a:schemeClr>
                  </a:glow>
                </a:effectLst>
              </a:rPr>
              <a:t>للامتحانات التكميلية للدراسة </a:t>
            </a:r>
            <a:r>
              <a:rPr lang="ar-IQ" sz="2000" b="1" dirty="0">
                <a:solidFill>
                  <a:srgbClr val="002060"/>
                </a:solidFill>
                <a:effectLst>
                  <a:glow rad="63500">
                    <a:schemeClr val="accent4">
                      <a:satMod val="175000"/>
                      <a:alpha val="40000"/>
                    </a:schemeClr>
                  </a:glow>
                </a:effectLst>
              </a:rPr>
              <a:t>الاولية الدور الاول للفترة </a:t>
            </a:r>
            <a:r>
              <a:rPr lang="ar-IQ" sz="2000" b="1" dirty="0" smtClean="0">
                <a:solidFill>
                  <a:srgbClr val="002060"/>
                </a:solidFill>
                <a:effectLst>
                  <a:glow rad="63500">
                    <a:schemeClr val="accent4">
                      <a:satMod val="175000"/>
                      <a:alpha val="40000"/>
                    </a:schemeClr>
                  </a:glow>
                </a:effectLst>
              </a:rPr>
              <a:t> </a:t>
            </a:r>
          </a:p>
          <a:p>
            <a:pPr algn="ctr" rtl="1"/>
            <a:r>
              <a:rPr lang="ar-IQ" sz="2000" b="1" dirty="0" smtClean="0">
                <a:solidFill>
                  <a:srgbClr val="002060"/>
                </a:solidFill>
                <a:effectLst>
                  <a:glow rad="63500">
                    <a:schemeClr val="accent4">
                      <a:satMod val="175000"/>
                      <a:alpha val="40000"/>
                    </a:schemeClr>
                  </a:glow>
                </a:effectLst>
              </a:rPr>
              <a:t>28/6/2020 الى 2020/7/8 </a:t>
            </a:r>
            <a:endParaRPr lang="en-US" sz="2000" b="1" dirty="0">
              <a:solidFill>
                <a:srgbClr val="002060"/>
              </a:solidFill>
              <a:effectLst>
                <a:glow rad="63500">
                  <a:schemeClr val="accent4">
                    <a:satMod val="175000"/>
                    <a:alpha val="40000"/>
                  </a:schemeClr>
                </a:glow>
              </a:effectLst>
            </a:endParaRPr>
          </a:p>
        </p:txBody>
      </p:sp>
      <p:sp>
        <p:nvSpPr>
          <p:cNvPr id="8" name="Flowchart: Process 7"/>
          <p:cNvSpPr/>
          <p:nvPr/>
        </p:nvSpPr>
        <p:spPr>
          <a:xfrm>
            <a:off x="286867" y="3652135"/>
            <a:ext cx="8579225" cy="824752"/>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000" b="1" dirty="0" smtClean="0">
                <a:solidFill>
                  <a:srgbClr val="002060"/>
                </a:solidFill>
              </a:rPr>
              <a:t>  </a:t>
            </a:r>
            <a:r>
              <a:rPr lang="ar-IQ" sz="2000" b="1" dirty="0" smtClean="0">
                <a:solidFill>
                  <a:srgbClr val="002060"/>
                </a:solidFill>
                <a:effectLst>
                  <a:glow rad="63500">
                    <a:schemeClr val="accent4">
                      <a:satMod val="175000"/>
                      <a:alpha val="40000"/>
                    </a:schemeClr>
                  </a:glow>
                </a:effectLst>
              </a:rPr>
              <a:t>احصائية نتائج الامتحان التكميلي المحاولة الثانية للدراسة الاولية بتاريخ 2020/7/23 </a:t>
            </a:r>
            <a:endParaRPr lang="ar-IQ" sz="2000" b="1" dirty="0">
              <a:solidFill>
                <a:srgbClr val="002060"/>
              </a:solidFill>
              <a:effectLst>
                <a:glow rad="63500">
                  <a:schemeClr val="accent4">
                    <a:satMod val="175000"/>
                    <a:alpha val="40000"/>
                  </a:schemeClr>
                </a:glow>
              </a:effectLst>
            </a:endParaRPr>
          </a:p>
        </p:txBody>
      </p:sp>
      <p:sp>
        <p:nvSpPr>
          <p:cNvPr id="9" name="Flowchart: Process 8"/>
          <p:cNvSpPr/>
          <p:nvPr/>
        </p:nvSpPr>
        <p:spPr>
          <a:xfrm>
            <a:off x="286867" y="4637160"/>
            <a:ext cx="8579224" cy="927878"/>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2000" b="1" dirty="0" smtClean="0">
                <a:solidFill>
                  <a:srgbClr val="002060"/>
                </a:solidFill>
                <a:effectLst>
                  <a:glow rad="63500">
                    <a:schemeClr val="accent4">
                      <a:satMod val="175000"/>
                      <a:alpha val="40000"/>
                    </a:schemeClr>
                  </a:glow>
                </a:effectLst>
              </a:rPr>
              <a:t>احصائية الموقف اليومي للامتحانات النهائية للدراسة الاولية الدور الاول للفترة </a:t>
            </a:r>
          </a:p>
          <a:p>
            <a:pPr algn="ctr" rtl="1"/>
            <a:r>
              <a:rPr lang="ar-IQ" sz="2000" b="1" dirty="0" smtClean="0">
                <a:solidFill>
                  <a:srgbClr val="002060"/>
                </a:solidFill>
                <a:effectLst>
                  <a:glow rad="63500">
                    <a:schemeClr val="accent4">
                      <a:satMod val="175000"/>
                      <a:alpha val="40000"/>
                    </a:schemeClr>
                  </a:glow>
                </a:effectLst>
              </a:rPr>
              <a:t>26/7/2020 الى2020/8/17</a:t>
            </a:r>
            <a:r>
              <a:rPr lang="ar-IQ" sz="2000" b="1" dirty="0" smtClean="0">
                <a:solidFill>
                  <a:srgbClr val="002060"/>
                </a:solidFill>
              </a:rPr>
              <a:t> </a:t>
            </a:r>
            <a:endParaRPr lang="ar-IQ" sz="2000" b="1" dirty="0">
              <a:solidFill>
                <a:srgbClr val="002060"/>
              </a:solidFill>
            </a:endParaRPr>
          </a:p>
        </p:txBody>
      </p:sp>
      <p:sp>
        <p:nvSpPr>
          <p:cNvPr id="10" name="Flowchart: Process 9"/>
          <p:cNvSpPr/>
          <p:nvPr/>
        </p:nvSpPr>
        <p:spPr>
          <a:xfrm>
            <a:off x="286868" y="5725311"/>
            <a:ext cx="8579223" cy="899838"/>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000" b="1" dirty="0" smtClean="0">
                <a:solidFill>
                  <a:srgbClr val="002060"/>
                </a:solidFill>
                <a:effectLst>
                  <a:glow rad="63500">
                    <a:schemeClr val="accent4">
                      <a:satMod val="175000"/>
                      <a:alpha val="40000"/>
                    </a:schemeClr>
                  </a:glow>
                </a:effectLst>
              </a:rPr>
              <a:t>احصائية نتائج الامتحانات النهائية للدراسة الاولية الدور الاول بتاريخ 2020/8/22</a:t>
            </a:r>
            <a:endParaRPr lang="ar-IQ" sz="2000" b="1" dirty="0">
              <a:solidFill>
                <a:srgbClr val="002060"/>
              </a:solidFill>
              <a:effectLst>
                <a:glow rad="63500">
                  <a:schemeClr val="accent4">
                    <a:satMod val="175000"/>
                    <a:alpha val="40000"/>
                  </a:schemeClr>
                </a:glow>
              </a:effectLst>
            </a:endParaRPr>
          </a:p>
        </p:txBody>
      </p:sp>
    </p:spTree>
    <p:extLst>
      <p:ext uri="{BB962C8B-B14F-4D97-AF65-F5344CB8AC3E}">
        <p14:creationId xmlns:p14="http://schemas.microsoft.com/office/powerpoint/2010/main" val="1212214082"/>
      </p:ext>
    </p:extLst>
  </p:cSld>
  <p:clrMapOvr>
    <a:masterClrMapping/>
  </p:clrMapOvr>
  <p:transition spd="med">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68337" y="189187"/>
            <a:ext cx="8041341" cy="72521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b="1" dirty="0">
                <a:solidFill>
                  <a:srgbClr val="002060"/>
                </a:solidFill>
              </a:rPr>
              <a:t/>
            </a:r>
            <a:br>
              <a:rPr lang="ar-IQ" b="1" dirty="0">
                <a:solidFill>
                  <a:srgbClr val="002060"/>
                </a:solidFill>
              </a:rPr>
            </a:b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انجاز الاحصائيات بالتعاون مع مركز ابن سينا للتعليم الالكتروني </a:t>
            </a:r>
            <a:endParaRPr lang="ar-IQ" sz="2800" b="1" cap="all" dirty="0">
              <a:ln w="9000" cmpd="sng">
                <a:solidFill>
                  <a:srgbClr val="76268C"/>
                </a:solidFill>
                <a:prstDash val="solid"/>
              </a:ln>
              <a:solidFill>
                <a:srgbClr val="C00000"/>
              </a:solidFill>
              <a:effectLst>
                <a:glow rad="63500">
                  <a:schemeClr val="accent3">
                    <a:satMod val="175000"/>
                    <a:alpha val="40000"/>
                  </a:schemeClr>
                </a:glow>
                <a:outerShdw blurRad="38100" dist="19050" dir="2700000" algn="tl" rotWithShape="0">
                  <a:schemeClr val="dk1">
                    <a:alpha val="40000"/>
                  </a:schemeClr>
                </a:outerShdw>
              </a:effectLst>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307" y="3959074"/>
            <a:ext cx="3973371" cy="2547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83" y="1350748"/>
            <a:ext cx="3780160" cy="2322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6308" y="1350748"/>
            <a:ext cx="3923598" cy="2322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Placeholder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883" y="3979879"/>
            <a:ext cx="3780160" cy="2526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5047745"/>
      </p:ext>
    </p:extLst>
  </p:cSld>
  <p:clrMapOvr>
    <a:masterClrMapping/>
  </p:clrMapOvr>
  <p:transition spd="med">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5" name="Flowchart: Terminator 4"/>
          <p:cNvSpPr/>
          <p:nvPr/>
        </p:nvSpPr>
        <p:spPr>
          <a:xfrm>
            <a:off x="433637" y="275690"/>
            <a:ext cx="8332694" cy="1021978"/>
          </a:xfrm>
          <a:prstGeom prst="flowChartTermina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outerShdw blurRad="50800" dist="381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انجاز استبانات لتقييم تجربة </a:t>
            </a:r>
            <a:r>
              <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ا</a:t>
            </a: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لتعليم الالكتروني </a:t>
            </a:r>
            <a:endPar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endParaRPr>
          </a:p>
        </p:txBody>
      </p:sp>
      <p:sp>
        <p:nvSpPr>
          <p:cNvPr id="6" name="Flowchart: Process 5"/>
          <p:cNvSpPr/>
          <p:nvPr/>
        </p:nvSpPr>
        <p:spPr>
          <a:xfrm>
            <a:off x="433637" y="1554276"/>
            <a:ext cx="8332694" cy="950259"/>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lumMod val="50000"/>
              </a:schemeClr>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000" b="1" dirty="0" smtClean="0">
                <a:solidFill>
                  <a:srgbClr val="002060"/>
                </a:solidFill>
                <a:effectLst>
                  <a:glow rad="63500">
                    <a:schemeClr val="accent4">
                      <a:satMod val="175000"/>
                      <a:alpha val="40000"/>
                    </a:schemeClr>
                  </a:glow>
                </a:effectLst>
              </a:rPr>
              <a:t> استبيان (قياس رضا الطلبة لاداء تجربة تطبيق التعليم الالكتروني)</a:t>
            </a:r>
          </a:p>
          <a:p>
            <a:pPr algn="ctr" rtl="1"/>
            <a:r>
              <a:rPr lang="ar-IQ" sz="2000" b="1" dirty="0" smtClean="0">
                <a:solidFill>
                  <a:srgbClr val="002060"/>
                </a:solidFill>
                <a:effectLst>
                  <a:glow rad="63500">
                    <a:schemeClr val="accent4">
                      <a:satMod val="175000"/>
                      <a:alpha val="40000"/>
                    </a:schemeClr>
                  </a:glow>
                </a:effectLst>
              </a:rPr>
              <a:t>           (قياس رضا التدريسيين لكفاءة تجربة تطبيق التعليم الالكتروني)</a:t>
            </a:r>
          </a:p>
          <a:p>
            <a:pPr algn="ctr" rtl="1"/>
            <a:r>
              <a:rPr lang="ar-IQ" sz="2000" b="1" dirty="0" smtClean="0">
                <a:solidFill>
                  <a:srgbClr val="002060"/>
                </a:solidFill>
                <a:effectLst>
                  <a:glow rad="63500">
                    <a:schemeClr val="accent4">
                      <a:satMod val="175000"/>
                      <a:alpha val="40000"/>
                    </a:schemeClr>
                  </a:glow>
                </a:effectLst>
              </a:rPr>
              <a:t>بالتعاون مع قسم الحاسوب بتاريخ</a:t>
            </a:r>
            <a:r>
              <a:rPr lang="en-US" sz="2000" b="1" dirty="0" smtClean="0">
                <a:solidFill>
                  <a:srgbClr val="002060"/>
                </a:solidFill>
                <a:effectLst>
                  <a:glow rad="63500">
                    <a:schemeClr val="accent4">
                      <a:satMod val="175000"/>
                      <a:alpha val="40000"/>
                    </a:schemeClr>
                  </a:glow>
                </a:effectLst>
              </a:rPr>
              <a:t>  </a:t>
            </a:r>
            <a:r>
              <a:rPr lang="ar-IQ" sz="2000" b="1" dirty="0" smtClean="0">
                <a:solidFill>
                  <a:srgbClr val="002060"/>
                </a:solidFill>
                <a:effectLst>
                  <a:glow rad="63500">
                    <a:schemeClr val="accent4">
                      <a:satMod val="175000"/>
                      <a:alpha val="40000"/>
                    </a:schemeClr>
                  </a:glow>
                </a:effectLst>
              </a:rPr>
              <a:t>2020/4/20</a:t>
            </a:r>
            <a:r>
              <a:rPr lang="en-US" sz="2000" b="1" dirty="0" smtClean="0">
                <a:solidFill>
                  <a:srgbClr val="002060"/>
                </a:solidFill>
                <a:effectLst>
                  <a:glow rad="63500">
                    <a:schemeClr val="accent4">
                      <a:satMod val="175000"/>
                      <a:alpha val="40000"/>
                    </a:schemeClr>
                  </a:glow>
                </a:effectLst>
              </a:rPr>
              <a:t> </a:t>
            </a:r>
            <a:r>
              <a:rPr lang="ar-IQ" sz="2000" b="1" dirty="0" smtClean="0">
                <a:solidFill>
                  <a:srgbClr val="002060"/>
                </a:solidFill>
                <a:effectLst>
                  <a:glow rad="63500">
                    <a:schemeClr val="accent4">
                      <a:satMod val="175000"/>
                      <a:alpha val="40000"/>
                    </a:schemeClr>
                  </a:glow>
                </a:effectLst>
              </a:rPr>
              <a:t> </a:t>
            </a:r>
            <a:endParaRPr lang="ar-IQ" sz="2000" b="1" dirty="0">
              <a:solidFill>
                <a:srgbClr val="002060"/>
              </a:solidFill>
              <a:effectLst>
                <a:glow rad="63500">
                  <a:schemeClr val="accent4">
                    <a:satMod val="175000"/>
                    <a:alpha val="40000"/>
                  </a:schemeClr>
                </a:glow>
              </a:effectLst>
            </a:endParaRPr>
          </a:p>
        </p:txBody>
      </p:sp>
      <p:sp>
        <p:nvSpPr>
          <p:cNvPr id="7" name="Flowchart: Process 6"/>
          <p:cNvSpPr/>
          <p:nvPr/>
        </p:nvSpPr>
        <p:spPr>
          <a:xfrm>
            <a:off x="433637" y="2669842"/>
            <a:ext cx="8332694" cy="869576"/>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000" b="1" dirty="0">
                <a:solidFill>
                  <a:srgbClr val="002060"/>
                </a:solidFill>
                <a:effectLst>
                  <a:glow rad="63500">
                    <a:schemeClr val="accent4">
                      <a:satMod val="175000"/>
                      <a:alpha val="40000"/>
                    </a:schemeClr>
                  </a:glow>
                </a:effectLst>
              </a:rPr>
              <a:t>استبيان (قياس </a:t>
            </a:r>
            <a:r>
              <a:rPr lang="ar-IQ" sz="2000" b="1" dirty="0" smtClean="0">
                <a:solidFill>
                  <a:srgbClr val="002060"/>
                </a:solidFill>
                <a:effectLst>
                  <a:glow rad="63500">
                    <a:schemeClr val="accent4">
                      <a:satMod val="175000"/>
                      <a:alpha val="40000"/>
                    </a:schemeClr>
                  </a:glow>
                </a:effectLst>
              </a:rPr>
              <a:t>الاساتذة لاداء </a:t>
            </a:r>
            <a:r>
              <a:rPr lang="ar-IQ" sz="2000" b="1" dirty="0">
                <a:solidFill>
                  <a:srgbClr val="002060"/>
                </a:solidFill>
                <a:effectLst>
                  <a:glow rad="63500">
                    <a:schemeClr val="accent4">
                      <a:satMod val="175000"/>
                      <a:alpha val="40000"/>
                    </a:schemeClr>
                  </a:glow>
                </a:effectLst>
              </a:rPr>
              <a:t>تجربة تطبيق التعليم الالكتروني)</a:t>
            </a:r>
          </a:p>
          <a:p>
            <a:pPr algn="ctr" rtl="1"/>
            <a:r>
              <a:rPr lang="ar-IQ" sz="2000" b="1" dirty="0">
                <a:solidFill>
                  <a:srgbClr val="002060"/>
                </a:solidFill>
                <a:effectLst>
                  <a:glow rad="63500">
                    <a:schemeClr val="accent4">
                      <a:satMod val="175000"/>
                      <a:alpha val="40000"/>
                    </a:schemeClr>
                  </a:glow>
                </a:effectLst>
              </a:rPr>
              <a:t>           (قياس رضا التدريسيين لكفاءة تجربة تطبيق التعليم الالكتروني)</a:t>
            </a:r>
          </a:p>
          <a:p>
            <a:pPr algn="ctr" rtl="1"/>
            <a:r>
              <a:rPr lang="ar-IQ" sz="2000" b="1" dirty="0">
                <a:solidFill>
                  <a:srgbClr val="002060"/>
                </a:solidFill>
                <a:effectLst>
                  <a:glow rad="63500">
                    <a:schemeClr val="accent4">
                      <a:satMod val="175000"/>
                      <a:alpha val="40000"/>
                    </a:schemeClr>
                  </a:glow>
                </a:effectLst>
              </a:rPr>
              <a:t>بالتعاون مع قسم الحاسوب بتاريخ</a:t>
            </a:r>
            <a:r>
              <a:rPr lang="en-US" sz="2000" b="1" dirty="0">
                <a:solidFill>
                  <a:srgbClr val="002060"/>
                </a:solidFill>
                <a:effectLst>
                  <a:glow rad="63500">
                    <a:schemeClr val="accent4">
                      <a:satMod val="175000"/>
                      <a:alpha val="40000"/>
                    </a:schemeClr>
                  </a:glow>
                </a:effectLst>
              </a:rPr>
              <a:t>  </a:t>
            </a:r>
            <a:r>
              <a:rPr lang="ar-IQ" sz="2000" b="1" dirty="0" smtClean="0">
                <a:solidFill>
                  <a:srgbClr val="002060"/>
                </a:solidFill>
                <a:effectLst>
                  <a:glow rad="63500">
                    <a:schemeClr val="accent4">
                      <a:satMod val="175000"/>
                      <a:alpha val="40000"/>
                    </a:schemeClr>
                  </a:glow>
                </a:effectLst>
              </a:rPr>
              <a:t>2020/4/27</a:t>
            </a:r>
            <a:r>
              <a:rPr lang="en-US" sz="2000" b="1" dirty="0" smtClean="0">
                <a:solidFill>
                  <a:srgbClr val="002060"/>
                </a:solidFill>
                <a:effectLst>
                  <a:glow rad="63500">
                    <a:schemeClr val="accent4">
                      <a:satMod val="175000"/>
                      <a:alpha val="40000"/>
                    </a:schemeClr>
                  </a:glow>
                </a:effectLst>
              </a:rPr>
              <a:t> </a:t>
            </a:r>
            <a:r>
              <a:rPr lang="ar-IQ" sz="2000" b="1" dirty="0" smtClean="0">
                <a:solidFill>
                  <a:srgbClr val="002060"/>
                </a:solidFill>
                <a:effectLst>
                  <a:glow rad="63500">
                    <a:schemeClr val="accent4">
                      <a:satMod val="175000"/>
                      <a:alpha val="40000"/>
                    </a:schemeClr>
                  </a:glow>
                </a:effectLst>
              </a:rPr>
              <a:t> </a:t>
            </a:r>
            <a:endParaRPr lang="ar-IQ" sz="2000" b="1" dirty="0">
              <a:solidFill>
                <a:srgbClr val="002060"/>
              </a:solidFill>
              <a:effectLst>
                <a:glow rad="63500">
                  <a:schemeClr val="accent4">
                    <a:satMod val="175000"/>
                    <a:alpha val="40000"/>
                  </a:schemeClr>
                </a:glow>
              </a:effectLst>
            </a:endParaRPr>
          </a:p>
        </p:txBody>
      </p:sp>
      <p:sp>
        <p:nvSpPr>
          <p:cNvPr id="8" name="Flowchart: Process 7"/>
          <p:cNvSpPr/>
          <p:nvPr/>
        </p:nvSpPr>
        <p:spPr>
          <a:xfrm>
            <a:off x="433637" y="3686394"/>
            <a:ext cx="8332694" cy="925680"/>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2000" b="1" dirty="0" smtClean="0">
                <a:solidFill>
                  <a:srgbClr val="002060"/>
                </a:solidFill>
                <a:effectLst>
                  <a:glow rad="63500">
                    <a:schemeClr val="accent4">
                      <a:satMod val="175000"/>
                      <a:alpha val="40000"/>
                    </a:schemeClr>
                  </a:glow>
                </a:effectLst>
              </a:rPr>
              <a:t>استبيان (</a:t>
            </a:r>
            <a:r>
              <a:rPr lang="en-US" sz="2000" b="1" dirty="0" smtClean="0">
                <a:solidFill>
                  <a:srgbClr val="002060"/>
                </a:solidFill>
                <a:effectLst>
                  <a:glow rad="63500">
                    <a:schemeClr val="accent4">
                      <a:satMod val="175000"/>
                      <a:alpha val="40000"/>
                    </a:schemeClr>
                  </a:glow>
                </a:effectLst>
              </a:rPr>
              <a:t> </a:t>
            </a:r>
            <a:r>
              <a:rPr lang="ar-IQ" sz="2000" b="1" dirty="0" smtClean="0">
                <a:solidFill>
                  <a:srgbClr val="002060"/>
                </a:solidFill>
                <a:effectLst>
                  <a:glow rad="63500">
                    <a:schemeClr val="accent4">
                      <a:satMod val="175000"/>
                      <a:alpha val="40000"/>
                    </a:schemeClr>
                  </a:glow>
                </a:effectLst>
              </a:rPr>
              <a:t>راي الطالب تجاه التعليم الالكتروني في الجامعات العراقية )</a:t>
            </a:r>
            <a:endParaRPr lang="ar-IQ" sz="2000" b="1" dirty="0">
              <a:solidFill>
                <a:srgbClr val="002060"/>
              </a:solidFill>
              <a:effectLst>
                <a:glow rad="63500">
                  <a:schemeClr val="accent4">
                    <a:satMod val="175000"/>
                    <a:alpha val="40000"/>
                  </a:schemeClr>
                </a:glow>
              </a:effectLst>
            </a:endParaRPr>
          </a:p>
          <a:p>
            <a:pPr algn="ctr"/>
            <a:r>
              <a:rPr lang="ar-IQ" sz="2000" b="1" dirty="0" smtClean="0">
                <a:solidFill>
                  <a:srgbClr val="002060"/>
                </a:solidFill>
                <a:effectLst>
                  <a:glow rad="63500">
                    <a:schemeClr val="accent4">
                      <a:satMod val="175000"/>
                      <a:alpha val="40000"/>
                    </a:schemeClr>
                  </a:glow>
                </a:effectLst>
              </a:rPr>
              <a:t>الفريق الوزاري لمشروع التعليم الالكتروني بتاريخ 2020/3/30</a:t>
            </a:r>
            <a:endParaRPr lang="ar-IQ" sz="2000" b="1" dirty="0">
              <a:solidFill>
                <a:srgbClr val="002060"/>
              </a:solidFill>
              <a:effectLst>
                <a:glow rad="63500">
                  <a:schemeClr val="accent4">
                    <a:satMod val="175000"/>
                    <a:alpha val="40000"/>
                  </a:schemeClr>
                </a:glow>
              </a:effectLst>
            </a:endParaRPr>
          </a:p>
        </p:txBody>
      </p:sp>
      <p:sp>
        <p:nvSpPr>
          <p:cNvPr id="9" name="Flowchart: Process 8"/>
          <p:cNvSpPr/>
          <p:nvPr/>
        </p:nvSpPr>
        <p:spPr>
          <a:xfrm>
            <a:off x="433637" y="4752621"/>
            <a:ext cx="8332694" cy="886991"/>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2000" b="1" dirty="0" smtClean="0">
                <a:solidFill>
                  <a:srgbClr val="002060"/>
                </a:solidFill>
                <a:effectLst>
                  <a:glow rad="63500">
                    <a:schemeClr val="accent4">
                      <a:satMod val="175000"/>
                      <a:alpha val="40000"/>
                    </a:schemeClr>
                  </a:glow>
                </a:effectLst>
              </a:rPr>
              <a:t>استبيان ( ادارة </a:t>
            </a:r>
            <a:r>
              <a:rPr lang="ar-IQ" sz="2000" b="1" dirty="0">
                <a:solidFill>
                  <a:srgbClr val="002060"/>
                </a:solidFill>
                <a:effectLst>
                  <a:glow rad="63500">
                    <a:schemeClr val="accent4">
                      <a:satMod val="175000"/>
                      <a:alpha val="40000"/>
                    </a:schemeClr>
                  </a:glow>
                </a:effectLst>
              </a:rPr>
              <a:t>جودة التعليم الالكتروني في الجامعات العراقية )</a:t>
            </a:r>
          </a:p>
          <a:p>
            <a:pPr algn="ctr"/>
            <a:r>
              <a:rPr lang="ar-IQ" sz="2000" b="1" dirty="0" smtClean="0">
                <a:solidFill>
                  <a:srgbClr val="002060"/>
                </a:solidFill>
                <a:effectLst>
                  <a:glow rad="63500">
                    <a:schemeClr val="accent4">
                      <a:satMod val="175000"/>
                      <a:alpha val="40000"/>
                    </a:schemeClr>
                  </a:glow>
                </a:effectLst>
              </a:rPr>
              <a:t>قسم ضمان الجودة والاعتماد الاكاديمي بتاريخ 2020/4/3</a:t>
            </a:r>
            <a:endParaRPr lang="ar-IQ" sz="2000" b="1" dirty="0">
              <a:solidFill>
                <a:srgbClr val="002060"/>
              </a:solidFill>
              <a:effectLst>
                <a:glow rad="63500">
                  <a:schemeClr val="accent4">
                    <a:satMod val="175000"/>
                    <a:alpha val="40000"/>
                  </a:schemeClr>
                </a:glow>
              </a:effectLst>
            </a:endParaRPr>
          </a:p>
        </p:txBody>
      </p:sp>
      <p:sp>
        <p:nvSpPr>
          <p:cNvPr id="10" name="Flowchart: Process 9"/>
          <p:cNvSpPr/>
          <p:nvPr/>
        </p:nvSpPr>
        <p:spPr>
          <a:xfrm>
            <a:off x="433637" y="5780159"/>
            <a:ext cx="8332694" cy="906716"/>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000" b="1" dirty="0">
                <a:solidFill>
                  <a:srgbClr val="002060"/>
                </a:solidFill>
                <a:effectLst>
                  <a:glow rad="63500">
                    <a:schemeClr val="accent4">
                      <a:satMod val="175000"/>
                      <a:alpha val="40000"/>
                    </a:schemeClr>
                  </a:glow>
                </a:effectLst>
              </a:rPr>
              <a:t>استبيان (التعليم الالكتروني من وجهة نظر الطلبة والتدريسيين )</a:t>
            </a:r>
          </a:p>
          <a:p>
            <a:pPr algn="ctr"/>
            <a:r>
              <a:rPr lang="ar-IQ" sz="2000" b="1" dirty="0">
                <a:solidFill>
                  <a:srgbClr val="002060"/>
                </a:solidFill>
                <a:effectLst>
                  <a:glow rad="63500">
                    <a:schemeClr val="accent4">
                      <a:satMod val="175000"/>
                      <a:alpha val="40000"/>
                    </a:schemeClr>
                  </a:glow>
                </a:effectLst>
              </a:rPr>
              <a:t>كلية التربية ابن رشد مع مركز ابن سينا للتعليم الالكتروني </a:t>
            </a:r>
          </a:p>
          <a:p>
            <a:pPr algn="ctr"/>
            <a:r>
              <a:rPr lang="ar-IQ" sz="2000" b="1" dirty="0">
                <a:solidFill>
                  <a:srgbClr val="002060"/>
                </a:solidFill>
                <a:effectLst>
                  <a:glow rad="63500">
                    <a:schemeClr val="accent4">
                      <a:satMod val="175000"/>
                      <a:alpha val="40000"/>
                    </a:schemeClr>
                  </a:glow>
                </a:effectLst>
              </a:rPr>
              <a:t>بتاريخ 2020/4/28</a:t>
            </a:r>
          </a:p>
        </p:txBody>
      </p:sp>
    </p:spTree>
    <p:extLst>
      <p:ext uri="{BB962C8B-B14F-4D97-AF65-F5344CB8AC3E}">
        <p14:creationId xmlns:p14="http://schemas.microsoft.com/office/powerpoint/2010/main" val="2166517834"/>
      </p:ext>
    </p:extLst>
  </p:cSld>
  <p:clrMapOvr>
    <a:masterClrMapping/>
  </p:clrMapOvr>
  <p:transition spd="med">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ar-IQ" dirty="0" smtClean="0"/>
              <a:t>ا</a:t>
            </a:r>
            <a:endParaRPr lang="ar-IQ" dirty="0"/>
          </a:p>
        </p:txBody>
      </p:sp>
      <p:sp>
        <p:nvSpPr>
          <p:cNvPr id="4" name="Text Placeholder 3"/>
          <p:cNvSpPr>
            <a:spLocks noGrp="1"/>
          </p:cNvSpPr>
          <p:nvPr>
            <p:ph type="body" sz="half" idx="2"/>
          </p:nvPr>
        </p:nvSpPr>
        <p:spPr>
          <a:xfrm>
            <a:off x="467992" y="304294"/>
            <a:ext cx="8200835" cy="93232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a:bodyPr>
          <a:lstStyle/>
          <a:p>
            <a:endParaRPr lang="ar-IQ" dirty="0"/>
          </a:p>
          <a:p>
            <a:pPr algn="ctr"/>
            <a:r>
              <a:rPr lang="ar-IQ"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rPr>
              <a:t>انجاز استبانات تقييم التعليم الالكتروني للطلبة والاساتذة </a:t>
            </a:r>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endParaRPr>
          </a:p>
        </p:txBody>
      </p:sp>
      <p:pic>
        <p:nvPicPr>
          <p:cNvPr id="8" name="Picture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071" y="1521069"/>
            <a:ext cx="3944559" cy="2298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348" y="4035973"/>
            <a:ext cx="3944559" cy="2474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p:cNvPicPr>
            <a:picLocks noChangeAspect="1" noChangeArrowheads="1"/>
          </p:cNvPicPr>
          <p:nvPr/>
        </p:nvPicPr>
        <p:blipFill>
          <a:blip r:embed="rId4"/>
          <a:srcRect/>
          <a:stretch>
            <a:fillRect/>
          </a:stretch>
        </p:blipFill>
        <p:spPr bwMode="auto">
          <a:xfrm>
            <a:off x="418773" y="4035973"/>
            <a:ext cx="4025153" cy="2474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15348" y="1521069"/>
            <a:ext cx="3962401" cy="2309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7091338"/>
      </p:ext>
    </p:extLst>
  </p:cSld>
  <p:clrMapOvr>
    <a:masterClrMapping/>
  </p:clrMapOvr>
  <p:transition spd="med">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1742" y="480848"/>
            <a:ext cx="7185212" cy="67003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397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متابعة تنفيذ المبادرة الوطنية لدعم طلبة الجامعات العراقية </a:t>
            </a:r>
            <a:endPar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endParaRPr>
          </a:p>
        </p:txBody>
      </p:sp>
      <p:pic>
        <p:nvPicPr>
          <p:cNvPr id="6" name="Picture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137" y="2309649"/>
            <a:ext cx="5754415" cy="3570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838768"/>
      </p:ext>
    </p:extLst>
  </p:cSld>
  <p:clrMapOvr>
    <a:masterClrMapping/>
  </p:clrMapOvr>
  <p:transition spd="med">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5" name="Flowchart: Terminator 4"/>
          <p:cNvSpPr/>
          <p:nvPr/>
        </p:nvSpPr>
        <p:spPr>
          <a:xfrm>
            <a:off x="429301" y="297300"/>
            <a:ext cx="8332694" cy="1088982"/>
          </a:xfrm>
          <a:prstGeom prst="flowChartTermina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1" anchor="ctr"/>
          <a:lstStyle/>
          <a:p>
            <a:pPr algn="ctr"/>
            <a:r>
              <a:rPr lang="ar-IQ" sz="2800" b="1" dirty="0" smtClean="0">
                <a:ln w="0"/>
                <a:solidFill>
                  <a:srgbClr val="C00000"/>
                </a:solidFill>
                <a:effectLst>
                  <a:glow rad="63500">
                    <a:srgbClr val="E6B91E">
                      <a:satMod val="175000"/>
                      <a:alpha val="40000"/>
                    </a:srgbClr>
                  </a:glow>
                  <a:outerShdw blurRad="38100" dist="19050" dir="2700000" algn="tl" rotWithShape="0">
                    <a:prstClr val="black">
                      <a:alpha val="40000"/>
                    </a:prstClr>
                  </a:outerShdw>
                </a:effectLst>
              </a:rPr>
              <a:t>النشاطات الافتراضية اقامتها وحدة ابن سينا للتعليم الالكتروني</a:t>
            </a:r>
            <a:endParaRPr lang="ar-IQ" sz="2800" b="1" dirty="0">
              <a:ln w="0"/>
              <a:solidFill>
                <a:srgbClr val="C00000"/>
              </a:solidFill>
              <a:effectLst>
                <a:glow rad="63500">
                  <a:srgbClr val="E6B91E">
                    <a:satMod val="175000"/>
                    <a:alpha val="40000"/>
                  </a:srgbClr>
                </a:glow>
                <a:outerShdw blurRad="38100" dist="19050" dir="2700000" algn="tl" rotWithShape="0">
                  <a:prstClr val="black">
                    <a:alpha val="40000"/>
                  </a:prstClr>
                </a:outerShdw>
              </a:effectLst>
            </a:endParaRPr>
          </a:p>
        </p:txBody>
      </p:sp>
      <p:sp>
        <p:nvSpPr>
          <p:cNvPr id="8" name="Flowchart: Process 7"/>
          <p:cNvSpPr/>
          <p:nvPr/>
        </p:nvSpPr>
        <p:spPr>
          <a:xfrm>
            <a:off x="429301" y="3359596"/>
            <a:ext cx="8332694" cy="1425158"/>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400" b="1" dirty="0">
                <a:solidFill>
                  <a:srgbClr val="002060"/>
                </a:solidFill>
                <a:effectLst>
                  <a:glow rad="63500">
                    <a:srgbClr val="E76618">
                      <a:satMod val="175000"/>
                      <a:alpha val="40000"/>
                    </a:srgbClr>
                  </a:glow>
                </a:effectLst>
              </a:rPr>
              <a:t>اقامة ورشة حوارية للطالبات (التحول نحو ثقافة التعليم الالكتروني ) </a:t>
            </a:r>
          </a:p>
          <a:p>
            <a:pPr algn="ctr"/>
            <a:r>
              <a:rPr lang="ar-IQ" sz="2400" b="1" dirty="0">
                <a:solidFill>
                  <a:srgbClr val="002060"/>
                </a:solidFill>
                <a:effectLst>
                  <a:glow rad="63500">
                    <a:srgbClr val="E76618">
                      <a:satMod val="175000"/>
                      <a:alpha val="40000"/>
                    </a:srgbClr>
                  </a:glow>
                </a:effectLst>
              </a:rPr>
              <a:t>بالتعاون مع مركز ابن سينا </a:t>
            </a:r>
            <a:r>
              <a:rPr lang="ar-IQ" sz="2400" b="1" dirty="0" smtClean="0">
                <a:solidFill>
                  <a:srgbClr val="002060"/>
                </a:solidFill>
                <a:effectLst>
                  <a:glow rad="63500">
                    <a:srgbClr val="E76618">
                      <a:satMod val="175000"/>
                      <a:alpha val="40000"/>
                    </a:srgbClr>
                  </a:glow>
                </a:effectLst>
              </a:rPr>
              <a:t>للتعليم </a:t>
            </a:r>
            <a:r>
              <a:rPr lang="ar-IQ" sz="2400" b="1" dirty="0">
                <a:solidFill>
                  <a:srgbClr val="002060"/>
                </a:solidFill>
                <a:effectLst>
                  <a:glow rad="63500">
                    <a:srgbClr val="E76618">
                      <a:satMod val="175000"/>
                      <a:alpha val="40000"/>
                    </a:srgbClr>
                  </a:glow>
                </a:effectLst>
              </a:rPr>
              <a:t>الالكتروني </a:t>
            </a:r>
            <a:endParaRPr lang="ar-IQ" sz="2400" b="1" dirty="0" smtClean="0">
              <a:solidFill>
                <a:srgbClr val="002060"/>
              </a:solidFill>
              <a:effectLst>
                <a:glow rad="63500">
                  <a:srgbClr val="E76618">
                    <a:satMod val="175000"/>
                    <a:alpha val="40000"/>
                  </a:srgbClr>
                </a:glow>
              </a:effectLst>
            </a:endParaRPr>
          </a:p>
          <a:p>
            <a:pPr algn="ctr"/>
            <a:r>
              <a:rPr lang="ar-IQ" sz="2400" b="1" dirty="0" smtClean="0">
                <a:solidFill>
                  <a:srgbClr val="002060"/>
                </a:solidFill>
                <a:effectLst>
                  <a:glow rad="63500">
                    <a:srgbClr val="E76618">
                      <a:satMod val="175000"/>
                      <a:alpha val="40000"/>
                    </a:srgbClr>
                  </a:glow>
                </a:effectLst>
              </a:rPr>
              <a:t>المحاضر </a:t>
            </a:r>
            <a:r>
              <a:rPr lang="ar-IQ" sz="2400" b="1" dirty="0">
                <a:solidFill>
                  <a:srgbClr val="002060"/>
                </a:solidFill>
                <a:effectLst>
                  <a:glow rad="63500">
                    <a:srgbClr val="E76618">
                      <a:satMod val="175000"/>
                      <a:alpha val="40000"/>
                    </a:srgbClr>
                  </a:glow>
                </a:effectLst>
              </a:rPr>
              <a:t>م.د</a:t>
            </a:r>
            <a:r>
              <a:rPr lang="ar-IQ" sz="2400" b="1" dirty="0" smtClean="0">
                <a:solidFill>
                  <a:srgbClr val="002060"/>
                </a:solidFill>
                <a:effectLst>
                  <a:glow rad="63500">
                    <a:srgbClr val="E76618">
                      <a:satMod val="175000"/>
                      <a:alpha val="40000"/>
                    </a:srgbClr>
                  </a:glow>
                </a:effectLst>
              </a:rPr>
              <a:t>. حسن </a:t>
            </a:r>
            <a:r>
              <a:rPr lang="ar-IQ" sz="2400" b="1" dirty="0">
                <a:solidFill>
                  <a:srgbClr val="002060"/>
                </a:solidFill>
                <a:effectLst>
                  <a:glow rad="63500">
                    <a:srgbClr val="E76618">
                      <a:satMod val="175000"/>
                      <a:alpha val="40000"/>
                    </a:srgbClr>
                  </a:glow>
                </a:effectLst>
              </a:rPr>
              <a:t>علي حسن </a:t>
            </a:r>
            <a:endParaRPr lang="ar-IQ" sz="2400" b="1" dirty="0" smtClean="0">
              <a:solidFill>
                <a:srgbClr val="002060"/>
              </a:solidFill>
              <a:effectLst>
                <a:glow rad="63500">
                  <a:srgbClr val="E76618">
                    <a:satMod val="175000"/>
                    <a:alpha val="40000"/>
                  </a:srgbClr>
                </a:glow>
              </a:effectLst>
            </a:endParaRPr>
          </a:p>
          <a:p>
            <a:pPr algn="ctr"/>
            <a:r>
              <a:rPr lang="ar-IQ" sz="2400" b="1" dirty="0" smtClean="0">
                <a:solidFill>
                  <a:srgbClr val="002060"/>
                </a:solidFill>
                <a:effectLst>
                  <a:glow rad="63500">
                    <a:srgbClr val="E76618">
                      <a:satMod val="175000"/>
                      <a:alpha val="40000"/>
                    </a:srgbClr>
                  </a:glow>
                </a:effectLst>
              </a:rPr>
              <a:t>بتاريخ </a:t>
            </a:r>
            <a:r>
              <a:rPr lang="ar-IQ" sz="2400" b="1" dirty="0">
                <a:solidFill>
                  <a:srgbClr val="002060"/>
                </a:solidFill>
                <a:effectLst>
                  <a:glow rad="63500">
                    <a:srgbClr val="E76618">
                      <a:satMod val="175000"/>
                      <a:alpha val="40000"/>
                    </a:srgbClr>
                  </a:glow>
                </a:effectLst>
              </a:rPr>
              <a:t>2020/6/24</a:t>
            </a:r>
          </a:p>
        </p:txBody>
      </p:sp>
      <p:sp>
        <p:nvSpPr>
          <p:cNvPr id="10" name="Flowchart: Process 9"/>
          <p:cNvSpPr/>
          <p:nvPr/>
        </p:nvSpPr>
        <p:spPr>
          <a:xfrm>
            <a:off x="429301" y="5126959"/>
            <a:ext cx="8332694" cy="1335740"/>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400" b="1" dirty="0">
                <a:solidFill>
                  <a:srgbClr val="002060"/>
                </a:solidFill>
                <a:effectLst>
                  <a:glow rad="63500">
                    <a:srgbClr val="E76618">
                      <a:satMod val="175000"/>
                      <a:alpha val="40000"/>
                    </a:srgbClr>
                  </a:glow>
                </a:effectLst>
              </a:rPr>
              <a:t>اقامة ورشة تدريبية للاساتذة (التعليم الالكتروني </a:t>
            </a:r>
            <a:r>
              <a:rPr lang="ar-IQ" sz="2400" b="1" dirty="0" smtClean="0">
                <a:solidFill>
                  <a:srgbClr val="002060"/>
                </a:solidFill>
                <a:effectLst>
                  <a:glow rad="63500">
                    <a:srgbClr val="E76618">
                      <a:satMod val="175000"/>
                      <a:alpha val="40000"/>
                    </a:srgbClr>
                  </a:glow>
                </a:effectLst>
              </a:rPr>
              <a:t>– المحاضرة </a:t>
            </a:r>
            <a:r>
              <a:rPr lang="ar-IQ" sz="2400" b="1" dirty="0">
                <a:solidFill>
                  <a:srgbClr val="002060"/>
                </a:solidFill>
                <a:effectLst>
                  <a:glow rad="63500">
                    <a:srgbClr val="E76618">
                      <a:satMod val="175000"/>
                      <a:alpha val="40000"/>
                    </a:srgbClr>
                  </a:glow>
                </a:effectLst>
              </a:rPr>
              <a:t>المثلى )</a:t>
            </a:r>
          </a:p>
          <a:p>
            <a:pPr algn="ctr"/>
            <a:r>
              <a:rPr lang="ar-IQ" sz="2400" b="1" dirty="0">
                <a:solidFill>
                  <a:srgbClr val="002060"/>
                </a:solidFill>
                <a:effectLst>
                  <a:glow rad="63500">
                    <a:srgbClr val="E76618">
                      <a:satMod val="175000"/>
                      <a:alpha val="40000"/>
                    </a:srgbClr>
                  </a:glow>
                </a:effectLst>
              </a:rPr>
              <a:t>بالتعاون مع قسم الحاسوب المحاضرة م.م</a:t>
            </a:r>
            <a:r>
              <a:rPr lang="ar-IQ" sz="2400" b="1" dirty="0" smtClean="0">
                <a:solidFill>
                  <a:srgbClr val="002060"/>
                </a:solidFill>
                <a:effectLst>
                  <a:glow rad="63500">
                    <a:srgbClr val="E76618">
                      <a:satMod val="175000"/>
                      <a:alpha val="40000"/>
                    </a:srgbClr>
                  </a:glow>
                </a:effectLst>
              </a:rPr>
              <a:t>. جيهان </a:t>
            </a:r>
            <a:r>
              <a:rPr lang="ar-IQ" sz="2400" b="1" dirty="0">
                <a:solidFill>
                  <a:srgbClr val="002060"/>
                </a:solidFill>
                <a:effectLst>
                  <a:glow rad="63500">
                    <a:srgbClr val="E76618">
                      <a:satMod val="175000"/>
                      <a:alpha val="40000"/>
                    </a:srgbClr>
                  </a:glow>
                </a:effectLst>
              </a:rPr>
              <a:t>صباح حسن </a:t>
            </a:r>
            <a:endParaRPr lang="ar-IQ" sz="2400" b="1" dirty="0" smtClean="0">
              <a:solidFill>
                <a:srgbClr val="002060"/>
              </a:solidFill>
              <a:effectLst>
                <a:glow rad="63500">
                  <a:srgbClr val="E76618">
                    <a:satMod val="175000"/>
                    <a:alpha val="40000"/>
                  </a:srgbClr>
                </a:glow>
              </a:effectLst>
            </a:endParaRPr>
          </a:p>
          <a:p>
            <a:pPr algn="ctr"/>
            <a:r>
              <a:rPr lang="ar-IQ" sz="2400" b="1" dirty="0" smtClean="0">
                <a:solidFill>
                  <a:srgbClr val="002060"/>
                </a:solidFill>
                <a:effectLst>
                  <a:glow rad="63500">
                    <a:srgbClr val="E76618">
                      <a:satMod val="175000"/>
                      <a:alpha val="40000"/>
                    </a:srgbClr>
                  </a:glow>
                </a:effectLst>
              </a:rPr>
              <a:t>بتاريخ </a:t>
            </a:r>
            <a:r>
              <a:rPr lang="ar-IQ" sz="2400" b="1" dirty="0">
                <a:solidFill>
                  <a:srgbClr val="002060"/>
                </a:solidFill>
                <a:effectLst>
                  <a:glow rad="63500">
                    <a:srgbClr val="E76618">
                      <a:satMod val="175000"/>
                      <a:alpha val="40000"/>
                    </a:srgbClr>
                  </a:glow>
                </a:effectLst>
              </a:rPr>
              <a:t>2020/4/28</a:t>
            </a:r>
            <a:endParaRPr lang="ar-IQ" sz="2400" dirty="0">
              <a:solidFill>
                <a:prstClr val="white"/>
              </a:solidFill>
              <a:effectLst>
                <a:glow rad="63500">
                  <a:srgbClr val="E76618">
                    <a:satMod val="175000"/>
                    <a:alpha val="40000"/>
                  </a:srgbClr>
                </a:glow>
              </a:effectLst>
            </a:endParaRPr>
          </a:p>
        </p:txBody>
      </p:sp>
      <p:sp>
        <p:nvSpPr>
          <p:cNvPr id="6" name="Flowchart: Process 5"/>
          <p:cNvSpPr/>
          <p:nvPr/>
        </p:nvSpPr>
        <p:spPr>
          <a:xfrm>
            <a:off x="429301" y="1728487"/>
            <a:ext cx="8332694" cy="1288904"/>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2400" b="1" dirty="0" smtClean="0">
                <a:solidFill>
                  <a:srgbClr val="002060"/>
                </a:solidFill>
                <a:effectLst>
                  <a:glow rad="63500">
                    <a:srgbClr val="E76618">
                      <a:satMod val="175000"/>
                      <a:alpha val="40000"/>
                    </a:srgbClr>
                  </a:glow>
                </a:effectLst>
              </a:rPr>
              <a:t>اشتراك الاساتذة  في دورتين </a:t>
            </a:r>
            <a:r>
              <a:rPr lang="ar-IQ" sz="2400" b="1" dirty="0">
                <a:solidFill>
                  <a:srgbClr val="002060"/>
                </a:solidFill>
                <a:effectLst>
                  <a:glow rad="63500">
                    <a:srgbClr val="E76618">
                      <a:satMod val="175000"/>
                      <a:alpha val="40000"/>
                    </a:srgbClr>
                  </a:glow>
                </a:effectLst>
              </a:rPr>
              <a:t>تدريبية للصفوف </a:t>
            </a:r>
            <a:r>
              <a:rPr lang="ar-IQ" sz="2400" b="1" dirty="0" smtClean="0">
                <a:solidFill>
                  <a:srgbClr val="002060"/>
                </a:solidFill>
                <a:effectLst>
                  <a:glow rad="63500">
                    <a:srgbClr val="E76618">
                      <a:satMod val="175000"/>
                      <a:alpha val="40000"/>
                    </a:srgbClr>
                  </a:glow>
                </a:effectLst>
              </a:rPr>
              <a:t>الالكترونية (</a:t>
            </a:r>
            <a:r>
              <a:rPr lang="ar-IQ" sz="2400" b="1" dirty="0">
                <a:solidFill>
                  <a:srgbClr val="002060"/>
                </a:solidFill>
                <a:effectLst>
                  <a:glow rad="63500">
                    <a:srgbClr val="E76618">
                      <a:satMod val="175000"/>
                      <a:alpha val="40000"/>
                    </a:srgbClr>
                  </a:glow>
                </a:effectLst>
              </a:rPr>
              <a:t>المجازين)</a:t>
            </a:r>
          </a:p>
          <a:p>
            <a:pPr algn="ctr" rtl="1"/>
            <a:r>
              <a:rPr lang="en-US" sz="2400" b="1" dirty="0" smtClean="0">
                <a:solidFill>
                  <a:srgbClr val="002060"/>
                </a:solidFill>
                <a:effectLst>
                  <a:glow rad="63500">
                    <a:srgbClr val="E76618">
                      <a:satMod val="175000"/>
                      <a:alpha val="40000"/>
                    </a:srgbClr>
                  </a:glow>
                </a:effectLst>
              </a:rPr>
              <a:t>Classroom)</a:t>
            </a:r>
            <a:r>
              <a:rPr lang="ar-IQ" sz="2400" b="1" dirty="0" smtClean="0">
                <a:solidFill>
                  <a:srgbClr val="002060"/>
                </a:solidFill>
                <a:effectLst>
                  <a:glow rad="63500">
                    <a:srgbClr val="E76618">
                      <a:satMod val="175000"/>
                      <a:alpha val="40000"/>
                    </a:srgbClr>
                  </a:glow>
                </a:effectLst>
              </a:rPr>
              <a:t> </a:t>
            </a:r>
            <a:r>
              <a:rPr lang="en-US" sz="2400" b="1" dirty="0" smtClean="0">
                <a:solidFill>
                  <a:srgbClr val="002060"/>
                </a:solidFill>
                <a:effectLst>
                  <a:glow rad="63500">
                    <a:srgbClr val="E76618">
                      <a:satMod val="175000"/>
                      <a:alpha val="40000"/>
                    </a:srgbClr>
                  </a:glow>
                </a:effectLst>
              </a:rPr>
              <a:t>Google</a:t>
            </a:r>
            <a:r>
              <a:rPr lang="ar-IQ" sz="2400" b="1" dirty="0">
                <a:solidFill>
                  <a:srgbClr val="002060"/>
                </a:solidFill>
                <a:effectLst>
                  <a:glow rad="63500">
                    <a:srgbClr val="E76618">
                      <a:satMod val="175000"/>
                      <a:alpha val="40000"/>
                    </a:srgbClr>
                  </a:glow>
                </a:effectLst>
              </a:rPr>
              <a:t> </a:t>
            </a:r>
            <a:r>
              <a:rPr lang="ar-IQ" sz="2400" b="1" dirty="0" smtClean="0">
                <a:solidFill>
                  <a:srgbClr val="002060"/>
                </a:solidFill>
                <a:effectLst>
                  <a:glow rad="63500">
                    <a:srgbClr val="E76618">
                      <a:satMod val="175000"/>
                      <a:alpha val="40000"/>
                    </a:srgbClr>
                  </a:glow>
                </a:effectLst>
              </a:rPr>
              <a:t>) بالتعاون مع مركز </a:t>
            </a:r>
            <a:r>
              <a:rPr lang="ar-IQ" sz="2400" b="1" dirty="0">
                <a:solidFill>
                  <a:srgbClr val="002060"/>
                </a:solidFill>
                <a:effectLst>
                  <a:glow rad="63500">
                    <a:srgbClr val="E76618">
                      <a:satMod val="175000"/>
                      <a:alpha val="40000"/>
                    </a:srgbClr>
                  </a:glow>
                </a:effectLst>
              </a:rPr>
              <a:t>ابن سينا للتعليم الالكتروني </a:t>
            </a:r>
            <a:endParaRPr lang="ar-IQ" sz="2400" b="1" dirty="0" smtClean="0">
              <a:solidFill>
                <a:srgbClr val="002060"/>
              </a:solidFill>
              <a:effectLst>
                <a:glow rad="63500">
                  <a:srgbClr val="E76618">
                    <a:satMod val="175000"/>
                    <a:alpha val="40000"/>
                  </a:srgbClr>
                </a:glow>
              </a:effectLst>
            </a:endParaRPr>
          </a:p>
          <a:p>
            <a:pPr algn="ctr" rtl="1"/>
            <a:r>
              <a:rPr lang="ar-IQ" sz="2400" b="1" dirty="0" smtClean="0">
                <a:solidFill>
                  <a:srgbClr val="002060"/>
                </a:solidFill>
                <a:effectLst>
                  <a:glow rad="63500">
                    <a:srgbClr val="E76618">
                      <a:satMod val="175000"/>
                      <a:alpha val="40000"/>
                    </a:srgbClr>
                  </a:glow>
                </a:effectLst>
              </a:rPr>
              <a:t>بتاريخ </a:t>
            </a:r>
            <a:r>
              <a:rPr lang="ar-IQ" sz="2400" b="1" dirty="0">
                <a:solidFill>
                  <a:srgbClr val="002060"/>
                </a:solidFill>
                <a:effectLst>
                  <a:glow rad="63500">
                    <a:srgbClr val="E76618">
                      <a:satMod val="175000"/>
                      <a:alpha val="40000"/>
                    </a:srgbClr>
                  </a:glow>
                </a:effectLst>
              </a:rPr>
              <a:t>2019/9/30 </a:t>
            </a:r>
            <a:r>
              <a:rPr lang="ar-IQ" sz="2400" b="1" dirty="0" smtClean="0">
                <a:solidFill>
                  <a:srgbClr val="002060"/>
                </a:solidFill>
                <a:effectLst>
                  <a:glow rad="63500">
                    <a:srgbClr val="E76618">
                      <a:satMod val="175000"/>
                      <a:alpha val="40000"/>
                    </a:srgbClr>
                  </a:glow>
                </a:effectLst>
              </a:rPr>
              <a:t>، 2019/11/3</a:t>
            </a:r>
            <a:endParaRPr lang="en-US" sz="2400" b="1" dirty="0">
              <a:solidFill>
                <a:srgbClr val="002060"/>
              </a:solidFill>
              <a:effectLst>
                <a:glow rad="63500">
                  <a:srgbClr val="E76618">
                    <a:satMod val="175000"/>
                    <a:alpha val="40000"/>
                  </a:srgbClr>
                </a:glow>
              </a:effectLst>
            </a:endParaRPr>
          </a:p>
        </p:txBody>
      </p:sp>
    </p:spTree>
    <p:extLst>
      <p:ext uri="{BB962C8B-B14F-4D97-AF65-F5344CB8AC3E}">
        <p14:creationId xmlns:p14="http://schemas.microsoft.com/office/powerpoint/2010/main" val="925459678"/>
      </p:ext>
    </p:extLst>
  </p:cSld>
  <p:clrMapOvr>
    <a:masterClrMapping/>
  </p:clrMapOvr>
  <p:transition spd="med">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9" name="Picture 2"/>
          <p:cNvPicPr>
            <a:picLocks noGrp="1" noChangeAspect="1" noChangeArrowheads="1"/>
          </p:cNvPicPr>
          <p:nvPr>
            <p:ph type="pic" idx="1"/>
          </p:nvPr>
        </p:nvPicPr>
        <p:blipFill rotWithShape="1">
          <a:blip r:embed="rId2"/>
          <a:srcRect t="6517" b="6517"/>
          <a:stretch/>
        </p:blipFill>
        <p:spPr bwMode="auto">
          <a:xfrm>
            <a:off x="465083" y="2474259"/>
            <a:ext cx="4286211" cy="3182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ContrastingRightFacing"/>
            <a:lightRig rig="threePt" dir="t"/>
          </a:scene3d>
        </p:spPr>
      </p:pic>
      <p:sp>
        <p:nvSpPr>
          <p:cNvPr id="5" name="Text Placeholder 4"/>
          <p:cNvSpPr>
            <a:spLocks noGrp="1"/>
          </p:cNvSpPr>
          <p:nvPr>
            <p:ph type="body" sz="half" idx="2"/>
          </p:nvPr>
        </p:nvSpPr>
        <p:spPr>
          <a:xfrm>
            <a:off x="538500" y="477796"/>
            <a:ext cx="8182304" cy="91869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a:normAutofit fontScale="25000" lnSpcReduction="20000"/>
          </a:bodyPr>
          <a:lstStyle/>
          <a:p>
            <a:pPr algn="ctr"/>
            <a:endParaRPr lang="ar-IQ" sz="3000" b="1" dirty="0" smtClean="0">
              <a:ln w="22225">
                <a:solidFill>
                  <a:schemeClr val="accent2"/>
                </a:solidFill>
                <a:prstDash val="solid"/>
              </a:ln>
              <a:solidFill>
                <a:schemeClr val="accent2">
                  <a:lumMod val="40000"/>
                  <a:lumOff val="60000"/>
                </a:schemeClr>
              </a:solidFill>
              <a:effectLst>
                <a:glow rad="63500">
                  <a:schemeClr val="accent4">
                    <a:satMod val="175000"/>
                    <a:alpha val="40000"/>
                  </a:schemeClr>
                </a:glow>
              </a:effectLst>
              <a:latin typeface="+mj-lt"/>
              <a:ea typeface="+mj-ea"/>
              <a:cs typeface="+mj-cs"/>
            </a:endParaRPr>
          </a:p>
          <a:p>
            <a:pPr algn="ctr"/>
            <a:r>
              <a:rPr lang="ar-IQ" sz="96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rPr>
              <a:t>اقامة الورش التدريبة الافتراضية بالتعاون مع  مركز ابن سينا للتعليم الالكتروني  </a:t>
            </a:r>
            <a:endParaRPr lang="ar-IQ" sz="9600" b="1" dirty="0">
              <a:solidFill>
                <a:srgbClr val="C00000"/>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27176" y="2411506"/>
            <a:ext cx="4120211" cy="3245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isometricOffAxis2Left"/>
            <a:lightRig rig="threePt" dir="t"/>
          </a:scene3d>
          <a:sp3d prstMaterial="dkEdge">
            <a:bevelT/>
          </a:sp3d>
        </p:spPr>
      </p:pic>
    </p:spTree>
    <p:extLst>
      <p:ext uri="{BB962C8B-B14F-4D97-AF65-F5344CB8AC3E}">
        <p14:creationId xmlns:p14="http://schemas.microsoft.com/office/powerpoint/2010/main" val="2087628899"/>
      </p:ext>
    </p:extLst>
  </p:cSld>
  <p:clrMapOvr>
    <a:masterClrMapping/>
  </p:clrMapOvr>
  <p:transition spd="med">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7"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tretch>
            <a:fillRect/>
          </a:stretch>
        </p:blipFill>
        <p:spPr bwMode="auto">
          <a:xfrm>
            <a:off x="442516" y="4062585"/>
            <a:ext cx="3775223" cy="2231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00600" y="4062585"/>
            <a:ext cx="3728545" cy="2231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36160" y="1493849"/>
            <a:ext cx="3863788" cy="2231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 Placeholder 4"/>
          <p:cNvSpPr txBox="1">
            <a:spLocks/>
          </p:cNvSpPr>
          <p:nvPr/>
        </p:nvSpPr>
        <p:spPr>
          <a:xfrm>
            <a:off x="867099" y="418859"/>
            <a:ext cx="7401911" cy="7373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0" indent="0" algn="r" defTabSz="457200" rtl="1" eaLnBrk="1" latinLnBrk="0" hangingPunct="1">
              <a:spcBef>
                <a:spcPts val="1000"/>
              </a:spcBef>
              <a:spcAft>
                <a:spcPts val="0"/>
              </a:spcAft>
              <a:buClr>
                <a:schemeClr val="accent1"/>
              </a:buClr>
              <a:buSzPct val="80000"/>
              <a:buFont typeface="Wingdings 3" charset="2"/>
              <a:buNone/>
              <a:defRPr sz="1200" kern="1200">
                <a:solidFill>
                  <a:schemeClr val="dk1"/>
                </a:solidFill>
                <a:latin typeface="+mn-lt"/>
                <a:ea typeface="+mn-ea"/>
                <a:cs typeface="+mn-cs"/>
              </a:defRPr>
            </a:lvl1pPr>
            <a:lvl2pPr marL="457200" indent="0" algn="r" defTabSz="457200" rtl="1" eaLnBrk="1" latinLnBrk="0" hangingPunct="1">
              <a:spcBef>
                <a:spcPts val="1000"/>
              </a:spcBef>
              <a:spcAft>
                <a:spcPts val="0"/>
              </a:spcAft>
              <a:buClr>
                <a:schemeClr val="accent1"/>
              </a:buClr>
              <a:buSzPct val="80000"/>
              <a:buFont typeface="Wingdings 3" charset="2"/>
              <a:buNone/>
              <a:defRPr sz="1200" kern="1200">
                <a:solidFill>
                  <a:schemeClr val="dk1"/>
                </a:solidFill>
                <a:latin typeface="+mn-lt"/>
                <a:ea typeface="+mn-ea"/>
                <a:cs typeface="+mn-cs"/>
              </a:defRPr>
            </a:lvl2pPr>
            <a:lvl3pPr marL="914400" indent="0" algn="r" defTabSz="457200" rtl="1" eaLnBrk="1" latinLnBrk="0" hangingPunct="1">
              <a:spcBef>
                <a:spcPts val="1000"/>
              </a:spcBef>
              <a:spcAft>
                <a:spcPts val="0"/>
              </a:spcAft>
              <a:buClr>
                <a:schemeClr val="accent1"/>
              </a:buClr>
              <a:buSzPct val="80000"/>
              <a:buFont typeface="Wingdings 3" charset="2"/>
              <a:buNone/>
              <a:defRPr sz="1000" kern="1200">
                <a:solidFill>
                  <a:schemeClr val="dk1"/>
                </a:solidFill>
                <a:latin typeface="+mn-lt"/>
                <a:ea typeface="+mn-ea"/>
                <a:cs typeface="+mn-cs"/>
              </a:defRPr>
            </a:lvl3pPr>
            <a:lvl4pPr marL="13716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4pPr>
            <a:lvl5pPr marL="18288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5pPr>
            <a:lvl6pPr marL="22860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6pPr>
            <a:lvl7pPr marL="27432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7pPr>
            <a:lvl8pPr marL="32004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8pPr>
            <a:lvl9pPr marL="36576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9pPr>
          </a:lstStyle>
          <a:p>
            <a:pPr algn="ctr">
              <a:buClr>
                <a:srgbClr val="90C226"/>
              </a:buClr>
            </a:pPr>
            <a:r>
              <a:rPr lang="ar-IQ" sz="3000" b="1" dirty="0" smtClean="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rPr>
              <a:t>اقامة الورش الافتراضية لاساتذة وطالبات الكلية </a:t>
            </a:r>
          </a:p>
        </p:txBody>
      </p:sp>
    </p:spTree>
    <p:extLst>
      <p:ext uri="{BB962C8B-B14F-4D97-AF65-F5344CB8AC3E}">
        <p14:creationId xmlns:p14="http://schemas.microsoft.com/office/powerpoint/2010/main" val="1741648992"/>
      </p:ext>
    </p:extLst>
  </p:cSld>
  <p:clrMapOvr>
    <a:masterClrMapping/>
  </p:clrMapOvr>
  <p:transition spd="med">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5" name="Flowchart: Terminator 4"/>
          <p:cNvSpPr/>
          <p:nvPr/>
        </p:nvSpPr>
        <p:spPr>
          <a:xfrm>
            <a:off x="475126" y="253861"/>
            <a:ext cx="8332694" cy="988497"/>
          </a:xfrm>
          <a:prstGeom prst="flowChartTermina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outerShdw blurRad="50800" dist="381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1" anchor="ctr"/>
          <a:lstStyle/>
          <a:p>
            <a:pPr algn="ctr"/>
            <a:r>
              <a:rPr lang="ar-IQ" sz="2800" b="1" kern="1200"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rPr>
              <a:t>مشاركة اساتذة الكلية بنشاطات التعليم الالكتروني خارج الكلية </a:t>
            </a:r>
            <a:endParaRPr lang="ar-IQ" sz="2800" b="1" kern="1200"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endParaRPr>
          </a:p>
        </p:txBody>
      </p:sp>
      <p:sp>
        <p:nvSpPr>
          <p:cNvPr id="6" name="Flowchart: Process 5"/>
          <p:cNvSpPr/>
          <p:nvPr/>
        </p:nvSpPr>
        <p:spPr>
          <a:xfrm>
            <a:off x="475126" y="1741065"/>
            <a:ext cx="8332694" cy="1273569"/>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lumMod val="50000"/>
              </a:schemeClr>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IQ" sz="2000" b="1" dirty="0">
                <a:solidFill>
                  <a:srgbClr val="002060"/>
                </a:solidFill>
                <a:effectLst>
                  <a:glow rad="63500">
                    <a:schemeClr val="accent4">
                      <a:satMod val="175000"/>
                      <a:alpha val="40000"/>
                    </a:schemeClr>
                  </a:glow>
                </a:effectLst>
              </a:rPr>
              <a:t>مشاركة التدريسية  ا.م.د. نوال فاضل عباس / ا.م.د.زينب محمد </a:t>
            </a:r>
            <a:r>
              <a:rPr lang="ar-IQ" sz="2000" b="1" dirty="0" smtClean="0">
                <a:solidFill>
                  <a:srgbClr val="002060"/>
                </a:solidFill>
                <a:effectLst>
                  <a:glow rad="63500">
                    <a:schemeClr val="accent4">
                      <a:satMod val="175000"/>
                      <a:alpha val="40000"/>
                    </a:schemeClr>
                  </a:glow>
                </a:effectLst>
              </a:rPr>
              <a:t>صالح</a:t>
            </a:r>
          </a:p>
          <a:p>
            <a:pPr algn="ctr" rtl="1"/>
            <a:r>
              <a:rPr lang="ar-IQ" sz="2000" b="1" dirty="0" smtClean="0">
                <a:solidFill>
                  <a:srgbClr val="002060"/>
                </a:solidFill>
                <a:effectLst>
                  <a:glow rad="63500">
                    <a:schemeClr val="accent4">
                      <a:satMod val="175000"/>
                      <a:alpha val="40000"/>
                    </a:schemeClr>
                  </a:glow>
                </a:effectLst>
              </a:rPr>
              <a:t> </a:t>
            </a:r>
            <a:r>
              <a:rPr lang="ar-IQ" sz="2000" b="1" dirty="0">
                <a:solidFill>
                  <a:srgbClr val="002060"/>
                </a:solidFill>
                <a:effectLst>
                  <a:glow rad="63500">
                    <a:schemeClr val="accent4">
                      <a:satMod val="175000"/>
                      <a:alpha val="40000"/>
                    </a:schemeClr>
                  </a:glow>
                </a:effectLst>
              </a:rPr>
              <a:t>في المؤتمر الدولي </a:t>
            </a:r>
            <a:r>
              <a:rPr lang="ar-IQ" sz="2000" b="1" dirty="0" smtClean="0">
                <a:solidFill>
                  <a:srgbClr val="002060"/>
                </a:solidFill>
                <a:effectLst>
                  <a:glow rad="63500">
                    <a:schemeClr val="accent4">
                      <a:satMod val="175000"/>
                      <a:alpha val="40000"/>
                    </a:schemeClr>
                  </a:glow>
                </a:effectLst>
              </a:rPr>
              <a:t>التاسع الافتراضي  </a:t>
            </a:r>
            <a:r>
              <a:rPr lang="ar-IQ" sz="2000" b="1" dirty="0">
                <a:solidFill>
                  <a:srgbClr val="002060"/>
                </a:solidFill>
                <a:effectLst>
                  <a:glow rad="63500">
                    <a:schemeClr val="accent4">
                      <a:satMod val="175000"/>
                      <a:alpha val="40000"/>
                    </a:schemeClr>
                  </a:glow>
                </a:effectLst>
              </a:rPr>
              <a:t>(تداعيات كوفيد 19 ) بالتعاون مع مركز لندن للبحوث والاستشارات  التدريسية  بتاريخ2020/8/21</a:t>
            </a:r>
          </a:p>
        </p:txBody>
      </p:sp>
      <p:sp>
        <p:nvSpPr>
          <p:cNvPr id="8" name="Flowchart: Process 7"/>
          <p:cNvSpPr/>
          <p:nvPr/>
        </p:nvSpPr>
        <p:spPr>
          <a:xfrm>
            <a:off x="463921" y="3387712"/>
            <a:ext cx="8355104" cy="1360836"/>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000" b="1" dirty="0">
                <a:solidFill>
                  <a:srgbClr val="002060"/>
                </a:solidFill>
                <a:effectLst>
                  <a:glow rad="63500">
                    <a:schemeClr val="accent4">
                      <a:satMod val="175000"/>
                      <a:alpha val="40000"/>
                    </a:schemeClr>
                  </a:glow>
                </a:effectLst>
              </a:rPr>
              <a:t>مشاركة التدريسي ا.د</a:t>
            </a:r>
            <a:r>
              <a:rPr lang="ar-IQ" sz="2000" b="1" dirty="0" smtClean="0">
                <a:solidFill>
                  <a:srgbClr val="002060"/>
                </a:solidFill>
                <a:effectLst>
                  <a:glow rad="63500">
                    <a:schemeClr val="accent4">
                      <a:satMod val="175000"/>
                      <a:alpha val="40000"/>
                    </a:schemeClr>
                  </a:glow>
                </a:effectLst>
              </a:rPr>
              <a:t>. حسن </a:t>
            </a:r>
            <a:r>
              <a:rPr lang="ar-IQ" sz="2000" b="1" dirty="0">
                <a:solidFill>
                  <a:srgbClr val="002060"/>
                </a:solidFill>
                <a:effectLst>
                  <a:glow rad="63500">
                    <a:schemeClr val="accent4">
                      <a:satMod val="175000"/>
                      <a:alpha val="40000"/>
                    </a:schemeClr>
                  </a:glow>
                </a:effectLst>
              </a:rPr>
              <a:t>منديل العكيلي </a:t>
            </a:r>
            <a:r>
              <a:rPr lang="ar-IQ" sz="2000" b="1" dirty="0" smtClean="0">
                <a:solidFill>
                  <a:srgbClr val="002060"/>
                </a:solidFill>
                <a:effectLst>
                  <a:glow rad="63500">
                    <a:schemeClr val="accent4">
                      <a:satMod val="175000"/>
                      <a:alpha val="40000"/>
                    </a:schemeClr>
                  </a:glow>
                </a:effectLst>
              </a:rPr>
              <a:t>في المؤتمر </a:t>
            </a:r>
            <a:r>
              <a:rPr lang="ar-IQ" sz="2000" b="1" dirty="0">
                <a:solidFill>
                  <a:srgbClr val="002060"/>
                </a:solidFill>
                <a:effectLst>
                  <a:glow rad="63500">
                    <a:schemeClr val="accent4">
                      <a:satMod val="175000"/>
                      <a:alpha val="40000"/>
                    </a:schemeClr>
                  </a:glow>
                </a:effectLst>
              </a:rPr>
              <a:t>الدولي الافتراضي للتعليم </a:t>
            </a:r>
            <a:r>
              <a:rPr lang="ar-IQ" sz="2000" b="1" dirty="0" smtClean="0">
                <a:solidFill>
                  <a:srgbClr val="002060"/>
                </a:solidFill>
                <a:effectLst>
                  <a:glow rad="63500">
                    <a:schemeClr val="accent4">
                      <a:satMod val="175000"/>
                      <a:alpha val="40000"/>
                    </a:schemeClr>
                  </a:glow>
                </a:effectLst>
              </a:rPr>
              <a:t>الالكتروني</a:t>
            </a:r>
          </a:p>
          <a:p>
            <a:pPr algn="ctr"/>
            <a:r>
              <a:rPr lang="ar-IQ" sz="2000" b="1" dirty="0" smtClean="0">
                <a:solidFill>
                  <a:srgbClr val="002060"/>
                </a:solidFill>
                <a:effectLst>
                  <a:glow rad="63500">
                    <a:schemeClr val="accent4">
                      <a:satMod val="175000"/>
                      <a:alpha val="40000"/>
                    </a:schemeClr>
                  </a:glow>
                </a:effectLst>
              </a:rPr>
              <a:t> (تحديات اعتماد التعليم الالكتروني )</a:t>
            </a:r>
            <a:endParaRPr lang="ar-IQ" sz="2000" b="1" dirty="0">
              <a:solidFill>
                <a:srgbClr val="002060"/>
              </a:solidFill>
              <a:effectLst>
                <a:glow rad="63500">
                  <a:schemeClr val="accent4">
                    <a:satMod val="175000"/>
                    <a:alpha val="40000"/>
                  </a:schemeClr>
                </a:glow>
              </a:effectLst>
            </a:endParaRPr>
          </a:p>
          <a:p>
            <a:pPr algn="ctr"/>
            <a:r>
              <a:rPr lang="ar-IQ" sz="2000" b="1" dirty="0" smtClean="0">
                <a:solidFill>
                  <a:srgbClr val="002060"/>
                </a:solidFill>
                <a:effectLst>
                  <a:glow rad="63500">
                    <a:schemeClr val="accent4">
                      <a:satMod val="175000"/>
                      <a:alpha val="40000"/>
                    </a:schemeClr>
                  </a:glow>
                </a:effectLst>
              </a:rPr>
              <a:t>اقامه الفريق </a:t>
            </a:r>
            <a:r>
              <a:rPr lang="ar-IQ" sz="2000" b="1" dirty="0">
                <a:solidFill>
                  <a:srgbClr val="002060"/>
                </a:solidFill>
                <a:effectLst>
                  <a:glow rad="63500">
                    <a:schemeClr val="accent4">
                      <a:satMod val="175000"/>
                      <a:alpha val="40000"/>
                    </a:schemeClr>
                  </a:glow>
                </a:effectLst>
              </a:rPr>
              <a:t>الوزاري مشروع التعليم الالكتروني بتاريخ </a:t>
            </a:r>
            <a:r>
              <a:rPr lang="ar-IQ" sz="2000" b="1" dirty="0" smtClean="0">
                <a:solidFill>
                  <a:srgbClr val="002060"/>
                </a:solidFill>
                <a:effectLst>
                  <a:glow rad="63500">
                    <a:schemeClr val="accent4">
                      <a:satMod val="175000"/>
                      <a:alpha val="40000"/>
                    </a:schemeClr>
                  </a:glow>
                </a:effectLst>
              </a:rPr>
              <a:t>2020/5/17</a:t>
            </a:r>
            <a:endParaRPr lang="ar-IQ" sz="2000" b="1" dirty="0">
              <a:solidFill>
                <a:srgbClr val="002060"/>
              </a:solidFill>
              <a:effectLst>
                <a:glow rad="63500">
                  <a:schemeClr val="accent4">
                    <a:satMod val="175000"/>
                    <a:alpha val="40000"/>
                  </a:schemeClr>
                </a:glow>
              </a:effectLst>
            </a:endParaRPr>
          </a:p>
        </p:txBody>
      </p:sp>
      <p:sp>
        <p:nvSpPr>
          <p:cNvPr id="9" name="Flowchart: Process 8"/>
          <p:cNvSpPr/>
          <p:nvPr/>
        </p:nvSpPr>
        <p:spPr>
          <a:xfrm>
            <a:off x="430306" y="5121627"/>
            <a:ext cx="8332694" cy="1385470"/>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IQ" sz="2000" b="1" dirty="0">
                <a:solidFill>
                  <a:srgbClr val="002060"/>
                </a:solidFill>
                <a:effectLst>
                  <a:glow rad="63500">
                    <a:schemeClr val="accent4">
                      <a:satMod val="175000"/>
                      <a:alpha val="40000"/>
                    </a:schemeClr>
                  </a:glow>
                </a:effectLst>
              </a:rPr>
              <a:t>مشاركة التدريسي ا.د.حسن منديل العكيلي في </a:t>
            </a:r>
            <a:r>
              <a:rPr lang="ar-IQ" sz="2000" b="1" dirty="0" smtClean="0">
                <a:solidFill>
                  <a:srgbClr val="002060"/>
                </a:solidFill>
                <a:effectLst>
                  <a:glow rad="63500">
                    <a:schemeClr val="accent4">
                      <a:satMod val="175000"/>
                      <a:alpha val="40000"/>
                    </a:schemeClr>
                  </a:glow>
                </a:effectLst>
              </a:rPr>
              <a:t>محاضرة افتراضية </a:t>
            </a:r>
          </a:p>
          <a:p>
            <a:pPr algn="ctr"/>
            <a:r>
              <a:rPr lang="ar-IQ" sz="2000" b="1" dirty="0" smtClean="0">
                <a:solidFill>
                  <a:srgbClr val="002060"/>
                </a:solidFill>
                <a:effectLst>
                  <a:glow rad="63500">
                    <a:schemeClr val="accent4">
                      <a:satMod val="175000"/>
                      <a:alpha val="40000"/>
                    </a:schemeClr>
                  </a:glow>
                </a:effectLst>
              </a:rPr>
              <a:t>(نظرات في واقع التعليم الالكتروني ) بالتعاون مع كلية التربية البدنية وعلوم الرياضة للبنات/</a:t>
            </a:r>
            <a:endParaRPr lang="ar-IQ" sz="2000" b="1" dirty="0">
              <a:solidFill>
                <a:srgbClr val="002060"/>
              </a:solidFill>
              <a:effectLst>
                <a:glow rad="63500">
                  <a:schemeClr val="accent4">
                    <a:satMod val="175000"/>
                    <a:alpha val="40000"/>
                  </a:schemeClr>
                </a:glow>
              </a:effectLst>
            </a:endParaRPr>
          </a:p>
          <a:p>
            <a:pPr algn="ctr"/>
            <a:r>
              <a:rPr lang="ar-IQ" sz="2000" b="1" dirty="0" smtClean="0">
                <a:solidFill>
                  <a:srgbClr val="002060"/>
                </a:solidFill>
                <a:effectLst>
                  <a:glow rad="63500">
                    <a:schemeClr val="accent4">
                      <a:satMod val="175000"/>
                      <a:alpha val="40000"/>
                    </a:schemeClr>
                  </a:glow>
                </a:effectLst>
              </a:rPr>
              <a:t>وحدة ضمان الجودة وتقييم الاداء بتاريخ 2020/5/14</a:t>
            </a:r>
            <a:endParaRPr lang="ar-IQ" sz="2000" b="1" dirty="0">
              <a:solidFill>
                <a:srgbClr val="002060"/>
              </a:solidFill>
              <a:effectLst>
                <a:glow rad="63500">
                  <a:schemeClr val="accent4">
                    <a:satMod val="175000"/>
                    <a:alpha val="40000"/>
                  </a:schemeClr>
                </a:glow>
              </a:effectLst>
            </a:endParaRPr>
          </a:p>
        </p:txBody>
      </p:sp>
    </p:spTree>
    <p:extLst>
      <p:ext uri="{BB962C8B-B14F-4D97-AF65-F5344CB8AC3E}">
        <p14:creationId xmlns:p14="http://schemas.microsoft.com/office/powerpoint/2010/main" val="2565679367"/>
      </p:ext>
    </p:extLst>
  </p:cSld>
  <p:clrMapOvr>
    <a:masterClrMapping/>
  </p:clrMapOvr>
  <p:transition spd="med">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ar-IQ" dirty="0"/>
          </a:p>
        </p:txBody>
      </p:sp>
      <p:sp>
        <p:nvSpPr>
          <p:cNvPr id="5" name="Text Placeholder 4"/>
          <p:cNvSpPr>
            <a:spLocks noGrp="1"/>
          </p:cNvSpPr>
          <p:nvPr>
            <p:ph type="body" sz="half" idx="2"/>
          </p:nvPr>
        </p:nvSpPr>
        <p:spPr>
          <a:xfrm>
            <a:off x="502023" y="262081"/>
            <a:ext cx="8220636" cy="85663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rPr>
              <a:t>مشاركة اساتذة الكلية في نشاطات التعليم الالكتروني خارج الكلية </a:t>
            </a:r>
            <a:endPar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pic>
        <p:nvPicPr>
          <p:cNvPr id="18" name="Picture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258" y="1364141"/>
            <a:ext cx="6777318" cy="2387358"/>
          </a:xfrm>
          <a:prstGeom prst="rect">
            <a:avLst/>
          </a:prstGeom>
          <a:ln w="38100" cap="sq">
            <a:solidFill>
              <a:srgbClr val="000000"/>
            </a:solidFill>
            <a:prstDash val="solid"/>
            <a:miter lim="800000"/>
          </a:ln>
          <a:effectLst>
            <a:glow rad="63500">
              <a:schemeClr val="accent2">
                <a:satMod val="175000"/>
                <a:alpha val="40000"/>
              </a:schemeClr>
            </a:glow>
            <a:outerShdw blurRad="50800" dist="38100" dir="2700000" algn="tl" rotWithShape="0">
              <a:srgbClr val="000000">
                <a:alpha val="43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05" y="3996927"/>
            <a:ext cx="3988454" cy="2465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9917" y="3996927"/>
            <a:ext cx="3899647" cy="2465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9852006"/>
      </p:ext>
    </p:extLst>
  </p:cSld>
  <p:clrMapOvr>
    <a:masterClrMapping/>
  </p:clrMapOvr>
  <p:transition spd="med">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Shape 152"/>
        <p:cNvGrpSpPr/>
        <p:nvPr/>
      </p:nvGrpSpPr>
      <p:grpSpPr>
        <a:xfrm>
          <a:off x="0" y="0"/>
          <a:ext cx="0" cy="0"/>
          <a:chOff x="0" y="0"/>
          <a:chExt cx="0" cy="0"/>
        </a:xfrm>
      </p:grpSpPr>
      <p:sp>
        <p:nvSpPr>
          <p:cNvPr id="153" name="Google Shape;153;p19"/>
          <p:cNvSpPr txBox="1">
            <a:spLocks noGrp="1"/>
          </p:cNvSpPr>
          <p:nvPr>
            <p:ph type="title"/>
          </p:nvPr>
        </p:nvSpPr>
        <p:spPr>
          <a:xfrm>
            <a:off x="815555" y="289499"/>
            <a:ext cx="3008400" cy="749181"/>
          </a:xfrm>
          <a:prstGeom prst="rect">
            <a:avLst/>
          </a:prstGeom>
          <a:ln/>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lvl="0" indent="0" algn="ctr" rtl="1">
              <a:lnSpc>
                <a:spcPct val="100000"/>
              </a:lnSpc>
              <a:spcBef>
                <a:spcPts val="0"/>
              </a:spcBef>
              <a:spcAft>
                <a:spcPts val="0"/>
              </a:spcAft>
              <a:buClr>
                <a:srgbClr val="002060"/>
              </a:buClr>
              <a:buSzPts val="3600"/>
              <a:buFont typeface="Twentieth Century"/>
              <a:buNone/>
            </a:pPr>
            <a:r>
              <a:rPr lang="ar-SA" sz="2800" b="1" dirty="0" smtClean="0">
                <a:solidFill>
                  <a:srgbClr val="FF0000"/>
                </a:solidFill>
                <a:effectLst>
                  <a:glow rad="63500">
                    <a:schemeClr val="accent2">
                      <a:satMod val="175000"/>
                      <a:alpha val="40000"/>
                    </a:schemeClr>
                  </a:glow>
                </a:effectLst>
              </a:rPr>
              <a:t>اقسام </a:t>
            </a:r>
            <a:r>
              <a:rPr lang="ar-SA" sz="2800" b="1" dirty="0">
                <a:solidFill>
                  <a:srgbClr val="FF0000"/>
                </a:solidFill>
                <a:effectLst>
                  <a:glow rad="63500">
                    <a:schemeClr val="accent2">
                      <a:satMod val="175000"/>
                      <a:alpha val="40000"/>
                    </a:schemeClr>
                  </a:glow>
                </a:effectLst>
              </a:rPr>
              <a:t>الكلية </a:t>
            </a:r>
            <a:endParaRPr sz="2800" b="1" dirty="0">
              <a:solidFill>
                <a:srgbClr val="FF0000"/>
              </a:solidFill>
              <a:effectLst>
                <a:glow rad="63500">
                  <a:schemeClr val="accent2">
                    <a:satMod val="175000"/>
                    <a:alpha val="40000"/>
                  </a:schemeClr>
                </a:glow>
              </a:effectLst>
            </a:endParaRPr>
          </a:p>
        </p:txBody>
      </p:sp>
      <p:sp>
        <p:nvSpPr>
          <p:cNvPr id="155" name="Google Shape;155;p19"/>
          <p:cNvSpPr txBox="1">
            <a:spLocks noGrp="1"/>
          </p:cNvSpPr>
          <p:nvPr>
            <p:ph idx="1"/>
          </p:nvPr>
        </p:nvSpPr>
        <p:spPr>
          <a:xfrm>
            <a:off x="4556234" y="289499"/>
            <a:ext cx="4097952" cy="6287352"/>
          </a:xfrm>
          <a:prstGeom prst="rect">
            <a:avLst/>
          </a:prstGeom>
          <a:ln/>
          <a:effectLst>
            <a:glow rad="1397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noAutofit/>
          </a:bodyPr>
          <a:lstStyle/>
          <a:p>
            <a:pPr marL="319087" lvl="0" indent="-319087" algn="ctr" rtl="0">
              <a:lnSpc>
                <a:spcPct val="100000"/>
              </a:lnSpc>
              <a:spcBef>
                <a:spcPts val="700"/>
              </a:spcBef>
              <a:spcAft>
                <a:spcPts val="0"/>
              </a:spcAft>
              <a:buSzPts val="1920"/>
              <a:buFont typeface="Noto Sans Symbols"/>
              <a:buNone/>
            </a:pPr>
            <a:r>
              <a:rPr lang="ar-IQ" sz="2400" b="1" u="sng" dirty="0" smtClean="0">
                <a:solidFill>
                  <a:srgbClr val="FF0000"/>
                </a:solidFill>
                <a:effectLst>
                  <a:glow rad="63500">
                    <a:schemeClr val="accent2">
                      <a:satMod val="175000"/>
                      <a:alpha val="40000"/>
                    </a:schemeClr>
                  </a:glow>
                </a:effectLst>
              </a:rPr>
              <a:t>اعضاء ارتباط الاقسام مع </a:t>
            </a:r>
          </a:p>
          <a:p>
            <a:pPr marL="319087" lvl="0" indent="-319087" algn="ctr" rtl="0">
              <a:lnSpc>
                <a:spcPct val="100000"/>
              </a:lnSpc>
              <a:spcBef>
                <a:spcPts val="700"/>
              </a:spcBef>
              <a:spcAft>
                <a:spcPts val="0"/>
              </a:spcAft>
              <a:buSzPts val="1920"/>
              <a:buFont typeface="Noto Sans Symbols"/>
              <a:buNone/>
            </a:pPr>
            <a:r>
              <a:rPr lang="en-US" sz="2400" b="1" u="sng" dirty="0" smtClean="0">
                <a:solidFill>
                  <a:srgbClr val="FF0000"/>
                </a:solidFill>
                <a:effectLst>
                  <a:glow rad="63500">
                    <a:schemeClr val="accent2">
                      <a:satMod val="175000"/>
                      <a:alpha val="40000"/>
                    </a:schemeClr>
                  </a:glow>
                </a:effectLst>
              </a:rPr>
              <a:t>2020</a:t>
            </a:r>
            <a:r>
              <a:rPr lang="en-US" sz="2400" b="1" u="sng" dirty="0">
                <a:solidFill>
                  <a:srgbClr val="FF0000"/>
                </a:solidFill>
                <a:effectLst>
                  <a:glow rad="63500">
                    <a:schemeClr val="accent2">
                      <a:satMod val="175000"/>
                      <a:alpha val="40000"/>
                    </a:schemeClr>
                  </a:glow>
                </a:effectLst>
              </a:rPr>
              <a:t>/</a:t>
            </a:r>
            <a:r>
              <a:rPr lang="en-US" sz="2400" b="1" u="sng" dirty="0" smtClean="0">
                <a:solidFill>
                  <a:srgbClr val="FF0000"/>
                </a:solidFill>
                <a:effectLst>
                  <a:glow rad="63500">
                    <a:schemeClr val="accent2">
                      <a:satMod val="175000"/>
                      <a:alpha val="40000"/>
                    </a:schemeClr>
                  </a:glow>
                </a:effectLst>
              </a:rPr>
              <a:t>2019</a:t>
            </a:r>
            <a:r>
              <a:rPr lang="ar-IQ" sz="2400" b="1" u="sng" dirty="0" smtClean="0">
                <a:solidFill>
                  <a:srgbClr val="FF0000"/>
                </a:solidFill>
                <a:effectLst>
                  <a:glow rad="63500">
                    <a:schemeClr val="accent2">
                      <a:satMod val="175000"/>
                      <a:alpha val="40000"/>
                    </a:schemeClr>
                  </a:glow>
                </a:effectLst>
              </a:rPr>
              <a:t>وحدة ابن سينا للعام </a:t>
            </a:r>
            <a:endParaRPr lang="en-US" sz="2400" b="1" u="sng" dirty="0">
              <a:solidFill>
                <a:srgbClr val="FF0000"/>
              </a:solidFill>
              <a:effectLst>
                <a:glow rad="63500">
                  <a:schemeClr val="accent2">
                    <a:satMod val="175000"/>
                    <a:alpha val="40000"/>
                  </a:schemeClr>
                </a:glow>
              </a:effectLst>
            </a:endParaRPr>
          </a:p>
          <a:p>
            <a:pPr marL="319087" lvl="0" indent="-319087" algn="ctr" rtl="1">
              <a:lnSpc>
                <a:spcPct val="100000"/>
              </a:lnSpc>
              <a:spcBef>
                <a:spcPts val="700"/>
              </a:spcBef>
              <a:spcAft>
                <a:spcPts val="0"/>
              </a:spcAft>
              <a:buSzPts val="1920"/>
              <a:buFont typeface="Noto Sans Symbols"/>
              <a:buNone/>
            </a:pPr>
            <a:endParaRPr lang="ar-IQ" sz="2400" b="1" dirty="0" smtClean="0">
              <a:solidFill>
                <a:srgbClr val="073763"/>
              </a:solidFill>
              <a:effectLst>
                <a:glow rad="228600">
                  <a:schemeClr val="accent3">
                    <a:satMod val="175000"/>
                    <a:alpha val="40000"/>
                  </a:schemeClr>
                </a:glow>
              </a:effectLst>
            </a:endParaRPr>
          </a:p>
          <a:p>
            <a:pPr marL="319087" lvl="0" indent="-319087" algn="ctr" rtl="1">
              <a:lnSpc>
                <a:spcPct val="100000"/>
              </a:lnSpc>
              <a:spcBef>
                <a:spcPts val="700"/>
              </a:spcBef>
              <a:spcAft>
                <a:spcPts val="0"/>
              </a:spcAft>
              <a:buSzPts val="1920"/>
              <a:buFont typeface="Noto Sans Symbols"/>
              <a:buNone/>
            </a:pPr>
            <a:r>
              <a:rPr lang="ar-IQ" sz="2400" b="1" dirty="0" smtClean="0">
                <a:solidFill>
                  <a:schemeClr val="tx1"/>
                </a:solidFill>
                <a:effectLst>
                  <a:glow rad="63500">
                    <a:schemeClr val="accent4">
                      <a:satMod val="175000"/>
                      <a:alpha val="40000"/>
                    </a:schemeClr>
                  </a:glow>
                </a:effectLst>
              </a:rPr>
              <a:t>ا.م.د. جنان محمد مهدي</a:t>
            </a:r>
          </a:p>
          <a:p>
            <a:pPr marL="319087" lvl="0" indent="-319087" algn="ctr" rtl="1">
              <a:lnSpc>
                <a:spcPct val="100000"/>
              </a:lnSpc>
              <a:spcBef>
                <a:spcPts val="700"/>
              </a:spcBef>
              <a:spcAft>
                <a:spcPts val="0"/>
              </a:spcAft>
              <a:buSzPts val="1920"/>
              <a:buFont typeface="Noto Sans Symbols"/>
              <a:buNone/>
            </a:pPr>
            <a:r>
              <a:rPr lang="ar-IQ" sz="2400" b="1" dirty="0" smtClean="0">
                <a:solidFill>
                  <a:schemeClr val="tx1"/>
                </a:solidFill>
                <a:effectLst>
                  <a:glow rad="63500">
                    <a:schemeClr val="accent4">
                      <a:satMod val="175000"/>
                      <a:alpha val="40000"/>
                    </a:schemeClr>
                  </a:glow>
                </a:effectLst>
              </a:rPr>
              <a:t>ا.م. فاطمة خضير حسون </a:t>
            </a:r>
          </a:p>
          <a:p>
            <a:pPr marL="319087" lvl="0" indent="-319087" algn="ctr" rtl="1">
              <a:lnSpc>
                <a:spcPct val="100000"/>
              </a:lnSpc>
              <a:spcBef>
                <a:spcPts val="700"/>
              </a:spcBef>
              <a:spcAft>
                <a:spcPts val="0"/>
              </a:spcAft>
              <a:buSzPts val="1920"/>
              <a:buFont typeface="Noto Sans Symbols"/>
              <a:buNone/>
            </a:pPr>
            <a:r>
              <a:rPr lang="ar-IQ" sz="2400" b="1" dirty="0" smtClean="0">
                <a:solidFill>
                  <a:schemeClr val="tx1"/>
                </a:solidFill>
                <a:effectLst>
                  <a:glow rad="63500">
                    <a:schemeClr val="accent4">
                      <a:satMod val="175000"/>
                      <a:alpha val="40000"/>
                    </a:schemeClr>
                  </a:glow>
                </a:effectLst>
              </a:rPr>
              <a:t>ا.م. نبراس خليل ابراهيم </a:t>
            </a:r>
          </a:p>
          <a:p>
            <a:pPr marL="319087" lvl="0" indent="-319087" algn="ctr" rtl="1">
              <a:lnSpc>
                <a:spcPct val="100000"/>
              </a:lnSpc>
              <a:spcBef>
                <a:spcPts val="700"/>
              </a:spcBef>
              <a:spcAft>
                <a:spcPts val="0"/>
              </a:spcAft>
              <a:buSzPts val="1920"/>
              <a:buFont typeface="Noto Sans Symbols"/>
              <a:buNone/>
            </a:pPr>
            <a:r>
              <a:rPr lang="ar-IQ" sz="2400" b="1" dirty="0" smtClean="0">
                <a:solidFill>
                  <a:schemeClr val="tx1"/>
                </a:solidFill>
                <a:effectLst>
                  <a:glow rad="63500">
                    <a:schemeClr val="accent4">
                      <a:satMod val="175000"/>
                      <a:alpha val="40000"/>
                    </a:schemeClr>
                  </a:glow>
                </a:effectLst>
              </a:rPr>
              <a:t>م.د. زينب عبد الزهرة جعفر</a:t>
            </a:r>
          </a:p>
          <a:p>
            <a:pPr marL="319087" lvl="0" indent="-319087" algn="ctr" rtl="1">
              <a:lnSpc>
                <a:spcPct val="100000"/>
              </a:lnSpc>
              <a:spcBef>
                <a:spcPts val="700"/>
              </a:spcBef>
              <a:spcAft>
                <a:spcPts val="0"/>
              </a:spcAft>
              <a:buSzPts val="1920"/>
              <a:buFont typeface="Noto Sans Symbols"/>
              <a:buNone/>
            </a:pPr>
            <a:r>
              <a:rPr lang="ar-IQ" sz="2400" b="1" dirty="0" smtClean="0">
                <a:solidFill>
                  <a:schemeClr val="tx1"/>
                </a:solidFill>
                <a:effectLst>
                  <a:glow rad="63500">
                    <a:schemeClr val="accent4">
                      <a:satMod val="175000"/>
                      <a:alpha val="40000"/>
                    </a:schemeClr>
                  </a:glow>
                </a:effectLst>
              </a:rPr>
              <a:t>م.د. وفاء حسن عيسى</a:t>
            </a:r>
          </a:p>
          <a:p>
            <a:pPr marL="319087" lvl="0" indent="-319087" algn="ctr" rtl="1">
              <a:lnSpc>
                <a:spcPct val="100000"/>
              </a:lnSpc>
              <a:spcBef>
                <a:spcPts val="700"/>
              </a:spcBef>
              <a:spcAft>
                <a:spcPts val="0"/>
              </a:spcAft>
              <a:buSzPts val="1920"/>
              <a:buFont typeface="Noto Sans Symbols"/>
              <a:buNone/>
            </a:pPr>
            <a:r>
              <a:rPr lang="ar-IQ" sz="2400" b="1" dirty="0" smtClean="0">
                <a:solidFill>
                  <a:schemeClr val="tx1"/>
                </a:solidFill>
                <a:effectLst>
                  <a:glow rad="63500">
                    <a:schemeClr val="accent4">
                      <a:satMod val="175000"/>
                      <a:alpha val="40000"/>
                    </a:schemeClr>
                  </a:glow>
                </a:effectLst>
              </a:rPr>
              <a:t>م. دينا داود محمد </a:t>
            </a:r>
          </a:p>
          <a:p>
            <a:pPr marL="319087" lvl="0" indent="-319087" algn="ctr" rtl="1">
              <a:lnSpc>
                <a:spcPct val="100000"/>
              </a:lnSpc>
              <a:spcBef>
                <a:spcPts val="700"/>
              </a:spcBef>
              <a:spcAft>
                <a:spcPts val="0"/>
              </a:spcAft>
              <a:buSzPts val="1920"/>
              <a:buFont typeface="Noto Sans Symbols"/>
              <a:buNone/>
            </a:pPr>
            <a:r>
              <a:rPr lang="ar-IQ" sz="2400" b="1" dirty="0" smtClean="0">
                <a:solidFill>
                  <a:schemeClr val="tx1"/>
                </a:solidFill>
                <a:effectLst>
                  <a:glow rad="63500">
                    <a:schemeClr val="accent4">
                      <a:satMod val="175000"/>
                      <a:alpha val="40000"/>
                    </a:schemeClr>
                  </a:glow>
                </a:effectLst>
              </a:rPr>
              <a:t>ا.م. نادية حسين منخي </a:t>
            </a:r>
          </a:p>
          <a:p>
            <a:pPr marL="319087" lvl="0" indent="-319087" algn="ctr" rtl="1">
              <a:lnSpc>
                <a:spcPct val="100000"/>
              </a:lnSpc>
              <a:spcBef>
                <a:spcPts val="700"/>
              </a:spcBef>
              <a:spcAft>
                <a:spcPts val="0"/>
              </a:spcAft>
              <a:buSzPts val="1920"/>
              <a:buFont typeface="Noto Sans Symbols"/>
              <a:buNone/>
            </a:pPr>
            <a:r>
              <a:rPr lang="ar-IQ" sz="2400" b="1" dirty="0" smtClean="0">
                <a:solidFill>
                  <a:schemeClr val="tx1"/>
                </a:solidFill>
                <a:effectLst>
                  <a:glow rad="63500">
                    <a:schemeClr val="accent4">
                      <a:satMod val="175000"/>
                      <a:alpha val="40000"/>
                    </a:schemeClr>
                  </a:glow>
                </a:effectLst>
              </a:rPr>
              <a:t>م.د. ايمان حاجم مجباس </a:t>
            </a:r>
          </a:p>
          <a:p>
            <a:pPr marL="319087" lvl="0" indent="-319087" algn="ctr" rtl="1">
              <a:lnSpc>
                <a:spcPct val="100000"/>
              </a:lnSpc>
              <a:spcBef>
                <a:spcPts val="700"/>
              </a:spcBef>
              <a:spcAft>
                <a:spcPts val="0"/>
              </a:spcAft>
              <a:buSzPts val="1920"/>
              <a:buFont typeface="Noto Sans Symbols"/>
              <a:buNone/>
            </a:pPr>
            <a:r>
              <a:rPr lang="ar-IQ" sz="2400" b="1" dirty="0" smtClean="0">
                <a:solidFill>
                  <a:schemeClr val="tx1"/>
                </a:solidFill>
                <a:effectLst>
                  <a:glow rad="63500">
                    <a:schemeClr val="accent4">
                      <a:satMod val="175000"/>
                      <a:alpha val="40000"/>
                    </a:schemeClr>
                  </a:glow>
                </a:effectLst>
              </a:rPr>
              <a:t>م.د. سوسن سعود عزيز </a:t>
            </a:r>
          </a:p>
          <a:p>
            <a:pPr marL="319087" lvl="0" indent="-319087" algn="ctr" rtl="1">
              <a:lnSpc>
                <a:spcPct val="100000"/>
              </a:lnSpc>
              <a:spcBef>
                <a:spcPts val="700"/>
              </a:spcBef>
              <a:spcAft>
                <a:spcPts val="0"/>
              </a:spcAft>
              <a:buSzPts val="1920"/>
              <a:buFont typeface="Noto Sans Symbols"/>
              <a:buNone/>
            </a:pPr>
            <a:r>
              <a:rPr lang="ar-IQ" sz="2400" b="1" dirty="0" smtClean="0">
                <a:solidFill>
                  <a:schemeClr val="tx1"/>
                </a:solidFill>
                <a:effectLst>
                  <a:glow rad="63500">
                    <a:schemeClr val="accent4">
                      <a:satMod val="175000"/>
                      <a:alpha val="40000"/>
                    </a:schemeClr>
                  </a:glow>
                </a:effectLst>
              </a:rPr>
              <a:t>م.م. ايناس اسماعيل عمران </a:t>
            </a:r>
          </a:p>
          <a:p>
            <a:pPr marL="319087" lvl="0" indent="-319087" algn="ctr" rtl="1">
              <a:lnSpc>
                <a:spcPct val="100000"/>
              </a:lnSpc>
              <a:spcBef>
                <a:spcPts val="700"/>
              </a:spcBef>
              <a:spcAft>
                <a:spcPts val="0"/>
              </a:spcAft>
              <a:buSzPts val="1920"/>
              <a:buFont typeface="Noto Sans Symbols"/>
              <a:buNone/>
            </a:pPr>
            <a:endParaRPr sz="2400" b="1" dirty="0" smtClean="0">
              <a:solidFill>
                <a:srgbClr val="073763"/>
              </a:solidFill>
              <a:effectLst>
                <a:glow rad="228600">
                  <a:schemeClr val="accent3">
                    <a:satMod val="175000"/>
                    <a:alpha val="40000"/>
                  </a:schemeClr>
                </a:glow>
              </a:effectLst>
            </a:endParaRPr>
          </a:p>
        </p:txBody>
      </p:sp>
      <p:sp>
        <p:nvSpPr>
          <p:cNvPr id="154" name="Google Shape;154;p19"/>
          <p:cNvSpPr txBox="1">
            <a:spLocks noGrp="1"/>
          </p:cNvSpPr>
          <p:nvPr>
            <p:ph type="body" sz="half" idx="2"/>
          </p:nvPr>
        </p:nvSpPr>
        <p:spPr>
          <a:xfrm>
            <a:off x="570964" y="1359943"/>
            <a:ext cx="3497582" cy="5216908"/>
          </a:xfrm>
          <a:prstGeom prst="rect">
            <a:avLst/>
          </a:prstGeom>
          <a:ln/>
          <a:effectLst>
            <a:glow rad="139700">
              <a:schemeClr val="accent4">
                <a:satMod val="175000"/>
                <a:alpha val="40000"/>
              </a:schemeClr>
            </a:glow>
          </a:effectLst>
        </p:spPr>
        <p:style>
          <a:lnRef idx="2">
            <a:schemeClr val="accent5"/>
          </a:lnRef>
          <a:fillRef idx="1">
            <a:schemeClr val="lt1"/>
          </a:fillRef>
          <a:effectRef idx="0">
            <a:schemeClr val="accent5"/>
          </a:effectRef>
          <a:fontRef idx="minor">
            <a:schemeClr val="dk1"/>
          </a:fontRef>
        </p:style>
        <p:txBody>
          <a:bodyPr spcFirstLastPara="1" wrap="square" lIns="137150" tIns="182875" rIns="137150" bIns="91425" anchor="t" anchorCtr="0">
            <a:noAutofit/>
          </a:bodyPr>
          <a:lstStyle/>
          <a:p>
            <a:pPr marL="0" lvl="0" indent="0" algn="ctr" rtl="0">
              <a:lnSpc>
                <a:spcPct val="80000"/>
              </a:lnSpc>
              <a:spcBef>
                <a:spcPts val="0"/>
              </a:spcBef>
              <a:spcAft>
                <a:spcPts val="0"/>
              </a:spcAft>
              <a:buSzPts val="1332"/>
              <a:buFont typeface="Noto Sans Symbols"/>
              <a:buNone/>
            </a:pPr>
            <a:r>
              <a:rPr lang="ar-SA" sz="2220" b="1" dirty="0" smtClean="0">
                <a:solidFill>
                  <a:schemeClr val="tx1"/>
                </a:solidFill>
                <a:effectLst>
                  <a:glow rad="63500">
                    <a:schemeClr val="accent4">
                      <a:satMod val="175000"/>
                      <a:alpha val="40000"/>
                    </a:schemeClr>
                  </a:glow>
                </a:effectLst>
              </a:rPr>
              <a:t>ا</a:t>
            </a:r>
            <a:r>
              <a:rPr lang="ar-SA" sz="2405" b="1" dirty="0" smtClean="0">
                <a:solidFill>
                  <a:schemeClr val="tx1"/>
                </a:solidFill>
                <a:effectLst>
                  <a:glow rad="63500">
                    <a:schemeClr val="accent4">
                      <a:satMod val="175000"/>
                      <a:alpha val="40000"/>
                    </a:schemeClr>
                  </a:glow>
                </a:effectLst>
              </a:rPr>
              <a:t>للغة العربية </a:t>
            </a:r>
            <a:endParaRPr sz="2400" b="1" dirty="0">
              <a:solidFill>
                <a:schemeClr val="tx1"/>
              </a:solidFill>
              <a:effectLst>
                <a:glow rad="63500">
                  <a:schemeClr val="accent4">
                    <a:satMod val="175000"/>
                    <a:alpha val="40000"/>
                  </a:schemeClr>
                </a:glow>
              </a:effectLst>
            </a:endParaRPr>
          </a:p>
          <a:p>
            <a:pPr marL="0" lvl="0" indent="0" algn="ctr" rtl="0">
              <a:lnSpc>
                <a:spcPct val="80000"/>
              </a:lnSpc>
              <a:spcBef>
                <a:spcPts val="1700"/>
              </a:spcBef>
              <a:spcAft>
                <a:spcPts val="0"/>
              </a:spcAft>
              <a:buSzPts val="1443"/>
              <a:buFont typeface="Noto Sans Symbols"/>
              <a:buNone/>
            </a:pPr>
            <a:r>
              <a:rPr lang="ar-SA" sz="2400" b="1" dirty="0" smtClean="0">
                <a:solidFill>
                  <a:schemeClr val="tx1"/>
                </a:solidFill>
                <a:effectLst>
                  <a:glow rad="63500">
                    <a:schemeClr val="accent5">
                      <a:satMod val="175000"/>
                      <a:alpha val="40000"/>
                    </a:schemeClr>
                  </a:glow>
                </a:effectLst>
              </a:rPr>
              <a:t>اللغة </a:t>
            </a:r>
            <a:r>
              <a:rPr lang="ar-SA" sz="2400" b="1" dirty="0">
                <a:solidFill>
                  <a:schemeClr val="tx1"/>
                </a:solidFill>
                <a:effectLst>
                  <a:glow rad="63500">
                    <a:schemeClr val="accent5">
                      <a:satMod val="175000"/>
                      <a:alpha val="40000"/>
                    </a:schemeClr>
                  </a:glow>
                </a:effectLst>
              </a:rPr>
              <a:t>الانكليزية </a:t>
            </a:r>
            <a:endParaRPr sz="2400" b="1" dirty="0">
              <a:solidFill>
                <a:schemeClr val="tx1"/>
              </a:solidFill>
              <a:effectLst>
                <a:glow rad="63500">
                  <a:schemeClr val="accent5">
                    <a:satMod val="175000"/>
                    <a:alpha val="40000"/>
                  </a:schemeClr>
                </a:glow>
              </a:effectLst>
            </a:endParaRPr>
          </a:p>
          <a:p>
            <a:pPr marL="0" lvl="0" indent="0" algn="ctr" rtl="0">
              <a:lnSpc>
                <a:spcPct val="80000"/>
              </a:lnSpc>
              <a:spcBef>
                <a:spcPts val="1700"/>
              </a:spcBef>
              <a:spcAft>
                <a:spcPts val="0"/>
              </a:spcAft>
              <a:buSzPts val="1554"/>
              <a:buFont typeface="Noto Sans Symbols"/>
              <a:buNone/>
            </a:pPr>
            <a:r>
              <a:rPr lang="ar-SA" sz="2400" b="1" dirty="0">
                <a:solidFill>
                  <a:schemeClr val="tx1"/>
                </a:solidFill>
                <a:effectLst>
                  <a:glow rad="63500">
                    <a:schemeClr val="accent5">
                      <a:satMod val="175000"/>
                      <a:alpha val="40000"/>
                    </a:schemeClr>
                  </a:glow>
                </a:effectLst>
              </a:rPr>
              <a:t>التاريخ </a:t>
            </a:r>
            <a:endParaRPr sz="2400" b="1" dirty="0">
              <a:solidFill>
                <a:schemeClr val="tx1"/>
              </a:solidFill>
              <a:effectLst>
                <a:glow rad="63500">
                  <a:schemeClr val="accent5">
                    <a:satMod val="175000"/>
                    <a:alpha val="40000"/>
                  </a:schemeClr>
                </a:glow>
              </a:effectLst>
            </a:endParaRPr>
          </a:p>
          <a:p>
            <a:pPr marL="0" lvl="0" indent="0" algn="ctr" rtl="0">
              <a:lnSpc>
                <a:spcPct val="80000"/>
              </a:lnSpc>
              <a:spcBef>
                <a:spcPts val="1700"/>
              </a:spcBef>
              <a:spcAft>
                <a:spcPts val="0"/>
              </a:spcAft>
              <a:buSzPts val="1554"/>
              <a:buFont typeface="Noto Sans Symbols"/>
              <a:buNone/>
            </a:pPr>
            <a:r>
              <a:rPr lang="ar-SA" sz="2400" b="1" dirty="0">
                <a:solidFill>
                  <a:schemeClr val="tx1"/>
                </a:solidFill>
                <a:effectLst>
                  <a:glow rad="63500">
                    <a:schemeClr val="accent5">
                      <a:satMod val="175000"/>
                      <a:alpha val="40000"/>
                    </a:schemeClr>
                  </a:glow>
                </a:effectLst>
              </a:rPr>
              <a:t>الجغرافية </a:t>
            </a:r>
            <a:endParaRPr sz="2400" b="1" dirty="0">
              <a:solidFill>
                <a:schemeClr val="tx1"/>
              </a:solidFill>
              <a:effectLst>
                <a:glow rad="63500">
                  <a:schemeClr val="accent5">
                    <a:satMod val="175000"/>
                    <a:alpha val="40000"/>
                  </a:schemeClr>
                </a:glow>
              </a:effectLst>
            </a:endParaRPr>
          </a:p>
          <a:p>
            <a:pPr marL="0" lvl="0" indent="0" algn="ctr" rtl="0">
              <a:lnSpc>
                <a:spcPct val="80000"/>
              </a:lnSpc>
              <a:spcBef>
                <a:spcPts val="1700"/>
              </a:spcBef>
              <a:spcAft>
                <a:spcPts val="0"/>
              </a:spcAft>
              <a:buSzPts val="1554"/>
              <a:buFont typeface="Noto Sans Symbols"/>
              <a:buNone/>
            </a:pPr>
            <a:r>
              <a:rPr lang="ar-SA" sz="2400" b="1" dirty="0">
                <a:solidFill>
                  <a:schemeClr val="tx1"/>
                </a:solidFill>
                <a:effectLst>
                  <a:glow rad="63500">
                    <a:schemeClr val="accent5">
                      <a:satMod val="175000"/>
                      <a:alpha val="40000"/>
                    </a:schemeClr>
                  </a:glow>
                </a:effectLst>
              </a:rPr>
              <a:t>رياض الأطفال </a:t>
            </a:r>
            <a:endParaRPr sz="2400" b="1" dirty="0">
              <a:solidFill>
                <a:schemeClr val="tx1"/>
              </a:solidFill>
              <a:effectLst>
                <a:glow rad="63500">
                  <a:schemeClr val="accent5">
                    <a:satMod val="175000"/>
                    <a:alpha val="40000"/>
                  </a:schemeClr>
                </a:glow>
              </a:effectLst>
            </a:endParaRPr>
          </a:p>
          <a:p>
            <a:pPr marL="0" lvl="0" indent="0" algn="ctr" rtl="0">
              <a:lnSpc>
                <a:spcPct val="80000"/>
              </a:lnSpc>
              <a:spcBef>
                <a:spcPts val="1700"/>
              </a:spcBef>
              <a:spcAft>
                <a:spcPts val="0"/>
              </a:spcAft>
              <a:buSzPts val="1554"/>
              <a:buFont typeface="Noto Sans Symbols"/>
              <a:buNone/>
            </a:pPr>
            <a:r>
              <a:rPr lang="ar-IQ" sz="2400" b="1" dirty="0" smtClean="0">
                <a:solidFill>
                  <a:schemeClr val="tx1"/>
                </a:solidFill>
                <a:effectLst>
                  <a:glow rad="63500">
                    <a:schemeClr val="accent5">
                      <a:satMod val="175000"/>
                      <a:alpha val="40000"/>
                    </a:schemeClr>
                  </a:glow>
                </a:effectLst>
              </a:rPr>
              <a:t>الاجتماع</a:t>
            </a:r>
            <a:endParaRPr sz="2400" b="1" dirty="0">
              <a:solidFill>
                <a:schemeClr val="tx1"/>
              </a:solidFill>
              <a:effectLst>
                <a:glow rad="63500">
                  <a:schemeClr val="accent5">
                    <a:satMod val="175000"/>
                    <a:alpha val="40000"/>
                  </a:schemeClr>
                </a:glow>
              </a:effectLst>
            </a:endParaRPr>
          </a:p>
          <a:p>
            <a:pPr marL="0" lvl="0" indent="0" algn="ctr" rtl="0">
              <a:lnSpc>
                <a:spcPct val="80000"/>
              </a:lnSpc>
              <a:spcBef>
                <a:spcPts val="1700"/>
              </a:spcBef>
              <a:spcAft>
                <a:spcPts val="0"/>
              </a:spcAft>
              <a:buSzPts val="1554"/>
              <a:buFont typeface="Noto Sans Symbols"/>
              <a:buNone/>
            </a:pPr>
            <a:r>
              <a:rPr lang="ar-SA" sz="2400" b="1" dirty="0">
                <a:solidFill>
                  <a:schemeClr val="tx1"/>
                </a:solidFill>
                <a:effectLst>
                  <a:glow rad="63500">
                    <a:schemeClr val="accent5">
                      <a:satMod val="175000"/>
                      <a:alpha val="40000"/>
                    </a:schemeClr>
                  </a:glow>
                </a:effectLst>
              </a:rPr>
              <a:t>اقتصاد منزلي </a:t>
            </a:r>
            <a:endParaRPr sz="2400" b="1" dirty="0">
              <a:solidFill>
                <a:schemeClr val="tx1"/>
              </a:solidFill>
              <a:effectLst>
                <a:glow rad="63500">
                  <a:schemeClr val="accent5">
                    <a:satMod val="175000"/>
                    <a:alpha val="40000"/>
                  </a:schemeClr>
                </a:glow>
              </a:effectLst>
            </a:endParaRPr>
          </a:p>
          <a:p>
            <a:pPr marL="0" lvl="0" indent="0" algn="ctr" rtl="1">
              <a:lnSpc>
                <a:spcPct val="80000"/>
              </a:lnSpc>
              <a:spcBef>
                <a:spcPts val="1700"/>
              </a:spcBef>
              <a:spcAft>
                <a:spcPts val="0"/>
              </a:spcAft>
              <a:buSzPts val="1554"/>
              <a:buFont typeface="Noto Sans Symbols"/>
              <a:buNone/>
            </a:pPr>
            <a:r>
              <a:rPr lang="ar-SA" sz="2400" b="1" dirty="0">
                <a:solidFill>
                  <a:schemeClr val="tx1"/>
                </a:solidFill>
                <a:effectLst>
                  <a:glow rad="63500">
                    <a:schemeClr val="accent5">
                      <a:satMod val="175000"/>
                      <a:alpha val="40000"/>
                    </a:schemeClr>
                  </a:glow>
                </a:effectLst>
              </a:rPr>
              <a:t>علوم القران والتربية الإسلامية</a:t>
            </a:r>
            <a:endParaRPr sz="2400" b="1" dirty="0">
              <a:solidFill>
                <a:schemeClr val="tx1"/>
              </a:solidFill>
              <a:effectLst>
                <a:glow rad="63500">
                  <a:schemeClr val="accent5">
                    <a:satMod val="175000"/>
                    <a:alpha val="40000"/>
                  </a:schemeClr>
                </a:glow>
              </a:effectLst>
            </a:endParaRPr>
          </a:p>
          <a:p>
            <a:pPr marL="0" lvl="0" indent="0" algn="ctr" rtl="1">
              <a:lnSpc>
                <a:spcPct val="80000"/>
              </a:lnSpc>
              <a:spcBef>
                <a:spcPts val="1700"/>
              </a:spcBef>
              <a:spcAft>
                <a:spcPts val="0"/>
              </a:spcAft>
              <a:buSzPts val="1554"/>
              <a:buFont typeface="Noto Sans Symbols"/>
              <a:buNone/>
            </a:pPr>
            <a:r>
              <a:rPr lang="ar-SA" sz="2400" b="1" dirty="0">
                <a:solidFill>
                  <a:schemeClr val="tx1"/>
                </a:solidFill>
                <a:effectLst>
                  <a:glow rad="63500">
                    <a:schemeClr val="accent5">
                      <a:satMod val="175000"/>
                      <a:alpha val="40000"/>
                    </a:schemeClr>
                  </a:glow>
                </a:effectLst>
              </a:rPr>
              <a:t> العلوم التربوية والنفسية </a:t>
            </a:r>
            <a:endParaRPr sz="2400" b="1" dirty="0">
              <a:solidFill>
                <a:schemeClr val="tx1"/>
              </a:solidFill>
              <a:effectLst>
                <a:glow rad="63500">
                  <a:schemeClr val="accent5">
                    <a:satMod val="175000"/>
                    <a:alpha val="40000"/>
                  </a:schemeClr>
                </a:glow>
              </a:effectLst>
            </a:endParaRPr>
          </a:p>
          <a:p>
            <a:pPr marL="0" lvl="0" indent="0" algn="ctr" rtl="0">
              <a:lnSpc>
                <a:spcPct val="80000"/>
              </a:lnSpc>
              <a:spcBef>
                <a:spcPts val="1700"/>
              </a:spcBef>
              <a:spcAft>
                <a:spcPts val="0"/>
              </a:spcAft>
              <a:buSzPts val="1554"/>
              <a:buFont typeface="Noto Sans Symbols"/>
              <a:buNone/>
            </a:pPr>
            <a:r>
              <a:rPr lang="ar-SA" sz="2400" b="1" dirty="0">
                <a:solidFill>
                  <a:schemeClr val="tx1"/>
                </a:solidFill>
                <a:effectLst>
                  <a:glow rad="63500">
                    <a:schemeClr val="accent5">
                      <a:satMod val="175000"/>
                      <a:alpha val="40000"/>
                    </a:schemeClr>
                  </a:glow>
                </a:effectLst>
              </a:rPr>
              <a:t>الحاسوب</a:t>
            </a:r>
            <a:endParaRPr sz="2400" b="1" dirty="0">
              <a:solidFill>
                <a:schemeClr val="tx1"/>
              </a:solidFill>
              <a:effectLst>
                <a:glow rad="63500">
                  <a:schemeClr val="accent5">
                    <a:satMod val="175000"/>
                    <a:alpha val="40000"/>
                  </a:schemeClr>
                </a:glow>
              </a:effectLst>
            </a:endParaRPr>
          </a:p>
        </p:txBody>
      </p:sp>
    </p:spTree>
  </p:cSld>
  <p:clrMapOvr>
    <a:masterClrMapping/>
  </p:clrMapOvr>
  <p:transition spd="med">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ar-IQ" dirty="0"/>
          </a:p>
        </p:txBody>
      </p:sp>
      <p:sp>
        <p:nvSpPr>
          <p:cNvPr id="2" name="Text Placeholder 1"/>
          <p:cNvSpPr>
            <a:spLocks noGrp="1"/>
          </p:cNvSpPr>
          <p:nvPr>
            <p:ph type="body" sz="half" idx="2"/>
          </p:nvPr>
        </p:nvSpPr>
        <p:spPr>
          <a:xfrm>
            <a:off x="370634" y="4655893"/>
            <a:ext cx="8449236" cy="1385469"/>
          </a:xfrm>
        </p:spPr>
        <p:txBody>
          <a:bodyPr/>
          <a:lstStyle/>
          <a:p>
            <a:endParaRPr lang="ar-IQ"/>
          </a:p>
        </p:txBody>
      </p:sp>
      <p:sp>
        <p:nvSpPr>
          <p:cNvPr id="8" name="Flowchart: Process 7"/>
          <p:cNvSpPr/>
          <p:nvPr/>
        </p:nvSpPr>
        <p:spPr>
          <a:xfrm>
            <a:off x="609599" y="4655893"/>
            <a:ext cx="8123560" cy="1385469"/>
          </a:xfrm>
          <a:prstGeom prst="flowChartProcess">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016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rtlCol="1" anchor="ctr"/>
          <a:lstStyle/>
          <a:p>
            <a:pPr algn="ctr" rtl="1"/>
            <a:r>
              <a:rPr lang="ar-IQ" sz="2000" b="1" dirty="0" smtClean="0">
                <a:solidFill>
                  <a:srgbClr val="002060"/>
                </a:solidFill>
                <a:effectLst>
                  <a:glow rad="63500">
                    <a:schemeClr val="accent5">
                      <a:satMod val="175000"/>
                      <a:alpha val="40000"/>
                    </a:schemeClr>
                  </a:glow>
                </a:effectLst>
              </a:rPr>
              <a:t>مشاركة التدريسية م. مريم ياسين عبد الله بدورة ايركس </a:t>
            </a:r>
          </a:p>
          <a:p>
            <a:pPr algn="ctr" rtl="1"/>
            <a:r>
              <a:rPr lang="ar-IQ" sz="2000" b="1" dirty="0" smtClean="0">
                <a:solidFill>
                  <a:srgbClr val="002060"/>
                </a:solidFill>
                <a:effectLst>
                  <a:glow rad="63500">
                    <a:schemeClr val="accent5">
                      <a:satMod val="175000"/>
                      <a:alpha val="40000"/>
                    </a:schemeClr>
                  </a:glow>
                </a:effectLst>
              </a:rPr>
              <a:t>(برنامج التدريب الاحترافي للتعليم الالكتروني – اعداد المدربين المحترفين )</a:t>
            </a:r>
          </a:p>
          <a:p>
            <a:pPr algn="ctr" rtl="1"/>
            <a:r>
              <a:rPr lang="ar-IQ" sz="2000" b="1" dirty="0" smtClean="0">
                <a:solidFill>
                  <a:srgbClr val="002060"/>
                </a:solidFill>
                <a:effectLst>
                  <a:glow rad="63500">
                    <a:schemeClr val="accent5">
                      <a:satMod val="175000"/>
                      <a:alpha val="40000"/>
                    </a:schemeClr>
                  </a:glow>
                </a:effectLst>
              </a:rPr>
              <a:t>المعد من قبل وزارة التعليم العالي والبحث العلمي ومنظمة هيئة البحث والتبادل الدولي </a:t>
            </a:r>
            <a:r>
              <a:rPr lang="en-US" sz="2000" b="1" dirty="0" smtClean="0">
                <a:solidFill>
                  <a:srgbClr val="002060"/>
                </a:solidFill>
                <a:effectLst>
                  <a:glow rad="63500">
                    <a:schemeClr val="accent5">
                      <a:satMod val="175000"/>
                      <a:alpha val="40000"/>
                    </a:schemeClr>
                  </a:glow>
                </a:effectLst>
              </a:rPr>
              <a:t>  IREX</a:t>
            </a:r>
            <a:r>
              <a:rPr lang="ar-IQ" sz="2000" b="1" dirty="0" smtClean="0">
                <a:solidFill>
                  <a:srgbClr val="002060"/>
                </a:solidFill>
                <a:effectLst>
                  <a:glow rad="63500">
                    <a:schemeClr val="accent5">
                      <a:satMod val="175000"/>
                      <a:alpha val="40000"/>
                    </a:schemeClr>
                  </a:glow>
                </a:effectLst>
              </a:rPr>
              <a:t> </a:t>
            </a:r>
          </a:p>
          <a:p>
            <a:pPr algn="ctr" rtl="1"/>
            <a:r>
              <a:rPr lang="ar-IQ" sz="2000" b="1" dirty="0" smtClean="0">
                <a:solidFill>
                  <a:srgbClr val="002060"/>
                </a:solidFill>
                <a:effectLst>
                  <a:glow rad="63500">
                    <a:schemeClr val="accent5">
                      <a:satMod val="175000"/>
                      <a:alpha val="40000"/>
                    </a:schemeClr>
                  </a:glow>
                </a:effectLst>
              </a:rPr>
              <a:t>للفترة 2020/4/30 - 2020/6/28</a:t>
            </a:r>
            <a:endParaRPr lang="ar-IQ" sz="2000" b="1" dirty="0">
              <a:solidFill>
                <a:srgbClr val="002060"/>
              </a:solidFill>
              <a:effectLst>
                <a:glow rad="63500">
                  <a:schemeClr val="accent5">
                    <a:satMod val="175000"/>
                    <a:alpha val="40000"/>
                  </a:schemeClr>
                </a:glow>
              </a:effectLst>
            </a:endParaRPr>
          </a:p>
        </p:txBody>
      </p:sp>
      <p:pic>
        <p:nvPicPr>
          <p:cNvPr id="9" name="Picture Placeholder 2"/>
          <p:cNvPicPr>
            <a:picLocks noChangeAspect="1"/>
          </p:cNvPicPr>
          <p:nvPr/>
        </p:nvPicPr>
        <p:blipFill>
          <a:blip r:embed="rId2">
            <a:extLst>
              <a:ext uri="{28A0092B-C50C-407E-A947-70E740481C1C}">
                <a14:useLocalDpi xmlns:a14="http://schemas.microsoft.com/office/drawing/2010/main" val="0"/>
              </a:ext>
            </a:extLst>
          </a:blip>
          <a:srcRect t="17437" b="17437"/>
          <a:stretch>
            <a:fillRect/>
          </a:stretch>
        </p:blipFill>
        <p:spPr>
          <a:xfrm>
            <a:off x="4781124" y="699369"/>
            <a:ext cx="3952035" cy="2803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3"/>
          <a:stretch>
            <a:fillRect/>
          </a:stretch>
        </p:blipFill>
        <p:spPr>
          <a:xfrm>
            <a:off x="609599" y="699369"/>
            <a:ext cx="3863789" cy="2796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86330700"/>
      </p:ext>
    </p:extLst>
  </p:cSld>
  <p:clrMapOvr>
    <a:masterClrMapping/>
  </p:clrMapOvr>
  <p:transition spd="med">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69107" y="389020"/>
            <a:ext cx="7990799" cy="77070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a:bodyPr>
          <a:lstStyle/>
          <a:p>
            <a:pPr algn="ctr" rtl="1"/>
            <a:r>
              <a:rPr lang="ar-IQ"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sym typeface="Arial"/>
              </a:rPr>
              <a:t>النشاطات الافتراضية لتدريب أساتدة اقسام الكلية </a:t>
            </a:r>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sym typeface="Arial"/>
            </a:endParaRPr>
          </a:p>
        </p:txBody>
      </p:sp>
      <p:sp>
        <p:nvSpPr>
          <p:cNvPr id="5" name="Text Placeholder 4"/>
          <p:cNvSpPr>
            <a:spLocks noGrp="1"/>
          </p:cNvSpPr>
          <p:nvPr>
            <p:ph idx="1"/>
          </p:nvPr>
        </p:nvSpPr>
        <p:spPr>
          <a:xfrm>
            <a:off x="555812" y="1631731"/>
            <a:ext cx="8104094" cy="477988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4">
                <a:satMod val="175000"/>
                <a:alpha val="40000"/>
              </a:schemeClr>
            </a:glow>
          </a:effectLst>
        </p:spPr>
        <p:style>
          <a:lnRef idx="2">
            <a:schemeClr val="accent5"/>
          </a:lnRef>
          <a:fillRef idx="1">
            <a:schemeClr val="lt1"/>
          </a:fillRef>
          <a:effectRef idx="0">
            <a:schemeClr val="accent5"/>
          </a:effectRef>
          <a:fontRef idx="minor">
            <a:schemeClr val="dk1"/>
          </a:fontRef>
        </p:style>
        <p:txBody>
          <a:bodyPr>
            <a:normAutofit fontScale="85000" lnSpcReduction="10000"/>
          </a:bodyPr>
          <a:lstStyle/>
          <a:p>
            <a:pPr marL="160020" indent="0">
              <a:buNone/>
            </a:pPr>
            <a:endParaRPr lang="ar-IQ" sz="2400" b="1" dirty="0" smtClean="0">
              <a:solidFill>
                <a:srgbClr val="002060"/>
              </a:solidFill>
              <a:latin typeface="Times New Roman" pitchFamily="18" charset="0"/>
              <a:cs typeface="Times New Roman" pitchFamily="18" charset="0"/>
            </a:endParaRPr>
          </a:p>
          <a:p>
            <a:pPr marL="160020" indent="0">
              <a:buNone/>
            </a:pPr>
            <a:r>
              <a:rPr lang="ar-IQ" sz="2400" b="1" dirty="0" smtClean="0">
                <a:solidFill>
                  <a:srgbClr val="002060"/>
                </a:solidFill>
                <a:effectLst>
                  <a:glow rad="63500">
                    <a:schemeClr val="accent3">
                      <a:satMod val="175000"/>
                      <a:alpha val="40000"/>
                    </a:schemeClr>
                  </a:glow>
                </a:effectLst>
                <a:latin typeface="Times New Roman" pitchFamily="18" charset="0"/>
                <a:cs typeface="Times New Roman" pitchFamily="18" charset="0"/>
              </a:rPr>
              <a:t>1-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ورشة عمل تدريبية افتراضية بعنوان </a:t>
            </a:r>
            <a:r>
              <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rPr>
              <a:t>كيفية انشاء صف تعليمي متكامل عن طريق   منصة كوكل كلاسروم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 قسم </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اللغة العربية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المحاضر (</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م.م. لؤي حاتم خماس) بتاريخ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2020/4/13</a:t>
            </a:r>
          </a:p>
          <a:p>
            <a:pPr marL="160020" indent="0">
              <a:buNone/>
            </a:pPr>
            <a:endPar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endParaRPr>
          </a:p>
          <a:p>
            <a:pPr marL="160020" indent="0">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2- </a:t>
            </a:r>
            <a:r>
              <a:rPr lang="ar-IQ" sz="2400" b="1" dirty="0" smtClean="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latin typeface="Times New Roman" pitchFamily="18" charset="0"/>
                <a:cs typeface="Times New Roman" pitchFamily="18" charset="0"/>
              </a:rPr>
              <a:t>ورشة </a:t>
            </a:r>
            <a:r>
              <a:rPr lang="ar-IQ" sz="2400" b="1" dirty="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latin typeface="Times New Roman" pitchFamily="18" charset="0"/>
                <a:cs typeface="Times New Roman" pitchFamily="18" charset="0"/>
              </a:rPr>
              <a:t>عمل تدريبية افتراضية بعنوان  الصفوف الالكترونية المشاكل والحلول </a:t>
            </a:r>
            <a:r>
              <a:rPr lang="ar-IQ" sz="2400" b="1" dirty="0" smtClean="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latin typeface="Times New Roman" pitchFamily="18" charset="0"/>
                <a:cs typeface="Times New Roman" pitchFamily="18" charset="0"/>
              </a:rPr>
              <a:t>/</a:t>
            </a:r>
            <a:endParaRPr lang="ar-IQ" sz="2400" b="1" dirty="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latin typeface="Times New Roman" pitchFamily="18" charset="0"/>
              <a:cs typeface="Times New Roman" pitchFamily="18" charset="0"/>
            </a:endParaRPr>
          </a:p>
          <a:p>
            <a:pPr marL="160020" indent="0">
              <a:buNone/>
            </a:pPr>
            <a:r>
              <a:rPr lang="ar-IQ" sz="2400" b="1" dirty="0" smtClean="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latin typeface="Times New Roman" pitchFamily="18" charset="0"/>
                <a:cs typeface="Times New Roman" pitchFamily="18" charset="0"/>
              </a:rPr>
              <a:t>قسم </a:t>
            </a:r>
            <a:r>
              <a:rPr lang="ar-IQ" sz="2400" b="1" dirty="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latin typeface="Times New Roman" pitchFamily="18" charset="0"/>
                <a:cs typeface="Times New Roman" pitchFamily="18" charset="0"/>
              </a:rPr>
              <a:t>اللغة الانكليزية المحاضرون ( م.د</a:t>
            </a:r>
            <a:r>
              <a:rPr lang="ar-IQ" sz="2400" b="1" dirty="0" smtClean="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latin typeface="Times New Roman" pitchFamily="18" charset="0"/>
                <a:cs typeface="Times New Roman" pitchFamily="18" charset="0"/>
              </a:rPr>
              <a:t>. عذراء </a:t>
            </a:r>
            <a:r>
              <a:rPr lang="ar-IQ" sz="2400" b="1" dirty="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latin typeface="Times New Roman" pitchFamily="18" charset="0"/>
                <a:cs typeface="Times New Roman" pitchFamily="18" charset="0"/>
              </a:rPr>
              <a:t>عبدالحسين </a:t>
            </a:r>
            <a:r>
              <a:rPr lang="ar-IQ" sz="2400" b="1" dirty="0" smtClean="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latin typeface="Times New Roman" pitchFamily="18" charset="0"/>
                <a:cs typeface="Times New Roman" pitchFamily="18" charset="0"/>
              </a:rPr>
              <a:t>/ ا.م</a:t>
            </a:r>
            <a:r>
              <a:rPr lang="ar-IQ" sz="2400" b="1" dirty="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latin typeface="Times New Roman" pitchFamily="18" charset="0"/>
                <a:cs typeface="Times New Roman" pitchFamily="18" charset="0"/>
              </a:rPr>
              <a:t>. ايمان عادل جعفر) بتاريخ 2020/4/15 </a:t>
            </a:r>
          </a:p>
          <a:p>
            <a:pPr marL="160020" indent="0" algn="just">
              <a:buNone/>
            </a:pPr>
            <a:endPar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endParaRPr>
          </a:p>
          <a:p>
            <a:pPr marL="160020" indent="0">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3- ورشةعمل تدريبية افتراضية بعنوان </a:t>
            </a:r>
            <a:r>
              <a:rPr lang="ar-IQ" sz="2400" b="1" cap="all" dirty="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rPr>
              <a:t>تهيئة الاسئلة الامتحانية وارسالها الى منصة كوكل كلاسروم </a:t>
            </a:r>
            <a:r>
              <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rPr>
              <a:t>/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قسم </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التاريخ المحاضرون (ا.م.د. ابتسام سلمان / م.م.حيدر فاضل / م.م.علي عدنان ) بتاريخ 2020/6/29</a:t>
            </a:r>
          </a:p>
          <a:p>
            <a:pPr marL="160020" indent="0">
              <a:buNone/>
            </a:pPr>
            <a:endParaRPr lang="ar-IQ" sz="2000" b="1" cap="all" dirty="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endParaRPr>
          </a:p>
          <a:p>
            <a:pPr marL="160020" indent="0" rtl="1">
              <a:buNone/>
            </a:pPr>
            <a:r>
              <a:rPr lang="ar-IQ" sz="20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    </a:t>
            </a:r>
            <a:endParaRPr lang="ar-IQ" sz="2000" b="1" dirty="0">
              <a:solidFill>
                <a:srgbClr val="002060"/>
              </a:solidFill>
              <a:effectLst>
                <a:glow rad="63500">
                  <a:schemeClr val="accent4">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161964351"/>
      </p:ext>
    </p:extLst>
  </p:cSld>
  <p:clrMapOvr>
    <a:masterClrMapping/>
  </p:clrMapOvr>
  <p:transition spd="med">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rtl="1"/>
            <a:r>
              <a:rPr lang="ar-IQ" b="1" dirty="0" smtClean="0">
                <a:solidFill>
                  <a:srgbClr val="FF0000"/>
                </a:solidFill>
              </a:rPr>
              <a:t> </a:t>
            </a:r>
            <a:endParaRPr lang="ar-IQ" b="1" dirty="0">
              <a:solidFill>
                <a:srgbClr val="FF0000"/>
              </a:solidFill>
            </a:endParaRPr>
          </a:p>
        </p:txBody>
      </p:sp>
      <p:pic>
        <p:nvPicPr>
          <p:cNvPr id="13" name="Content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3162" r="3162"/>
          <a:stretch>
            <a:fillRect/>
          </a:stretch>
        </p:blipFill>
        <p:spPr>
          <a:xfrm>
            <a:off x="529999" y="3812098"/>
            <a:ext cx="3935506" cy="2543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p:cNvSpPr>
            <a:spLocks noGrp="1"/>
          </p:cNvSpPr>
          <p:nvPr>
            <p:ph type="body" sz="half" idx="2"/>
          </p:nvPr>
        </p:nvSpPr>
        <p:spPr>
          <a:xfrm>
            <a:off x="923364" y="313577"/>
            <a:ext cx="7494494" cy="85391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fontScale="70000" lnSpcReduction="20000"/>
          </a:bodyPr>
          <a:lstStyle/>
          <a:p>
            <a:pPr algn="ctr"/>
            <a:endParaRPr lang="ar-IQ" sz="2800" b="1" dirty="0" smtClean="0">
              <a:solidFill>
                <a:srgbClr val="002060"/>
              </a:solidFill>
            </a:endParaRPr>
          </a:p>
          <a:p>
            <a:pPr algn="ctr"/>
            <a:r>
              <a:rPr lang="ar-IQ" sz="46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rPr>
              <a:t>ورش عمل تدريبية افتراضية اقامها اساتذة اقسام الكلية </a:t>
            </a:r>
            <a:endParaRPr lang="ar-IQ" sz="46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pic>
        <p:nvPicPr>
          <p:cNvPr id="9" name="Picture Placeholder 6"/>
          <p:cNvPicPr>
            <a:picLocks noChangeAspect="1"/>
          </p:cNvPicPr>
          <p:nvPr/>
        </p:nvPicPr>
        <p:blipFill>
          <a:blip r:embed="rId3">
            <a:extLst>
              <a:ext uri="{28A0092B-C50C-407E-A947-70E740481C1C}">
                <a14:useLocalDpi xmlns:a14="http://schemas.microsoft.com/office/drawing/2010/main" val="0"/>
              </a:ext>
            </a:extLst>
          </a:blip>
          <a:srcRect t="9835" b="9835"/>
          <a:stretch>
            <a:fillRect/>
          </a:stretch>
        </p:blipFill>
        <p:spPr>
          <a:xfrm>
            <a:off x="2311034" y="1439726"/>
            <a:ext cx="4637314" cy="2089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648" y="3812098"/>
            <a:ext cx="3847676" cy="2543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310428"/>
      </p:ext>
    </p:extLst>
  </p:cSld>
  <p:clrMapOvr>
    <a:masterClrMapping/>
  </p:clrMapOvr>
  <p:transition spd="med">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82706" y="344215"/>
            <a:ext cx="8122023" cy="73062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rtl="1"/>
            <a:r>
              <a:rPr lang="ar-IQ"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sym typeface="Arial"/>
              </a:rPr>
              <a:t>النشاطات الافتراضية لتدريب طالبات الدراسة الاولية</a:t>
            </a:r>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sym typeface="Arial"/>
            </a:endParaRPr>
          </a:p>
        </p:txBody>
      </p:sp>
      <p:sp>
        <p:nvSpPr>
          <p:cNvPr id="5" name="Text Placeholder 4"/>
          <p:cNvSpPr>
            <a:spLocks noGrp="1"/>
          </p:cNvSpPr>
          <p:nvPr>
            <p:ph idx="1"/>
          </p:nvPr>
        </p:nvSpPr>
        <p:spPr>
          <a:xfrm>
            <a:off x="582706" y="1728788"/>
            <a:ext cx="8122023" cy="465624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4">
                <a:satMod val="175000"/>
                <a:alpha val="40000"/>
              </a:schemeClr>
            </a:glow>
          </a:effectLst>
        </p:spPr>
        <p:style>
          <a:lnRef idx="2">
            <a:schemeClr val="accent5"/>
          </a:lnRef>
          <a:fillRef idx="1">
            <a:schemeClr val="lt1"/>
          </a:fillRef>
          <a:effectRef idx="0">
            <a:schemeClr val="accent5"/>
          </a:effectRef>
          <a:fontRef idx="minor">
            <a:schemeClr val="dk1"/>
          </a:fontRef>
        </p:style>
        <p:txBody>
          <a:bodyPr>
            <a:noAutofit/>
          </a:bodyPr>
          <a:lstStyle/>
          <a:p>
            <a:pPr marL="160020" indent="0" algn="just">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1- كتيب تدريبي افتراضي بعنوان </a:t>
            </a:r>
            <a:r>
              <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rPr>
              <a:t>دليل الطالب لاداء االامتحان الالكتروني </a:t>
            </a:r>
          </a:p>
          <a:p>
            <a:pPr marL="160020" indent="0" algn="just" rtl="1">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قسم الحاسوب (اعداد  أ.د. اياد عبد القهار عبد السلام ) بتاريخ 2020/6/19 </a:t>
            </a:r>
          </a:p>
          <a:p>
            <a:pPr marL="160020" indent="0" algn="just" rtl="1">
              <a:buNone/>
            </a:pPr>
            <a:endPar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endParaRPr>
          </a:p>
          <a:p>
            <a:pPr marL="160020" indent="0" algn="just">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2- ورشة عمل افتراضية بعنوان </a:t>
            </a:r>
            <a:r>
              <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rPr>
              <a:t>كيفية اداء الامتحان الالكتروني على منصة كوكل كلاسروم </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قسم التاريخ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المحاضرون </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ا.م.د. ابتسام سلمان، م.م. حيدر فاضل، م.م. علي عدنان ) بتاريخ  2020/6/22</a:t>
            </a:r>
            <a:endPar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endParaRPr>
          </a:p>
          <a:p>
            <a:pPr marL="160020" indent="0" algn="just" rtl="1">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 </a:t>
            </a:r>
          </a:p>
          <a:p>
            <a:pPr marL="160020" indent="0" algn="just" rtl="1">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3-ورشة عمل بعنوان التدريب على المنصات التعليمية الافتراضية </a:t>
            </a:r>
          </a:p>
          <a:p>
            <a:pPr marL="160020" indent="0" algn="just">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قسم اللغةالانكليزية (المحاضرون نخبة من اساتذة القسم ) بتاريخ</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2020/4/10</a:t>
            </a:r>
          </a:p>
        </p:txBody>
      </p:sp>
    </p:spTree>
    <p:extLst>
      <p:ext uri="{BB962C8B-B14F-4D97-AF65-F5344CB8AC3E}">
        <p14:creationId xmlns:p14="http://schemas.microsoft.com/office/powerpoint/2010/main" val="2274731092"/>
      </p:ext>
    </p:extLst>
  </p:cSld>
  <p:clrMapOvr>
    <a:masterClrMapping/>
  </p:clrMapOvr>
  <p:transition spd="med">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11"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3562" r="3562"/>
          <a:stretch>
            <a:fillRect/>
          </a:stretch>
        </p:blipFill>
        <p:spPr>
          <a:xfrm>
            <a:off x="1395249" y="1395248"/>
            <a:ext cx="5703954" cy="19628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p:cNvSpPr>
            <a:spLocks noGrp="1"/>
          </p:cNvSpPr>
          <p:nvPr>
            <p:ph type="body" sz="half" idx="2"/>
          </p:nvPr>
        </p:nvSpPr>
        <p:spPr>
          <a:xfrm>
            <a:off x="609599" y="280991"/>
            <a:ext cx="8148918" cy="6858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a:bodyPr>
          <a:lstStyle/>
          <a:p>
            <a:pPr lvl="0" algn="ctr">
              <a:buClr>
                <a:srgbClr val="90C226"/>
              </a:buClr>
            </a:pPr>
            <a:r>
              <a:rPr lang="ar-IQ" sz="3200" b="1" dirty="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ورش عمل تدريبية افتراضية </a:t>
            </a:r>
            <a:r>
              <a:rPr lang="ar-IQ" sz="3200" b="1" dirty="0" smtClean="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لتدريب طالبات الدراسة الاولية </a:t>
            </a:r>
            <a:endParaRPr lang="ar-IQ" sz="3200" b="1" dirty="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endParaRPr>
          </a:p>
          <a:p>
            <a:pPr algn="ctr" rtl="1"/>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pic>
        <p:nvPicPr>
          <p:cNvPr id="8" name="Picture Placeholder 6"/>
          <p:cNvPicPr>
            <a:picLocks noChangeAspect="1"/>
          </p:cNvPicPr>
          <p:nvPr/>
        </p:nvPicPr>
        <p:blipFill>
          <a:blip r:embed="rId3">
            <a:extLst>
              <a:ext uri="{28A0092B-C50C-407E-A947-70E740481C1C}">
                <a14:useLocalDpi xmlns:a14="http://schemas.microsoft.com/office/drawing/2010/main" val="0"/>
              </a:ext>
            </a:extLst>
          </a:blip>
          <a:srcRect t="9835" b="9835"/>
          <a:stretch>
            <a:fillRect/>
          </a:stretch>
        </p:blipFill>
        <p:spPr>
          <a:xfrm>
            <a:off x="421497" y="3786513"/>
            <a:ext cx="3910620" cy="2600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655" y="3786513"/>
            <a:ext cx="3957145" cy="2600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0508768"/>
      </p:ext>
    </p:extLst>
  </p:cSld>
  <p:clrMapOvr>
    <a:masterClrMapping/>
  </p:clrMapOvr>
  <p:transition spd="med">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24434" y="354143"/>
            <a:ext cx="8095129" cy="84434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a:bodyPr>
          <a:lstStyle/>
          <a:p>
            <a:pPr algn="ctr" rtl="1"/>
            <a:r>
              <a:rPr lang="ar-IQ"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sym typeface="Arial"/>
              </a:rPr>
              <a:t>النشاطات الافتراضية لتدريب طالبات الدراسات العليا</a:t>
            </a:r>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sym typeface="Arial"/>
            </a:endParaRPr>
          </a:p>
        </p:txBody>
      </p:sp>
      <p:sp>
        <p:nvSpPr>
          <p:cNvPr id="5" name="Text Placeholder 4"/>
          <p:cNvSpPr>
            <a:spLocks noGrp="1"/>
          </p:cNvSpPr>
          <p:nvPr>
            <p:ph idx="1"/>
          </p:nvPr>
        </p:nvSpPr>
        <p:spPr>
          <a:xfrm>
            <a:off x="524434" y="1766047"/>
            <a:ext cx="8095129" cy="462687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4">
                <a:satMod val="175000"/>
                <a:alpha val="40000"/>
              </a:schemeClr>
            </a:glow>
          </a:effectLst>
        </p:spPr>
        <p:style>
          <a:lnRef idx="2">
            <a:schemeClr val="accent5"/>
          </a:lnRef>
          <a:fillRef idx="1">
            <a:schemeClr val="lt1"/>
          </a:fillRef>
          <a:effectRef idx="0">
            <a:schemeClr val="accent5"/>
          </a:effectRef>
          <a:fontRef idx="minor">
            <a:schemeClr val="dk1"/>
          </a:fontRef>
        </p:style>
        <p:txBody>
          <a:bodyPr>
            <a:normAutofit/>
          </a:bodyPr>
          <a:lstStyle/>
          <a:p>
            <a:pPr marL="160020" indent="0" algn="just" rtl="1">
              <a:buNone/>
            </a:pPr>
            <a:r>
              <a:rPr lang="ar-IQ" sz="2400" b="1" dirty="0" smtClean="0">
                <a:effectLst>
                  <a:glow rad="63500">
                    <a:schemeClr val="accent4">
                      <a:satMod val="175000"/>
                      <a:alpha val="40000"/>
                    </a:schemeClr>
                  </a:glow>
                </a:effectLst>
                <a:latin typeface="Times New Roman" pitchFamily="18" charset="0"/>
                <a:cs typeface="Times New Roman" pitchFamily="18" charset="0"/>
              </a:rPr>
              <a:t>1</a:t>
            </a:r>
            <a:r>
              <a:rPr lang="ar-IQ" sz="2400"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 </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ورشة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عمل تدريبية افتراضية </a:t>
            </a:r>
            <a:r>
              <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rPr>
              <a:t>اجابات الطلاب بالامتحان الالكتروني </a:t>
            </a:r>
          </a:p>
          <a:p>
            <a:pPr marL="160020" indent="0" algn="just" rtl="1">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مركز ابن سنا للتعليم الالكتروني (المحاضر م.د. حسن علي حسن) بتاريخ 2020/6/12</a:t>
            </a:r>
          </a:p>
          <a:p>
            <a:pPr marL="160020" indent="0" algn="just" rtl="1">
              <a:buNone/>
            </a:pPr>
            <a:endParaRPr lang="ar-IQ" sz="2000" b="1" dirty="0">
              <a:solidFill>
                <a:srgbClr val="002060"/>
              </a:solidFill>
              <a:effectLst>
                <a:glow rad="63500">
                  <a:schemeClr val="accent4">
                    <a:satMod val="175000"/>
                    <a:alpha val="40000"/>
                  </a:schemeClr>
                </a:glow>
              </a:effectLst>
              <a:latin typeface="Times New Roman" pitchFamily="18" charset="0"/>
              <a:cs typeface="Times New Roman" pitchFamily="18" charset="0"/>
            </a:endParaRPr>
          </a:p>
          <a:p>
            <a:pPr marL="160020" indent="0" algn="just">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2- ورشة عمل افتراضية بعنوان اختيار عنوان البحث العلمي /السرقة العلمية / توثيق المصادر </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قسم اللغة الانكليزية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المحاضرون </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ا.م.د. مروة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غازي، </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ا.م.د. ميسون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طاهر)  </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بتاريخ 2020/4/18</a:t>
            </a:r>
            <a:endParaRPr lang="ar-IQ" sz="2400" dirty="0">
              <a:solidFill>
                <a:srgbClr val="002060"/>
              </a:solidFill>
              <a:effectLst>
                <a:glow rad="63500">
                  <a:schemeClr val="accent4">
                    <a:satMod val="175000"/>
                    <a:alpha val="40000"/>
                  </a:schemeClr>
                </a:glow>
              </a:effectLst>
              <a:latin typeface="Times New Roman" pitchFamily="18" charset="0"/>
              <a:cs typeface="Times New Roman" pitchFamily="18" charset="0"/>
            </a:endParaRPr>
          </a:p>
          <a:p>
            <a:pPr marL="160020" indent="0" algn="just" rtl="1">
              <a:buNone/>
            </a:pPr>
            <a:endPar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endParaRPr>
          </a:p>
          <a:p>
            <a:pPr marL="160020" indent="0" algn="just" rtl="1">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3- ورشة عمل افتراضية بعنوان </a:t>
            </a:r>
            <a:r>
              <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rPr>
              <a:t>الية كتابة مقترح بحث رسالة او اطروحة </a:t>
            </a:r>
          </a:p>
          <a:p>
            <a:pPr marL="160020" indent="0" algn="just" rtl="1">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قسم اللغة الانكليزية المحاضرة (م.د. وفاء صاحب مهدي) بتاريخ 2020/5/9</a:t>
            </a:r>
          </a:p>
        </p:txBody>
      </p:sp>
    </p:spTree>
    <p:extLst>
      <p:ext uri="{BB962C8B-B14F-4D97-AF65-F5344CB8AC3E}">
        <p14:creationId xmlns:p14="http://schemas.microsoft.com/office/powerpoint/2010/main" val="53710840"/>
      </p:ext>
    </p:extLst>
  </p:cSld>
  <p:clrMapOvr>
    <a:masterClrMapping/>
  </p:clrMapOvr>
  <p:transition spd="med">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651486" y="390773"/>
            <a:ext cx="7972252" cy="77993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lvl="0" algn="ctr">
              <a:buClr>
                <a:srgbClr val="90C226"/>
              </a:buClr>
            </a:pPr>
            <a:r>
              <a:rPr lang="ar-IQ" sz="3200" b="1" dirty="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ورش عمل تدريبية افتراضية لتدريب طالبات </a:t>
            </a:r>
            <a:r>
              <a:rPr lang="ar-IQ" sz="3200" b="1" dirty="0" smtClean="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الدراسات العليا</a:t>
            </a:r>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pic>
        <p:nvPicPr>
          <p:cNvPr id="14" name="Content Placeholder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098" y="1506687"/>
            <a:ext cx="4391027" cy="2226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Placeholder 10"/>
          <p:cNvPicPr>
            <a:picLocks noChangeAspect="1"/>
          </p:cNvPicPr>
          <p:nvPr/>
        </p:nvPicPr>
        <p:blipFill>
          <a:blip r:embed="rId3">
            <a:extLst>
              <a:ext uri="{28A0092B-C50C-407E-A947-70E740481C1C}">
                <a14:useLocalDpi xmlns:a14="http://schemas.microsoft.com/office/drawing/2010/main" val="0"/>
              </a:ext>
            </a:extLst>
          </a:blip>
          <a:srcRect l="3383" r="3383"/>
          <a:stretch>
            <a:fillRect/>
          </a:stretch>
        </p:blipFill>
        <p:spPr>
          <a:xfrm>
            <a:off x="651486" y="4069307"/>
            <a:ext cx="4471988" cy="2304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2867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0463" y="444823"/>
            <a:ext cx="8077201" cy="75764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a:bodyPr>
          <a:lstStyle/>
          <a:p>
            <a:pPr algn="ctr" rtl="1"/>
            <a:r>
              <a:rPr lang="ar-IQ"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sym typeface="Arial"/>
              </a:rPr>
              <a:t>النشاطات الافتراضية لتدريب اعضاء اللجان الامتحانية </a:t>
            </a:r>
            <a:endParaRPr lang="en-US"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sym typeface="Arial"/>
            </a:endParaRPr>
          </a:p>
        </p:txBody>
      </p:sp>
      <p:sp>
        <p:nvSpPr>
          <p:cNvPr id="3" name="Text Placeholder 2"/>
          <p:cNvSpPr>
            <a:spLocks noGrp="1"/>
          </p:cNvSpPr>
          <p:nvPr>
            <p:ph idx="1"/>
          </p:nvPr>
        </p:nvSpPr>
        <p:spPr>
          <a:xfrm>
            <a:off x="533399" y="1864658"/>
            <a:ext cx="8171330" cy="45720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4">
                <a:satMod val="175000"/>
                <a:alpha val="40000"/>
              </a:schemeClr>
            </a:glow>
          </a:effectLst>
        </p:spPr>
        <p:style>
          <a:lnRef idx="2">
            <a:schemeClr val="accent5"/>
          </a:lnRef>
          <a:fillRef idx="1">
            <a:schemeClr val="lt1"/>
          </a:fillRef>
          <a:effectRef idx="0">
            <a:schemeClr val="accent5"/>
          </a:effectRef>
          <a:fontRef idx="minor">
            <a:schemeClr val="dk1"/>
          </a:fontRef>
        </p:style>
        <p:txBody>
          <a:bodyPr>
            <a:noAutofit/>
          </a:bodyPr>
          <a:lstStyle/>
          <a:p>
            <a:pPr marL="160020" indent="0" algn="just">
              <a:buNone/>
            </a:pPr>
            <a:r>
              <a:rPr lang="ar-IQ" sz="2400" b="1" dirty="0" smtClean="0">
                <a:solidFill>
                  <a:srgbClr val="002060"/>
                </a:solidFill>
                <a:latin typeface="Times New Roman" pitchFamily="18" charset="0"/>
                <a:cs typeface="Times New Roman" pitchFamily="18" charset="0"/>
              </a:rPr>
              <a:t>1</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 ورشة تدريبية افتراضية بعنوان </a:t>
            </a:r>
            <a:r>
              <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rPr>
              <a:t>اعداد الامتحانات الالكترونية وفق متطلبات اللجان الامتحانية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 </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قسم الحاسوب المحاضر (أ.د</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 اياد عبد القهارعبد </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السلام ) بتاريخ 2020/6/6 </a:t>
            </a:r>
            <a:endPar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endParaRPr>
          </a:p>
          <a:p>
            <a:pPr marL="160020" indent="0" algn="just">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2- ورشة عمل تدريبية افتراضية بعنوان </a:t>
            </a:r>
            <a:r>
              <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rPr>
              <a:t>مهام التدريسي واللجان الامتحانية في تصحيح الاجابات بشكل الكتروني للامتحانــات /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قســـم الحاســـوب المحاضـــر (أ.د. اياد عبد القهارعبد السلام ) بتاريخ 2020/6/15</a:t>
            </a:r>
          </a:p>
          <a:p>
            <a:pPr marL="160020" indent="0" algn="just">
              <a:buNone/>
            </a:pPr>
            <a:endPar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endParaRPr>
          </a:p>
          <a:p>
            <a:pPr marL="160020" indent="0" algn="just">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3- ورشة عمل تدريبية افتراضية بعنوان </a:t>
            </a:r>
            <a:r>
              <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rPr>
              <a:t>ادارة القاعة الامتحانية الافتراضية على منصة كوكل كلاسروم / </a:t>
            </a: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قســـم التاريـــخ المحاضـــرون </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(ا.م.د. ابتسام سلمان </a:t>
            </a:r>
            <a:endPar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endParaRPr>
          </a:p>
          <a:p>
            <a:pPr marL="160020" indent="0" algn="just">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م.م</a:t>
            </a:r>
            <a:r>
              <a:rPr lang="ar-IQ" sz="2400" b="1" dirty="0">
                <a:solidFill>
                  <a:srgbClr val="002060"/>
                </a:solidFill>
                <a:effectLst>
                  <a:glow rad="63500">
                    <a:schemeClr val="accent4">
                      <a:satMod val="175000"/>
                      <a:alpha val="40000"/>
                    </a:schemeClr>
                  </a:glow>
                </a:effectLst>
                <a:latin typeface="Times New Roman" pitchFamily="18" charset="0"/>
                <a:cs typeface="Times New Roman" pitchFamily="18" charset="0"/>
              </a:rPr>
              <a:t>. حيدر فاضل / م.م.علي عدنان ) بتاريخ 2020/6/25</a:t>
            </a:r>
          </a:p>
          <a:p>
            <a:pPr marL="160020" indent="0" algn="just" rtl="1">
              <a:buNone/>
            </a:pPr>
            <a:endParaRPr lang="ar-IQ" sz="2400" b="1" cap="all" dirty="0" smtClean="0">
              <a:ln w="9000" cmpd="sng">
                <a:solidFill>
                  <a:srgbClr val="7F5160"/>
                </a:solidFill>
                <a:prstDash val="solid"/>
              </a:ln>
              <a:solidFill>
                <a:srgbClr val="002060"/>
              </a:solidFill>
              <a:effectLst>
                <a:glow rad="63500">
                  <a:schemeClr val="accent4">
                    <a:satMod val="175000"/>
                    <a:alpha val="40000"/>
                  </a:schemeClr>
                </a:glow>
              </a:effectLst>
              <a:latin typeface="Times New Roman" pitchFamily="18" charset="0"/>
              <a:cs typeface="Times New Roman" pitchFamily="18" charset="0"/>
            </a:endParaRPr>
          </a:p>
          <a:p>
            <a:pPr marL="160020" indent="0" algn="just" rtl="1">
              <a:buNone/>
            </a:pPr>
            <a:r>
              <a:rPr lang="ar-IQ" sz="2400" b="1" dirty="0" smtClean="0">
                <a:solidFill>
                  <a:srgbClr val="002060"/>
                </a:solidFill>
                <a:effectLst>
                  <a:glow rad="63500">
                    <a:schemeClr val="accent4">
                      <a:satMod val="175000"/>
                      <a:alpha val="40000"/>
                    </a:schemeClr>
                  </a:glow>
                </a:effectLst>
                <a:latin typeface="Times New Roman" pitchFamily="18" charset="0"/>
                <a:cs typeface="Times New Roman" pitchFamily="18" charset="0"/>
              </a:rPr>
              <a:t>    </a:t>
            </a:r>
          </a:p>
        </p:txBody>
      </p:sp>
    </p:spTree>
  </p:cSld>
  <p:clrMapOvr>
    <a:masterClrMapping/>
  </p:clrMapOvr>
  <p:transition spd="med">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722940" y="488285"/>
            <a:ext cx="7906870" cy="82195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fontScale="92500"/>
          </a:bodyPr>
          <a:lstStyle/>
          <a:p>
            <a:pPr algn="ctr"/>
            <a:r>
              <a:rPr lang="ar-IQ"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rPr>
              <a:t>ورش عمل تدريبية افتراضية لتدريب اعضاء اللجان الامتحانية </a:t>
            </a:r>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pic>
        <p:nvPicPr>
          <p:cNvPr id="7" name="Picture Placeholder 4"/>
          <p:cNvPicPr>
            <a:picLocks noChangeAspect="1"/>
          </p:cNvPicPr>
          <p:nvPr/>
        </p:nvPicPr>
        <p:blipFill>
          <a:blip r:embed="rId2">
            <a:extLst>
              <a:ext uri="{28A0092B-C50C-407E-A947-70E740481C1C}">
                <a14:useLocalDpi xmlns:a14="http://schemas.microsoft.com/office/drawing/2010/main" val="0"/>
              </a:ext>
            </a:extLst>
          </a:blip>
          <a:srcRect t="9623" b="9623"/>
          <a:stretch>
            <a:fillRect/>
          </a:stretch>
        </p:blipFill>
        <p:spPr>
          <a:xfrm>
            <a:off x="2319695" y="1630957"/>
            <a:ext cx="4198043" cy="2240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84" y="4191895"/>
            <a:ext cx="3854822" cy="2197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Placeholder 10"/>
          <p:cNvPicPr>
            <a:picLocks noChangeAspect="1"/>
          </p:cNvPicPr>
          <p:nvPr/>
        </p:nvPicPr>
        <p:blipFill>
          <a:blip r:embed="rId4">
            <a:extLst>
              <a:ext uri="{28A0092B-C50C-407E-A947-70E740481C1C}">
                <a14:useLocalDpi xmlns:a14="http://schemas.microsoft.com/office/drawing/2010/main" val="0"/>
              </a:ext>
            </a:extLst>
          </a:blip>
          <a:srcRect t="9835" b="9835"/>
          <a:stretch>
            <a:fillRect/>
          </a:stretch>
        </p:blipFill>
        <p:spPr>
          <a:xfrm>
            <a:off x="4918422" y="4191896"/>
            <a:ext cx="3711388" cy="2197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97273097"/>
      </p:ext>
    </p:extLst>
  </p:cSld>
  <p:clrMapOvr>
    <a:masterClrMapping/>
  </p:clrMapOvr>
  <p:transition spd="med">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Shape 293"/>
        <p:cNvGrpSpPr/>
        <p:nvPr/>
      </p:nvGrpSpPr>
      <p:grpSpPr>
        <a:xfrm>
          <a:off x="0" y="0"/>
          <a:ext cx="0" cy="0"/>
          <a:chOff x="0" y="0"/>
          <a:chExt cx="0" cy="0"/>
        </a:xfrm>
      </p:grpSpPr>
      <p:sp>
        <p:nvSpPr>
          <p:cNvPr id="295" name="Google Shape;295;p39"/>
          <p:cNvSpPr txBox="1">
            <a:spLocks noGrp="1"/>
          </p:cNvSpPr>
          <p:nvPr>
            <p:ph type="title"/>
          </p:nvPr>
        </p:nvSpPr>
        <p:spPr>
          <a:xfrm>
            <a:off x="1001110" y="382300"/>
            <a:ext cx="7449207" cy="8198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lvl="0" indent="0" algn="ctr" rtl="1">
              <a:lnSpc>
                <a:spcPct val="100000"/>
              </a:lnSpc>
              <a:spcBef>
                <a:spcPts val="0"/>
              </a:spcBef>
              <a:spcAft>
                <a:spcPts val="0"/>
              </a:spcAft>
              <a:buSzPts val="2800"/>
              <a:buNone/>
            </a:pPr>
            <a:r>
              <a:rPr lang="ar-IQ" sz="2800" b="1" cap="all" dirty="0" smtClean="0">
                <a:ln w="9000" cmpd="sng">
                  <a:solidFill>
                    <a:srgbClr val="76268C"/>
                  </a:solidFill>
                  <a:prstDash val="solid"/>
                </a:ln>
                <a:solidFill>
                  <a:srgbClr val="FF0000"/>
                </a:solidFill>
                <a:effectLst>
                  <a:glow rad="63500">
                    <a:schemeClr val="accent3">
                      <a:satMod val="175000"/>
                      <a:alpha val="40000"/>
                    </a:schemeClr>
                  </a:glow>
                  <a:outerShdw blurRad="50800" dist="38100" dir="2700000" algn="tl" rotWithShape="0">
                    <a:prstClr val="black">
                      <a:alpha val="40000"/>
                    </a:prstClr>
                  </a:outerShdw>
                </a:effectLst>
                <a:sym typeface="Arial"/>
              </a:rPr>
              <a:t>متابعة اعضاء اللجنة الامتحانية ال</a:t>
            </a:r>
            <a:r>
              <a:rPr lang="ar-SA" sz="2800" b="1" cap="all" dirty="0" smtClean="0">
                <a:ln w="9000" cmpd="sng">
                  <a:solidFill>
                    <a:srgbClr val="76268C"/>
                  </a:solidFill>
                  <a:prstDash val="solid"/>
                </a:ln>
                <a:solidFill>
                  <a:srgbClr val="FF0000"/>
                </a:solidFill>
                <a:effectLst>
                  <a:glow rad="63500">
                    <a:schemeClr val="accent3">
                      <a:satMod val="175000"/>
                      <a:alpha val="40000"/>
                    </a:schemeClr>
                  </a:glow>
                  <a:outerShdw blurRad="50800" dist="38100" dir="2700000" algn="tl" rotWithShape="0">
                    <a:prstClr val="black">
                      <a:alpha val="40000"/>
                    </a:prstClr>
                  </a:outerShdw>
                </a:effectLst>
                <a:sym typeface="Arial"/>
              </a:rPr>
              <a:t>صف</a:t>
            </a:r>
            <a:r>
              <a:rPr lang="ar-IQ" sz="2800" b="1" cap="all" dirty="0" smtClean="0">
                <a:ln w="9000" cmpd="sng">
                  <a:solidFill>
                    <a:srgbClr val="76268C"/>
                  </a:solidFill>
                  <a:prstDash val="solid"/>
                </a:ln>
                <a:solidFill>
                  <a:srgbClr val="FF0000"/>
                </a:solidFill>
                <a:effectLst>
                  <a:glow rad="63500">
                    <a:schemeClr val="accent3">
                      <a:satMod val="175000"/>
                      <a:alpha val="40000"/>
                    </a:schemeClr>
                  </a:glow>
                  <a:outerShdw blurRad="50800" dist="38100" dir="2700000" algn="tl" rotWithShape="0">
                    <a:prstClr val="black">
                      <a:alpha val="40000"/>
                    </a:prstClr>
                  </a:outerShdw>
                </a:effectLst>
                <a:sym typeface="Arial"/>
              </a:rPr>
              <a:t>وف</a:t>
            </a:r>
            <a:r>
              <a:rPr lang="ar-SA" sz="2800" b="1" cap="all" dirty="0" smtClean="0">
                <a:ln w="9000" cmpd="sng">
                  <a:solidFill>
                    <a:srgbClr val="76268C"/>
                  </a:solidFill>
                  <a:prstDash val="solid"/>
                </a:ln>
                <a:solidFill>
                  <a:srgbClr val="FF0000"/>
                </a:solidFill>
                <a:effectLst>
                  <a:glow rad="63500">
                    <a:schemeClr val="accent3">
                      <a:satMod val="175000"/>
                      <a:alpha val="40000"/>
                    </a:schemeClr>
                  </a:glow>
                  <a:outerShdw blurRad="50800" dist="38100" dir="2700000" algn="tl" rotWithShape="0">
                    <a:prstClr val="black">
                      <a:alpha val="40000"/>
                    </a:prstClr>
                  </a:outerShdw>
                </a:effectLst>
                <a:sym typeface="Arial"/>
              </a:rPr>
              <a:t> </a:t>
            </a:r>
            <a:r>
              <a:rPr lang="ar-IQ" sz="2800" b="1" cap="all" dirty="0" smtClean="0">
                <a:ln w="9000" cmpd="sng">
                  <a:solidFill>
                    <a:srgbClr val="76268C"/>
                  </a:solidFill>
                  <a:prstDash val="solid"/>
                </a:ln>
                <a:solidFill>
                  <a:srgbClr val="FF0000"/>
                </a:solidFill>
                <a:effectLst>
                  <a:glow rad="63500">
                    <a:schemeClr val="accent3">
                      <a:satMod val="175000"/>
                      <a:alpha val="40000"/>
                    </a:schemeClr>
                  </a:glow>
                  <a:outerShdw blurRad="50800" dist="38100" dir="2700000" algn="tl" rotWithShape="0">
                    <a:prstClr val="black">
                      <a:alpha val="40000"/>
                    </a:prstClr>
                  </a:outerShdw>
                </a:effectLst>
                <a:sym typeface="Arial"/>
              </a:rPr>
              <a:t>الامتحانية </a:t>
            </a:r>
            <a:r>
              <a:rPr lang="ar-SA" sz="2800" b="1" cap="all" dirty="0" smtClean="0">
                <a:ln w="9000" cmpd="sng">
                  <a:solidFill>
                    <a:srgbClr val="76268C"/>
                  </a:solidFill>
                  <a:prstDash val="solid"/>
                </a:ln>
                <a:solidFill>
                  <a:srgbClr val="FF0000"/>
                </a:solidFill>
                <a:effectLst>
                  <a:glow rad="63500">
                    <a:schemeClr val="accent3">
                      <a:satMod val="175000"/>
                      <a:alpha val="40000"/>
                    </a:schemeClr>
                  </a:glow>
                  <a:outerShdw blurRad="50800" dist="38100" dir="2700000" algn="tl" rotWithShape="0">
                    <a:prstClr val="black">
                      <a:alpha val="40000"/>
                    </a:prstClr>
                  </a:outerShdw>
                </a:effectLst>
                <a:sym typeface="Arial"/>
              </a:rPr>
              <a:t>ال</a:t>
            </a:r>
            <a:r>
              <a:rPr lang="ar-IQ" sz="2800" b="1" cap="all" dirty="0" smtClean="0">
                <a:ln w="9000" cmpd="sng">
                  <a:solidFill>
                    <a:srgbClr val="76268C"/>
                  </a:solidFill>
                  <a:prstDash val="solid"/>
                </a:ln>
                <a:solidFill>
                  <a:srgbClr val="FF0000"/>
                </a:solidFill>
                <a:effectLst>
                  <a:glow rad="63500">
                    <a:schemeClr val="accent3">
                      <a:satMod val="175000"/>
                      <a:alpha val="40000"/>
                    </a:schemeClr>
                  </a:glow>
                  <a:outerShdw blurRad="50800" dist="38100" dir="2700000" algn="tl" rotWithShape="0">
                    <a:prstClr val="black">
                      <a:alpha val="40000"/>
                    </a:prstClr>
                  </a:outerShdw>
                </a:effectLst>
                <a:sym typeface="Arial"/>
              </a:rPr>
              <a:t>الكترونية</a:t>
            </a:r>
            <a:endParaRPr lang="ar-SA" sz="2800" b="1" cap="all" dirty="0">
              <a:ln w="9000" cmpd="sng">
                <a:solidFill>
                  <a:srgbClr val="76268C"/>
                </a:solidFill>
                <a:prstDash val="solid"/>
              </a:ln>
              <a:solidFill>
                <a:srgbClr val="FF0000"/>
              </a:solidFill>
              <a:effectLst>
                <a:glow rad="63500">
                  <a:schemeClr val="accent3">
                    <a:satMod val="175000"/>
                    <a:alpha val="40000"/>
                  </a:schemeClr>
                </a:glow>
                <a:outerShdw blurRad="50800" dist="38100" dir="2700000" algn="tl" rotWithShape="0">
                  <a:prstClr val="black">
                    <a:alpha val="40000"/>
                  </a:prstClr>
                </a:outerShdw>
              </a:effectLst>
              <a:sym typeface="Arial"/>
            </a:endParaRPr>
          </a:p>
        </p:txBody>
      </p:sp>
      <p:pic>
        <p:nvPicPr>
          <p:cNvPr id="7" name="Picture Placeholder 6"/>
          <p:cNvPicPr>
            <a:picLocks noChangeAspect="1"/>
          </p:cNvPicPr>
          <p:nvPr/>
        </p:nvPicPr>
        <p:blipFill>
          <a:blip r:embed="rId3">
            <a:extLst>
              <a:ext uri="{28A0092B-C50C-407E-A947-70E740481C1C}">
                <a14:useLocalDpi xmlns:a14="http://schemas.microsoft.com/office/drawing/2010/main" val="0"/>
              </a:ext>
            </a:extLst>
          </a:blip>
          <a:srcRect t="9835" b="9835"/>
          <a:stretch>
            <a:fillRect/>
          </a:stretch>
        </p:blipFill>
        <p:spPr>
          <a:xfrm>
            <a:off x="430306" y="3874594"/>
            <a:ext cx="3729318" cy="28475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Below"/>
            <a:lightRig rig="threePt" dir="t"/>
          </a:scene3d>
          <a:sp3d contourW="6350" prstMaterial="matte">
            <a:bevelT w="101600" h="101600"/>
            <a:contourClr>
              <a:srgbClr val="969696"/>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380" y="1421144"/>
            <a:ext cx="4084726" cy="2173394"/>
          </a:xfrm>
          <a:prstGeom prst="rect">
            <a:avLst/>
          </a:prstGeom>
          <a:ln>
            <a:noFill/>
          </a:ln>
          <a:effectLst>
            <a:outerShdw blurRad="292100" dist="139700" dir="2700000" algn="tl" rotWithShape="0">
              <a:srgbClr val="333333">
                <a:alpha val="65000"/>
              </a:srgbClr>
            </a:outerShdw>
          </a:effectLst>
        </p:spPr>
      </p:pic>
      <p:pic>
        <p:nvPicPr>
          <p:cNvPr id="10" name="Picture Placeholder 1"/>
          <p:cNvPicPr>
            <a:picLocks noChangeAspect="1"/>
          </p:cNvPicPr>
          <p:nvPr/>
        </p:nvPicPr>
        <p:blipFill>
          <a:blip r:embed="rId5">
            <a:extLst>
              <a:ext uri="{28A0092B-C50C-407E-A947-70E740481C1C}">
                <a14:useLocalDpi xmlns:a14="http://schemas.microsoft.com/office/drawing/2010/main" val="0"/>
              </a:ext>
            </a:extLst>
          </a:blip>
          <a:srcRect t="9835" b="9835"/>
          <a:stretch>
            <a:fillRect/>
          </a:stretch>
        </p:blipFill>
        <p:spPr>
          <a:xfrm>
            <a:off x="4895503" y="3874594"/>
            <a:ext cx="3836122" cy="28475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Below"/>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128884865"/>
      </p:ext>
    </p:extLst>
  </p:cSld>
  <p:clrMapOvr>
    <a:masterClrMapping/>
  </p:clrMapOvr>
  <p:transition spd="med">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70582" y="346098"/>
            <a:ext cx="7110249" cy="74945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a:bodyPr>
          <a:lstStyle/>
          <a:p>
            <a:pPr algn="ctr"/>
            <a:r>
              <a:rPr lang="ar-IQ" sz="3200" b="1" cap="all" dirty="0" smtClean="0">
                <a:ln w="9000" cmpd="sng">
                  <a:solidFill>
                    <a:srgbClr val="76268C"/>
                  </a:solidFill>
                  <a:prstDash val="solid"/>
                </a:ln>
                <a:solidFill>
                  <a:srgbClr val="C00000"/>
                </a:solidFill>
                <a:effectLst>
                  <a:glow rad="63500">
                    <a:schemeClr val="accent3">
                      <a:satMod val="175000"/>
                      <a:alpha val="40000"/>
                    </a:schemeClr>
                  </a:glow>
                </a:effectLst>
              </a:rPr>
              <a:t>استحداث وحدة ابن سينا للتعليم الالكتروني</a:t>
            </a:r>
            <a:endParaRPr lang="ar-IQ" sz="3200" b="1" cap="all" dirty="0">
              <a:ln w="9000" cmpd="sng">
                <a:solidFill>
                  <a:srgbClr val="76268C"/>
                </a:solidFill>
                <a:prstDash val="solid"/>
              </a:ln>
              <a:solidFill>
                <a:srgbClr val="C00000"/>
              </a:solidFill>
              <a:effectLst>
                <a:glow rad="63500">
                  <a:schemeClr val="accent3">
                    <a:satMod val="175000"/>
                    <a:alpha val="40000"/>
                  </a:schemeClr>
                </a:glow>
              </a:effectLst>
            </a:endParaRPr>
          </a:p>
        </p:txBody>
      </p:sp>
      <p:sp>
        <p:nvSpPr>
          <p:cNvPr id="6" name="Text Placeholder 5"/>
          <p:cNvSpPr>
            <a:spLocks noGrp="1"/>
          </p:cNvSpPr>
          <p:nvPr>
            <p:ph idx="1"/>
          </p:nvPr>
        </p:nvSpPr>
        <p:spPr>
          <a:xfrm>
            <a:off x="386255" y="1389993"/>
            <a:ext cx="8521262" cy="517634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just" rtl="1">
              <a:buFont typeface="Wingdings" pitchFamily="2" charset="2"/>
              <a:buChar char="Ø"/>
            </a:pPr>
            <a:r>
              <a:rPr lang="ar-IQ" sz="2000" b="1" dirty="0" smtClean="0">
                <a:solidFill>
                  <a:srgbClr val="002060"/>
                </a:solidFill>
                <a:effectLst>
                  <a:glow rad="63500">
                    <a:schemeClr val="accent4">
                      <a:satMod val="175000"/>
                      <a:alpha val="40000"/>
                    </a:schemeClr>
                  </a:glow>
                </a:effectLst>
              </a:rPr>
              <a:t>استحدثت وحدة ابن سينا للتعليم الالكتروني في كلية التربية للبنات في 2018/11/8 استنادا الى الامر الجامعي ذي العدد 25408 بتاريخ 2018/10/22 وفقا لتوجيهات رئاسة الجامعة.</a:t>
            </a:r>
          </a:p>
          <a:p>
            <a:pPr algn="just" rtl="1"/>
            <a:r>
              <a:rPr lang="ar-IQ" sz="2000" b="1" dirty="0" smtClean="0">
                <a:solidFill>
                  <a:srgbClr val="002060"/>
                </a:solidFill>
                <a:effectLst>
                  <a:glow rad="63500">
                    <a:schemeClr val="accent4">
                      <a:satMod val="175000"/>
                      <a:alpha val="40000"/>
                    </a:schemeClr>
                  </a:glow>
                </a:effectLst>
              </a:rPr>
              <a:t>تنفيذا </a:t>
            </a:r>
            <a:r>
              <a:rPr lang="ar-IQ" sz="2000" b="1" dirty="0">
                <a:solidFill>
                  <a:srgbClr val="002060"/>
                </a:solidFill>
                <a:effectLst>
                  <a:glow rad="63500">
                    <a:schemeClr val="accent4">
                      <a:satMod val="175000"/>
                      <a:alpha val="40000"/>
                    </a:schemeClr>
                  </a:glow>
                </a:effectLst>
              </a:rPr>
              <a:t>ل</a:t>
            </a:r>
            <a:r>
              <a:rPr lang="ar-IQ" sz="2000" b="1" dirty="0" smtClean="0">
                <a:solidFill>
                  <a:srgbClr val="002060"/>
                </a:solidFill>
                <a:effectLst>
                  <a:glow rad="63500">
                    <a:schemeClr val="accent4">
                      <a:satMod val="175000"/>
                      <a:alpha val="40000"/>
                    </a:schemeClr>
                  </a:glow>
                </a:effectLst>
              </a:rPr>
              <a:t>تطبيق مشروع التعليم الالكتروني في الجامعات الذي نص عليه البرنامج الحكومي المقترح من قبل مجلس الوزراء لرفع كفاءة المؤسسات التعليمية العراقية .</a:t>
            </a:r>
          </a:p>
          <a:p>
            <a:pPr algn="just"/>
            <a:r>
              <a:rPr lang="ar-IQ" sz="2000" b="1" dirty="0" smtClean="0">
                <a:solidFill>
                  <a:srgbClr val="002060"/>
                </a:solidFill>
                <a:effectLst>
                  <a:glow rad="63500">
                    <a:schemeClr val="accent4">
                      <a:satMod val="175000"/>
                      <a:alpha val="40000"/>
                    </a:schemeClr>
                  </a:glow>
                </a:effectLst>
              </a:rPr>
              <a:t>يتم توجيه الوحدة اداريا من قبل مركز ابن سينا للتعليم الالكتروني وترتبط مباشرة بمكتب معاون العميد للشؤون العلمية، وقد شكلت لجنة اعضاء </a:t>
            </a:r>
            <a:r>
              <a:rPr lang="ar-IQ" sz="2000" b="1" dirty="0">
                <a:solidFill>
                  <a:srgbClr val="002060"/>
                </a:solidFill>
                <a:effectLst>
                  <a:glow rad="63500">
                    <a:schemeClr val="accent4">
                      <a:satMod val="175000"/>
                      <a:alpha val="40000"/>
                    </a:schemeClr>
                  </a:glow>
                </a:effectLst>
              </a:rPr>
              <a:t>ارتباط الاقسام مع وحدة ابن سينا في </a:t>
            </a:r>
            <a:r>
              <a:rPr lang="ar-IQ" sz="2000" b="1" dirty="0" smtClean="0">
                <a:solidFill>
                  <a:srgbClr val="002060"/>
                </a:solidFill>
                <a:effectLst>
                  <a:glow rad="63500">
                    <a:schemeClr val="accent4">
                      <a:satMod val="175000"/>
                      <a:alpha val="40000"/>
                    </a:schemeClr>
                  </a:glow>
                </a:effectLst>
              </a:rPr>
              <a:t>2019/10/2 </a:t>
            </a:r>
            <a:r>
              <a:rPr lang="ar-IQ" sz="2000" b="1" dirty="0">
                <a:solidFill>
                  <a:srgbClr val="002060"/>
                </a:solidFill>
                <a:effectLst>
                  <a:glow rad="63500">
                    <a:schemeClr val="accent4">
                      <a:satMod val="175000"/>
                      <a:alpha val="40000"/>
                    </a:schemeClr>
                  </a:glow>
                </a:effectLst>
              </a:rPr>
              <a:t>لادارة </a:t>
            </a:r>
            <a:r>
              <a:rPr lang="ar-IQ" sz="2000" b="1" dirty="0" smtClean="0">
                <a:solidFill>
                  <a:srgbClr val="002060"/>
                </a:solidFill>
                <a:effectLst>
                  <a:glow rad="63500">
                    <a:schemeClr val="accent4">
                      <a:satMod val="175000"/>
                      <a:alpha val="40000"/>
                    </a:schemeClr>
                  </a:glow>
                </a:effectLst>
              </a:rPr>
              <a:t>الصفوف الالكترونية وتمت </a:t>
            </a:r>
            <a:r>
              <a:rPr lang="ar-IQ" sz="2000" b="1" dirty="0">
                <a:solidFill>
                  <a:srgbClr val="002060"/>
                </a:solidFill>
                <a:effectLst>
                  <a:glow rad="63500">
                    <a:schemeClr val="accent4">
                      <a:satMod val="175000"/>
                      <a:alpha val="40000"/>
                    </a:schemeClr>
                  </a:glow>
                </a:effectLst>
              </a:rPr>
              <a:t>المباشرة بانشاء حسابات البريد </a:t>
            </a:r>
            <a:r>
              <a:rPr lang="ar-IQ" sz="2000" b="1" dirty="0" smtClean="0">
                <a:solidFill>
                  <a:srgbClr val="002060"/>
                </a:solidFill>
                <a:effectLst>
                  <a:glow rad="63500">
                    <a:schemeClr val="accent4">
                      <a:satMod val="175000"/>
                      <a:alpha val="40000"/>
                    </a:schemeClr>
                  </a:glow>
                </a:effectLst>
              </a:rPr>
              <a:t>الالكتروني لجميع </a:t>
            </a:r>
            <a:r>
              <a:rPr lang="ar-IQ" sz="2000" b="1" dirty="0">
                <a:solidFill>
                  <a:srgbClr val="002060"/>
                </a:solidFill>
                <a:effectLst>
                  <a:glow rad="63500">
                    <a:schemeClr val="accent4">
                      <a:satMod val="175000"/>
                      <a:alpha val="40000"/>
                    </a:schemeClr>
                  </a:glow>
                </a:effectLst>
              </a:rPr>
              <a:t>التدريسيين والطالبات وتدريب جميع المنتسبين </a:t>
            </a:r>
            <a:r>
              <a:rPr lang="ar-IQ" sz="2000" b="1" dirty="0" smtClean="0">
                <a:solidFill>
                  <a:srgbClr val="002060"/>
                </a:solidFill>
                <a:effectLst>
                  <a:glow rad="63500">
                    <a:schemeClr val="accent4">
                      <a:satMod val="175000"/>
                      <a:alpha val="40000"/>
                    </a:schemeClr>
                  </a:glow>
                </a:effectLst>
              </a:rPr>
              <a:t>عن طريق اقامة </a:t>
            </a:r>
            <a:r>
              <a:rPr lang="ar-IQ" sz="2000" b="1" dirty="0">
                <a:solidFill>
                  <a:srgbClr val="002060"/>
                </a:solidFill>
                <a:effectLst>
                  <a:glow rad="63500">
                    <a:schemeClr val="accent4">
                      <a:satMod val="175000"/>
                      <a:alpha val="40000"/>
                    </a:schemeClr>
                  </a:glow>
                </a:effectLst>
              </a:rPr>
              <a:t>دورات من قبل مركز ابن سينا للتعليم </a:t>
            </a:r>
            <a:r>
              <a:rPr lang="ar-IQ" sz="2000" b="1" dirty="0" smtClean="0">
                <a:solidFill>
                  <a:srgbClr val="002060"/>
                </a:solidFill>
                <a:effectLst>
                  <a:glow rad="63500">
                    <a:schemeClr val="accent4">
                      <a:satMod val="175000"/>
                      <a:alpha val="40000"/>
                    </a:schemeClr>
                  </a:glow>
                </a:effectLst>
              </a:rPr>
              <a:t>الالكتروني، كما </a:t>
            </a:r>
            <a:r>
              <a:rPr lang="ar-IQ" sz="2000" b="1" dirty="0">
                <a:solidFill>
                  <a:srgbClr val="002060"/>
                </a:solidFill>
                <a:effectLst>
                  <a:glow rad="63500">
                    <a:schemeClr val="accent4">
                      <a:satMod val="175000"/>
                      <a:alpha val="40000"/>
                    </a:schemeClr>
                  </a:glow>
                </a:effectLst>
              </a:rPr>
              <a:t>تم التحاق طالبات الدراسات العليا والاولية بدورات </a:t>
            </a:r>
            <a:r>
              <a:rPr lang="ar-IQ" sz="2000" b="1" dirty="0" smtClean="0">
                <a:solidFill>
                  <a:srgbClr val="002060"/>
                </a:solidFill>
                <a:effectLst>
                  <a:glow rad="63500">
                    <a:schemeClr val="accent4">
                      <a:satMod val="175000"/>
                      <a:alpha val="40000"/>
                    </a:schemeClr>
                  </a:glow>
                </a:effectLst>
              </a:rPr>
              <a:t>تدريبية، كذلك تم استضافة مسؤول ابن سينا للتعليم الالكتروني في مجلس الكلية لنقل توجيهات اجتماعات مدير المركز الى رؤساء الاقسام بضرورة اعتماد نظام التعليم الالكتروني وعقدت عدة  اجتماعات مع اعضاء وحدة ابن سينا لتاكيد تفعيل الصفوف الالكترونية من قبل اعضاء الهيئة التدريسية.</a:t>
            </a:r>
          </a:p>
          <a:p>
            <a:pPr algn="just" rtl="1"/>
            <a:r>
              <a:rPr lang="ar-IQ" sz="2000" b="1" dirty="0" smtClean="0">
                <a:solidFill>
                  <a:srgbClr val="002060"/>
                </a:solidFill>
                <a:effectLst>
                  <a:glow rad="63500">
                    <a:schemeClr val="accent4">
                      <a:satMod val="175000"/>
                      <a:alpha val="40000"/>
                    </a:schemeClr>
                  </a:glow>
                </a:effectLst>
              </a:rPr>
              <a:t>عند مرور البلد بظروف جائحة كورونا وتوقف التعليم الصفي  في الجامعات كافة كانت كلية التربية للبنات مستعدة للتحول الى نظام التعليم الالكتروني وتطبيقه بدون صعوبات او معوقات وتبنت وحدة ابن سينا متابعة سير التدريس الالكتروني وادارة الصفوف الالكترونية تنفيذا للتوجهات الوزارية.</a:t>
            </a:r>
            <a:endParaRPr lang="ar-IQ" sz="2000" b="1" dirty="0">
              <a:solidFill>
                <a:srgbClr val="002060"/>
              </a:solidFill>
              <a:effectLst>
                <a:glow rad="63500">
                  <a:schemeClr val="accent4">
                    <a:satMod val="175000"/>
                    <a:alpha val="40000"/>
                  </a:schemeClr>
                </a:glow>
              </a:effectLst>
            </a:endParaRPr>
          </a:p>
        </p:txBody>
      </p:sp>
    </p:spTree>
    <p:extLst>
      <p:ext uri="{BB962C8B-B14F-4D97-AF65-F5344CB8AC3E}">
        <p14:creationId xmlns:p14="http://schemas.microsoft.com/office/powerpoint/2010/main" val="1717878544"/>
      </p:ext>
    </p:extLst>
  </p:cSld>
  <p:clrMapOvr>
    <a:masterClrMapping/>
  </p:clrMapOvr>
  <p:transition spd="med">
    <p:wedg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Shape 425"/>
        <p:cNvGrpSpPr/>
        <p:nvPr/>
      </p:nvGrpSpPr>
      <p:grpSpPr>
        <a:xfrm>
          <a:off x="0" y="0"/>
          <a:ext cx="0" cy="0"/>
          <a:chOff x="0" y="0"/>
          <a:chExt cx="0" cy="0"/>
        </a:xfrm>
      </p:grpSpPr>
      <p:sp>
        <p:nvSpPr>
          <p:cNvPr id="427" name="Google Shape;427;p58"/>
          <p:cNvSpPr txBox="1">
            <a:spLocks noGrp="1"/>
          </p:cNvSpPr>
          <p:nvPr>
            <p:ph type="title"/>
          </p:nvPr>
        </p:nvSpPr>
        <p:spPr>
          <a:xfrm>
            <a:off x="969108" y="4933624"/>
            <a:ext cx="7487138" cy="64751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lvl="0" indent="0" algn="ctr" rtl="1">
              <a:lnSpc>
                <a:spcPct val="100000"/>
              </a:lnSpc>
              <a:spcBef>
                <a:spcPts val="0"/>
              </a:spcBef>
              <a:spcAft>
                <a:spcPts val="0"/>
              </a:spcAft>
              <a:buSzPts val="2800"/>
              <a:buNone/>
            </a:pPr>
            <a:r>
              <a:rPr lang="ar-SA"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sym typeface="Twentieth Century"/>
              </a:rPr>
              <a:t>نم</a:t>
            </a:r>
            <a:r>
              <a:rPr lang="ar-IQ"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sym typeface="Twentieth Century"/>
              </a:rPr>
              <a:t>ا</a:t>
            </a:r>
            <a:r>
              <a:rPr lang="ar-SA"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sym typeface="Twentieth Century"/>
              </a:rPr>
              <a:t>ذج </a:t>
            </a:r>
            <a:r>
              <a:rPr lang="ar-SA"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sym typeface="Twentieth Century"/>
              </a:rPr>
              <a:t>تفاعل الطالبات مع اللجنة الامتحانية </a:t>
            </a:r>
          </a:p>
        </p:txBody>
      </p:sp>
      <p:pic>
        <p:nvPicPr>
          <p:cNvPr id="7170" name="Picture 2"/>
          <p:cNvPicPr>
            <a:picLocks noGrp="1" noChangeAspect="1" noChangeArrowheads="1"/>
          </p:cNvPicPr>
          <p:nvPr>
            <p:ph type="pic" idx="1"/>
          </p:nvPr>
        </p:nvPicPr>
        <p:blipFill>
          <a:blip r:embed="rId3"/>
          <a:srcRect l="4861" r="4861"/>
          <a:stretch>
            <a:fillRect/>
          </a:stretch>
        </p:blipFill>
        <p:spPr bwMode="auto">
          <a:xfrm>
            <a:off x="1437288" y="554421"/>
            <a:ext cx="6347714" cy="3845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26" name="Google Shape;426;p58"/>
          <p:cNvSpPr txBox="1">
            <a:spLocks noGrp="1"/>
          </p:cNvSpPr>
          <p:nvPr>
            <p:ph type="body" sz="half" idx="2"/>
          </p:nvPr>
        </p:nvSpPr>
        <p:spPr>
          <a:xfrm>
            <a:off x="969108" y="5833239"/>
            <a:ext cx="7487138" cy="6858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noAutofit/>
          </a:bodyPr>
          <a:lstStyle/>
          <a:p>
            <a:pPr algn="ctr">
              <a:spcBef>
                <a:spcPts val="0"/>
              </a:spcBef>
              <a:buSzPts val="2800"/>
            </a:pPr>
            <a:r>
              <a:rPr lang="ar-SA" sz="32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latin typeface="+mj-lt"/>
                <a:ea typeface="+mj-ea"/>
                <a:cs typeface="+mj-cs"/>
                <a:sym typeface="Twentieth Century"/>
              </a:rPr>
              <a:t>الامتحان</a:t>
            </a:r>
            <a:r>
              <a:rPr lang="ar-IQ" sz="32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latin typeface="+mj-lt"/>
                <a:ea typeface="+mj-ea"/>
                <a:cs typeface="+mj-cs"/>
                <a:sym typeface="Twentieth Century"/>
              </a:rPr>
              <a:t>ات</a:t>
            </a:r>
            <a:r>
              <a:rPr lang="ar-SA" sz="32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latin typeface="+mj-lt"/>
                <a:ea typeface="+mj-ea"/>
                <a:cs typeface="+mj-cs"/>
                <a:sym typeface="Twentieth Century"/>
              </a:rPr>
              <a:t> ال</a:t>
            </a:r>
            <a:r>
              <a:rPr lang="ar-IQ" sz="32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latin typeface="+mj-lt"/>
                <a:ea typeface="+mj-ea"/>
                <a:cs typeface="+mj-cs"/>
                <a:sym typeface="Twentieth Century"/>
              </a:rPr>
              <a:t>نهائية </a:t>
            </a:r>
            <a:r>
              <a:rPr lang="ar-SA" sz="32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latin typeface="+mj-lt"/>
                <a:ea typeface="+mj-ea"/>
                <a:cs typeface="+mj-cs"/>
                <a:sym typeface="Twentieth Century"/>
              </a:rPr>
              <a:t> </a:t>
            </a:r>
            <a:r>
              <a:rPr lang="ar-SA" sz="3200" b="1" dirty="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latin typeface="+mj-lt"/>
                <a:ea typeface="+mj-ea"/>
                <a:cs typeface="+mj-cs"/>
                <a:sym typeface="Twentieth Century"/>
              </a:rPr>
              <a:t>للدراسة </a:t>
            </a:r>
            <a:r>
              <a:rPr lang="ar-SA" sz="32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latin typeface="+mj-lt"/>
                <a:ea typeface="+mj-ea"/>
                <a:cs typeface="+mj-cs"/>
                <a:sym typeface="Twentieth Century"/>
              </a:rPr>
              <a:t>الاولية</a:t>
            </a:r>
            <a:endParaRPr lang="ar-SA" sz="3200" b="1" dirty="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latin typeface="+mj-lt"/>
              <a:ea typeface="+mj-ea"/>
              <a:cs typeface="+mj-cs"/>
              <a:sym typeface="Twentieth Century"/>
            </a:endParaRPr>
          </a:p>
        </p:txBody>
      </p:sp>
    </p:spTree>
    <p:extLst>
      <p:ext uri="{BB962C8B-B14F-4D97-AF65-F5344CB8AC3E}">
        <p14:creationId xmlns:p14="http://schemas.microsoft.com/office/powerpoint/2010/main" val="3397238101"/>
      </p:ext>
    </p:extLst>
  </p:cSld>
  <p:clrMapOvr>
    <a:masterClrMapping/>
  </p:clrMapOvr>
  <p:transition spd="med">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Shape 319"/>
        <p:cNvGrpSpPr/>
        <p:nvPr/>
      </p:nvGrpSpPr>
      <p:grpSpPr>
        <a:xfrm>
          <a:off x="0" y="0"/>
          <a:ext cx="0" cy="0"/>
          <a:chOff x="0" y="0"/>
          <a:chExt cx="0" cy="0"/>
        </a:xfrm>
      </p:grpSpPr>
      <p:sp>
        <p:nvSpPr>
          <p:cNvPr id="321" name="Google Shape;321;p42"/>
          <p:cNvSpPr txBox="1">
            <a:spLocks noGrp="1"/>
          </p:cNvSpPr>
          <p:nvPr>
            <p:ph type="title"/>
          </p:nvPr>
        </p:nvSpPr>
        <p:spPr>
          <a:xfrm>
            <a:off x="851877" y="5029199"/>
            <a:ext cx="7596554" cy="771525"/>
          </a:xfrm>
          <a:prstGeom prst="rect">
            <a:avLst/>
          </a:prstGeom>
          <a:noFill/>
          <a:ln>
            <a:noFill/>
          </a:ln>
        </p:spPr>
        <p:txBody>
          <a:bodyPr spcFirstLastPara="1" wrap="square" lIns="91425" tIns="45700" rIns="91425" bIns="45700" anchor="ctr" anchorCtr="0">
            <a:noAutofit/>
          </a:bodyPr>
          <a:lstStyle/>
          <a:p>
            <a:pPr algn="ctr">
              <a:lnSpc>
                <a:spcPct val="100000"/>
              </a:lnSpc>
              <a:spcBef>
                <a:spcPts val="700"/>
              </a:spcBef>
              <a:buClr>
                <a:schemeClr val="accent1"/>
              </a:buClr>
              <a:buSzPts val="1020"/>
            </a:pPr>
            <a:endParaRPr lang="ar-SA" sz="3600" b="1" cap="all" dirty="0">
              <a:ln w="9000" cmpd="sng">
                <a:solidFill>
                  <a:srgbClr val="76268C"/>
                </a:solidFill>
                <a:prstDash val="solid"/>
              </a:ln>
              <a:solidFill>
                <a:srgbClr val="FF0000"/>
              </a:solidFill>
              <a:effectLst>
                <a:outerShdw blurRad="50800" dist="38100" dir="2700000" algn="tl" rotWithShape="0">
                  <a:prstClr val="black">
                    <a:alpha val="40000"/>
                  </a:prstClr>
                </a:outerShdw>
                <a:reflection blurRad="12700" stA="28000" endPos="45000" dist="1000" dir="5400000" sy="-100000" algn="bl" rotWithShape="0"/>
              </a:effectLst>
              <a:sym typeface="Arial"/>
            </a:endParaRPr>
          </a:p>
        </p:txBody>
      </p:sp>
      <p:sp>
        <p:nvSpPr>
          <p:cNvPr id="320" name="Google Shape;320;p42"/>
          <p:cNvSpPr txBox="1">
            <a:spLocks noGrp="1"/>
          </p:cNvSpPr>
          <p:nvPr>
            <p:ph type="body" sz="half" idx="2"/>
          </p:nvPr>
        </p:nvSpPr>
        <p:spPr>
          <a:xfrm>
            <a:off x="747515" y="408918"/>
            <a:ext cx="7700916" cy="81980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noAutofit/>
          </a:bodyPr>
          <a:lstStyle/>
          <a:p>
            <a:pPr marL="457200" lvl="0" indent="-228600" algn="ctr" rtl="0">
              <a:spcBef>
                <a:spcPts val="700"/>
              </a:spcBef>
              <a:buSzPts val="1020"/>
            </a:pPr>
            <a:r>
              <a:rPr lang="ar-IQ"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Twentieth Century"/>
              </a:rPr>
              <a:t>عقد مناقشات افتراضية لطالبات الدراسات العليا</a:t>
            </a:r>
            <a:endParaRPr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endParaRPr>
          </a:p>
        </p:txBody>
      </p:sp>
      <p:pic>
        <p:nvPicPr>
          <p:cNvPr id="322" name="Google Shape;322;p42"/>
          <p:cNvPicPr preferRelativeResize="0"/>
          <p:nvPr/>
        </p:nvPicPr>
        <p:blipFill rotWithShape="1">
          <a:blip r:embed="rId3">
            <a:alphaModFix/>
          </a:blip>
          <a:srcRect/>
          <a:stretch/>
        </p:blipFill>
        <p:spPr>
          <a:xfrm>
            <a:off x="4226872" y="1779250"/>
            <a:ext cx="4325920" cy="4572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Google Shape;315;p41"/>
          <p:cNvPicPr preferRelativeResize="0"/>
          <p:nvPr/>
        </p:nvPicPr>
        <p:blipFill rotWithShape="1">
          <a:blip r:embed="rId4">
            <a:alphaModFix/>
          </a:blip>
          <a:srcRect/>
          <a:stretch/>
        </p:blipFill>
        <p:spPr>
          <a:xfrm>
            <a:off x="699988" y="1610336"/>
            <a:ext cx="4343400" cy="460323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33093929"/>
      </p:ext>
    </p:extLst>
  </p:cSld>
  <p:clrMapOvr>
    <a:masterClrMapping/>
  </p:clrMapOvr>
  <p:transition spd="med">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rtl="1"/>
            <a:r>
              <a:rPr lang="ar-IQ" b="1" dirty="0" smtClean="0">
                <a:solidFill>
                  <a:srgbClr val="FF0000"/>
                </a:solidFill>
              </a:rPr>
              <a:t> </a:t>
            </a:r>
            <a:endParaRPr lang="ar-IQ" b="1" dirty="0">
              <a:solidFill>
                <a:srgbClr val="FF0000"/>
              </a:solidFill>
            </a:endParaRPr>
          </a:p>
        </p:txBody>
      </p:sp>
      <p:pic>
        <p:nvPicPr>
          <p:cNvPr id="13" name="Content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9623" b="9623"/>
          <a:stretch>
            <a:fillRect/>
          </a:stretch>
        </p:blipFill>
        <p:spPr>
          <a:xfrm>
            <a:off x="4611462" y="1543139"/>
            <a:ext cx="3882210" cy="2344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p:cNvSpPr>
            <a:spLocks noGrp="1"/>
          </p:cNvSpPr>
          <p:nvPr>
            <p:ph type="body" sz="half" idx="2"/>
          </p:nvPr>
        </p:nvSpPr>
        <p:spPr>
          <a:xfrm>
            <a:off x="335041" y="318965"/>
            <a:ext cx="8497614" cy="85391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397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fontScale="25000" lnSpcReduction="20000"/>
          </a:bodyPr>
          <a:lstStyle/>
          <a:p>
            <a:pPr algn="ctr"/>
            <a:endParaRPr lang="ar-IQ" sz="2800" b="1" dirty="0" smtClean="0">
              <a:solidFill>
                <a:srgbClr val="002060"/>
              </a:solidFill>
            </a:endParaRPr>
          </a:p>
          <a:p>
            <a:pPr algn="ctr"/>
            <a:r>
              <a:rPr lang="ar-IQ" sz="96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rPr>
              <a:t>المشاركة حضور ورش عمل افتراضية اقامها مركز ابن سينا للتعليم الالكتروني </a:t>
            </a:r>
            <a:endParaRPr lang="ar-IQ" sz="96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pic>
        <p:nvPicPr>
          <p:cNvPr id="9" name="Picture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30" y="1543139"/>
            <a:ext cx="3617259" cy="2344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30" y="4172166"/>
            <a:ext cx="3617259" cy="2283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848" y="4183583"/>
            <a:ext cx="3937438" cy="2272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3840415"/>
      </p:ext>
    </p:extLst>
  </p:cSld>
  <p:clrMapOvr>
    <a:masterClrMapping/>
  </p:clrMapOvr>
  <p:transition spd="med">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2"/>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rtl="1"/>
            <a:r>
              <a:rPr lang="ar-IQ" b="1" dirty="0" smtClean="0">
                <a:solidFill>
                  <a:srgbClr val="FF0000"/>
                </a:solidFill>
              </a:rPr>
              <a:t> </a:t>
            </a:r>
            <a:endParaRPr lang="ar-IQ" b="1" dirty="0">
              <a:solidFill>
                <a:srgbClr val="FF0000"/>
              </a:solidFill>
            </a:endParaRPr>
          </a:p>
        </p:txBody>
      </p:sp>
      <p:pic>
        <p:nvPicPr>
          <p:cNvPr id="13" name="Content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3562" r="3562"/>
          <a:stretch>
            <a:fillRect/>
          </a:stretch>
        </p:blipFill>
        <p:spPr>
          <a:xfrm>
            <a:off x="609599" y="4200931"/>
            <a:ext cx="3639208" cy="2284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366" y="1426112"/>
            <a:ext cx="2617739" cy="2510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682" y="1426112"/>
            <a:ext cx="2577931" cy="2500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3889" y="4224329"/>
            <a:ext cx="3804695" cy="2260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 Placeholder 1"/>
          <p:cNvSpPr>
            <a:spLocks noGrp="1"/>
          </p:cNvSpPr>
          <p:nvPr>
            <p:ph type="body" sz="half" idx="2"/>
          </p:nvPr>
        </p:nvSpPr>
        <p:spPr>
          <a:xfrm>
            <a:off x="609599" y="5367338"/>
            <a:ext cx="45719" cy="674024"/>
          </a:xfrm>
        </p:spPr>
        <p:txBody>
          <a:bodyPr/>
          <a:lstStyle/>
          <a:p>
            <a:endParaRPr lang="ar-IQ" dirty="0"/>
          </a:p>
        </p:txBody>
      </p:sp>
      <p:sp>
        <p:nvSpPr>
          <p:cNvPr id="11" name="Text Placeholder 4"/>
          <p:cNvSpPr txBox="1">
            <a:spLocks/>
          </p:cNvSpPr>
          <p:nvPr/>
        </p:nvSpPr>
        <p:spPr>
          <a:xfrm>
            <a:off x="335041" y="318965"/>
            <a:ext cx="8497614" cy="85391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397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25000" lnSpcReduction="20000"/>
          </a:bodyPr>
          <a:lstStyle>
            <a:lvl1pPr marL="0" indent="0" algn="r" defTabSz="457200" rtl="1" eaLnBrk="1" latinLnBrk="0" hangingPunct="1">
              <a:spcBef>
                <a:spcPts val="1000"/>
              </a:spcBef>
              <a:spcAft>
                <a:spcPts val="0"/>
              </a:spcAft>
              <a:buClr>
                <a:schemeClr val="accent1"/>
              </a:buClr>
              <a:buSzPct val="80000"/>
              <a:buFont typeface="Wingdings 3" charset="2"/>
              <a:buNone/>
              <a:defRPr sz="1200" kern="1200">
                <a:solidFill>
                  <a:schemeClr val="dk1"/>
                </a:solidFill>
                <a:latin typeface="+mn-lt"/>
                <a:ea typeface="+mn-ea"/>
                <a:cs typeface="+mn-cs"/>
              </a:defRPr>
            </a:lvl1pPr>
            <a:lvl2pPr marL="457200" indent="0" algn="r" defTabSz="457200" rtl="1" eaLnBrk="1" latinLnBrk="0" hangingPunct="1">
              <a:spcBef>
                <a:spcPts val="1000"/>
              </a:spcBef>
              <a:spcAft>
                <a:spcPts val="0"/>
              </a:spcAft>
              <a:buClr>
                <a:schemeClr val="accent1"/>
              </a:buClr>
              <a:buSzPct val="80000"/>
              <a:buFont typeface="Wingdings 3" charset="2"/>
              <a:buNone/>
              <a:defRPr sz="1200" kern="1200">
                <a:solidFill>
                  <a:schemeClr val="dk1"/>
                </a:solidFill>
                <a:latin typeface="+mn-lt"/>
                <a:ea typeface="+mn-ea"/>
                <a:cs typeface="+mn-cs"/>
              </a:defRPr>
            </a:lvl2pPr>
            <a:lvl3pPr marL="914400" indent="0" algn="r" defTabSz="457200" rtl="1" eaLnBrk="1" latinLnBrk="0" hangingPunct="1">
              <a:spcBef>
                <a:spcPts val="1000"/>
              </a:spcBef>
              <a:spcAft>
                <a:spcPts val="0"/>
              </a:spcAft>
              <a:buClr>
                <a:schemeClr val="accent1"/>
              </a:buClr>
              <a:buSzPct val="80000"/>
              <a:buFont typeface="Wingdings 3" charset="2"/>
              <a:buNone/>
              <a:defRPr sz="1000" kern="1200">
                <a:solidFill>
                  <a:schemeClr val="dk1"/>
                </a:solidFill>
                <a:latin typeface="+mn-lt"/>
                <a:ea typeface="+mn-ea"/>
                <a:cs typeface="+mn-cs"/>
              </a:defRPr>
            </a:lvl3pPr>
            <a:lvl4pPr marL="13716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4pPr>
            <a:lvl5pPr marL="18288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5pPr>
            <a:lvl6pPr marL="22860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6pPr>
            <a:lvl7pPr marL="27432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7pPr>
            <a:lvl8pPr marL="32004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8pPr>
            <a:lvl9pPr marL="3657600" indent="0" algn="r" defTabSz="457200" rtl="1" eaLnBrk="1" latinLnBrk="0" hangingPunct="1">
              <a:spcBef>
                <a:spcPts val="1000"/>
              </a:spcBef>
              <a:spcAft>
                <a:spcPts val="0"/>
              </a:spcAft>
              <a:buClr>
                <a:schemeClr val="accent1"/>
              </a:buClr>
              <a:buSzPct val="80000"/>
              <a:buFont typeface="Wingdings 3" charset="2"/>
              <a:buNone/>
              <a:defRPr sz="900" kern="1200">
                <a:solidFill>
                  <a:schemeClr val="dk1"/>
                </a:solidFill>
                <a:latin typeface="+mn-lt"/>
                <a:ea typeface="+mn-ea"/>
                <a:cs typeface="+mn-cs"/>
              </a:defRPr>
            </a:lvl9pPr>
          </a:lstStyle>
          <a:p>
            <a:pPr algn="ctr"/>
            <a:endParaRPr lang="ar-IQ" sz="2800" b="1" dirty="0" smtClean="0">
              <a:solidFill>
                <a:srgbClr val="002060"/>
              </a:solidFill>
            </a:endParaRPr>
          </a:p>
          <a:p>
            <a:pPr algn="ctr"/>
            <a:r>
              <a:rPr lang="ar-IQ" sz="96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rPr>
              <a:t>المشاركة حضور ورش عمل افتراضية اقامها مركز ابن سينا للتعليم الالكتروني </a:t>
            </a:r>
            <a:endParaRPr lang="ar-IQ" sz="96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spTree>
    <p:extLst>
      <p:ext uri="{BB962C8B-B14F-4D97-AF65-F5344CB8AC3E}">
        <p14:creationId xmlns:p14="http://schemas.microsoft.com/office/powerpoint/2010/main" val="2555150365"/>
      </p:ext>
    </p:extLst>
  </p:cSld>
  <p:clrMapOvr>
    <a:masterClrMapping/>
  </p:clrMapOvr>
  <p:transition spd="med">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2"/>
          </a:fgClr>
          <a:bgClr>
            <a:schemeClr val="bg1"/>
          </a:bgClr>
        </a:pattFill>
        <a:effectLst/>
      </p:bgPr>
    </p:bg>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843454" y="375008"/>
            <a:ext cx="7528035" cy="77993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3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rPr>
              <a:t>المشاركة حضور مؤتمر اقامه الفريق الوزاري</a:t>
            </a:r>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pic>
        <p:nvPicPr>
          <p:cNvPr id="14" name="Content Placeholder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370" y="1458310"/>
            <a:ext cx="2877208" cy="2372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Placeholder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20" y="4118508"/>
            <a:ext cx="3700108" cy="2416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269" y="4118507"/>
            <a:ext cx="3723753" cy="2416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424" y="1458310"/>
            <a:ext cx="2861441" cy="2372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22737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2"/>
          </a:fgClr>
          <a:bgClr>
            <a:schemeClr val="bg1"/>
          </a:bgClr>
        </a:pattFill>
        <a:effectLst/>
      </p:bgPr>
    </p:bg>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930473" y="361873"/>
            <a:ext cx="7313987" cy="77993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lvl="0" algn="ctr">
              <a:buClr>
                <a:srgbClr val="90C226"/>
              </a:buClr>
            </a:pPr>
            <a:r>
              <a:rPr lang="ar-IQ" sz="2800" b="1" dirty="0" smtClean="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المشاركة حضور ندوات اقامها </a:t>
            </a:r>
            <a:r>
              <a:rPr lang="ar-IQ" sz="2800" b="1" dirty="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الفريق </a:t>
            </a:r>
            <a:r>
              <a:rPr lang="ar-IQ" sz="3200" b="1" dirty="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الوزاري</a:t>
            </a:r>
          </a:p>
          <a:p>
            <a:pPr algn="ctr"/>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pic>
        <p:nvPicPr>
          <p:cNvPr id="14" name="Content Placeholder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841" y="1403877"/>
            <a:ext cx="3728544" cy="26672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Placeholder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42" y="1403877"/>
            <a:ext cx="3829509" cy="26672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8248" y="4333184"/>
            <a:ext cx="4051738" cy="2344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91788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985345" y="327710"/>
            <a:ext cx="7165427" cy="77993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lvl="0" algn="ctr">
              <a:buClr>
                <a:srgbClr val="90C226"/>
              </a:buClr>
            </a:pPr>
            <a:r>
              <a:rPr lang="ar-IQ" sz="2800" b="1" dirty="0" smtClean="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المشاركة حضور ورش عمل افتراضية اقامها الفريق الوزاري </a:t>
            </a:r>
            <a:endPar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pic>
        <p:nvPicPr>
          <p:cNvPr id="9" name="Picture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843" y="1414616"/>
            <a:ext cx="3610928" cy="2435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599" y="4157364"/>
            <a:ext cx="4106918" cy="2435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918" y="1414617"/>
            <a:ext cx="3586776" cy="2435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45547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930166" y="327710"/>
            <a:ext cx="7299434" cy="77993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lvl="0" algn="ctr">
              <a:buClr>
                <a:srgbClr val="90C226"/>
              </a:buClr>
            </a:pPr>
            <a:r>
              <a:rPr lang="ar-IQ" sz="2800" b="1" dirty="0" smtClean="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المشاركة حضور ورش عمل افتراضية اقامها الفريق الوزاري</a:t>
            </a:r>
            <a:endPar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pic>
        <p:nvPicPr>
          <p:cNvPr id="7" name="Picture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845" y="4161482"/>
            <a:ext cx="3610928" cy="2344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845" y="1434638"/>
            <a:ext cx="3610928" cy="2344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918" y="1434637"/>
            <a:ext cx="3610928" cy="2344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Placeholder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918" y="4161482"/>
            <a:ext cx="3610928" cy="2344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21547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rtl="1"/>
            <a:r>
              <a:rPr lang="ar-IQ" b="1" dirty="0" smtClean="0">
                <a:solidFill>
                  <a:srgbClr val="FF0000"/>
                </a:solidFill>
              </a:rPr>
              <a:t> </a:t>
            </a:r>
            <a:endParaRPr lang="ar-IQ" b="1" dirty="0">
              <a:solidFill>
                <a:srgbClr val="FF0000"/>
              </a:solidFill>
            </a:endParaRPr>
          </a:p>
        </p:txBody>
      </p:sp>
      <p:pic>
        <p:nvPicPr>
          <p:cNvPr id="13" name="Content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3046" r="3046"/>
          <a:stretch>
            <a:fillRect/>
          </a:stretch>
        </p:blipFill>
        <p:spPr>
          <a:xfrm>
            <a:off x="4685482" y="4026513"/>
            <a:ext cx="3812131" cy="2334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Placeholder 4"/>
          <p:cNvSpPr>
            <a:spLocks noGrp="1"/>
          </p:cNvSpPr>
          <p:nvPr>
            <p:ph type="body" sz="half" idx="2"/>
          </p:nvPr>
        </p:nvSpPr>
        <p:spPr>
          <a:xfrm>
            <a:off x="543911" y="305327"/>
            <a:ext cx="7953704" cy="7768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fontScale="47500" lnSpcReduction="20000"/>
          </a:bodyPr>
          <a:lstStyle/>
          <a:p>
            <a:pPr algn="ctr"/>
            <a:endParaRPr lang="ar-IQ" sz="2800" b="1" dirty="0" smtClean="0">
              <a:solidFill>
                <a:srgbClr val="002060"/>
              </a:solidFill>
            </a:endParaRPr>
          </a:p>
          <a:p>
            <a:pPr algn="ctr"/>
            <a:r>
              <a:rPr lang="ar-IQ" sz="59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rPr>
              <a:t>المشاركة حضور ورش عمل افتراضية اقامها الفريق الوزاري </a:t>
            </a:r>
            <a:endParaRPr lang="ar-IQ" sz="59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pic>
        <p:nvPicPr>
          <p:cNvPr id="9" name="Picture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35" y="1460112"/>
            <a:ext cx="3610928" cy="2173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23" y="4083432"/>
            <a:ext cx="3671952" cy="2277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Placeholder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483" y="1432321"/>
            <a:ext cx="3812131" cy="2201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3776130"/>
      </p:ext>
    </p:extLst>
  </p:cSld>
  <p:clrMapOvr>
    <a:masterClrMapping/>
  </p:clrMapOvr>
  <p:transition spd="med">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668216" y="363466"/>
            <a:ext cx="8026467" cy="64552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lvl="0" algn="ctr">
              <a:buClr>
                <a:srgbClr val="90C226"/>
              </a:buClr>
            </a:pPr>
            <a:r>
              <a:rPr lang="ar-IQ" sz="2800" b="1" dirty="0" smtClean="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المشاركة حضور ورش </a:t>
            </a:r>
            <a:r>
              <a:rPr lang="ar-IQ" sz="2800" b="1" dirty="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عمل افتراضية اقامها </a:t>
            </a:r>
            <a:r>
              <a:rPr lang="ar-IQ" sz="2800" b="1" dirty="0" smtClean="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الفريق الوزاري </a:t>
            </a:r>
          </a:p>
          <a:p>
            <a:pPr lvl="0" algn="ctr">
              <a:buClr>
                <a:srgbClr val="90C226"/>
              </a:buClr>
            </a:pPr>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pic>
        <p:nvPicPr>
          <p:cNvPr id="15" name="Picture Placeholder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723" y="4217714"/>
            <a:ext cx="3610305" cy="2238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723" y="1522207"/>
            <a:ext cx="3610305" cy="2316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216" y="4217714"/>
            <a:ext cx="3712744" cy="2238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Placeholder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216" y="1522207"/>
            <a:ext cx="3706715" cy="2316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047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435" y="380484"/>
            <a:ext cx="7732986" cy="76406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a:bodyPr>
          <a:lstStyle/>
          <a:p>
            <a:pPr algn="ctr"/>
            <a:r>
              <a:rPr lang="ar-IQ" sz="3200" b="1" cap="all" dirty="0" smtClean="0">
                <a:ln w="9000" cmpd="sng">
                  <a:solidFill>
                    <a:srgbClr val="76268C"/>
                  </a:solidFill>
                  <a:prstDash val="solid"/>
                </a:ln>
                <a:solidFill>
                  <a:srgbClr val="C00000"/>
                </a:solidFill>
                <a:effectLst>
                  <a:glow rad="63500">
                    <a:schemeClr val="accent3">
                      <a:satMod val="175000"/>
                      <a:alpha val="40000"/>
                    </a:schemeClr>
                  </a:glow>
                </a:effectLst>
              </a:rPr>
              <a:t>رؤية ورسالة واهداف وحدة ابن سينا للتعليم الالكتروني  </a:t>
            </a:r>
            <a:endParaRPr lang="ar-IQ" sz="3200" b="1" cap="all" dirty="0">
              <a:ln w="9000" cmpd="sng">
                <a:solidFill>
                  <a:srgbClr val="76268C"/>
                </a:solidFill>
                <a:prstDash val="solid"/>
              </a:ln>
              <a:solidFill>
                <a:srgbClr val="C00000"/>
              </a:solidFill>
              <a:effectLst>
                <a:glow rad="63500">
                  <a:schemeClr val="accent3">
                    <a:satMod val="175000"/>
                    <a:alpha val="40000"/>
                  </a:schemeClr>
                </a:glow>
              </a:effectLst>
            </a:endParaRPr>
          </a:p>
        </p:txBody>
      </p:sp>
      <p:sp>
        <p:nvSpPr>
          <p:cNvPr id="3" name="Text Placeholder 2"/>
          <p:cNvSpPr>
            <a:spLocks noGrp="1"/>
          </p:cNvSpPr>
          <p:nvPr>
            <p:ph idx="1"/>
          </p:nvPr>
        </p:nvSpPr>
        <p:spPr>
          <a:xfrm>
            <a:off x="723434" y="1689537"/>
            <a:ext cx="7732986" cy="472177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39700">
              <a:schemeClr val="accent4">
                <a:satMod val="175000"/>
                <a:alpha val="40000"/>
              </a:schemeClr>
            </a:glow>
          </a:effectLst>
        </p:spPr>
        <p:style>
          <a:lnRef idx="2">
            <a:schemeClr val="accent5"/>
          </a:lnRef>
          <a:fillRef idx="1">
            <a:schemeClr val="lt1"/>
          </a:fillRef>
          <a:effectRef idx="0">
            <a:schemeClr val="accent5"/>
          </a:effectRef>
          <a:fontRef idx="minor">
            <a:schemeClr val="dk1"/>
          </a:fontRef>
        </p:style>
        <p:txBody>
          <a:bodyPr>
            <a:normAutofit/>
          </a:bodyPr>
          <a:lstStyle/>
          <a:p>
            <a:pPr marL="160020" indent="0" algn="ctr">
              <a:buClr>
                <a:srgbClr val="90C226"/>
              </a:buClr>
              <a:buNone/>
              <a:defRPr/>
            </a:pPr>
            <a:r>
              <a:rPr lang="ar-IQ" sz="2800" b="1" dirty="0">
                <a:solidFill>
                  <a:srgbClr val="C00000"/>
                </a:solidFill>
                <a:effectLst>
                  <a:glow rad="63500">
                    <a:schemeClr val="accent1">
                      <a:satMod val="175000"/>
                      <a:alpha val="40000"/>
                    </a:schemeClr>
                  </a:glow>
                </a:effectLst>
              </a:rPr>
              <a:t>ا</a:t>
            </a:r>
            <a:r>
              <a:rPr lang="ar-IQ" sz="2800" b="1" dirty="0" smtClean="0">
                <a:solidFill>
                  <a:srgbClr val="C00000"/>
                </a:solidFill>
                <a:effectLst>
                  <a:glow rad="63500">
                    <a:schemeClr val="accent1">
                      <a:satMod val="175000"/>
                      <a:alpha val="40000"/>
                    </a:schemeClr>
                  </a:glow>
                </a:effectLst>
              </a:rPr>
              <a:t>لرؤية</a:t>
            </a:r>
            <a:r>
              <a:rPr lang="ar-IQ" sz="2800" b="1" dirty="0" smtClean="0">
                <a:solidFill>
                  <a:srgbClr val="002060"/>
                </a:solidFill>
                <a:effectLst>
                  <a:glow rad="63500">
                    <a:schemeClr val="accent1">
                      <a:satMod val="175000"/>
                      <a:alpha val="40000"/>
                    </a:schemeClr>
                  </a:glow>
                </a:effectLst>
              </a:rPr>
              <a:t> </a:t>
            </a:r>
            <a:r>
              <a:rPr lang="ar-IQ" sz="2800" b="1" dirty="0" smtClean="0">
                <a:solidFill>
                  <a:srgbClr val="C00000"/>
                </a:solidFill>
              </a:rPr>
              <a:t>:</a:t>
            </a:r>
            <a:r>
              <a:rPr lang="ar-IQ" sz="2800" dirty="0" smtClean="0">
                <a:solidFill>
                  <a:srgbClr val="002060"/>
                </a:solidFill>
              </a:rPr>
              <a:t> </a:t>
            </a:r>
            <a:r>
              <a:rPr lang="ar-IQ" sz="2800" b="1" dirty="0">
                <a:solidFill>
                  <a:srgbClr val="002060"/>
                </a:solidFill>
                <a:effectLst>
                  <a:glow rad="63500">
                    <a:srgbClr val="F47735">
                      <a:satMod val="175000"/>
                      <a:alpha val="40000"/>
                    </a:srgbClr>
                  </a:glow>
                </a:effectLst>
              </a:rPr>
              <a:t>نشر ثقافة التعليم الالكتروني لمواكبة مرحلة التحول الرقمي والمشاركة في بناء مجتمع متقدم </a:t>
            </a:r>
            <a:endParaRPr lang="ar-IQ" sz="2800" b="1" dirty="0" smtClean="0">
              <a:solidFill>
                <a:srgbClr val="002060"/>
              </a:solidFill>
              <a:effectLst>
                <a:glow rad="63500">
                  <a:srgbClr val="F47735">
                    <a:satMod val="175000"/>
                    <a:alpha val="40000"/>
                  </a:srgbClr>
                </a:glow>
              </a:effectLst>
            </a:endParaRPr>
          </a:p>
          <a:p>
            <a:pPr marL="160020" indent="0" algn="ctr">
              <a:buClr>
                <a:srgbClr val="90C226"/>
              </a:buClr>
              <a:buNone/>
              <a:defRPr/>
            </a:pPr>
            <a:endParaRPr lang="ar-IQ" sz="2800" b="1" dirty="0" smtClean="0">
              <a:solidFill>
                <a:srgbClr val="002060"/>
              </a:solidFill>
              <a:effectLst>
                <a:glow rad="63500">
                  <a:srgbClr val="F47735">
                    <a:satMod val="175000"/>
                    <a:alpha val="40000"/>
                  </a:srgbClr>
                </a:glow>
              </a:effectLst>
            </a:endParaRPr>
          </a:p>
          <a:p>
            <a:pPr lvl="0" algn="ctr">
              <a:buClr>
                <a:srgbClr val="90C226"/>
              </a:buClr>
              <a:buNone/>
              <a:defRPr/>
            </a:pPr>
            <a:r>
              <a:rPr lang="ar-IQ" sz="2800" b="1" dirty="0" smtClean="0">
                <a:solidFill>
                  <a:srgbClr val="C00000"/>
                </a:solidFill>
                <a:effectLst>
                  <a:glow rad="63500">
                    <a:schemeClr val="accent2">
                      <a:satMod val="175000"/>
                      <a:alpha val="40000"/>
                    </a:schemeClr>
                  </a:glow>
                </a:effectLst>
              </a:rPr>
              <a:t>الرسالة</a:t>
            </a:r>
            <a:r>
              <a:rPr lang="ar-IQ" sz="2800" b="1" dirty="0" smtClean="0">
                <a:solidFill>
                  <a:srgbClr val="C00000"/>
                </a:solidFill>
                <a:effectLst>
                  <a:glow rad="63500">
                    <a:schemeClr val="accent4">
                      <a:satMod val="175000"/>
                      <a:alpha val="40000"/>
                    </a:schemeClr>
                  </a:glow>
                </a:effectLst>
              </a:rPr>
              <a:t>:</a:t>
            </a:r>
            <a:r>
              <a:rPr lang="ar-IQ" sz="2800" b="1" dirty="0" smtClean="0">
                <a:solidFill>
                  <a:srgbClr val="002060"/>
                </a:solidFill>
                <a:effectLst>
                  <a:glow rad="63500">
                    <a:schemeClr val="accent4">
                      <a:satMod val="175000"/>
                      <a:alpha val="40000"/>
                    </a:schemeClr>
                  </a:glow>
                </a:effectLst>
              </a:rPr>
              <a:t> </a:t>
            </a:r>
            <a:r>
              <a:rPr lang="ar-IQ" sz="2800" b="1" dirty="0">
                <a:solidFill>
                  <a:srgbClr val="002060"/>
                </a:solidFill>
                <a:effectLst>
                  <a:glow rad="63500">
                    <a:srgbClr val="F47735">
                      <a:satMod val="175000"/>
                      <a:alpha val="40000"/>
                    </a:srgbClr>
                  </a:glow>
                </a:effectLst>
              </a:rPr>
              <a:t>توظيف ادوات التقنيات الحديثة لتوفير بيئة تعليمية للارتقاء </a:t>
            </a:r>
            <a:r>
              <a:rPr lang="ar-IQ" sz="2800" b="1" dirty="0" smtClean="0">
                <a:solidFill>
                  <a:srgbClr val="002060"/>
                </a:solidFill>
                <a:effectLst>
                  <a:glow rad="63500">
                    <a:srgbClr val="F47735">
                      <a:satMod val="175000"/>
                      <a:alpha val="40000"/>
                    </a:srgbClr>
                  </a:glow>
                </a:effectLst>
              </a:rPr>
              <a:t>بمستوى</a:t>
            </a:r>
            <a:r>
              <a:rPr lang="ar-IQ" sz="2800" b="1" dirty="0">
                <a:solidFill>
                  <a:srgbClr val="002060"/>
                </a:solidFill>
                <a:effectLst>
                  <a:glow rad="63500">
                    <a:srgbClr val="F47735">
                      <a:satMod val="175000"/>
                      <a:alpha val="40000"/>
                    </a:srgbClr>
                  </a:glow>
                </a:effectLst>
              </a:rPr>
              <a:t>الخدمات المقدمة للمجتمع </a:t>
            </a:r>
            <a:endParaRPr lang="ar-IQ" sz="2800" b="1" dirty="0" smtClean="0">
              <a:solidFill>
                <a:srgbClr val="002060"/>
              </a:solidFill>
              <a:effectLst>
                <a:glow rad="63500">
                  <a:srgbClr val="E76618">
                    <a:satMod val="175000"/>
                    <a:alpha val="40000"/>
                  </a:srgbClr>
                </a:glow>
              </a:effectLst>
            </a:endParaRPr>
          </a:p>
          <a:p>
            <a:pPr lvl="0" algn="ctr">
              <a:buClr>
                <a:srgbClr val="90C226"/>
              </a:buClr>
              <a:buNone/>
              <a:defRPr/>
            </a:pPr>
            <a:endParaRPr lang="ar-IQ" sz="2800" b="1" dirty="0">
              <a:solidFill>
                <a:srgbClr val="002060"/>
              </a:solidFill>
              <a:effectLst>
                <a:glow rad="63500">
                  <a:schemeClr val="accent4">
                    <a:satMod val="175000"/>
                    <a:alpha val="40000"/>
                  </a:schemeClr>
                </a:glow>
              </a:effectLst>
            </a:endParaRPr>
          </a:p>
          <a:p>
            <a:pPr marL="160020" indent="0" algn="just" rtl="1">
              <a:buNone/>
            </a:pPr>
            <a:r>
              <a:rPr lang="ar-IQ" sz="2800" b="1" dirty="0" smtClean="0">
                <a:solidFill>
                  <a:srgbClr val="C00000"/>
                </a:solidFill>
                <a:effectLst>
                  <a:glow rad="63500">
                    <a:schemeClr val="accent2">
                      <a:satMod val="175000"/>
                      <a:alpha val="40000"/>
                    </a:schemeClr>
                  </a:glow>
                </a:effectLst>
              </a:rPr>
              <a:t>الاهداف</a:t>
            </a:r>
            <a:r>
              <a:rPr lang="ar-IQ" sz="2800" b="1" dirty="0" smtClean="0">
                <a:solidFill>
                  <a:srgbClr val="002060"/>
                </a:solidFill>
                <a:effectLst>
                  <a:glow rad="63500">
                    <a:schemeClr val="accent2">
                      <a:satMod val="175000"/>
                      <a:alpha val="40000"/>
                    </a:schemeClr>
                  </a:glow>
                </a:effectLst>
              </a:rPr>
              <a:t> </a:t>
            </a:r>
            <a:r>
              <a:rPr lang="ar-IQ" sz="2800" b="1" dirty="0" smtClean="0">
                <a:solidFill>
                  <a:srgbClr val="C00000"/>
                </a:solidFill>
                <a:effectLst>
                  <a:glow rad="63500">
                    <a:schemeClr val="accent4">
                      <a:satMod val="175000"/>
                      <a:alpha val="40000"/>
                    </a:schemeClr>
                  </a:glow>
                </a:effectLst>
              </a:rPr>
              <a:t>:</a:t>
            </a:r>
            <a:r>
              <a:rPr lang="ar-IQ" sz="2800" b="1" dirty="0" smtClean="0">
                <a:solidFill>
                  <a:srgbClr val="002060"/>
                </a:solidFill>
                <a:effectLst>
                  <a:glow rad="63500">
                    <a:schemeClr val="accent4">
                      <a:satMod val="175000"/>
                      <a:alpha val="40000"/>
                    </a:schemeClr>
                  </a:glow>
                </a:effectLst>
              </a:rPr>
              <a:t>استخدام استراتيجات وتكنولوجيا التعليم الالكتروني </a:t>
            </a:r>
            <a:r>
              <a:rPr lang="ar-IQ" sz="2800" b="1" dirty="0" smtClean="0">
                <a:solidFill>
                  <a:srgbClr val="002060"/>
                </a:solidFill>
                <a:effectLst>
                  <a:glow rad="101600">
                    <a:schemeClr val="accent4">
                      <a:satMod val="175000"/>
                      <a:alpha val="40000"/>
                    </a:schemeClr>
                  </a:glow>
                </a:effectLst>
              </a:rPr>
              <a:t>للمساهمة في رفع كفاءة العملية التعليمية</a:t>
            </a:r>
          </a:p>
        </p:txBody>
      </p:sp>
    </p:spTree>
    <p:extLst>
      <p:ext uri="{BB962C8B-B14F-4D97-AF65-F5344CB8AC3E}">
        <p14:creationId xmlns:p14="http://schemas.microsoft.com/office/powerpoint/2010/main" val="1027573383"/>
      </p:ext>
    </p:extLst>
  </p:cSld>
  <p:clrMapOvr>
    <a:masterClrMapping/>
  </p:clrMapOvr>
  <p:transition spd="med">
    <p:wedg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41128" y="374459"/>
            <a:ext cx="8082610" cy="77993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lvl="0" algn="ctr">
              <a:buClr>
                <a:srgbClr val="90C226"/>
              </a:buClr>
            </a:pPr>
            <a:r>
              <a:rPr lang="ar-IQ" sz="2800" b="1" dirty="0" smtClean="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المشاركة حضور ورش </a:t>
            </a:r>
            <a:r>
              <a:rPr lang="ar-IQ" sz="2800" b="1" dirty="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عمل افتراضية اقامها </a:t>
            </a:r>
            <a:r>
              <a:rPr lang="ar-IQ" sz="2800" b="1" dirty="0" smtClean="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rPr>
              <a:t>الفريق الوزاري</a:t>
            </a:r>
            <a:endParaRPr lang="ar-IQ" sz="2800" b="1" dirty="0">
              <a:ln w="0"/>
              <a:solidFill>
                <a:srgbClr val="C00000"/>
              </a:solidFill>
              <a:effectLst>
                <a:glow rad="63500">
                  <a:srgbClr val="E6B91E">
                    <a:satMod val="175000"/>
                    <a:alpha val="40000"/>
                  </a:srgbClr>
                </a:glow>
                <a:outerShdw blurRad="38100" dist="19050" dir="2700000" algn="tl" rotWithShape="0">
                  <a:prstClr val="black">
                    <a:alpha val="40000"/>
                  </a:prstClr>
                </a:outerShdw>
              </a:effectLst>
              <a:cs typeface="Times New Roman" panose="02020603050405020304" pitchFamily="18" charset="0"/>
              <a:sym typeface="Arial"/>
            </a:endParaRPr>
          </a:p>
          <a:p>
            <a:pPr algn="ctr"/>
            <a:endParaRPr lang="ar-IQ" sz="3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latin typeface="+mj-lt"/>
              <a:ea typeface="+mj-ea"/>
              <a:cs typeface="+mj-cs"/>
              <a:sym typeface="Arial"/>
            </a:endParaRPr>
          </a:p>
        </p:txBody>
      </p:sp>
      <p:pic>
        <p:nvPicPr>
          <p:cNvPr id="5" name="Content Placeholder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494457"/>
            <a:ext cx="3823138" cy="2344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28" y="1494457"/>
            <a:ext cx="3676148" cy="2344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128" y="4179430"/>
            <a:ext cx="3693171" cy="2324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4179431"/>
            <a:ext cx="3823138" cy="2324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16049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4674" y="436953"/>
            <a:ext cx="7185212" cy="145228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397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توجيه كتاب تثمين جهود من السيد </a:t>
            </a: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العميد</a:t>
            </a:r>
            <a:b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b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 </a:t>
            </a:r>
            <a:r>
              <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ومسؤول وحدة ابن سينا </a:t>
            </a:r>
            <a:br>
              <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br>
            <a:r>
              <a:rPr lang="ar-IQ" sz="28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الى اساتذة </a:t>
            </a:r>
            <a:r>
              <a:rPr lang="ar-IQ" sz="28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اقسام الكلية </a:t>
            </a:r>
            <a:endParaRPr lang="ar-IQ"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endParaRPr>
          </a:p>
        </p:txBody>
      </p:sp>
      <p:pic>
        <p:nvPicPr>
          <p:cNvPr id="6" name="Picture Placeholder 6"/>
          <p:cNvPicPr>
            <a:picLocks noChangeAspect="1"/>
          </p:cNvPicPr>
          <p:nvPr/>
        </p:nvPicPr>
        <p:blipFill>
          <a:blip r:embed="rId2">
            <a:extLst>
              <a:ext uri="{28A0092B-C50C-407E-A947-70E740481C1C}">
                <a14:useLocalDpi xmlns:a14="http://schemas.microsoft.com/office/drawing/2010/main" val="0"/>
              </a:ext>
            </a:extLst>
          </a:blip>
          <a:srcRect t="7423" b="7423"/>
          <a:stretch>
            <a:fillRect/>
          </a:stretch>
        </p:blipFill>
        <p:spPr>
          <a:xfrm>
            <a:off x="1718446" y="2711669"/>
            <a:ext cx="5297667" cy="3224047"/>
          </a:xfrm>
          <a:prstGeom prst="roundRect">
            <a:avLst>
              <a:gd name="adj" fmla="val 8594"/>
            </a:avLst>
          </a:prstGeom>
          <a:solidFill>
            <a:srgbClr val="FFFFFF">
              <a:shade val="85000"/>
            </a:srgbClr>
          </a:solidFill>
          <a:ln>
            <a:noFill/>
          </a:ln>
          <a:effectLst>
            <a:outerShdw blurRad="225425" dist="50800" dir="5220000" algn="ctr">
              <a:srgbClr val="000000">
                <a:alpha val="33000"/>
              </a:srgbClr>
            </a:outerShdw>
            <a:reflection blurRad="12700" stA="38000" endPos="28000" dist="5000" dir="5400000" sy="-100000" algn="bl" rotWithShape="0"/>
          </a:effectLst>
          <a:scene3d>
            <a:camera prst="perspectiveFront"/>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2413785998"/>
      </p:ext>
    </p:extLst>
  </p:cSld>
  <p:clrMapOvr>
    <a:masterClrMapping/>
  </p:clrMapOvr>
  <p:transition spd="med">
    <p:wedg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8179" y="3486296"/>
            <a:ext cx="7023538" cy="1331104"/>
          </a:xfrm>
          <a:pattFill prst="pct5">
            <a:fgClr>
              <a:schemeClr val="lt1"/>
            </a:fgClr>
            <a:bgClr>
              <a:schemeClr val="bg1"/>
            </a:bgClr>
          </a:patt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2800" b="1" dirty="0" smtClean="0">
                <a:solidFill>
                  <a:srgbClr val="FF0000"/>
                </a:solidFill>
                <a:effectLst>
                  <a:glow rad="63500">
                    <a:schemeClr val="accent6">
                      <a:satMod val="175000"/>
                      <a:alpha val="40000"/>
                    </a:schemeClr>
                  </a:glow>
                </a:effectLst>
              </a:rPr>
              <a:t>فائق التقدير والاحترام الى</a:t>
            </a:r>
            <a:br>
              <a:rPr lang="ar-IQ" sz="2800" b="1" dirty="0" smtClean="0">
                <a:solidFill>
                  <a:srgbClr val="FF0000"/>
                </a:solidFill>
                <a:effectLst>
                  <a:glow rad="63500">
                    <a:schemeClr val="accent6">
                      <a:satMod val="175000"/>
                      <a:alpha val="40000"/>
                    </a:schemeClr>
                  </a:glow>
                </a:effectLst>
              </a:rPr>
            </a:br>
            <a:r>
              <a:rPr lang="ar-IQ" sz="2800" b="1" dirty="0" smtClean="0">
                <a:solidFill>
                  <a:srgbClr val="FF0000"/>
                </a:solidFill>
                <a:effectLst>
                  <a:glow rad="63500">
                    <a:schemeClr val="accent6">
                      <a:satMod val="175000"/>
                      <a:alpha val="40000"/>
                    </a:schemeClr>
                  </a:glow>
                </a:effectLst>
              </a:rPr>
              <a:t>معاون العميد للشؤون العلمية لمتابعة ودعم نشاطات </a:t>
            </a:r>
            <a:br>
              <a:rPr lang="ar-IQ" sz="2800" b="1" dirty="0" smtClean="0">
                <a:solidFill>
                  <a:srgbClr val="FF0000"/>
                </a:solidFill>
                <a:effectLst>
                  <a:glow rad="63500">
                    <a:schemeClr val="accent6">
                      <a:satMod val="175000"/>
                      <a:alpha val="40000"/>
                    </a:schemeClr>
                  </a:glow>
                </a:effectLst>
              </a:rPr>
            </a:br>
            <a:r>
              <a:rPr lang="ar-IQ" sz="2800" b="1" dirty="0" smtClean="0">
                <a:solidFill>
                  <a:srgbClr val="FF0000"/>
                </a:solidFill>
                <a:effectLst>
                  <a:glow rad="63500">
                    <a:schemeClr val="accent6">
                      <a:satMod val="175000"/>
                      <a:alpha val="40000"/>
                    </a:schemeClr>
                  </a:glow>
                </a:effectLst>
              </a:rPr>
              <a:t>وحدة ابن سينا للتعليم الالكتروني </a:t>
            </a:r>
            <a:endParaRPr lang="ar-IQ" sz="2800" b="1" dirty="0">
              <a:solidFill>
                <a:srgbClr val="FF0000"/>
              </a:solidFill>
              <a:effectLst>
                <a:glow rad="63500">
                  <a:schemeClr val="accent6">
                    <a:satMod val="175000"/>
                    <a:alpha val="40000"/>
                  </a:schemeClr>
                </a:glow>
              </a:effectLst>
            </a:endParaRPr>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608796" y="525518"/>
            <a:ext cx="6051399" cy="2375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479716" y="5244878"/>
            <a:ext cx="8309560" cy="1079351"/>
          </a:xfrm>
          <a:effectLst>
            <a:glow rad="2286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2400" b="1" dirty="0" smtClean="0">
                <a:solidFill>
                  <a:srgbClr val="002060"/>
                </a:solidFill>
                <a:effectLst>
                  <a:glow rad="63500">
                    <a:schemeClr val="accent6">
                      <a:satMod val="175000"/>
                      <a:alpha val="40000"/>
                    </a:schemeClr>
                  </a:glow>
                </a:effectLst>
              </a:rPr>
              <a:t>فائق الشكر والتقدير الى   </a:t>
            </a:r>
          </a:p>
          <a:p>
            <a:pPr algn="ctr"/>
            <a:r>
              <a:rPr lang="ar-IQ" sz="2400" b="1" dirty="0" smtClean="0">
                <a:solidFill>
                  <a:srgbClr val="002060"/>
                </a:solidFill>
                <a:effectLst>
                  <a:glow rad="63500">
                    <a:schemeClr val="accent6">
                      <a:satMod val="175000"/>
                      <a:alpha val="40000"/>
                    </a:schemeClr>
                  </a:glow>
                </a:effectLst>
              </a:rPr>
              <a:t>مركز ابن سينا للتعليم الالكتروني للمتابعة والتوجيه لانجاح عملية التعليم الالكتروني </a:t>
            </a:r>
          </a:p>
        </p:txBody>
      </p:sp>
    </p:spTree>
    <p:extLst>
      <p:ext uri="{BB962C8B-B14F-4D97-AF65-F5344CB8AC3E}">
        <p14:creationId xmlns:p14="http://schemas.microsoft.com/office/powerpoint/2010/main" val="3472098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0946" y="348078"/>
            <a:ext cx="6668814" cy="77251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3200" b="1" cap="all" dirty="0">
                <a:ln w="9000" cmpd="sng">
                  <a:solidFill>
                    <a:srgbClr val="76268C"/>
                  </a:solidFill>
                  <a:prstDash val="solid"/>
                </a:ln>
                <a:solidFill>
                  <a:srgbClr val="C00000"/>
                </a:solidFill>
                <a:effectLst>
                  <a:glow rad="63500">
                    <a:schemeClr val="accent3">
                      <a:satMod val="175000"/>
                      <a:alpha val="40000"/>
                    </a:schemeClr>
                  </a:glow>
                </a:effectLst>
              </a:rPr>
              <a:t>مهام وحدة ابن سينا للتعليم الالكتروني </a:t>
            </a:r>
            <a:r>
              <a:rPr lang="ar-IQ" sz="2800" b="1" dirty="0">
                <a:solidFill>
                  <a:srgbClr val="FF0000"/>
                </a:solidFill>
                <a:effectLst>
                  <a:glow rad="63500">
                    <a:schemeClr val="accent6">
                      <a:satMod val="175000"/>
                      <a:alpha val="40000"/>
                    </a:schemeClr>
                  </a:glow>
                </a:effectLst>
              </a:rPr>
              <a:t/>
            </a:r>
            <a:br>
              <a:rPr lang="ar-IQ" sz="2800" b="1" dirty="0">
                <a:solidFill>
                  <a:srgbClr val="FF0000"/>
                </a:solidFill>
                <a:effectLst>
                  <a:glow rad="63500">
                    <a:schemeClr val="accent6">
                      <a:satMod val="175000"/>
                      <a:alpha val="40000"/>
                    </a:schemeClr>
                  </a:glow>
                </a:effectLst>
              </a:rPr>
            </a:br>
            <a:endParaRPr lang="ar-IQ" sz="2800" b="1" dirty="0">
              <a:solidFill>
                <a:srgbClr val="FF0000"/>
              </a:solidFill>
              <a:effectLst>
                <a:glow rad="63500">
                  <a:schemeClr val="accent6">
                    <a:satMod val="175000"/>
                    <a:alpha val="40000"/>
                  </a:schemeClr>
                </a:glow>
              </a:effectLst>
            </a:endParaRPr>
          </a:p>
        </p:txBody>
      </p:sp>
      <p:sp>
        <p:nvSpPr>
          <p:cNvPr id="3" name="Text Placeholder 2"/>
          <p:cNvSpPr>
            <a:spLocks noGrp="1"/>
          </p:cNvSpPr>
          <p:nvPr>
            <p:ph idx="1"/>
          </p:nvPr>
        </p:nvSpPr>
        <p:spPr>
          <a:xfrm>
            <a:off x="488731" y="1493939"/>
            <a:ext cx="8095591" cy="498584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397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a:bodyPr>
          <a:lstStyle/>
          <a:p>
            <a:pPr algn="r" rtl="1">
              <a:buNone/>
            </a:pPr>
            <a:r>
              <a:rPr lang="ar-IQ" sz="2600" b="1" dirty="0" smtClean="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rPr>
              <a:t>1</a:t>
            </a:r>
            <a:r>
              <a:rPr lang="ar-IQ" sz="2400" b="1" dirty="0" smtClean="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rPr>
              <a:t>- نشر ثقافة التعليم الالكتروني في المؤسسة التعليمية</a:t>
            </a:r>
          </a:p>
          <a:p>
            <a:pPr algn="r" rtl="1">
              <a:buNone/>
            </a:pPr>
            <a:r>
              <a:rPr lang="ar-IQ" sz="2400" b="1" dirty="0" smtClean="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rPr>
              <a:t>2- اقامة نشاطات التعليم الالكتروني الافتراضية بالتعاون مع مركز ابن سينا ووحدة التعليم المستمر </a:t>
            </a:r>
          </a:p>
          <a:p>
            <a:pPr algn="r" rtl="1">
              <a:buNone/>
            </a:pPr>
            <a:r>
              <a:rPr lang="ar-IQ" sz="2400" b="1" dirty="0" smtClean="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rPr>
              <a:t>3- التدريب على استخدام منصات التعليم الالكتروني وادارة الصفوف الالكترونية </a:t>
            </a:r>
          </a:p>
          <a:p>
            <a:pPr>
              <a:buNone/>
            </a:pPr>
            <a:endParaRPr lang="ar-IQ" sz="2400" b="1" dirty="0" smtClean="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endParaRPr>
          </a:p>
          <a:p>
            <a:pPr>
              <a:buNone/>
            </a:pPr>
            <a:r>
              <a:rPr lang="ar-IQ" sz="2400" b="1" dirty="0" smtClean="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rPr>
              <a:t>4- انجاز الاحصائيات والاستبانات والتقارير الدورية عن نشاطات التعليم الالكتروني وتحديثها في الموقع الالكتروني للكلية </a:t>
            </a:r>
          </a:p>
          <a:p>
            <a:pPr>
              <a:buNone/>
            </a:pPr>
            <a:r>
              <a:rPr lang="ar-IQ" sz="2400" b="1" dirty="0" smtClean="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rPr>
              <a:t>5-</a:t>
            </a:r>
            <a:r>
              <a:rPr lang="ar-IQ" sz="2400" b="1" dirty="0" smtClean="0">
                <a:ln w="0"/>
                <a:solidFill>
                  <a:srgbClr val="002060"/>
                </a:solidFill>
                <a:effectLst>
                  <a:glow rad="63500">
                    <a:srgbClr val="E76618">
                      <a:satMod val="175000"/>
                      <a:alpha val="40000"/>
                    </a:srgbClr>
                  </a:glow>
                  <a:outerShdw blurRad="38100" dist="19050" dir="2700000" algn="tl" rotWithShape="0">
                    <a:prstClr val="black">
                      <a:alpha val="40000"/>
                    </a:prstClr>
                  </a:outerShdw>
                </a:effectLst>
              </a:rPr>
              <a:t> </a:t>
            </a:r>
            <a:r>
              <a:rPr lang="ar-IQ" sz="2400" b="1" dirty="0">
                <a:ln w="0"/>
                <a:solidFill>
                  <a:srgbClr val="002060"/>
                </a:solidFill>
                <a:effectLst>
                  <a:glow rad="63500">
                    <a:srgbClr val="E76618">
                      <a:satMod val="175000"/>
                      <a:alpha val="40000"/>
                    </a:srgbClr>
                  </a:glow>
                  <a:outerShdw blurRad="38100" dist="19050" dir="2700000" algn="tl" rotWithShape="0">
                    <a:prstClr val="black">
                      <a:alpha val="40000"/>
                    </a:prstClr>
                  </a:outerShdw>
                </a:effectLst>
              </a:rPr>
              <a:t>متابعة تدريس المحاضرات الافتراضية ضمن  الصفوف الالكترونية ونشرها في القنوات التعليمية وذلك بانتاج </a:t>
            </a:r>
            <a:r>
              <a:rPr lang="ar-IQ" sz="2400" b="1" dirty="0" smtClean="0">
                <a:ln w="0"/>
                <a:solidFill>
                  <a:srgbClr val="002060"/>
                </a:solidFill>
                <a:effectLst>
                  <a:glow rad="63500">
                    <a:srgbClr val="E76618">
                      <a:satMod val="175000"/>
                      <a:alpha val="40000"/>
                    </a:srgbClr>
                  </a:glow>
                  <a:outerShdw blurRad="38100" dist="19050" dir="2700000" algn="tl" rotWithShape="0">
                    <a:prstClr val="black">
                      <a:alpha val="40000"/>
                    </a:prstClr>
                  </a:outerShdw>
                </a:effectLst>
              </a:rPr>
              <a:t>المقررات </a:t>
            </a:r>
            <a:r>
              <a:rPr lang="ar-IQ" sz="2400" b="1" dirty="0">
                <a:ln w="0"/>
                <a:solidFill>
                  <a:srgbClr val="002060"/>
                </a:solidFill>
                <a:effectLst>
                  <a:glow rad="63500">
                    <a:srgbClr val="E76618">
                      <a:satMod val="175000"/>
                      <a:alpha val="40000"/>
                    </a:srgbClr>
                  </a:glow>
                  <a:outerShdw blurRad="38100" dist="19050" dir="2700000" algn="tl" rotWithShape="0">
                    <a:prstClr val="black">
                      <a:alpha val="40000"/>
                    </a:prstClr>
                  </a:outerShdw>
                </a:effectLst>
              </a:rPr>
              <a:t>الدراسية </a:t>
            </a:r>
            <a:r>
              <a:rPr lang="ar-IQ" sz="2400" b="1" dirty="0" smtClean="0">
                <a:ln w="0"/>
                <a:solidFill>
                  <a:srgbClr val="002060"/>
                </a:solidFill>
                <a:effectLst>
                  <a:glow rad="63500">
                    <a:srgbClr val="E76618">
                      <a:satMod val="175000"/>
                      <a:alpha val="40000"/>
                    </a:srgbClr>
                  </a:glow>
                  <a:outerShdw blurRad="38100" dist="19050" dir="2700000" algn="tl" rotWithShape="0">
                    <a:prstClr val="black">
                      <a:alpha val="40000"/>
                    </a:prstClr>
                  </a:outerShdw>
                </a:effectLst>
              </a:rPr>
              <a:t>وتحويلها الى </a:t>
            </a:r>
            <a:r>
              <a:rPr lang="ar-IQ" sz="2400" b="1" dirty="0">
                <a:ln w="0"/>
                <a:solidFill>
                  <a:srgbClr val="002060"/>
                </a:solidFill>
                <a:effectLst>
                  <a:glow rad="63500">
                    <a:srgbClr val="E76618">
                      <a:satMod val="175000"/>
                      <a:alpha val="40000"/>
                    </a:srgbClr>
                  </a:glow>
                  <a:outerShdw blurRad="38100" dist="19050" dir="2700000" algn="tl" rotWithShape="0">
                    <a:prstClr val="black">
                      <a:alpha val="40000"/>
                    </a:prstClr>
                  </a:outerShdw>
                </a:effectLst>
              </a:rPr>
              <a:t>مقررات افتراضية </a:t>
            </a:r>
            <a:endParaRPr lang="ar-IQ" sz="2400" b="1" dirty="0" smtClean="0">
              <a:ln w="0"/>
              <a:solidFill>
                <a:srgbClr val="002060"/>
              </a:solidFill>
              <a:effectLst>
                <a:glow rad="63500">
                  <a:schemeClr val="accent4">
                    <a:satMod val="175000"/>
                    <a:alpha val="40000"/>
                  </a:schemeClr>
                </a:glow>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96901906"/>
      </p:ext>
    </p:extLst>
  </p:cSld>
  <p:clrMapOvr>
    <a:masterClrMapping/>
  </p:clrMapOvr>
  <p:transition spd="med">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11013" y="299545"/>
            <a:ext cx="6408684" cy="104052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lvl="0" algn="ctr">
              <a:spcBef>
                <a:spcPts val="1000"/>
              </a:spcBef>
              <a:buClr>
                <a:srgbClr val="90C226"/>
              </a:buClr>
              <a:buSzPct val="80000"/>
            </a:pPr>
            <a:r>
              <a:rPr lang="ar-IQ" sz="2800" b="1" dirty="0" smtClean="0">
                <a:ln w="0"/>
                <a:solidFill>
                  <a:srgbClr val="C00000"/>
                </a:solidFill>
                <a:effectLst>
                  <a:glow rad="63500">
                    <a:schemeClr val="accent3">
                      <a:satMod val="175000"/>
                      <a:alpha val="40000"/>
                    </a:schemeClr>
                  </a:glow>
                </a:effectLst>
              </a:rPr>
              <a:t>استضافة مسؤول وحدة ابن سينا </a:t>
            </a:r>
            <a:br>
              <a:rPr lang="ar-IQ" sz="2800" b="1" dirty="0" smtClean="0">
                <a:ln w="0"/>
                <a:solidFill>
                  <a:srgbClr val="C00000"/>
                </a:solidFill>
                <a:effectLst>
                  <a:glow rad="63500">
                    <a:schemeClr val="accent3">
                      <a:satMod val="175000"/>
                      <a:alpha val="40000"/>
                    </a:schemeClr>
                  </a:glow>
                </a:effectLst>
              </a:rPr>
            </a:br>
            <a:r>
              <a:rPr lang="ar-IQ" sz="2800" b="1" dirty="0">
                <a:solidFill>
                  <a:srgbClr val="C00000"/>
                </a:solidFill>
                <a:effectLst>
                  <a:glow rad="63500">
                    <a:srgbClr val="90C226">
                      <a:satMod val="175000"/>
                      <a:alpha val="40000"/>
                    </a:srgbClr>
                  </a:glow>
                </a:effectLst>
              </a:rPr>
              <a:t>في مجلس كلية التربية للبنات </a:t>
            </a:r>
            <a:endParaRPr lang="ar-IQ" sz="2800" b="1" dirty="0">
              <a:ln w="0"/>
              <a:solidFill>
                <a:srgbClr val="C00000"/>
              </a:solidFill>
              <a:effectLst>
                <a:glow rad="63500">
                  <a:schemeClr val="accent3">
                    <a:satMod val="175000"/>
                    <a:alpha val="40000"/>
                  </a:schemeClr>
                </a:glow>
              </a:effectLst>
            </a:endParaRP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l="10476" r="10476"/>
          <a:stretch>
            <a:fillRect/>
          </a:stretch>
        </p:blipFill>
        <p:spPr>
          <a:xfrm>
            <a:off x="2295197" y="1489840"/>
            <a:ext cx="4453758" cy="23884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 Placeholder 4"/>
          <p:cNvSpPr>
            <a:spLocks noGrp="1"/>
          </p:cNvSpPr>
          <p:nvPr>
            <p:ph type="body" sz="half" idx="2"/>
          </p:nvPr>
        </p:nvSpPr>
        <p:spPr>
          <a:xfrm>
            <a:off x="1190297" y="6167718"/>
            <a:ext cx="7062952" cy="564776"/>
          </a:xfrm>
          <a:effectLst/>
        </p:spPr>
        <p:txBody>
          <a:bodyPr>
            <a:normAutofit/>
          </a:bodyPr>
          <a:lstStyle/>
          <a:p>
            <a:pPr algn="ctr"/>
            <a:endParaRPr lang="ar-IQ" sz="2800" b="1" dirty="0">
              <a:solidFill>
                <a:srgbClr val="C00000"/>
              </a:solidFill>
              <a:effectLst>
                <a:glow rad="63500">
                  <a:schemeClr val="accent1">
                    <a:satMod val="175000"/>
                    <a:alpha val="40000"/>
                  </a:schemeClr>
                </a:glow>
              </a:effectLst>
            </a:endParaRPr>
          </a:p>
        </p:txBody>
      </p:sp>
      <p:pic>
        <p:nvPicPr>
          <p:cNvPr id="9" name="Picture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79" y="4191113"/>
            <a:ext cx="3933497" cy="2349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773" y="4191113"/>
            <a:ext cx="3847559" cy="2349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5780422"/>
      </p:ext>
    </p:extLst>
  </p:cSld>
  <p:clrMapOvr>
    <a:masterClrMapping/>
  </p:clrMapOvr>
  <p:transition spd="med">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392233" y="4065647"/>
            <a:ext cx="4028269" cy="24279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 Placeholder 3"/>
          <p:cNvSpPr>
            <a:spLocks noGrp="1"/>
          </p:cNvSpPr>
          <p:nvPr>
            <p:ph type="body" sz="half" idx="2"/>
          </p:nvPr>
        </p:nvSpPr>
        <p:spPr>
          <a:xfrm>
            <a:off x="1434662" y="310656"/>
            <a:ext cx="6440214" cy="95974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01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Autofit/>
          </a:bodyPr>
          <a:lstStyle/>
          <a:p>
            <a:pPr algn="ctr"/>
            <a:r>
              <a:rPr lang="ar-IQ" sz="24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latin typeface="+mj-lt"/>
                <a:ea typeface="+mj-ea"/>
                <a:cs typeface="+mj-cs"/>
              </a:rPr>
              <a:t>حضور الاجتماع الدوري والاجتماعات الافتراضية </a:t>
            </a:r>
          </a:p>
          <a:p>
            <a:pPr algn="ctr"/>
            <a:r>
              <a:rPr lang="ar-IQ" sz="2400" b="1" dirty="0" smtClean="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latin typeface="+mj-lt"/>
                <a:ea typeface="+mj-ea"/>
                <a:cs typeface="+mj-cs"/>
              </a:rPr>
              <a:t>مع مركز ابن سينا للتعليم الالكتروني </a:t>
            </a:r>
            <a:endParaRPr lang="ar-IQ" sz="2400" b="1" dirty="0">
              <a:ln w="0"/>
              <a:solidFill>
                <a:srgbClr val="C00000"/>
              </a:solidFill>
              <a:effectLst>
                <a:glow rad="63500">
                  <a:schemeClr val="accent2">
                    <a:satMod val="175000"/>
                    <a:alpha val="40000"/>
                  </a:schemeClr>
                </a:glow>
                <a:outerShdw blurRad="38100" dist="19050" dir="2700000" algn="tl" rotWithShape="0">
                  <a:schemeClr val="dk1">
                    <a:alpha val="40000"/>
                  </a:schemeClr>
                </a:outerShdw>
              </a:effectLst>
              <a:latin typeface="+mj-lt"/>
              <a:ea typeface="+mj-ea"/>
              <a:cs typeface="+mj-cs"/>
            </a:endParaRPr>
          </a:p>
        </p:txBody>
      </p:sp>
      <p:pic>
        <p:nvPicPr>
          <p:cNvPr id="8" name="Picture Placeholder 8"/>
          <p:cNvPicPr>
            <a:picLocks noChangeAspect="1"/>
          </p:cNvPicPr>
          <p:nvPr/>
        </p:nvPicPr>
        <p:blipFill>
          <a:blip r:embed="rId4">
            <a:extLst>
              <a:ext uri="{28A0092B-C50C-407E-A947-70E740481C1C}">
                <a14:useLocalDpi xmlns:a14="http://schemas.microsoft.com/office/drawing/2010/main" val="0"/>
              </a:ext>
            </a:extLst>
          </a:blip>
          <a:srcRect t="9835" b="9835"/>
          <a:stretch>
            <a:fillRect/>
          </a:stretch>
        </p:blipFill>
        <p:spPr>
          <a:xfrm>
            <a:off x="2635057" y="1684108"/>
            <a:ext cx="3870435" cy="2096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Placeholder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001" y="4065648"/>
            <a:ext cx="3807682" cy="24279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05913197"/>
      </p:ext>
    </p:extLst>
  </p:cSld>
  <p:clrMapOvr>
    <a:masterClrMapping/>
  </p:clrMapOvr>
  <p:transition spd="med">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accent1"/>
          </a:fgClr>
          <a:bgClr>
            <a:schemeClr val="bg1"/>
          </a:bgClr>
        </a:pattFill>
        <a:effectLst/>
      </p:bgPr>
    </p:bg>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1169276" y="441434"/>
            <a:ext cx="7207314" cy="85400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397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a:normAutofit fontScale="25000" lnSpcReduction="20000"/>
          </a:bodyPr>
          <a:lstStyle/>
          <a:p>
            <a:pPr algn="ctr"/>
            <a:r>
              <a:rPr lang="ar-IQ" sz="11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عقد الاجتماعات </a:t>
            </a:r>
            <a:r>
              <a:rPr lang="ar-IQ" sz="11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الافتراضية</a:t>
            </a:r>
            <a:endParaRPr lang="ar-IQ" sz="11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endParaRPr>
          </a:p>
          <a:p>
            <a:pPr algn="ctr"/>
            <a:r>
              <a:rPr lang="ar-IQ" sz="11200" b="1" dirty="0" smtClean="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لاعضاء </a:t>
            </a:r>
            <a:r>
              <a:rPr lang="ar-IQ" sz="11200" b="1" dirty="0">
                <a:ln w="0"/>
                <a:solidFill>
                  <a:srgbClr val="C00000"/>
                </a:solidFill>
                <a:effectLst>
                  <a:glow rad="63500">
                    <a:schemeClr val="accent3">
                      <a:satMod val="175000"/>
                      <a:alpha val="40000"/>
                    </a:schemeClr>
                  </a:glow>
                  <a:outerShdw blurRad="38100" dist="19050" dir="2700000" algn="tl" rotWithShape="0">
                    <a:schemeClr val="dk1">
                      <a:alpha val="40000"/>
                    </a:schemeClr>
                  </a:outerShdw>
                </a:effectLst>
              </a:rPr>
              <a:t>ارتباط الاقسام مع وحدة ابن سينا</a:t>
            </a:r>
          </a:p>
          <a:p>
            <a:pPr algn="ctr"/>
            <a:endParaRPr lang="ar-IQ" sz="2800" b="1" dirty="0">
              <a:solidFill>
                <a:srgbClr val="C00000"/>
              </a:solidFill>
              <a:effectLst>
                <a:glow rad="63500">
                  <a:schemeClr val="accent1">
                    <a:satMod val="175000"/>
                    <a:alpha val="40000"/>
                  </a:schemeClr>
                </a:glow>
              </a:effectLst>
            </a:endParaRPr>
          </a:p>
        </p:txBody>
      </p:sp>
      <p:pic>
        <p:nvPicPr>
          <p:cNvPr id="10" name="Picture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93" y="3079444"/>
            <a:ext cx="4383740" cy="27383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RightFacing"/>
            <a:lightRig rig="threePt" dir="t"/>
          </a:scene3d>
        </p:spPr>
      </p:pic>
      <p:pic>
        <p:nvPicPr>
          <p:cNvPr id="11" name="Picture Placeholder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613" y="2276727"/>
            <a:ext cx="4329954" cy="2904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ContrastingLeftFacing"/>
            <a:lightRig rig="threePt" dir="t"/>
          </a:scene3d>
        </p:spPr>
      </p:pic>
    </p:spTree>
    <p:extLst>
      <p:ext uri="{BB962C8B-B14F-4D97-AF65-F5344CB8AC3E}">
        <p14:creationId xmlns:p14="http://schemas.microsoft.com/office/powerpoint/2010/main" val="1369989742"/>
      </p:ext>
    </p:extLst>
  </p:cSld>
  <p:clrMapOvr>
    <a:masterClrMapping/>
  </p:clrMapOvr>
  <p:transition spd="med">
    <p:wedge/>
  </p:transition>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سمة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4534</TotalTime>
  <Words>1644</Words>
  <Application>Microsoft Office PowerPoint</Application>
  <PresentationFormat>On-screen Show (4:3)</PresentationFormat>
  <Paragraphs>212</Paragraphs>
  <Slides>52</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Noto Sans Symbols</vt:lpstr>
      <vt:lpstr>Times New Roman</vt:lpstr>
      <vt:lpstr>Twentieth Century</vt:lpstr>
      <vt:lpstr>Wingdings</vt:lpstr>
      <vt:lpstr>Wingdings 3</vt:lpstr>
      <vt:lpstr>Facet</vt:lpstr>
      <vt:lpstr>جامعة بغداد  كلية التربية للبنات </vt:lpstr>
      <vt:lpstr>كلية التربية للبنات / وحدة ابن سينا للتعليم الالكتروني</vt:lpstr>
      <vt:lpstr>اقسام الكلية </vt:lpstr>
      <vt:lpstr>استحداث وحدة ابن سينا للتعليم الالكتروني</vt:lpstr>
      <vt:lpstr>رؤية ورسالة واهداف وحدة ابن سينا للتعليم الالكتروني  </vt:lpstr>
      <vt:lpstr>مهام وحدة ابن سينا للتعليم الالكتروني  </vt:lpstr>
      <vt:lpstr>استضافة مسؤول وحدة ابن سينا  في مجلس كلية التربية للبنات </vt:lpstr>
      <vt:lpstr>PowerPoint Presentation</vt:lpstr>
      <vt:lpstr>PowerPoint Presentation</vt:lpstr>
      <vt:lpstr>انشاء الصف الالكتروني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انجاز الاحصائيات بالتعاون مع مركز ابن سينا للتعليم الالكتروني </vt:lpstr>
      <vt:lpstr>PowerPoint Presentation</vt:lpstr>
      <vt:lpstr>ا</vt:lpstr>
      <vt:lpstr>متابعة تنفيذ المبادرة الوطنية لدعم طلبة الجامعات العراقية </vt:lpstr>
      <vt:lpstr>PowerPoint Presentation</vt:lpstr>
      <vt:lpstr>PowerPoint Presentation</vt:lpstr>
      <vt:lpstr>PowerPoint Presentation</vt:lpstr>
      <vt:lpstr>PowerPoint Presentation</vt:lpstr>
      <vt:lpstr>PowerPoint Presentation</vt:lpstr>
      <vt:lpstr>PowerPoint Presentation</vt:lpstr>
      <vt:lpstr>النشاطات الافتراضية لتدريب أساتدة اقسام الكلية </vt:lpstr>
      <vt:lpstr> </vt:lpstr>
      <vt:lpstr>النشاطات الافتراضية لتدريب طالبات الدراسة الاولية</vt:lpstr>
      <vt:lpstr>PowerPoint Presentation</vt:lpstr>
      <vt:lpstr>النشاطات الافتراضية لتدريب طالبات الدراسات العليا</vt:lpstr>
      <vt:lpstr>PowerPoint Presentation</vt:lpstr>
      <vt:lpstr>النشاطات الافتراضية لتدريب اعضاء اللجان الامتحانية </vt:lpstr>
      <vt:lpstr>PowerPoint Presentation</vt:lpstr>
      <vt:lpstr>متابعة اعضاء اللجنة الامتحانية الصفوف الامتحانية الالكترونية</vt:lpstr>
      <vt:lpstr>نماذج تفاعل الطالبات مع اللجنة الامتحانية </vt:lpstr>
      <vt:lpstr>PowerPoint Presentation</vt:lpstr>
      <vt:lpstr> </vt:lpstr>
      <vt:lpstr> </vt:lpstr>
      <vt:lpstr>PowerPoint Presentation</vt:lpstr>
      <vt:lpstr>PowerPoint Presentation</vt:lpstr>
      <vt:lpstr>PowerPoint Presentation</vt:lpstr>
      <vt:lpstr>PowerPoint Presentation</vt:lpstr>
      <vt:lpstr> </vt:lpstr>
      <vt:lpstr>PowerPoint Presentation</vt:lpstr>
      <vt:lpstr>PowerPoint Presentation</vt:lpstr>
      <vt:lpstr>توجيه كتاب تثمين جهود من السيد العميد  ومسؤول وحدة ابن سينا  الى اساتذة اقسام الكلية </vt:lpstr>
      <vt:lpstr>فائق التقدير والاحترام الى معاون العميد للشؤون العلمية لمتابعة ودعم نشاطات  وحدة ابن سينا للتعليم الالكتروني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جامعة بغداد  كلية التربية للبنات</dc:title>
  <dc:creator>dr</dc:creator>
  <cp:lastModifiedBy>m1_2100@yahoo.com</cp:lastModifiedBy>
  <cp:revision>666</cp:revision>
  <cp:lastPrinted>2021-12-28T04:44:05Z</cp:lastPrinted>
  <dcterms:modified xsi:type="dcterms:W3CDTF">2021-12-28T05:02:38Z</dcterms:modified>
</cp:coreProperties>
</file>