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83" r:id="rId6"/>
    <p:sldId id="285" r:id="rId7"/>
    <p:sldId id="284" r:id="rId8"/>
    <p:sldId id="293" r:id="rId9"/>
    <p:sldId id="289" r:id="rId10"/>
    <p:sldId id="290" r:id="rId11"/>
    <p:sldId id="288" r:id="rId12"/>
    <p:sldId id="296" r:id="rId13"/>
    <p:sldId id="287" r:id="rId14"/>
    <p:sldId id="262" r:id="rId15"/>
    <p:sldId id="263" r:id="rId16"/>
    <p:sldId id="264" r:id="rId17"/>
    <p:sldId id="266" r:id="rId18"/>
    <p:sldId id="267" r:id="rId19"/>
    <p:sldId id="268" r:id="rId20"/>
    <p:sldId id="270" r:id="rId21"/>
    <p:sldId id="272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735763" cy="98694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80" d="100"/>
          <a:sy n="80" d="100"/>
        </p:scale>
        <p:origin x="-1068" y="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43A0C2-5480-4A68-B176-D8593F7581D3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635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8BC23BF-852C-4AB8-A4DB-26275CB5735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C23BF-852C-4AB8-A4DB-26275CB57350}" type="slidenum">
              <a:rPr lang="ar-IQ" smtClean="0"/>
              <a:pPr/>
              <a:t>18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9FA1-BF3A-4FB1-863A-6C82D099D137}" type="datetimeFigureOut">
              <a:rPr lang="ar-IQ" smtClean="0"/>
              <a:pPr/>
              <a:t>25/07/1440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CD5B-C38F-47BB-A7FC-6EAEE0674BD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ar-IQ" sz="3600" dirty="0" smtClean="0"/>
              <a:t>قسم العلوم التربوية والنفسية </a:t>
            </a:r>
            <a:br>
              <a:rPr lang="ar-IQ" sz="3600" dirty="0" smtClean="0"/>
            </a:br>
            <a:r>
              <a:rPr lang="ar-IQ" sz="3100" dirty="0" smtClean="0"/>
              <a:t>أولا-مقدمة عامة عن القسم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اولاً :مقدمة  عامة عن قسم العلوم التربوية والنفسية </a:t>
            </a:r>
            <a:endParaRPr lang="en-US" dirty="0" smtClean="0"/>
          </a:p>
          <a:p>
            <a:r>
              <a:rPr lang="ar-IQ" dirty="0" smtClean="0"/>
              <a:t>يعد قسم التربية وعلم النفس احد أقسام كلية التربية للبنات . تأسس سنة . مدة الدراسة الأولية فيه أربع سنوات يمكن للمتخرجة من هذا القسم العمل في مهنة التدريس وذلك من خلال تدريسها لمادة التربية وعلم النفس للصف الخامس الأدبي . يمنح القسم شهادة الماجستير في اختصاصات عديدة منها علم النفس التربوي وطرائق تدريس التاريخ والجغرافية فضلا عن الاختصاصات الأخرى</a:t>
            </a:r>
            <a:endParaRPr lang="en-US" dirty="0" smtClean="0"/>
          </a:p>
          <a:p>
            <a:r>
              <a:rPr lang="ar-IQ" dirty="0" smtClean="0"/>
              <a:t>اسس القسم سنة 1948 كان في بادء الامر فرع العلوم التربوية والنفسية ثم تحول الى قسم سنة 1990 وبدء بقبول الطالبات في الدراسات الاولية وكانت اول دورة  سنة 1995-1996 من خريجات الاعدادية بفرعيها العلمي والادبي فضلاً عن قبول المعلمات المجازات دراسياً وتخرجت الدورة الاولى عام 1999-2000. </a:t>
            </a:r>
            <a:endParaRPr lang="en-US" dirty="0" smtClean="0"/>
          </a:p>
          <a:p>
            <a:r>
              <a:rPr lang="ar-IQ" dirty="0" smtClean="0"/>
              <a:t>وتمنح الطالبة المتخرجة بكلوريوس في العلوم التربوية والنفسية.</a:t>
            </a:r>
            <a:endParaRPr lang="en-US" dirty="0" smtClean="0"/>
          </a:p>
          <a:p>
            <a:endParaRPr lang="ar-IQ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6357958"/>
          </a:xfrm>
        </p:spPr>
        <p:txBody>
          <a:bodyPr>
            <a:normAutofit/>
          </a:bodyPr>
          <a:lstStyle/>
          <a:p>
            <a:r>
              <a:rPr lang="ar-IQ" u="sng" dirty="0" smtClean="0"/>
              <a:t>ماجستير علم النفس التربوي</a:t>
            </a:r>
            <a:endParaRPr lang="en-US" dirty="0" smtClean="0"/>
          </a:p>
          <a:p>
            <a:r>
              <a:rPr lang="ar-IQ" u="sng" dirty="0" smtClean="0"/>
              <a:t>الكورس الثاني</a:t>
            </a:r>
            <a:endParaRPr lang="en-US" dirty="0" smtClean="0"/>
          </a:p>
          <a:p>
            <a:r>
              <a:rPr lang="ar-IQ" u="sng" dirty="0" smtClean="0"/>
              <a:t>المادة                                    عدد الوحدات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1-علم نفس النمو                                   2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2-نظريات التعلم والتعليم                           2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3-علم النفس التربوي                               2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4-دراسات في التربية الخاصة                     2</a:t>
            </a:r>
          </a:p>
          <a:p>
            <a:pPr>
              <a:buNone/>
            </a:pPr>
            <a:r>
              <a:rPr lang="ar-IQ" dirty="0" smtClean="0"/>
              <a:t>5- اللغة الانكليزية                                   2 </a:t>
            </a:r>
          </a:p>
          <a:p>
            <a:pPr>
              <a:buNone/>
            </a:pPr>
            <a:r>
              <a:rPr lang="ar-IQ" dirty="0" smtClean="0"/>
              <a:t>6- سمنار                                             2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ar-IQ" u="sng" dirty="0" smtClean="0"/>
              <a:t>دكتوراه علم نفس تربوي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r>
              <a:rPr lang="ar-IQ" u="sng" dirty="0" smtClean="0"/>
              <a:t>الكورس الاول</a:t>
            </a:r>
            <a:endParaRPr lang="en-US" dirty="0" smtClean="0"/>
          </a:p>
          <a:p>
            <a:r>
              <a:rPr lang="ar-IQ" u="sng" dirty="0" smtClean="0"/>
              <a:t>   المادة                                       عدد الوحدات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1- نظريات الشخصية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2- علم نفس التربوي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3- اللغة الانكليزية   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4- دراسات متقدمة في التربية الخاصة           2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5- الصحة النفسية                                  2  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6- تصاميم تجريبية وتحليلاتها الاحصائية       2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ar-IQ" u="sng" dirty="0" smtClean="0"/>
              <a:t>دكتوراه علم نفس تربوي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r>
              <a:rPr lang="ar-IQ" u="sng" dirty="0" smtClean="0"/>
              <a:t>الكورس الاول</a:t>
            </a:r>
            <a:endParaRPr lang="en-US" dirty="0" smtClean="0"/>
          </a:p>
          <a:p>
            <a:r>
              <a:rPr lang="ar-IQ" u="sng" dirty="0" smtClean="0"/>
              <a:t>   المادة                                       عدد الوحدات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1- نظريات الشخصية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2- علم نفس التربوي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3- اللغة الانكليزية   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4- دراسات متقدمة في التربية الخاصة           2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5- الصحة النفسية                                  2  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6- تصاميم تجريبية وتحليلاتها الاحصائية       2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u="sng" dirty="0" smtClean="0"/>
              <a:t>دكتوراه علم نفس تربوي الكورس الثاني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u="sng" dirty="0" smtClean="0"/>
              <a:t>المادة                                    عدد الوحدات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1- نظريات القياس                              2 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2- علم النفس المعرفي                          2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3- الذكاء والقدرات العقلية                      2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4- اللغة الانكليزية                               2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5- تعديل السلوك                                2   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6- سمنار                                        2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خامسا- الموظفون والمرافق المقدمة  </a:t>
            </a:r>
            <a:br>
              <a:rPr lang="ar-IQ" dirty="0" smtClean="0"/>
            </a:br>
            <a:r>
              <a:rPr lang="ar-IQ" dirty="0" smtClean="0"/>
              <a:t>( الخدمات ) المقدمة للقسم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جدول(1) يمثل البيانات عن موظفين القسم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57160" y="3214684"/>
          <a:ext cx="8643996" cy="34861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0117"/>
                <a:gridCol w="1355661"/>
                <a:gridCol w="978482"/>
                <a:gridCol w="1563450"/>
                <a:gridCol w="967279"/>
                <a:gridCol w="1124750"/>
                <a:gridCol w="1239026"/>
                <a:gridCol w="1035231"/>
              </a:tblGrid>
              <a:tr h="642943"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القسم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الموظفون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أسماء </a:t>
                      </a:r>
                    </a:p>
                    <a:p>
                      <a:pPr algn="ctr" rtl="1"/>
                      <a:r>
                        <a:rPr lang="ar-IQ" dirty="0" smtClean="0"/>
                        <a:t>الموظفون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المواليد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التحصيل العلمي </a:t>
                      </a:r>
                      <a:endParaRPr lang="ar-IQ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تقويم الأداء للأخر سنتين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2943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هيفاء</a:t>
                      </a:r>
                      <a:r>
                        <a:rPr lang="ar-IQ" baseline="0" dirty="0" smtClean="0"/>
                        <a:t> علي حسين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1962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بكالوريوس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جيد</a:t>
                      </a:r>
                      <a:r>
                        <a:rPr lang="ar-IQ" b="1" baseline="0" dirty="0" smtClean="0"/>
                        <a:t> جدا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b="1" dirty="0" smtClean="0"/>
                        <a:t>جيد</a:t>
                      </a:r>
                      <a:r>
                        <a:rPr lang="ar-IQ" b="1" baseline="0" dirty="0" smtClean="0"/>
                        <a:t> جدا</a:t>
                      </a:r>
                      <a:endParaRPr lang="ar-IQ" b="1" dirty="0" smtClean="0"/>
                    </a:p>
                    <a:p>
                      <a:pPr algn="ctr" rtl="1"/>
                      <a:endParaRPr lang="ar-IQ" b="1" dirty="0"/>
                    </a:p>
                  </a:txBody>
                  <a:tcPr/>
                </a:tc>
              </a:tr>
              <a:tr h="64294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العلوم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 سجى محمود اسماعيل 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1983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بكلوريوس</a:t>
                      </a:r>
                    </a:p>
                    <a:p>
                      <a:pPr algn="ctr" rtl="1"/>
                      <a:r>
                        <a:rPr lang="ar-IQ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امتياز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امتياز</a:t>
                      </a:r>
                      <a:endParaRPr lang="ar-IQ" b="1" dirty="0"/>
                    </a:p>
                  </a:txBody>
                  <a:tcPr/>
                </a:tc>
              </a:tr>
              <a:tr h="642943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ضويه حسين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1960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دون الابتدائيه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اجر</a:t>
                      </a:r>
                      <a:r>
                        <a:rPr lang="ar-IQ" b="1" baseline="0" dirty="0" smtClean="0"/>
                        <a:t> يومي</a:t>
                      </a:r>
                      <a:endParaRPr lang="ar-IQ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ب- المرافق( الخدمات ) المقدمة من قبل القسم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نعني بالمرافق الخدمات التي </a:t>
            </a:r>
            <a:r>
              <a:rPr lang="ar-IQ" dirty="0" err="1" smtClean="0"/>
              <a:t>بالامكان</a:t>
            </a:r>
            <a:r>
              <a:rPr lang="ar-IQ" dirty="0" smtClean="0"/>
              <a:t> تقدمها القسم للمستفيدين منها والتي تسهم في تدعيم وتفعيل وتعزيز </a:t>
            </a:r>
            <a:r>
              <a:rPr lang="ar-IQ" dirty="0" err="1" smtClean="0"/>
              <a:t>انشطة</a:t>
            </a:r>
            <a:r>
              <a:rPr lang="ar-IQ" dirty="0" smtClean="0"/>
              <a:t> البحث والتعليم والتعلم منها على سبيل المثال لا الحصر 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28594" y="3322320"/>
          <a:ext cx="7786744" cy="64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2392"/>
                <a:gridCol w="1112392"/>
                <a:gridCol w="1112392"/>
                <a:gridCol w="1112392"/>
                <a:gridCol w="1112392"/>
                <a:gridCol w="1112392"/>
                <a:gridCol w="1112392"/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مكتبة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مكتبة الكلية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محطة الانترنيت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الاستبيانات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السمنارات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حلقات مناقشة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مرافق خدمية أخرى 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جـ - بيانات عن البني التحتية للقسم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09"/>
          </a:xfrm>
        </p:spPr>
        <p:txBody>
          <a:bodyPr/>
          <a:lstStyle/>
          <a:p>
            <a:r>
              <a:rPr lang="ar-IQ" dirty="0" smtClean="0"/>
              <a:t>أعداد الغرف والقاعات ومساحاتها ومدى ملائمتها للجو الدراسي </a:t>
            </a:r>
          </a:p>
          <a:p>
            <a:pPr>
              <a:buNone/>
            </a:pPr>
            <a:endParaRPr lang="ar-IQ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3500438"/>
          <a:ext cx="7786742" cy="1388372"/>
        </p:xfrm>
        <a:graphic>
          <a:graphicData uri="http://schemas.openxmlformats.org/drawingml/2006/table">
            <a:tbl>
              <a:tblPr rtl="1"/>
              <a:tblGrid>
                <a:gridCol w="3892877"/>
                <a:gridCol w="3893865"/>
              </a:tblGrid>
              <a:tr h="69418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latin typeface="Calibri"/>
                          <a:ea typeface="Calibri"/>
                          <a:cs typeface="Arial"/>
                        </a:rPr>
                        <a:t>عدد الغرف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latin typeface="Calibri"/>
                          <a:ea typeface="Calibri"/>
                          <a:cs typeface="Arial"/>
                        </a:rPr>
                        <a:t>عدد القاعات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18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800" dirty="0" smtClean="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الإحصائية تتضمن أولا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جدول(2) يمثل أعداد التدريسيين وطالبات الدراسة الأولية للعام </a:t>
            </a:r>
            <a:r>
              <a:rPr lang="ar-IQ" dirty="0" smtClean="0"/>
              <a:t>2017/2018لقسم </a:t>
            </a:r>
            <a:r>
              <a:rPr lang="ar-IQ" dirty="0" smtClean="0"/>
              <a:t>العلوم التربوية والنفسية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142978" y="2857496"/>
          <a:ext cx="6953255" cy="1285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3463"/>
                <a:gridCol w="2317839"/>
                <a:gridCol w="1390651"/>
                <a:gridCol w="1390651"/>
                <a:gridCol w="139065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التدريسيين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طالبات الدراسة الأولية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نسبة التدريسيين للطالبات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0.13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البيانات الإحصائية تتضمن أولا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جدول(3 ) يمثل أعداد التدريسيين وطالبات الدراسات العليا للعام 2016-2017 لقسم العلوم التربوية والنفسية </a:t>
            </a:r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85852" y="3000372"/>
          <a:ext cx="716757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28224"/>
                <a:gridCol w="2238804"/>
                <a:gridCol w="1433514"/>
                <a:gridCol w="1433514"/>
                <a:gridCol w="1433514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التدريسيين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الطالبات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نسبة </a:t>
                      </a:r>
                      <a:r>
                        <a:rPr lang="ar-IQ" dirty="0" err="1" smtClean="0"/>
                        <a:t>التدريسين</a:t>
                      </a:r>
                      <a:r>
                        <a:rPr lang="ar-IQ" dirty="0" smtClean="0"/>
                        <a:t> للطالبات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r>
                        <a:rPr lang="ar-IQ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1.44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</p:spPr>
        <p:txBody>
          <a:bodyPr>
            <a:normAutofit/>
          </a:bodyPr>
          <a:lstStyle/>
          <a:p>
            <a:r>
              <a:rPr lang="ar-IQ" sz="3600" dirty="0" smtClean="0"/>
              <a:t>مواصفات(الطلبة ) الطالبات 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ar-IQ" dirty="0" smtClean="0"/>
              <a:t> </a:t>
            </a:r>
            <a:r>
              <a:rPr lang="ar-IQ" sz="2800" dirty="0" smtClean="0"/>
              <a:t>جدول (4) يتضمن مواصفات الطالبات ( العمر- النوع الاجتماعي –مؤهلات القبول في القسم –المرحلة - درجة الطالبات النهائية لكل مرحلة ( من 1 إلى 4 )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00034" y="2428868"/>
          <a:ext cx="8429684" cy="41919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6784"/>
                <a:gridCol w="760164"/>
                <a:gridCol w="809620"/>
                <a:gridCol w="1022630"/>
                <a:gridCol w="852476"/>
                <a:gridCol w="766335"/>
                <a:gridCol w="766335"/>
                <a:gridCol w="766335"/>
                <a:gridCol w="766335"/>
                <a:gridCol w="766335"/>
                <a:gridCol w="766335"/>
              </a:tblGrid>
              <a:tr h="678661"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العدد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النوع </a:t>
                      </a:r>
                    </a:p>
                    <a:p>
                      <a:pPr rtl="1"/>
                      <a:r>
                        <a:rPr lang="ar-IQ" dirty="0" smtClean="0"/>
                        <a:t>الاجتماعي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مؤهلات </a:t>
                      </a:r>
                    </a:p>
                    <a:p>
                      <a:pPr rtl="1"/>
                      <a:r>
                        <a:rPr lang="ar-IQ" dirty="0" smtClean="0"/>
                        <a:t>القبول 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المواليد</a:t>
                      </a:r>
                      <a:endParaRPr lang="ar-IQ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الدرجــــات النهائية لطالبات المرحلة </a:t>
                      </a:r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الامتياز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 جدا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جيد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متوسط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مقبول </a:t>
                      </a:r>
                      <a:endParaRPr lang="ar-IQ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الأولى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الثانية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الثالثة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الرابعة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55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87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57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إناث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اناث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اناث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اناث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المعدل</a:t>
                      </a:r>
                      <a:r>
                        <a:rPr lang="ar-IQ" baseline="0" dirty="0" smtClean="0"/>
                        <a:t> و</a:t>
                      </a:r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قبول مركزي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2002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2000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1999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1998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baseline="0" dirty="0" smtClean="0"/>
                        <a:t> </a:t>
                      </a:r>
                      <a:r>
                        <a:rPr lang="ar-IQ" baseline="0" dirty="0" smtClean="0"/>
                        <a:t>لايوجد</a:t>
                      </a:r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algn="ctr" rtl="1"/>
                      <a:r>
                        <a:rPr lang="ar-IQ" baseline="0" dirty="0" smtClean="0"/>
                        <a:t>لايوجد</a:t>
                      </a:r>
                    </a:p>
                    <a:p>
                      <a:pPr algn="ctr" rtl="1"/>
                      <a:endParaRPr lang="ar-IQ" baseline="0" dirty="0" smtClean="0"/>
                    </a:p>
                    <a:p>
                      <a:pPr algn="ctr" rtl="1"/>
                      <a:r>
                        <a:rPr lang="ar-IQ" baseline="0" dirty="0" smtClean="0"/>
                        <a:t>3</a:t>
                      </a:r>
                    </a:p>
                    <a:p>
                      <a:pPr algn="ctr" rtl="1"/>
                      <a:endParaRPr lang="ar-IQ" baseline="0" dirty="0" smtClean="0"/>
                    </a:p>
                    <a:p>
                      <a:pPr algn="ctr" rtl="1"/>
                      <a:r>
                        <a:rPr lang="ar-IQ" dirty="0" smtClean="0"/>
                        <a:t>لا يوجد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12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3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27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29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25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18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32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20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42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14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6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13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ثانيا- أهداف القسم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None/>
            </a:pPr>
            <a:r>
              <a:rPr lang="ar-IQ" dirty="0" smtClean="0"/>
              <a:t>1- اعداد الطالبات مهنياً (مدرسات) لمهنة التدريس.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2- اعداد الطالبات اعداداً علمياً و مهنياً و ثقافياً و تمكينهن من معرفة الحقائق والمفاهيم والنظريات التربوية والنفسية واستيعاب المبادء الاساسية التي تؤهلهن للتدريس والبحث العلمي والارشاد التروي والنفسي في المؤسسات التربوية والاجتماعية.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ar-IQ" sz="3200" dirty="0" smtClean="0"/>
              <a:t>جدول(5) عدد الطلبات المقدمة للقسم والعدد الحقيقي للقبول للعام الدراسي 2017/2018للدراسة الاولية</a:t>
            </a:r>
            <a:endParaRPr lang="ar-IQ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822960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336"/>
                <a:gridCol w="1291062"/>
                <a:gridCol w="821310"/>
                <a:gridCol w="1508402"/>
                <a:gridCol w="2353092"/>
                <a:gridCol w="177339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العام الدراسي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الطلبات المقدمة للقسم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العدد الحقيقي للقبول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الأولى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2017/2018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55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2910" y="2760645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800" dirty="0" smtClean="0"/>
              <a:t>جدول(6) عدد الطلبات المقدمة للقسم والعدد الحقيقي للقبول للعام الدراسي </a:t>
            </a:r>
            <a:r>
              <a:rPr lang="ar-IQ" sz="2800" dirty="0" smtClean="0"/>
              <a:t>2017/2018للدراسات </a:t>
            </a:r>
            <a:r>
              <a:rPr lang="ar-IQ" sz="2800" dirty="0" smtClean="0"/>
              <a:t>العليا( ماجستير ودكتوراه)</a:t>
            </a:r>
            <a:endParaRPr lang="ar-IQ" sz="2800" dirty="0"/>
          </a:p>
        </p:txBody>
      </p:sp>
      <p:graphicFrame>
        <p:nvGraphicFramePr>
          <p:cNvPr id="6" name="عنصر نائب للمحتوى 3"/>
          <p:cNvGraphicFramePr>
            <a:graphicFrameLocks/>
          </p:cNvGraphicFramePr>
          <p:nvPr/>
        </p:nvGraphicFramePr>
        <p:xfrm>
          <a:off x="552912" y="4000504"/>
          <a:ext cx="8248160" cy="1554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2336"/>
                <a:gridCol w="1291062"/>
                <a:gridCol w="821310"/>
                <a:gridCol w="1508402"/>
                <a:gridCol w="2250022"/>
                <a:gridCol w="189502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االدراسة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العام الدراسي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</a:t>
                      </a:r>
                      <a:r>
                        <a:rPr lang="ar-IQ" dirty="0" smtClean="0"/>
                        <a:t>الطالبات المقدمة </a:t>
                      </a:r>
                      <a:r>
                        <a:rPr lang="ar-IQ" dirty="0" smtClean="0"/>
                        <a:t>للقسم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العدد الحقيقي</a:t>
                      </a:r>
                      <a:r>
                        <a:rPr lang="ar-IQ" baseline="0" dirty="0" smtClean="0"/>
                        <a:t> للقبول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ماجستير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دكتوراه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2017/2018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2017/2018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15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6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7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جدول(7) نسب نجاح المرحلة الأولى للعام الدراسي </a:t>
            </a:r>
            <a:r>
              <a:rPr lang="ar-IQ" dirty="0" smtClean="0"/>
              <a:t>2017/2018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571744"/>
          <a:ext cx="8229600" cy="484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0648"/>
                <a:gridCol w="1117448"/>
                <a:gridCol w="777580"/>
                <a:gridCol w="916126"/>
                <a:gridCol w="1290198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العدد الكلي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العام الدراسي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الناجحات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الراسبات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المنقولات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</a:t>
                      </a:r>
                    </a:p>
                    <a:p>
                      <a:pPr rtl="1"/>
                      <a:r>
                        <a:rPr lang="ar-IQ" dirty="0" smtClean="0"/>
                        <a:t>التاركات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الأولى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الثانية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الثالثة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الرابعة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dirty="0" smtClean="0"/>
                        <a:t>70</a:t>
                      </a:r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r>
                        <a:rPr lang="ar-IQ" dirty="0" smtClean="0"/>
                        <a:t>87</a:t>
                      </a:r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r>
                        <a:rPr lang="ar-IQ" dirty="0" smtClean="0"/>
                        <a:t>57</a:t>
                      </a:r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endParaRPr lang="ar-IQ" dirty="0" smtClean="0"/>
                    </a:p>
                    <a:p>
                      <a:pPr algn="r" rtl="1"/>
                      <a:r>
                        <a:rPr lang="ar-IQ" dirty="0" smtClean="0"/>
                        <a:t>87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2017/2018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50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87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50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76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5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9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7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11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 5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0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لا يوجد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لا يوجد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10</a:t>
                      </a:r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لا يوجد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لا يوجد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لا يوجد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285720" y="1428736"/>
            <a:ext cx="8401080" cy="10429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جدول يتضمن أعداد الطالبات في كل مرحلة ونسب الناجحات والراسبات والمنتقلات والتاركات للدراسة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ar-IQ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Autofit/>
          </a:bodyPr>
          <a:lstStyle/>
          <a:p>
            <a:r>
              <a:rPr lang="ar-IQ" sz="2800" dirty="0" smtClean="0"/>
              <a:t>مثال جدول(8) يوضح مخرجات التعليم للمرحلة الأولى في قسم العلوم التربوية والنفسية للعام الدراسي </a:t>
            </a:r>
            <a:r>
              <a:rPr lang="ar-IQ" sz="2800" dirty="0" smtClean="0"/>
              <a:t>2018/2017</a:t>
            </a:r>
            <a:endParaRPr lang="ar-IQ" sz="2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14283" y="1142984"/>
          <a:ext cx="8715435" cy="1158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9500"/>
                <a:gridCol w="1785596"/>
                <a:gridCol w="5039957"/>
                <a:gridCol w="1320382"/>
              </a:tblGrid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ت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اسم القسم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عدد الطالبات المسجلات في المرحلة الأولى للعام الدراسي </a:t>
                      </a:r>
                      <a:r>
                        <a:rPr lang="ar-IQ" sz="1600" baseline="0" dirty="0" smtClean="0"/>
                        <a:t> </a:t>
                      </a:r>
                      <a:r>
                        <a:rPr lang="ar-IQ" sz="1600" baseline="0" dirty="0" smtClean="0"/>
                        <a:t>2018/2017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عدد الطالبات المتخرجات </a:t>
                      </a:r>
                      <a:endParaRPr lang="ar-IQ" sz="16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1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600" dirty="0" smtClean="0"/>
                        <a:t>العلوم</a:t>
                      </a:r>
                      <a:r>
                        <a:rPr lang="ar-IQ" sz="1600" baseline="0" dirty="0" smtClean="0"/>
                        <a:t> التربوية والنفسية</a:t>
                      </a:r>
                      <a:endParaRPr lang="ar-IQ" sz="1600" dirty="0" smtClean="0"/>
                    </a:p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70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50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عنصر نائب للمحتوى 3"/>
          <p:cNvGraphicFramePr>
            <a:graphicFrameLocks/>
          </p:cNvGraphicFramePr>
          <p:nvPr/>
        </p:nvGraphicFramePr>
        <p:xfrm>
          <a:off x="214282" y="2571744"/>
          <a:ext cx="8715435" cy="1158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9500"/>
                <a:gridCol w="1785596"/>
                <a:gridCol w="5039957"/>
                <a:gridCol w="1320382"/>
              </a:tblGrid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ت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اسم القسم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عدد الطالبات في</a:t>
                      </a:r>
                      <a:r>
                        <a:rPr lang="ar-IQ" sz="1600" baseline="0" dirty="0" smtClean="0"/>
                        <a:t> المرحلة الثانية</a:t>
                      </a:r>
                      <a:r>
                        <a:rPr lang="ar-IQ" sz="1600" dirty="0" smtClean="0"/>
                        <a:t> للعام الدراسي 2017 / 2018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عدد الطالبات المتخرجات </a:t>
                      </a:r>
                      <a:endParaRPr lang="ar-IQ" sz="16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1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600" dirty="0" smtClean="0"/>
                        <a:t>العلوم</a:t>
                      </a:r>
                      <a:r>
                        <a:rPr lang="ar-IQ" sz="1600" baseline="0" dirty="0" smtClean="0"/>
                        <a:t> التربوية والنفسية</a:t>
                      </a:r>
                      <a:endParaRPr lang="ar-IQ" sz="1600" dirty="0" smtClean="0"/>
                    </a:p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87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78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عنصر نائب للمحتوى 3"/>
          <p:cNvGraphicFramePr>
            <a:graphicFrameLocks/>
          </p:cNvGraphicFramePr>
          <p:nvPr/>
        </p:nvGraphicFramePr>
        <p:xfrm>
          <a:off x="214282" y="4000504"/>
          <a:ext cx="8715435" cy="1158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9500"/>
                <a:gridCol w="1785596"/>
                <a:gridCol w="5039957"/>
                <a:gridCol w="1320382"/>
              </a:tblGrid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ت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اسم القسم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عدد الطالبات في</a:t>
                      </a:r>
                      <a:r>
                        <a:rPr lang="ar-IQ" sz="1600" baseline="0" dirty="0" smtClean="0"/>
                        <a:t> المرحلة الثالثة</a:t>
                      </a:r>
                      <a:r>
                        <a:rPr lang="ar-IQ" sz="1600" dirty="0" smtClean="0"/>
                        <a:t> للعام الدراسي </a:t>
                      </a:r>
                      <a:r>
                        <a:rPr lang="ar-IQ" sz="1600" baseline="0" dirty="0" smtClean="0"/>
                        <a:t> </a:t>
                      </a:r>
                      <a:r>
                        <a:rPr lang="ar-IQ" sz="1600" dirty="0" smtClean="0"/>
                        <a:t>2017 / 2018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عدد الطالبات المتخرجات </a:t>
                      </a:r>
                      <a:endParaRPr lang="ar-IQ" sz="16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1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600" dirty="0" smtClean="0"/>
                        <a:t>العلوم</a:t>
                      </a:r>
                      <a:r>
                        <a:rPr lang="ar-IQ" sz="1600" baseline="0" dirty="0" smtClean="0"/>
                        <a:t> التربوية والنفسية</a:t>
                      </a:r>
                      <a:endParaRPr lang="ar-IQ" sz="1600" dirty="0" smtClean="0"/>
                    </a:p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57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50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214282" y="5485470"/>
          <a:ext cx="8715435" cy="1158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9500"/>
                <a:gridCol w="1785596"/>
                <a:gridCol w="5039957"/>
                <a:gridCol w="1320382"/>
              </a:tblGrid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ت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اسم القسم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عدد الطالبات في</a:t>
                      </a:r>
                      <a:r>
                        <a:rPr lang="ar-IQ" sz="1600" baseline="0" dirty="0" smtClean="0"/>
                        <a:t> المرحلة الرابعة </a:t>
                      </a:r>
                      <a:r>
                        <a:rPr lang="ar-IQ" sz="1600" dirty="0" smtClean="0"/>
                        <a:t>للعام الدراسي </a:t>
                      </a:r>
                      <a:r>
                        <a:rPr lang="ar-IQ" sz="1600" dirty="0" smtClean="0"/>
                        <a:t>2017 / 2018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عدد الطالبات المتخرجات </a:t>
                      </a:r>
                      <a:endParaRPr lang="ar-IQ" sz="16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1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1600" dirty="0" smtClean="0"/>
                        <a:t>العلوم</a:t>
                      </a:r>
                      <a:r>
                        <a:rPr lang="ar-IQ" sz="1600" baseline="0" dirty="0" smtClean="0"/>
                        <a:t> التربوية والنفسية</a:t>
                      </a:r>
                      <a:endParaRPr lang="ar-IQ" sz="1600" dirty="0" smtClean="0"/>
                    </a:p>
                    <a:p>
                      <a:pPr rtl="1"/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87</a:t>
                      </a:r>
                      <a:endParaRPr lang="ar-IQ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67</a:t>
                      </a:r>
                      <a:endParaRPr lang="ar-IQ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جدول(9) عدد الساعات المعتمدة للحصول </a:t>
            </a:r>
            <a:br>
              <a:rPr lang="ar-IQ" dirty="0" smtClean="0"/>
            </a:br>
            <a:r>
              <a:rPr lang="ar-IQ" dirty="0" smtClean="0"/>
              <a:t>على التخرج (شهادة البكلوريوس) </a:t>
            </a:r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00100" y="2073378"/>
          <a:ext cx="7310443" cy="37845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7271"/>
                <a:gridCol w="978904"/>
                <a:gridCol w="832998"/>
                <a:gridCol w="1117448"/>
                <a:gridCol w="1156846"/>
                <a:gridCol w="1532627"/>
                <a:gridCol w="1044349"/>
              </a:tblGrid>
              <a:tr h="949874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المواد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الوحدات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الساعات في </a:t>
                      </a:r>
                    </a:p>
                    <a:p>
                      <a:pPr rtl="1"/>
                      <a:r>
                        <a:rPr lang="ar-IQ" dirty="0" smtClean="0"/>
                        <a:t>الأسبوع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550324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3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الأولى 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الثانية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الثالثة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الرابعة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9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40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38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40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18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20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ثامنا-1- تطوير ومراجعة المناهج</a:t>
            </a:r>
            <a:br>
              <a:rPr lang="ar-IQ" dirty="0" smtClean="0"/>
            </a:br>
            <a:r>
              <a:rPr lang="ar-IQ" dirty="0" smtClean="0"/>
              <a:t>جدول(10) يبين تطوير ومراجعة المناهج </a:t>
            </a:r>
            <a:br>
              <a:rPr lang="ar-IQ" dirty="0" smtClean="0"/>
            </a:b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1249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1320"/>
                <a:gridCol w="1359752"/>
                <a:gridCol w="985422"/>
                <a:gridCol w="722534"/>
                <a:gridCol w="1724664"/>
                <a:gridCol w="1110744"/>
                <a:gridCol w="926232"/>
                <a:gridCol w="838932"/>
              </a:tblGrid>
              <a:tr h="1092995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المرحلة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المواد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أسماء المواد الخاصة بالمرحلة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رمز المواد الدراسية الخاصة بالمرحلة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الوحدات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الساعات في الأسبوع</a:t>
                      </a:r>
                      <a:endParaRPr lang="ar-IQ" dirty="0"/>
                    </a:p>
                  </a:txBody>
                  <a:tcPr/>
                </a:tc>
              </a:tr>
              <a:tr h="1092995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dirty="0" smtClean="0"/>
                        <a:t>االعلوم</a:t>
                      </a:r>
                      <a:r>
                        <a:rPr lang="ar-IQ" baseline="0" dirty="0" smtClean="0"/>
                        <a:t> التربوية والنفسية</a:t>
                      </a:r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الأولى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الثانية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sz="1600" dirty="0" smtClean="0"/>
                    </a:p>
                    <a:p>
                      <a:pPr algn="ctr" rtl="1"/>
                      <a:r>
                        <a:rPr lang="ar-IQ" dirty="0" smtClean="0"/>
                        <a:t>الثالثة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الرابعة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9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sz="1600" dirty="0" smtClean="0"/>
                        <a:t>10</a:t>
                      </a:r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sz="1400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algn="ctr" rtl="1"/>
                      <a:r>
                        <a:rPr lang="ar-IQ" sz="1600" dirty="0" smtClean="0"/>
                        <a:t>10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10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600" dirty="0" smtClean="0"/>
                        <a:t>1-علم النفس العام</a:t>
                      </a:r>
                    </a:p>
                    <a:p>
                      <a:pPr rtl="1"/>
                      <a:r>
                        <a:rPr lang="ar-IQ" sz="1600" dirty="0" smtClean="0"/>
                        <a:t>2-الفروق الفردية</a:t>
                      </a:r>
                    </a:p>
                    <a:p>
                      <a:pPr rtl="1"/>
                      <a:r>
                        <a:rPr lang="ar-IQ" sz="1600" dirty="0" smtClean="0"/>
                        <a:t>3-التربية البيئية</a:t>
                      </a:r>
                    </a:p>
                    <a:p>
                      <a:pPr rtl="1"/>
                      <a:r>
                        <a:rPr lang="ar-IQ" sz="1600" dirty="0" smtClean="0"/>
                        <a:t>4- حاسبات</a:t>
                      </a:r>
                    </a:p>
                    <a:p>
                      <a:pPr rtl="1"/>
                      <a:r>
                        <a:rPr lang="ar-IQ" sz="1600" dirty="0" smtClean="0"/>
                        <a:t>5- اللغة العربية</a:t>
                      </a:r>
                    </a:p>
                    <a:p>
                      <a:pPr rtl="1"/>
                      <a:r>
                        <a:rPr lang="ar-IQ" sz="1600" dirty="0" smtClean="0"/>
                        <a:t>6- اسس العامة</a:t>
                      </a:r>
                      <a:r>
                        <a:rPr lang="ar-IQ" sz="1600" baseline="0" dirty="0" smtClean="0"/>
                        <a:t> لل</a:t>
                      </a:r>
                      <a:r>
                        <a:rPr lang="ar-IQ" sz="1600" dirty="0" smtClean="0"/>
                        <a:t>تربية</a:t>
                      </a:r>
                    </a:p>
                    <a:p>
                      <a:pPr rtl="1"/>
                      <a:r>
                        <a:rPr lang="ar-IQ" sz="1600" dirty="0" smtClean="0"/>
                        <a:t>7- اللغة الانكليزية</a:t>
                      </a:r>
                    </a:p>
                    <a:p>
                      <a:pPr rtl="1"/>
                      <a:r>
                        <a:rPr lang="ar-IQ" sz="1600" dirty="0" smtClean="0"/>
                        <a:t>8- حقوق انسان</a:t>
                      </a:r>
                    </a:p>
                    <a:p>
                      <a:pPr rtl="1"/>
                      <a:r>
                        <a:rPr lang="ar-IQ" sz="1600" dirty="0" smtClean="0"/>
                        <a:t>9علم النفس التربوي</a:t>
                      </a:r>
                    </a:p>
                    <a:p>
                      <a:pPr rtl="1"/>
                      <a:endParaRPr lang="ar-IQ" sz="1400" dirty="0" smtClean="0"/>
                    </a:p>
                    <a:p>
                      <a:pPr rtl="1"/>
                      <a:r>
                        <a:rPr lang="ar-IQ" sz="1600" dirty="0" smtClean="0"/>
                        <a:t>1-التعليم المستمر</a:t>
                      </a:r>
                    </a:p>
                    <a:p>
                      <a:pPr rtl="1"/>
                      <a:r>
                        <a:rPr lang="ar-IQ" sz="1600" dirty="0" smtClean="0"/>
                        <a:t>2علم النفس التربوي</a:t>
                      </a:r>
                    </a:p>
                    <a:p>
                      <a:pPr rtl="1"/>
                      <a:r>
                        <a:rPr lang="ar-IQ" sz="1600" dirty="0" smtClean="0"/>
                        <a:t>3-اللغة الانكليزية</a:t>
                      </a:r>
                    </a:p>
                    <a:p>
                      <a:pPr rtl="1"/>
                      <a:r>
                        <a:rPr lang="ar-IQ" sz="1600" dirty="0" smtClean="0"/>
                        <a:t>4-علم</a:t>
                      </a:r>
                      <a:r>
                        <a:rPr lang="ar-IQ" sz="1600" baseline="0" dirty="0" smtClean="0"/>
                        <a:t> نفس التمو</a:t>
                      </a:r>
                      <a:endParaRPr lang="ar-IQ" sz="1600" dirty="0" smtClean="0"/>
                    </a:p>
                    <a:p>
                      <a:pPr rtl="1"/>
                      <a:r>
                        <a:rPr lang="ar-IQ" sz="1600" dirty="0" smtClean="0"/>
                        <a:t>5-علم النفس الاجتماعي</a:t>
                      </a:r>
                    </a:p>
                    <a:p>
                      <a:pPr rtl="1"/>
                      <a:r>
                        <a:rPr lang="ar-IQ" sz="1600" dirty="0" smtClean="0"/>
                        <a:t>6-حاسبات</a:t>
                      </a:r>
                    </a:p>
                    <a:p>
                      <a:pPr rtl="1"/>
                      <a:r>
                        <a:rPr lang="ar-IQ" sz="1600" dirty="0" smtClean="0"/>
                        <a:t>7-الاحصاء التربوي</a:t>
                      </a:r>
                    </a:p>
                    <a:p>
                      <a:pPr rtl="1"/>
                      <a:r>
                        <a:rPr lang="ar-IQ" sz="1600" dirty="0" smtClean="0"/>
                        <a:t>8-المنهج والكتاب</a:t>
                      </a:r>
                    </a:p>
                    <a:p>
                      <a:pPr rtl="1"/>
                      <a:r>
                        <a:rPr lang="ar-IQ" sz="1600" dirty="0" smtClean="0"/>
                        <a:t>9-اللغة العربية</a:t>
                      </a:r>
                    </a:p>
                    <a:p>
                      <a:pPr rtl="1"/>
                      <a:r>
                        <a:rPr lang="ar-IQ" sz="1600" dirty="0" smtClean="0"/>
                        <a:t>10التخطيط التربوي</a:t>
                      </a:r>
                    </a:p>
                    <a:p>
                      <a:pPr rtl="1"/>
                      <a:endParaRPr lang="ar-IQ" sz="1600" dirty="0" smtClean="0"/>
                    </a:p>
                    <a:p>
                      <a:pPr rtl="1"/>
                      <a:r>
                        <a:rPr lang="ar-IQ" sz="1600" dirty="0" smtClean="0"/>
                        <a:t>1-تربية مقارنة</a:t>
                      </a:r>
                    </a:p>
                    <a:p>
                      <a:pPr rtl="1"/>
                      <a:r>
                        <a:rPr lang="ar-IQ" sz="1600" dirty="0" smtClean="0"/>
                        <a:t>2-ارشاد تربوي</a:t>
                      </a:r>
                    </a:p>
                    <a:p>
                      <a:pPr rtl="1"/>
                      <a:r>
                        <a:rPr lang="ar-IQ" sz="1600" dirty="0" smtClean="0"/>
                        <a:t>3-علم النفس التجريبي</a:t>
                      </a:r>
                    </a:p>
                    <a:p>
                      <a:pPr rtl="1"/>
                      <a:r>
                        <a:rPr lang="ar-IQ" sz="1600" dirty="0" smtClean="0"/>
                        <a:t>4-الاحصاء الاستدلالي</a:t>
                      </a:r>
                    </a:p>
                    <a:p>
                      <a:pPr rtl="1"/>
                      <a:r>
                        <a:rPr lang="ar-IQ" sz="1600" dirty="0" smtClean="0"/>
                        <a:t>5-علم النفس</a:t>
                      </a:r>
                      <a:r>
                        <a:rPr lang="ar-IQ" sz="1600" baseline="0" dirty="0" smtClean="0"/>
                        <a:t> المعرفي</a:t>
                      </a:r>
                      <a:endParaRPr lang="ar-IQ" sz="1600" dirty="0" smtClean="0"/>
                    </a:p>
                    <a:p>
                      <a:pPr rtl="1"/>
                      <a:r>
                        <a:rPr lang="ar-IQ" sz="1600" dirty="0" smtClean="0"/>
                        <a:t>6-طرائق التدريس</a:t>
                      </a:r>
                    </a:p>
                    <a:p>
                      <a:pPr rtl="1"/>
                      <a:r>
                        <a:rPr lang="ar-IQ" sz="1600" dirty="0" smtClean="0"/>
                        <a:t>7-مناهج البحث</a:t>
                      </a:r>
                    </a:p>
                    <a:p>
                      <a:pPr rtl="1"/>
                      <a:r>
                        <a:rPr lang="ar-IQ" sz="1600" dirty="0" smtClean="0"/>
                        <a:t>8-علم نفس الشخصية</a:t>
                      </a:r>
                    </a:p>
                    <a:p>
                      <a:pPr rtl="1"/>
                      <a:r>
                        <a:rPr lang="ar-IQ" sz="1600" dirty="0" smtClean="0"/>
                        <a:t>9-علم نفس الفسيلوجي</a:t>
                      </a:r>
                    </a:p>
                    <a:p>
                      <a:pPr rtl="1"/>
                      <a:r>
                        <a:rPr lang="ar-IQ" sz="1600" dirty="0" smtClean="0"/>
                        <a:t>10-تقنيات تربوية</a:t>
                      </a:r>
                    </a:p>
                    <a:p>
                      <a:pPr rtl="1"/>
                      <a:endParaRPr lang="ar-IQ" sz="1600" dirty="0" smtClean="0"/>
                    </a:p>
                    <a:p>
                      <a:pPr rtl="1"/>
                      <a:r>
                        <a:rPr lang="ar-IQ" sz="1600" dirty="0" smtClean="0"/>
                        <a:t>1-اقتصاديات التعليم</a:t>
                      </a:r>
                    </a:p>
                    <a:p>
                      <a:pPr rtl="1"/>
                      <a:r>
                        <a:rPr lang="ar-IQ" sz="1600" dirty="0" smtClean="0"/>
                        <a:t>2-فلسفة التربية</a:t>
                      </a:r>
                    </a:p>
                    <a:p>
                      <a:pPr rtl="1"/>
                      <a:r>
                        <a:rPr lang="ar-IQ" sz="1600" dirty="0" smtClean="0"/>
                        <a:t>3-تعديل السلوك</a:t>
                      </a:r>
                    </a:p>
                    <a:p>
                      <a:pPr rtl="1"/>
                      <a:r>
                        <a:rPr lang="ar-IQ" sz="1600" dirty="0" smtClean="0"/>
                        <a:t>4-القياس والتقويم</a:t>
                      </a:r>
                    </a:p>
                    <a:p>
                      <a:pPr rtl="1"/>
                      <a:r>
                        <a:rPr lang="ar-IQ" sz="1600" dirty="0" smtClean="0"/>
                        <a:t>5-علم نفس الخواص</a:t>
                      </a:r>
                    </a:p>
                    <a:p>
                      <a:pPr rtl="1"/>
                      <a:r>
                        <a:rPr lang="ar-IQ" sz="1600" dirty="0" smtClean="0"/>
                        <a:t>6-تعليم التفكير</a:t>
                      </a:r>
                    </a:p>
                    <a:p>
                      <a:pPr rtl="1"/>
                      <a:r>
                        <a:rPr lang="ar-IQ" sz="1600" dirty="0" smtClean="0"/>
                        <a:t>7-الصحة</a:t>
                      </a:r>
                      <a:r>
                        <a:rPr lang="ar-IQ" sz="1600" baseline="0" dirty="0" smtClean="0"/>
                        <a:t> النفسية</a:t>
                      </a:r>
                      <a:endParaRPr lang="ar-IQ" sz="1600" dirty="0" smtClean="0"/>
                    </a:p>
                    <a:p>
                      <a:pPr rtl="1"/>
                      <a:r>
                        <a:rPr lang="ar-IQ" sz="1600" dirty="0" smtClean="0"/>
                        <a:t>8-الادارة والاشراف</a:t>
                      </a:r>
                    </a:p>
                    <a:p>
                      <a:pPr rtl="1"/>
                      <a:r>
                        <a:rPr lang="ar-IQ" sz="1600" dirty="0" smtClean="0"/>
                        <a:t>9-تطبيقات</a:t>
                      </a:r>
                    </a:p>
                    <a:p>
                      <a:pPr rtl="1"/>
                      <a:r>
                        <a:rPr lang="ar-IQ" sz="1600" dirty="0" smtClean="0"/>
                        <a:t>10-بحث 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6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6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6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6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8</a:t>
                      </a:r>
                    </a:p>
                    <a:p>
                      <a:pPr algn="ctr" rtl="1"/>
                      <a:r>
                        <a:rPr lang="ar-IQ" sz="16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1600" dirty="0" smtClean="0"/>
                        <a:t>2</a:t>
                      </a:r>
                      <a:endParaRPr lang="ar-IQ" sz="1400" dirty="0" smtClean="0"/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endParaRPr lang="ar-IQ" sz="1600" dirty="0" smtClean="0"/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  <a:p>
                      <a:pPr algn="ctr" rtl="1"/>
                      <a:r>
                        <a:rPr lang="ar-IQ" sz="1600" dirty="0" smtClean="0"/>
                        <a:t>4</a:t>
                      </a:r>
                    </a:p>
                    <a:p>
                      <a:pPr algn="ctr" rtl="1"/>
                      <a:r>
                        <a:rPr lang="ar-IQ" sz="1600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جدول(11) يشير إلى اللجة المعنية في مراجعة وتطوير المناهج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71406" y="1600200"/>
          <a:ext cx="8929716" cy="43691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3437"/>
                <a:gridCol w="1941259"/>
                <a:gridCol w="1788522"/>
                <a:gridCol w="1152516"/>
                <a:gridCol w="2005696"/>
                <a:gridCol w="1488286"/>
              </a:tblGrid>
              <a:tr h="985838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أسماء اللجنة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اللقب العلمي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الاختصاص العام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الاختصاص الدقيق  </a:t>
                      </a:r>
                      <a:endParaRPr lang="ar-IQ" dirty="0"/>
                    </a:p>
                  </a:txBody>
                  <a:tcPr/>
                </a:tc>
              </a:tr>
              <a:tr h="98583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العلوم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ا.د خلود رحيم عصفور</a:t>
                      </a:r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ا.د سندس عبد القادر 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ا.م.د. سالي طالب علوان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ا.م.د نسرين جواد شرقي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أستاذ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استاذ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استاذ مساعد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استاذمساعد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علم النفس التربوي</a:t>
                      </a:r>
                    </a:p>
                    <a:p>
                      <a:pPr rtl="1"/>
                      <a:endParaRPr lang="ar-IQ" dirty="0"/>
                    </a:p>
                    <a:p>
                      <a:pPr rtl="1"/>
                      <a:r>
                        <a:rPr lang="ar-IQ" baseline="0" dirty="0" smtClean="0"/>
                        <a:t>طرائق تدريس اللغه العربية 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علم النفس التربوي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baseline="0" dirty="0" smtClean="0"/>
                        <a:t>علم النفس التربوي </a:t>
                      </a:r>
                    </a:p>
                    <a:p>
                      <a:pPr rtl="1"/>
                      <a:r>
                        <a:rPr lang="ar-IQ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علم نفس التربوي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طرائق تدريس اللغه العربيه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علم</a:t>
                      </a:r>
                      <a:r>
                        <a:rPr lang="ar-IQ" baseline="0" dirty="0" smtClean="0"/>
                        <a:t> النفس االتربوي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baseline="0" dirty="0" smtClean="0"/>
                        <a:t>علم النفس التربوي 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endParaRPr lang="ar-IQ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ar-IQ" sz="1600" dirty="0" smtClean="0"/>
              <a:t>تاسعا- البحث العلمي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14354"/>
          </a:xfrm>
        </p:spPr>
        <p:txBody>
          <a:bodyPr>
            <a:normAutofit/>
          </a:bodyPr>
          <a:lstStyle/>
          <a:p>
            <a:r>
              <a:rPr lang="ar-IQ" sz="1400" dirty="0" smtClean="0"/>
              <a:t>جدول(12) يبين البحوث المنشورة محليا وعربيا وعالميا </a:t>
            </a:r>
          </a:p>
          <a:p>
            <a:endParaRPr lang="ar-IQ" sz="14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" y="2357430"/>
          <a:ext cx="9825329" cy="166335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184"/>
                <a:gridCol w="336492"/>
                <a:gridCol w="1644561"/>
                <a:gridCol w="1127226"/>
                <a:gridCol w="790734"/>
                <a:gridCol w="782358"/>
                <a:gridCol w="2035708"/>
                <a:gridCol w="1190288"/>
                <a:gridCol w="1009480"/>
                <a:gridCol w="618298"/>
              </a:tblGrid>
              <a:tr h="410769">
                <a:tc row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ت</a:t>
                      </a:r>
                      <a:endParaRPr lang="ar-IQ" sz="9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اسم القسم</a:t>
                      </a:r>
                      <a:endParaRPr lang="ar-IQ" sz="9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اسم البحث </a:t>
                      </a:r>
                    </a:p>
                    <a:p>
                      <a:pPr algn="ctr" rtl="1"/>
                      <a:r>
                        <a:rPr lang="ar-IQ" sz="900" dirty="0" smtClean="0"/>
                        <a:t>المنشور</a:t>
                      </a:r>
                      <a:endParaRPr lang="ar-IQ" sz="9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مكان النشر </a:t>
                      </a:r>
                      <a:endParaRPr lang="ar-IQ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اسم </a:t>
                      </a:r>
                    </a:p>
                    <a:p>
                      <a:pPr algn="ctr" rtl="1"/>
                      <a:r>
                        <a:rPr lang="ar-IQ" sz="900" dirty="0" smtClean="0"/>
                        <a:t>الباحث </a:t>
                      </a:r>
                      <a:endParaRPr lang="ar-IQ" sz="9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العدد الكلي للأبحاث </a:t>
                      </a:r>
                      <a:endParaRPr lang="ar-IQ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محليا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عربيا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عالميا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13242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محليا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عربيا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عالميا</a:t>
                      </a:r>
                      <a:endParaRPr lang="ar-IQ" sz="9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dirty="0" smtClean="0"/>
                        <a:t> قسم</a:t>
                      </a:r>
                      <a:r>
                        <a:rPr lang="ar-IQ" sz="900" baseline="0" dirty="0" smtClean="0"/>
                        <a:t> العلوم التربوية والنفسية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تطوير كفايات هيئة التدريس الجامعي وانعكاساتها على تحقيق الجودة الشاملة في مؤسسات التعليم العالي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smtClean="0">
                          <a:latin typeface="+mn-lt"/>
                          <a:ea typeface="Calibri"/>
                          <a:cs typeface="+mn-cs"/>
                        </a:rPr>
                        <a:t>23/1/2017</a:t>
                      </a:r>
                      <a:endParaRPr lang="en-US" sz="90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900" b="1" smtClean="0">
                          <a:latin typeface="+mn-lt"/>
                          <a:ea typeface="Calibri"/>
                          <a:cs typeface="+mn-cs"/>
                        </a:rPr>
                        <a:t>كلية التربية للبنات</a:t>
                      </a:r>
                      <a:endParaRPr lang="en-US" sz="90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baseline="0" dirty="0" smtClean="0"/>
                        <a:t> </a:t>
                      </a: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ا.م.د.شيماء صلاح حسين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 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dirty="0" smtClean="0"/>
                        <a:t> 0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dirty="0" smtClean="0"/>
                        <a:t>0</a:t>
                      </a:r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dirty="0" smtClean="0"/>
                        <a:t>2</a:t>
                      </a:r>
                    </a:p>
                    <a:p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قياس اساليب معاملة الام المتطرفة لدى طلبة الاعدادية الايتام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endParaRPr lang="ar-IQ" sz="900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داخل الجامعة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مجلة كلية التربية للبنات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ا.د.غسان حسين سالم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IQ" sz="900" dirty="0"/>
                    </a:p>
                  </a:txBody>
                  <a:tcPr/>
                </a:tc>
              </a:tr>
              <a:tr h="616830"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الايحاء الذاتي لدى ادارات المدارس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Low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داخل الجامعة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b="1" dirty="0" smtClean="0">
                          <a:latin typeface="+mn-lt"/>
                          <a:ea typeface="Calibri"/>
                          <a:cs typeface="+mn-cs"/>
                        </a:rPr>
                        <a:t>ا.د.غسان حسين سالم</a:t>
                      </a:r>
                      <a:endParaRPr lang="en-US" sz="900" dirty="0" smtClean="0"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3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IQ" sz="900" b="1" i="0" u="none" strike="noStrike" dirty="0" smtClean="0">
                          <a:latin typeface="Times New Roman"/>
                        </a:rPr>
                        <a:t>الذكاء المكاني وعلاقته ببعض المتغيرات لدى طلبة الجامعة </a:t>
                      </a:r>
                      <a:endParaRPr lang="ar-IQ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ا.د.سميرة عبد الحسين كاظم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5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IQ" sz="900" b="1" i="0" u="none" strike="noStrike" dirty="0" smtClean="0">
                          <a:latin typeface="Times New Roman"/>
                        </a:rPr>
                        <a:t>اخلاقيات مهنة التدريس الجامعي في ضوء السلوك الوظيفي</a:t>
                      </a:r>
                      <a:endParaRPr lang="ar-IQ" sz="9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ا.د.نبأ عبد الحسين حسن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6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القلق الاخلاقي وعلاقته برتب الهوية عند طلابة المرحلة الثانوية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ا.م.د.امل كاظم ميرة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7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السلوك المضاد للمجتمع وعلاقته بالحاجة الى الحب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ا.م.د.امل كاظم ميرة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8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اتجاهات الشباب نحو العمل الحر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ا.م.د.امل كاظم ميرة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9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التفكير الحاذق وعلاقته بأساليب معالجة المعلومات لدى طلبة المرحلة الاعدادية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ا.م.د.سالي طالب علوان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10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اساليب التفكير وعلاقتها بالحاجة الى المعرفة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ا.م.د.ازهار هادي رشيد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التوجه الزمني وعلاقته بنمط الشخصية </a:t>
                      </a:r>
                      <a:r>
                        <a:rPr lang="en-US" sz="900" b="1" i="0" u="none" strike="noStrike" dirty="0">
                          <a:latin typeface="Times New Roman"/>
                        </a:rPr>
                        <a:t>A,B </a:t>
                      </a:r>
                      <a:r>
                        <a:rPr lang="ar-IQ" sz="900" b="1" i="0" u="none" strike="noStrike" dirty="0">
                          <a:latin typeface="Times New Roman"/>
                        </a:rPr>
                        <a:t>لدى طلبة الجامعة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baseline="0" dirty="0" smtClean="0"/>
                        <a:t>ا.م.د.ازهار هادي رشيد</a:t>
                      </a:r>
                    </a:p>
                    <a:p>
                      <a:pPr rtl="1"/>
                      <a:r>
                        <a:rPr lang="ar-IQ" sz="900" baseline="0" dirty="0" smtClean="0"/>
                        <a:t>ا.م.د.خلود رحيم عصفور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12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حقوق الانسان في العملية التربوية للمرحلة الابتدائية(رؤية تربوية)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ا.م.د.نسرين جواد كاظم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13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دور حقوق الانسان في المناهج الدراسية في تعليم ذوي الاحتياجات الخاصة(رؤية تربوية)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baseline="0" dirty="0" smtClean="0"/>
                        <a:t>ا.م.د.نسرين جواد كاظم</a:t>
                      </a:r>
                    </a:p>
                    <a:p>
                      <a:pPr rtl="1"/>
                      <a:endParaRPr lang="ar-IQ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14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ا(لضغوط النفسية لدى العاطلين عن العمل وعلاقته بالحياة الهانئة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م.د.اسماء عبد الحسين محمد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15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IQ" sz="900" b="1" i="0" u="none" strike="noStrike" dirty="0">
                          <a:latin typeface="Times New Roman"/>
                        </a:rPr>
                        <a:t>(الكشف عن فاعلية اداتي لكشف الموهوبين من وجهة </a:t>
                      </a:r>
                      <a:r>
                        <a:rPr lang="ar-IQ" sz="900" b="1" i="1" u="none" strike="noStrike" dirty="0">
                          <a:latin typeface="Times New Roman"/>
                        </a:rPr>
                        <a:t>نظر</a:t>
                      </a:r>
                      <a:r>
                        <a:rPr lang="ar-IQ" sz="900" b="1" i="0" u="none" strike="noStrike" dirty="0">
                          <a:latin typeface="Times New Roman"/>
                        </a:rPr>
                        <a:t> مدرسيهم 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م.د.حزيمة كمال عبد المجيد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16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900" b="1" i="0" u="none" strike="noStrike" dirty="0">
                          <a:latin typeface="Arial"/>
                        </a:rPr>
                        <a:t>الحواجز النفسية وعلاقتها بالتوافق مع الحياة </a:t>
                      </a:r>
                      <a:br>
                        <a:rPr lang="ar-IQ" sz="900" b="1" i="0" u="none" strike="noStrike" dirty="0">
                          <a:latin typeface="Arial"/>
                        </a:rPr>
                      </a:br>
                      <a:r>
                        <a:rPr lang="ar-IQ" sz="900" b="1" i="0" u="none" strike="noStrike" dirty="0">
                          <a:latin typeface="Arial"/>
                        </a:rPr>
                        <a:t>الجامعية عند طلبة الجامعة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م.د.ميسون حامد طاهر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17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900" b="1" i="0" u="none" strike="noStrike" dirty="0">
                          <a:latin typeface="Arial"/>
                        </a:rPr>
                        <a:t>اتجاهات تدريسي الجامعة نحو المختبر النفسي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م.م.استبرق عبدالله عبد الحسن</a:t>
                      </a:r>
                    </a:p>
                    <a:p>
                      <a:pPr rtl="1"/>
                      <a:r>
                        <a:rPr lang="ar-IQ" sz="900" baseline="0" dirty="0" smtClean="0"/>
                        <a:t>م.د.انعام مجيد عبيد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75106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18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900" b="1" i="0" u="none" strike="noStrike" dirty="0">
                          <a:latin typeface="Arial"/>
                        </a:rPr>
                        <a:t>واقع استخدام اعضاء الهيئة التدريسية لعمليات العلم وعلاقتها</a:t>
                      </a:r>
                      <a:br>
                        <a:rPr lang="ar-IQ" sz="900" b="1" i="0" u="none" strike="noStrike" dirty="0">
                          <a:latin typeface="Arial"/>
                        </a:rPr>
                      </a:br>
                      <a:r>
                        <a:rPr lang="ar-IQ" sz="900" b="1" i="0" u="none" strike="noStrike" dirty="0">
                          <a:latin typeface="Arial"/>
                        </a:rPr>
                        <a:t>باتجاهم نحو مهنة التدريس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IQ" sz="900" baseline="0" dirty="0" smtClean="0"/>
                        <a:t>م.د.صبا علي طلال</a:t>
                      </a:r>
                    </a:p>
                    <a:p>
                      <a:pPr rtl="1"/>
                      <a:r>
                        <a:rPr lang="ar-IQ" sz="900" baseline="0" dirty="0" smtClean="0"/>
                        <a:t>ا.م.د.رائد بايش الركابي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  <a:tr h="821537"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19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IQ" sz="900" b="1" i="0" u="none" strike="noStrike" dirty="0">
                          <a:latin typeface="Arial"/>
                        </a:rPr>
                        <a:t>الاحتياجات التدريبية اللازمة لاعضاء الهيئة التدريسية</a:t>
                      </a:r>
                      <a:br>
                        <a:rPr lang="ar-IQ" sz="900" b="1" i="0" u="none" strike="noStrike" dirty="0">
                          <a:latin typeface="Arial"/>
                        </a:rPr>
                      </a:br>
                      <a:r>
                        <a:rPr lang="ar-IQ" sz="900" b="1" i="0" u="none" strike="noStrike" dirty="0">
                          <a:latin typeface="Arial"/>
                        </a:rPr>
                        <a:t> من وجهة نظرهم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sz="900" dirty="0" smtClean="0"/>
                        <a:t>1</a:t>
                      </a:r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900" baseline="0" dirty="0" smtClean="0"/>
                        <a:t>ا.م.د.رائد بايش الركابي</a:t>
                      </a:r>
                    </a:p>
                    <a:p>
                      <a:pPr rtl="1"/>
                      <a:r>
                        <a:rPr lang="ar-IQ" sz="900" baseline="0" dirty="0" smtClean="0"/>
                        <a:t>م.د.صبا علي طلال</a:t>
                      </a:r>
                    </a:p>
                    <a:p>
                      <a:pPr rtl="1"/>
                      <a:endParaRPr lang="ar-IQ" sz="9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عاشرا- إدارة الجودة والتحسين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لا يوجد في الوقت الحاضر لجنة اعتماد يتعامل معها القسم 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حادي عشر- تحليل سوات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يتضمن تحليل سوات الإجابة على الأسئلة الآتية </a:t>
            </a:r>
          </a:p>
          <a:p>
            <a:r>
              <a:rPr lang="ar-IQ" dirty="0" smtClean="0"/>
              <a:t>ما هي نقاط القوة التي يتمتع بها القسم ؟ تذكر </a:t>
            </a:r>
          </a:p>
          <a:p>
            <a:r>
              <a:rPr lang="ar-IQ" dirty="0" smtClean="0"/>
              <a:t>ما هي نقاط الضعف التي شخصت من قبل القسم ؟ تذكر </a:t>
            </a:r>
          </a:p>
          <a:p>
            <a:r>
              <a:rPr lang="ar-IQ" u="sng" dirty="0" smtClean="0"/>
              <a:t>الفرص والتهديدات </a:t>
            </a:r>
            <a:endParaRPr lang="ar-IQ" u="sng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جدول(13) يوضح نقاط القوة للقسم وضعفه واهم الفرص التي توفرت للقسم والتهديدات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6217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1600"/>
                <a:gridCol w="990304"/>
                <a:gridCol w="1752896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اسم القسم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نقاط القوة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نقاط الضعف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الفرص المتوفرة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التهديدات التي يواجهها القسم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العلوم التربوية والنفسية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1- يضم القسم </a:t>
                      </a:r>
                      <a:r>
                        <a:rPr lang="ar-IQ" dirty="0" smtClean="0"/>
                        <a:t>39 تدريسي نسبة جيدة منهم من حملة الالقاب العلمية من استاذ مساعد واستاذ</a:t>
                      </a:r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2-</a:t>
                      </a:r>
                      <a:r>
                        <a:rPr lang="ar-IQ" baseline="0" dirty="0" smtClean="0"/>
                        <a:t> توجد دراسات عليا في علم النفس التربوي للماجستير والدكتوراه </a:t>
                      </a:r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3- </a:t>
                      </a:r>
                      <a:r>
                        <a:rPr lang="ar-IQ" baseline="0" dirty="0" smtClean="0"/>
                        <a:t>بقيم القسم ندوات علمية وورش عمل ضمن خطة يقترحها الفسم وتقر من الوزارة في الموافقة على تنفيذها</a:t>
                      </a:r>
                    </a:p>
                    <a:p>
                      <a:pPr rtl="1"/>
                      <a:r>
                        <a:rPr lang="ar-IQ" baseline="0" dirty="0" smtClean="0"/>
                        <a:t>4- يقيم القسم بالقاء محاضرات متنوعة للطالبات كل يوم خميس من كل اسبوع في الساعة الحرة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1-عدم فتح دراسة الماجستير في تخصص طرائق التدريس والتربية</a:t>
                      </a:r>
                    </a:p>
                    <a:p>
                      <a:pPr rtl="1"/>
                      <a:r>
                        <a:rPr lang="ar-IQ" baseline="0" smtClean="0"/>
                        <a:t>2-تكليف التدريسيين بساعات ومحاضرات اضافية اكثر من النصاب القانوني </a:t>
                      </a:r>
                      <a:endParaRPr lang="ar-IQ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r>
              <a:rPr lang="ar-IQ" dirty="0" smtClean="0"/>
              <a:t>ثالثا- التنظيم الإداري للقسم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يتضمن التنظيم الإداري للقسم المعلومات الآتية </a:t>
            </a:r>
          </a:p>
          <a:p>
            <a:pPr lvl="0"/>
            <a:r>
              <a:rPr lang="ar-IQ" dirty="0" smtClean="0"/>
              <a:t>معلومات تعريفية عن رئيس القسم:</a:t>
            </a:r>
            <a:endParaRPr lang="en-US" dirty="0" smtClean="0"/>
          </a:p>
          <a:p>
            <a:pPr lvl="0"/>
            <a:r>
              <a:rPr lang="ar-IQ" dirty="0" smtClean="0"/>
              <a:t>الاسم: سميرة عبد الحسين كاظم.</a:t>
            </a:r>
            <a:endParaRPr lang="en-US" dirty="0" smtClean="0"/>
          </a:p>
          <a:p>
            <a:pPr lvl="0"/>
            <a:r>
              <a:rPr lang="ar-IQ" dirty="0" smtClean="0"/>
              <a:t>اللقب العلمي: استاذ مساعد.</a:t>
            </a:r>
            <a:endParaRPr lang="en-US" dirty="0" smtClean="0"/>
          </a:p>
          <a:p>
            <a:pPr lvl="0"/>
            <a:r>
              <a:rPr lang="ar-IQ" dirty="0" smtClean="0"/>
              <a:t>الشهادة: دكتوراه في علم نفس النمو.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ar-IQ" dirty="0" smtClean="0"/>
              <a:t>- مخطط يوضح الهيكلية الإداري للقسم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dirty="0" smtClean="0"/>
              <a:t>                          رئيس القسم1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  مقررين               التدريسين                    الموظفون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       2                      </a:t>
            </a:r>
            <a:r>
              <a:rPr lang="ar-IQ" smtClean="0"/>
              <a:t>40                            2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رابعا- الأهداف التعليمية لبرنامج القسم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يتضمن هذا المحور المعلومات الآتية </a:t>
            </a:r>
          </a:p>
          <a:p>
            <a:r>
              <a:rPr lang="ar-IQ" dirty="0" smtClean="0"/>
              <a:t>رسالة القسم </a:t>
            </a:r>
          </a:p>
          <a:p>
            <a:r>
              <a:rPr lang="ar-IQ" dirty="0" smtClean="0"/>
              <a:t>أهداف التعليم والتعلم </a:t>
            </a:r>
          </a:p>
          <a:p>
            <a:r>
              <a:rPr lang="ar-IQ" dirty="0" smtClean="0"/>
              <a:t>مدى تناسق أهداف القسم التعليمية مع رسالة الكلية </a:t>
            </a:r>
          </a:p>
          <a:p>
            <a:r>
              <a:rPr lang="ar-IQ" dirty="0" smtClean="0"/>
              <a:t>محتويات البرنامج يشمل على الأتي/ </a:t>
            </a:r>
          </a:p>
          <a:p>
            <a:r>
              <a:rPr lang="ar-IQ" dirty="0" smtClean="0"/>
              <a:t>البكالوريوس – أسماء المواد الدراسية لكل مرحلة وعدد ساعاتها </a:t>
            </a:r>
          </a:p>
          <a:p>
            <a:r>
              <a:rPr lang="ar-IQ" dirty="0" smtClean="0"/>
              <a:t>دبلوم </a:t>
            </a:r>
          </a:p>
          <a:p>
            <a:r>
              <a:rPr lang="ar-IQ" dirty="0" smtClean="0"/>
              <a:t>ماجستير </a:t>
            </a:r>
          </a:p>
          <a:p>
            <a:r>
              <a:rPr lang="ar-IQ" dirty="0" smtClean="0"/>
              <a:t>دكتوراه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 lvl="0"/>
            <a:r>
              <a:rPr lang="ar-IQ" dirty="0" smtClean="0"/>
              <a:t>رسالة القسم: </a:t>
            </a:r>
            <a:endParaRPr lang="en-US" dirty="0" smtClean="0"/>
          </a:p>
          <a:p>
            <a:pPr lvl="0"/>
            <a:r>
              <a:rPr lang="ar-IQ" dirty="0" smtClean="0"/>
              <a:t>اعداد الطالبات اعداداً علمياً و مهنياً و ثقافياً و تمكينهن من معرفة الحقائق والمفاهيم والنظريات التربوية والنفسية واستيعاب المبادء الاساسية التي تؤهلهن للتدريس والبحث العلمي والارشاد التروي والنفسي في المؤسسات التربوية والاجتماعية.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ar-IQ" dirty="0" smtClean="0"/>
              <a:t>أهداف التعليم والتعلم </a:t>
            </a:r>
            <a:endParaRPr lang="en-US" dirty="0" smtClean="0"/>
          </a:p>
          <a:p>
            <a:r>
              <a:rPr lang="ar-IQ" dirty="0" smtClean="0"/>
              <a:t>- اعداد مدرسات مؤهلات علمياً وعملياً في مجال التدريس     في التربية وعلم النفس والارشاد التربوي والنفسي.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lvl="0"/>
            <a:r>
              <a:rPr lang="ar-IQ" dirty="0" smtClean="0"/>
              <a:t>مدى تناسق أهداف القسم التعليمية مع رسالة الكلية 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ــ يوجد تناسق تام بين اهداف القسم التعليمية من حيث اعداد المدرسات المؤهلات علمياً مع الهدف الرئيسي للكلية المتمثل في اعداد المدرسات المؤهلات علمياً للتدريس في الثانويات في مختلف التخصصات الانسانية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 smtClean="0"/>
              <a:t>محتويات البرنامج يشمل على الأتي/ </a:t>
            </a:r>
            <a:endParaRPr lang="en-US" dirty="0" smtClean="0"/>
          </a:p>
          <a:p>
            <a:pPr lvl="0"/>
            <a:r>
              <a:rPr lang="ar-IQ" dirty="0" smtClean="0"/>
              <a:t>البكالوريوس – أسماء المواد الدراسية لكل مرحلة وعدد ساعاتها </a:t>
            </a:r>
            <a:endParaRPr lang="en-US" dirty="0" smtClean="0"/>
          </a:p>
          <a:p>
            <a:pPr lvl="0"/>
            <a:r>
              <a:rPr lang="ar-IQ" dirty="0" smtClean="0"/>
              <a:t>دبلوم </a:t>
            </a:r>
            <a:endParaRPr lang="en-US" dirty="0" smtClean="0"/>
          </a:p>
          <a:p>
            <a:pPr lvl="0"/>
            <a:r>
              <a:rPr lang="ar-IQ" dirty="0" smtClean="0"/>
              <a:t>ماجستير: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ar-IQ" dirty="0" smtClean="0"/>
              <a:t>دكتوراه </a:t>
            </a:r>
            <a:endParaRPr lang="ar-IQ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/>
          <a:lstStyle/>
          <a:p>
            <a:r>
              <a:rPr lang="ar-IQ" dirty="0" smtClean="0"/>
              <a:t>البكلوريوس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-1071594"/>
          <a:ext cx="8229600" cy="15275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3190998"/>
                <a:gridCol w="229540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المرحلة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المواد الدراسية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عدد الساعات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المرحلة الاولى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المرحلة الثانية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المرحلة الثالثة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المرحلة الرابعة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z="1800" dirty="0" smtClean="0"/>
                        <a:t>1-علم النفس العام</a:t>
                      </a:r>
                    </a:p>
                    <a:p>
                      <a:pPr rtl="1"/>
                      <a:r>
                        <a:rPr lang="ar-IQ" sz="1800" dirty="0" smtClean="0"/>
                        <a:t>2-الفروق الفردية</a:t>
                      </a:r>
                    </a:p>
                    <a:p>
                      <a:pPr rtl="1"/>
                      <a:r>
                        <a:rPr lang="ar-IQ" sz="1800" dirty="0" smtClean="0"/>
                        <a:t>3-التربية البيئية</a:t>
                      </a:r>
                    </a:p>
                    <a:p>
                      <a:pPr rtl="1"/>
                      <a:r>
                        <a:rPr lang="ar-IQ" sz="1800" dirty="0" smtClean="0"/>
                        <a:t>4- حاسبات</a:t>
                      </a:r>
                    </a:p>
                    <a:p>
                      <a:pPr rtl="1"/>
                      <a:r>
                        <a:rPr lang="ar-IQ" sz="1800" dirty="0" smtClean="0"/>
                        <a:t>5- اللغة العربية</a:t>
                      </a:r>
                    </a:p>
                    <a:p>
                      <a:pPr rtl="1"/>
                      <a:r>
                        <a:rPr lang="ar-IQ" sz="1800" dirty="0" smtClean="0"/>
                        <a:t>6- اسس تربية</a:t>
                      </a:r>
                    </a:p>
                    <a:p>
                      <a:pPr rtl="1"/>
                      <a:r>
                        <a:rPr lang="ar-IQ" sz="1800" dirty="0" smtClean="0"/>
                        <a:t>7- اللغة الانكليزية</a:t>
                      </a:r>
                    </a:p>
                    <a:p>
                      <a:pPr rtl="1"/>
                      <a:r>
                        <a:rPr lang="ar-IQ" sz="1800" dirty="0" smtClean="0"/>
                        <a:t>8- حقوق انسان</a:t>
                      </a:r>
                    </a:p>
                    <a:p>
                      <a:pPr rtl="1"/>
                      <a:r>
                        <a:rPr lang="ar-IQ" sz="1800" dirty="0" smtClean="0"/>
                        <a:t>9علم الاجتماع</a:t>
                      </a:r>
                      <a:r>
                        <a:rPr lang="ar-IQ" sz="1800" baseline="0" dirty="0" smtClean="0"/>
                        <a:t> التربوي</a:t>
                      </a:r>
                      <a:endParaRPr lang="ar-IQ" sz="1800" dirty="0" smtClean="0"/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1-التعليم المستمر</a:t>
                      </a:r>
                    </a:p>
                    <a:p>
                      <a:pPr rtl="1"/>
                      <a:r>
                        <a:rPr lang="ar-IQ" dirty="0" smtClean="0"/>
                        <a:t>2-المنهج</a:t>
                      </a:r>
                      <a:r>
                        <a:rPr lang="ar-IQ" baseline="0" dirty="0" smtClean="0"/>
                        <a:t> والكتاب المدرسي</a:t>
                      </a:r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3-التخطيط التربوي</a:t>
                      </a:r>
                    </a:p>
                    <a:p>
                      <a:pPr rtl="1"/>
                      <a:r>
                        <a:rPr lang="ar-IQ" dirty="0" smtClean="0"/>
                        <a:t>4-علم نفس النمو</a:t>
                      </a:r>
                    </a:p>
                    <a:p>
                      <a:pPr rtl="1"/>
                      <a:r>
                        <a:rPr lang="ar-IQ" dirty="0" smtClean="0"/>
                        <a:t>5-اللغة الانكليزية</a:t>
                      </a:r>
                    </a:p>
                    <a:p>
                      <a:pPr rtl="1"/>
                      <a:r>
                        <a:rPr lang="ar-IQ" dirty="0" smtClean="0"/>
                        <a:t>6-الاحصاء</a:t>
                      </a:r>
                      <a:r>
                        <a:rPr lang="ar-IQ" baseline="0" dirty="0" smtClean="0"/>
                        <a:t> التربوي</a:t>
                      </a:r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7-علم النفس التربوي</a:t>
                      </a:r>
                    </a:p>
                    <a:p>
                      <a:pPr rtl="1"/>
                      <a:r>
                        <a:rPr lang="ar-IQ" dirty="0" smtClean="0"/>
                        <a:t>8-الحاسبات</a:t>
                      </a:r>
                    </a:p>
                    <a:p>
                      <a:pPr rtl="1"/>
                      <a:r>
                        <a:rPr lang="ar-IQ" dirty="0" smtClean="0"/>
                        <a:t>9-علم النفس الاجتماعي</a:t>
                      </a:r>
                    </a:p>
                    <a:p>
                      <a:pPr rtl="1"/>
                      <a:r>
                        <a:rPr lang="ar-IQ" dirty="0" smtClean="0"/>
                        <a:t>10-اللغة العربية</a:t>
                      </a:r>
                    </a:p>
                    <a:p>
                      <a:pPr rtl="1"/>
                      <a:endParaRPr lang="ar-IQ" dirty="0" smtClean="0"/>
                    </a:p>
                    <a:p>
                      <a:pPr rtl="1"/>
                      <a:r>
                        <a:rPr lang="ar-IQ" dirty="0" smtClean="0"/>
                        <a:t>1-علم النفس الفسيولوجي</a:t>
                      </a:r>
                    </a:p>
                    <a:p>
                      <a:pPr rtl="1"/>
                      <a:r>
                        <a:rPr lang="ar-IQ" dirty="0" smtClean="0"/>
                        <a:t>2-علم النفس التجريبي</a:t>
                      </a:r>
                    </a:p>
                    <a:p>
                      <a:pPr rtl="1"/>
                      <a:r>
                        <a:rPr lang="ar-IQ" dirty="0" smtClean="0"/>
                        <a:t>3-علم نفس االمعرفي</a:t>
                      </a:r>
                    </a:p>
                    <a:p>
                      <a:pPr rtl="1"/>
                      <a:r>
                        <a:rPr lang="ar-IQ" dirty="0" smtClean="0"/>
                        <a:t>4-علم نفس الشخصية</a:t>
                      </a:r>
                    </a:p>
                    <a:p>
                      <a:pPr rtl="1"/>
                      <a:r>
                        <a:rPr lang="ar-IQ" dirty="0" smtClean="0"/>
                        <a:t>5-التربية المقارنة</a:t>
                      </a:r>
                    </a:p>
                    <a:p>
                      <a:pPr rtl="1"/>
                      <a:r>
                        <a:rPr lang="ar-IQ" dirty="0" smtClean="0"/>
                        <a:t>6-طرائق التدريس</a:t>
                      </a:r>
                    </a:p>
                    <a:p>
                      <a:pPr rtl="1"/>
                      <a:r>
                        <a:rPr lang="ar-IQ" dirty="0" smtClean="0"/>
                        <a:t>7-الاحصاء الاستدلالي</a:t>
                      </a:r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8-مناهج البحث</a:t>
                      </a:r>
                    </a:p>
                    <a:p>
                      <a:pPr rtl="1"/>
                      <a:r>
                        <a:rPr lang="ar-IQ" baseline="0" dirty="0" smtClean="0"/>
                        <a:t>9-الارشاد التربوي</a:t>
                      </a:r>
                    </a:p>
                    <a:p>
                      <a:pPr rtl="1"/>
                      <a:r>
                        <a:rPr lang="ar-IQ" baseline="0" dirty="0" smtClean="0"/>
                        <a:t>10-الوسائل التعليمية</a:t>
                      </a:r>
                    </a:p>
                    <a:p>
                      <a:pPr rtl="1"/>
                      <a:endParaRPr lang="ar-IQ" baseline="0" dirty="0" smtClean="0"/>
                    </a:p>
                    <a:p>
                      <a:pPr rtl="1"/>
                      <a:r>
                        <a:rPr lang="ar-IQ" baseline="0" dirty="0" smtClean="0"/>
                        <a:t>1-فلسفة التربية</a:t>
                      </a:r>
                    </a:p>
                    <a:p>
                      <a:pPr rtl="1"/>
                      <a:r>
                        <a:rPr lang="ar-IQ" baseline="0" dirty="0" smtClean="0"/>
                        <a:t>2-اقتصاديات التعليم</a:t>
                      </a:r>
                    </a:p>
                    <a:p>
                      <a:pPr rtl="1"/>
                      <a:r>
                        <a:rPr lang="ar-IQ" baseline="0" dirty="0" smtClean="0"/>
                        <a:t>3- تعديل السلوك</a:t>
                      </a:r>
                    </a:p>
                    <a:p>
                      <a:pPr rtl="1"/>
                      <a:r>
                        <a:rPr lang="ar-IQ" baseline="0" dirty="0" smtClean="0"/>
                        <a:t>4-القياس والتقويم</a:t>
                      </a:r>
                    </a:p>
                    <a:p>
                      <a:pPr rtl="1"/>
                      <a:r>
                        <a:rPr lang="ar-IQ" baseline="0" dirty="0" smtClean="0"/>
                        <a:t>5-الادارة والاشراف</a:t>
                      </a:r>
                    </a:p>
                    <a:p>
                      <a:pPr rtl="1"/>
                      <a:r>
                        <a:rPr lang="ar-IQ" baseline="0" dirty="0" smtClean="0"/>
                        <a:t>6-الصحة النفسية</a:t>
                      </a:r>
                    </a:p>
                    <a:p>
                      <a:pPr rtl="1"/>
                      <a:r>
                        <a:rPr lang="ar-IQ" baseline="0" dirty="0" smtClean="0"/>
                        <a:t>7-التربية العملية</a:t>
                      </a:r>
                    </a:p>
                    <a:p>
                      <a:pPr rtl="1"/>
                      <a:r>
                        <a:rPr lang="ar-IQ" baseline="0" dirty="0" smtClean="0"/>
                        <a:t>8-مشاريع بحوث التخرج</a:t>
                      </a:r>
                    </a:p>
                    <a:p>
                      <a:pPr rtl="1"/>
                      <a:r>
                        <a:rPr lang="ar-IQ" baseline="0" dirty="0" smtClean="0"/>
                        <a:t>9- تعليم التفكير</a:t>
                      </a:r>
                    </a:p>
                    <a:p>
                      <a:pPr rtl="1"/>
                      <a:r>
                        <a:rPr lang="ar-IQ" baseline="0" dirty="0" smtClean="0"/>
                        <a:t>10- علم نفس الخواص</a:t>
                      </a:r>
                      <a:endParaRPr lang="ar-IQ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3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3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r>
                        <a:rPr lang="ar-IQ" dirty="0" smtClean="0"/>
                        <a:t>3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3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4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r>
                        <a:rPr lang="ar-IQ" dirty="0" smtClean="0"/>
                        <a:t>2</a:t>
                      </a:r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  <a:p>
                      <a:pPr algn="ctr" rtl="1"/>
                      <a:endParaRPr lang="ar-IQ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u="sng" dirty="0" smtClean="0"/>
              <a:t>ماجستير علم النفس التربوي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ar-IQ" u="sng" dirty="0" smtClean="0"/>
              <a:t>الكورس الاول</a:t>
            </a:r>
            <a:endParaRPr lang="en-US" dirty="0" smtClean="0"/>
          </a:p>
          <a:p>
            <a:pPr>
              <a:buNone/>
            </a:pPr>
            <a:r>
              <a:rPr lang="ar-IQ" u="sng" dirty="0" smtClean="0"/>
              <a:t>المادة                                      عدد الوحدات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1-علم النفس التربوي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2-قياس وتقويم    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3-علم نفس الشخصية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4-علم نفس اللغة    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5-الاحصاء التربوي                             2</a:t>
            </a:r>
            <a:endParaRPr lang="en-US" dirty="0" smtClean="0"/>
          </a:p>
          <a:p>
            <a:pPr lvl="0">
              <a:buNone/>
            </a:pPr>
            <a:r>
              <a:rPr lang="ar-IQ" dirty="0" smtClean="0"/>
              <a:t>6-اللغة الانكليزية                                 2</a:t>
            </a:r>
            <a:endParaRPr lang="en-US" dirty="0" smtClean="0"/>
          </a:p>
          <a:p>
            <a:pPr>
              <a:buNone/>
            </a:pPr>
            <a:r>
              <a:rPr lang="ar-IQ" dirty="0" smtClean="0"/>
              <a:t>7-مناهج البحث التربوي                         2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8827</TotalTime>
  <Words>2060</Words>
  <Application>Microsoft Office PowerPoint</Application>
  <PresentationFormat>On-screen Show (4:3)</PresentationFormat>
  <Paragraphs>987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سمة Office</vt:lpstr>
      <vt:lpstr>قسم العلوم التربوية والنفسية  أولا-مقدمة عامة عن القسم </vt:lpstr>
      <vt:lpstr>ثانيا- أهداف القسم</vt:lpstr>
      <vt:lpstr>ثالثا- التنظيم الإداري للقسم </vt:lpstr>
      <vt:lpstr>رابعا- الأهداف التعليمية لبرنامج القسم </vt:lpstr>
      <vt:lpstr>Slide 5</vt:lpstr>
      <vt:lpstr>Slide 6</vt:lpstr>
      <vt:lpstr>Slide 7</vt:lpstr>
      <vt:lpstr>البكلوريوس</vt:lpstr>
      <vt:lpstr>ماجستير علم النفس التربوي</vt:lpstr>
      <vt:lpstr>Slide 10</vt:lpstr>
      <vt:lpstr>دكتوراه علم نفس تربوي</vt:lpstr>
      <vt:lpstr>دكتوراه علم نفس تربوي</vt:lpstr>
      <vt:lpstr>دكتوراه علم نفس تربوي الكورس الثاني</vt:lpstr>
      <vt:lpstr>خامسا- الموظفون والمرافق المقدمة   ( الخدمات ) المقدمة للقسم </vt:lpstr>
      <vt:lpstr>ب- المرافق( الخدمات ) المقدمة من قبل القسم </vt:lpstr>
      <vt:lpstr>جـ - بيانات عن البني التحتية للقسم </vt:lpstr>
      <vt:lpstr>البيانات الإحصائية تتضمن أولا</vt:lpstr>
      <vt:lpstr>البيانات الإحصائية تتضمن أولا</vt:lpstr>
      <vt:lpstr>مواصفات(الطلبة ) الطالبات </vt:lpstr>
      <vt:lpstr>جدول(5) عدد الطلبات المقدمة للقسم والعدد الحقيقي للقبول للعام الدراسي 2017/2018للدراسة الاولية</vt:lpstr>
      <vt:lpstr>جدول(7) نسب نجاح المرحلة الأولى للعام الدراسي 2017/2018</vt:lpstr>
      <vt:lpstr>مثال جدول(8) يوضح مخرجات التعليم للمرحلة الأولى في قسم العلوم التربوية والنفسية للعام الدراسي 2018/2017</vt:lpstr>
      <vt:lpstr>جدول(9) عدد الساعات المعتمدة للحصول  على التخرج (شهادة البكلوريوس) </vt:lpstr>
      <vt:lpstr>ثامنا-1- تطوير ومراجعة المناهج جدول(10) يبين تطوير ومراجعة المناهج  </vt:lpstr>
      <vt:lpstr>جدول(11) يشير إلى اللجة المعنية في مراجعة وتطوير المناهج </vt:lpstr>
      <vt:lpstr>تاسعا- البحث العلمي </vt:lpstr>
      <vt:lpstr>عاشرا- إدارة الجودة والتحسين </vt:lpstr>
      <vt:lpstr>حادي عشر- تحليل سوات  </vt:lpstr>
      <vt:lpstr>جدول(13) يوضح نقاط القوة للقسم وضعفه واهم الفرص التي توفرت للقسم والتهديدات 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ألية كتابة التقرير الذاتي لاقسام كلية التربية للبنات</dc:title>
  <dc:creator>SPIDERHOUSE</dc:creator>
  <cp:lastModifiedBy>Nashwan_Acer</cp:lastModifiedBy>
  <cp:revision>186</cp:revision>
  <dcterms:created xsi:type="dcterms:W3CDTF">2015-03-07T05:57:31Z</dcterms:created>
  <dcterms:modified xsi:type="dcterms:W3CDTF">2019-03-31T08:29:03Z</dcterms:modified>
</cp:coreProperties>
</file>