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00100" y="285728"/>
            <a:ext cx="7772400" cy="1470025"/>
          </a:xfrm>
        </p:spPr>
        <p:txBody>
          <a:bodyPr/>
          <a:lstStyle/>
          <a:p>
            <a:r>
              <a:rPr lang="ar-IQ" dirty="0" err="1" smtClean="0"/>
              <a:t>اسباب</a:t>
            </a:r>
            <a:r>
              <a:rPr lang="ar-IQ" dirty="0" smtClean="0"/>
              <a:t> تفشي ظاهرة الفساد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00166" y="2143116"/>
            <a:ext cx="6700862" cy="36385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ar-IQ" dirty="0" smtClean="0"/>
              <a:t>. انتشار الفقر والجهل ونقص المعرفة بالحقوق الفردية ضعف الجهاز القضائي وغياب </a:t>
            </a:r>
            <a:r>
              <a:rPr lang="ar-IQ" dirty="0" err="1" smtClean="0"/>
              <a:t>أستقلاليته</a:t>
            </a:r>
            <a:endParaRPr lang="ar-IQ" dirty="0" smtClean="0"/>
          </a:p>
          <a:p>
            <a:pPr algn="just"/>
            <a:r>
              <a:rPr lang="ar-IQ" dirty="0" smtClean="0"/>
              <a:t>عدم الالتزام بمبدأ الفصل بين السلطات </a:t>
            </a:r>
            <a:r>
              <a:rPr lang="ar-IQ" dirty="0" smtClean="0"/>
              <a:t>الثلاث ( </a:t>
            </a:r>
            <a:r>
              <a:rPr lang="ar-IQ" dirty="0" smtClean="0"/>
              <a:t>تنفيذية ، تشريعية ، قضائية ) وضعف الأجهزة الرقابية في الدولة </a:t>
            </a:r>
            <a:r>
              <a:rPr lang="ar-IQ" dirty="0" smtClean="0"/>
              <a:t>أ</a:t>
            </a:r>
            <a:r>
              <a:rPr lang="ar-IQ" dirty="0" smtClean="0"/>
              <a:t>و </a:t>
            </a:r>
            <a:r>
              <a:rPr lang="ar-IQ" dirty="0" smtClean="0"/>
              <a:t>عدم استقلاليتها </a:t>
            </a:r>
          </a:p>
          <a:p>
            <a:pPr algn="just"/>
            <a:r>
              <a:rPr lang="ar-IQ" dirty="0" smtClean="0"/>
              <a:t>تدني رواتب الموظفين في القطاع العام وارتفاع مستوى المعيشة ، مما يشجع بعض العاملين على البحث عن مصادر مالية أخرى غير شرعية 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err="1" smtClean="0"/>
              <a:t>اسباب</a:t>
            </a:r>
            <a:r>
              <a:rPr lang="ar-IQ" dirty="0" smtClean="0"/>
              <a:t> تفشي ظاهرة الفساد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ضعف </a:t>
            </a:r>
            <a:r>
              <a:rPr lang="ar-IQ" dirty="0" err="1" smtClean="0"/>
              <a:t>االارادة</a:t>
            </a:r>
            <a:r>
              <a:rPr lang="ar-IQ" dirty="0" smtClean="0"/>
              <a:t> </a:t>
            </a:r>
            <a:r>
              <a:rPr lang="ar-IQ" dirty="0" smtClean="0"/>
              <a:t>لدى القيادات السياسية لمكافحة الفساد ، وذلك بعدم </a:t>
            </a:r>
            <a:r>
              <a:rPr lang="ar-IQ" dirty="0" smtClean="0"/>
              <a:t>ا</a:t>
            </a:r>
            <a:r>
              <a:rPr lang="ar-IQ" dirty="0" smtClean="0"/>
              <a:t>تخاذ </a:t>
            </a:r>
            <a:r>
              <a:rPr lang="ar-IQ" dirty="0" err="1" smtClean="0"/>
              <a:t>اي</a:t>
            </a:r>
            <a:r>
              <a:rPr lang="ar-IQ" dirty="0" smtClean="0"/>
              <a:t> </a:t>
            </a:r>
            <a:r>
              <a:rPr lang="ar-IQ" dirty="0" smtClean="0"/>
              <a:t>إ</a:t>
            </a:r>
            <a:r>
              <a:rPr lang="ar-IQ" dirty="0" smtClean="0"/>
              <a:t>جراءات </a:t>
            </a:r>
            <a:r>
              <a:rPr lang="ar-IQ" dirty="0" smtClean="0"/>
              <a:t>وقائية </a:t>
            </a:r>
            <a:r>
              <a:rPr lang="ar-IQ" dirty="0" smtClean="0"/>
              <a:t>أ</a:t>
            </a:r>
            <a:r>
              <a:rPr lang="ar-IQ" dirty="0" smtClean="0"/>
              <a:t>و </a:t>
            </a:r>
            <a:r>
              <a:rPr lang="ar-IQ" dirty="0" smtClean="0"/>
              <a:t>عقابية بحق العناصر الفاسدة </a:t>
            </a:r>
          </a:p>
          <a:p>
            <a:r>
              <a:rPr lang="ar-IQ" dirty="0" smtClean="0"/>
              <a:t>ضعف وانحسار المرافق والمؤسسات العامة التي تخدم المواطنين ، وضعف مؤسسات المجتمع المدني والمؤسسات الخاصة في الرقابة على </a:t>
            </a:r>
            <a:r>
              <a:rPr lang="ar-IQ" dirty="0" err="1" smtClean="0"/>
              <a:t>اعمال</a:t>
            </a:r>
            <a:r>
              <a:rPr lang="ar-IQ" dirty="0" smtClean="0"/>
              <a:t> الحكومة 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أشكال الفساد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err="1" smtClean="0"/>
              <a:t>أستعمال</a:t>
            </a:r>
            <a:r>
              <a:rPr lang="ar-IQ" dirty="0" smtClean="0"/>
              <a:t> المنصب </a:t>
            </a:r>
            <a:r>
              <a:rPr lang="ar-IQ" dirty="0" smtClean="0"/>
              <a:t>العام من قبل الشخصيات </a:t>
            </a:r>
            <a:r>
              <a:rPr lang="ar-IQ" dirty="0" err="1" smtClean="0"/>
              <a:t>المتنفذة</a:t>
            </a:r>
            <a:r>
              <a:rPr lang="ar-IQ" dirty="0" smtClean="0"/>
              <a:t> للحصول على امتيازات </a:t>
            </a:r>
            <a:r>
              <a:rPr lang="ar-IQ" dirty="0" smtClean="0"/>
              <a:t>أ</a:t>
            </a:r>
            <a:r>
              <a:rPr lang="ar-IQ" dirty="0" smtClean="0"/>
              <a:t>و </a:t>
            </a:r>
            <a:r>
              <a:rPr lang="ar-IQ" dirty="0" smtClean="0"/>
              <a:t>عمولات دون وجه حق </a:t>
            </a:r>
          </a:p>
          <a:p>
            <a:r>
              <a:rPr lang="ar-IQ" dirty="0" smtClean="0"/>
              <a:t>عدم فتح مجال للتنافس الحقيقي وغياب تكافؤ الفرص ، </a:t>
            </a:r>
            <a:r>
              <a:rPr lang="ar-IQ" dirty="0" smtClean="0"/>
              <a:t>فضلاً </a:t>
            </a:r>
            <a:r>
              <a:rPr lang="ar-IQ" dirty="0" smtClean="0"/>
              <a:t>عن غياب الشفافية والنزاهة في طرح </a:t>
            </a:r>
            <a:r>
              <a:rPr lang="ar-IQ" dirty="0" err="1" smtClean="0"/>
              <a:t>العطاءات</a:t>
            </a:r>
            <a:r>
              <a:rPr lang="ar-IQ" dirty="0" smtClean="0"/>
              <a:t> الحكومية </a:t>
            </a:r>
          </a:p>
          <a:p>
            <a:r>
              <a:rPr lang="ar-IQ" dirty="0" smtClean="0"/>
              <a:t>المحسوبية والمحاباة والواسطة في التعيينات الحكومية ، واعتماد القرابة والولاء السياسي بدلاً من الكفاءة 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أشكال الفساد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تبذير المال العام من خلال منح تراخيص </a:t>
            </a:r>
            <a:r>
              <a:rPr lang="ar-IQ" dirty="0" smtClean="0"/>
              <a:t>أ</a:t>
            </a:r>
            <a:r>
              <a:rPr lang="ar-IQ" dirty="0" smtClean="0"/>
              <a:t>و </a:t>
            </a:r>
            <a:r>
              <a:rPr lang="ar-IQ" dirty="0" err="1" smtClean="0"/>
              <a:t>اعفاءات</a:t>
            </a:r>
            <a:r>
              <a:rPr lang="ar-IQ" dirty="0" smtClean="0"/>
              <a:t> دون وجه حق </a:t>
            </a:r>
          </a:p>
          <a:p>
            <a:r>
              <a:rPr lang="ar-IQ" dirty="0" smtClean="0"/>
              <a:t>سرقة الأموال والممتلكات العامة من قبل </a:t>
            </a:r>
            <a:r>
              <a:rPr lang="ar-IQ" dirty="0" err="1" smtClean="0"/>
              <a:t>الافراد</a:t>
            </a:r>
            <a:r>
              <a:rPr lang="ar-IQ" dirty="0" smtClean="0"/>
              <a:t> أو من قبل أشخاص </a:t>
            </a:r>
            <a:r>
              <a:rPr lang="ar-IQ" dirty="0" err="1" smtClean="0"/>
              <a:t>متنفذين</a:t>
            </a:r>
            <a:r>
              <a:rPr lang="ar-IQ" dirty="0" smtClean="0"/>
              <a:t> في الدولة </a:t>
            </a:r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err="1" smtClean="0"/>
              <a:t>الاثار</a:t>
            </a:r>
            <a:r>
              <a:rPr lang="ar-IQ" dirty="0" smtClean="0"/>
              <a:t> المترتبة على الفساد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1- أثر الفساد على النواحي الاجتماعية </a:t>
            </a:r>
          </a:p>
          <a:p>
            <a:r>
              <a:rPr lang="ar-IQ" dirty="0" smtClean="0"/>
              <a:t>2- اثر الفساد على النواحي الاقتصادية </a:t>
            </a:r>
          </a:p>
          <a:p>
            <a:r>
              <a:rPr lang="ar-IQ" dirty="0" smtClean="0"/>
              <a:t>3- النظام السياسي 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err="1" smtClean="0"/>
              <a:t>اليات</a:t>
            </a:r>
            <a:r>
              <a:rPr lang="ar-IQ" dirty="0" smtClean="0"/>
              <a:t> مكافحة الفساد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dirty="0" smtClean="0"/>
              <a:t>المحاسبة : هي خضوع الأشخاص الذين يتولون المنصب العام للمساءلة القانونية والإدارية والأخلاقية عن نتائج  </a:t>
            </a:r>
            <a:r>
              <a:rPr lang="ar-IQ" dirty="0"/>
              <a:t>أ</a:t>
            </a:r>
            <a:r>
              <a:rPr lang="ar-IQ" dirty="0" smtClean="0"/>
              <a:t>عمالهم ، </a:t>
            </a:r>
            <a:r>
              <a:rPr lang="ar-IQ" dirty="0" err="1" smtClean="0"/>
              <a:t>اي</a:t>
            </a:r>
            <a:r>
              <a:rPr lang="ar-IQ" dirty="0" smtClean="0"/>
              <a:t> يكون الموظفين الحكوميين </a:t>
            </a:r>
            <a:r>
              <a:rPr lang="ar-IQ" dirty="0" err="1" smtClean="0"/>
              <a:t>مسؤولين</a:t>
            </a:r>
            <a:r>
              <a:rPr lang="ar-IQ" dirty="0" smtClean="0"/>
              <a:t> </a:t>
            </a:r>
            <a:r>
              <a:rPr lang="ar-IQ" dirty="0" err="1" smtClean="0"/>
              <a:t>امام</a:t>
            </a:r>
            <a:r>
              <a:rPr lang="ar-IQ" dirty="0" smtClean="0"/>
              <a:t> رؤسائهم </a:t>
            </a:r>
            <a:r>
              <a:rPr lang="ar-IQ" dirty="0" smtClean="0"/>
              <a:t> الذين </a:t>
            </a:r>
            <a:r>
              <a:rPr lang="ar-IQ" dirty="0" smtClean="0"/>
              <a:t>يكونون بدورهم </a:t>
            </a:r>
            <a:r>
              <a:rPr lang="ar-IQ" dirty="0" err="1" smtClean="0"/>
              <a:t>مسؤولين</a:t>
            </a:r>
            <a:r>
              <a:rPr lang="ar-IQ" dirty="0" smtClean="0"/>
              <a:t> أمام السلطة التشريعية </a:t>
            </a:r>
            <a:r>
              <a:rPr lang="ar-IQ" dirty="0" smtClean="0"/>
              <a:t> التي </a:t>
            </a:r>
            <a:r>
              <a:rPr lang="ar-IQ" dirty="0" smtClean="0"/>
              <a:t>تتولى الرقابة على أعمال السلطة التنفيذية </a:t>
            </a:r>
          </a:p>
          <a:p>
            <a:r>
              <a:rPr lang="ar-IQ" dirty="0" smtClean="0"/>
              <a:t>المساءلة : وهي واجب </a:t>
            </a:r>
            <a:r>
              <a:rPr lang="ar-IQ" dirty="0" err="1" smtClean="0"/>
              <a:t>المسؤولين</a:t>
            </a:r>
            <a:r>
              <a:rPr lang="ar-IQ" dirty="0" smtClean="0"/>
              <a:t> عن الوظائف العامة ، سواء كانوا منتخبين </a:t>
            </a:r>
            <a:r>
              <a:rPr lang="ar-IQ" dirty="0" smtClean="0"/>
              <a:t>أ</a:t>
            </a:r>
            <a:r>
              <a:rPr lang="ar-IQ" dirty="0" smtClean="0"/>
              <a:t>و </a:t>
            </a:r>
            <a:r>
              <a:rPr lang="ar-IQ" dirty="0" smtClean="0"/>
              <a:t>معينين وتقديم تقارير دورية عن نتائج </a:t>
            </a:r>
            <a:r>
              <a:rPr lang="ar-IQ" dirty="0"/>
              <a:t>أ</a:t>
            </a:r>
            <a:r>
              <a:rPr lang="ar-IQ" dirty="0" smtClean="0"/>
              <a:t>عمالهم ومدى نجاحهم في تنفيذها ، وحق المواطن في الحصول على المعلومات اللازمة عن </a:t>
            </a:r>
            <a:r>
              <a:rPr lang="ar-IQ" dirty="0"/>
              <a:t>أ</a:t>
            </a:r>
            <a:r>
              <a:rPr lang="ar-IQ" dirty="0" smtClean="0"/>
              <a:t>عمال السلطات في الدولة ، حتى يتم التأكد من </a:t>
            </a:r>
            <a:r>
              <a:rPr lang="ar-IQ" dirty="0" err="1" smtClean="0"/>
              <a:t>ان</a:t>
            </a:r>
            <a:r>
              <a:rPr lang="ar-IQ" dirty="0" smtClean="0"/>
              <a:t> </a:t>
            </a:r>
            <a:r>
              <a:rPr lang="ar-IQ" dirty="0"/>
              <a:t>أ</a:t>
            </a:r>
            <a:r>
              <a:rPr lang="ar-IQ" dirty="0" smtClean="0"/>
              <a:t>عمالهم تتفق مع القيم الديمقراطية 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err="1" smtClean="0"/>
              <a:t>اليات</a:t>
            </a:r>
            <a:r>
              <a:rPr lang="ar-IQ" dirty="0" smtClean="0"/>
              <a:t> مكافحة الفساد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الشفافية : وهي الوضوح داخل المؤسسة وفي العلاقة  مع المواطنين وعلنية </a:t>
            </a:r>
            <a:r>
              <a:rPr lang="ar-IQ" dirty="0" err="1" smtClean="0"/>
              <a:t>الاجراءات</a:t>
            </a:r>
            <a:r>
              <a:rPr lang="ar-IQ" dirty="0" smtClean="0"/>
              <a:t> والغايات والأهداف  وهو ما ينطبق على </a:t>
            </a:r>
            <a:r>
              <a:rPr lang="ar-IQ" dirty="0"/>
              <a:t>أ</a:t>
            </a:r>
            <a:r>
              <a:rPr lang="ar-IQ" dirty="0" smtClean="0"/>
              <a:t>عمال الحكومة كما ينطبق على المؤسسات الأخرى غير الحكومية </a:t>
            </a:r>
          </a:p>
          <a:p>
            <a:r>
              <a:rPr lang="ar-IQ" dirty="0" smtClean="0"/>
              <a:t>النزاهة : وهي منظومة القيم المتعلقة بالصدق والأمانة والإخلاص في العمل وبالرغم من التقارب بين مفهوم الشفافية والنزاهة </a:t>
            </a:r>
            <a:r>
              <a:rPr lang="ar-IQ" dirty="0" smtClean="0"/>
              <a:t>إ</a:t>
            </a:r>
            <a:r>
              <a:rPr lang="ar-IQ" dirty="0" smtClean="0"/>
              <a:t>لا  </a:t>
            </a:r>
            <a:r>
              <a:rPr lang="ar-IQ" dirty="0" err="1" smtClean="0"/>
              <a:t>ان</a:t>
            </a:r>
            <a:r>
              <a:rPr lang="ar-IQ" dirty="0" smtClean="0"/>
              <a:t> النزاهة تتصل بقيم </a:t>
            </a:r>
            <a:r>
              <a:rPr lang="ar-IQ" dirty="0"/>
              <a:t>أ</a:t>
            </a:r>
            <a:r>
              <a:rPr lang="ar-IQ" dirty="0" smtClean="0"/>
              <a:t>خلاقية ومعنويات </a:t>
            </a:r>
            <a:r>
              <a:rPr lang="ar-IQ" dirty="0" err="1" smtClean="0"/>
              <a:t>واجراءات</a:t>
            </a:r>
            <a:r>
              <a:rPr lang="ar-IQ" dirty="0" smtClean="0"/>
              <a:t> عملية </a:t>
            </a:r>
          </a:p>
          <a:p>
            <a:endParaRPr lang="ar-IQ" dirty="0" smtClean="0"/>
          </a:p>
          <a:p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346</Words>
  <PresentationFormat>عرض على الشاشة (3:4)‏</PresentationFormat>
  <Paragraphs>25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اسباب تفشي ظاهرة الفساد </vt:lpstr>
      <vt:lpstr>اسباب تفشي ظاهرة الفساد </vt:lpstr>
      <vt:lpstr>أشكال الفساد </vt:lpstr>
      <vt:lpstr>أشكال الفساد </vt:lpstr>
      <vt:lpstr>الاثار المترتبة على الفساد </vt:lpstr>
      <vt:lpstr>اليات مكافحة الفساد </vt:lpstr>
      <vt:lpstr>اليات مكافحة الفساد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اسباب تفشي ظاهرة الفساد </dc:title>
  <dc:creator>S.A.K</dc:creator>
  <cp:lastModifiedBy>S.A.K</cp:lastModifiedBy>
  <cp:revision>21</cp:revision>
  <dcterms:created xsi:type="dcterms:W3CDTF">2023-02-07T21:16:34Z</dcterms:created>
  <dcterms:modified xsi:type="dcterms:W3CDTF">2023-03-21T10:39:57Z</dcterms:modified>
</cp:coreProperties>
</file>