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 الديمقراطية  وخصائصها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 . زينة داود سالم  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تعريف الديمقراطية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هي كلمة مركبة من كلمتان </a:t>
            </a:r>
            <a:r>
              <a:rPr lang="ar-IQ" dirty="0" smtClean="0"/>
              <a:t>الأولى </a:t>
            </a:r>
            <a:r>
              <a:rPr lang="ar-IQ" dirty="0" smtClean="0"/>
              <a:t>مشتقة من الكلمة اليونانية ( </a:t>
            </a:r>
            <a:r>
              <a:rPr lang="ar-IQ" dirty="0" err="1" smtClean="0"/>
              <a:t>ديموس</a:t>
            </a:r>
            <a:r>
              <a:rPr lang="ar-IQ" dirty="0" smtClean="0"/>
              <a:t> ) وتعني عامة الناس والثانية (</a:t>
            </a:r>
            <a:r>
              <a:rPr lang="ar-IQ" dirty="0" err="1" smtClean="0"/>
              <a:t>كراتوس</a:t>
            </a:r>
            <a:r>
              <a:rPr lang="ar-IQ" dirty="0" smtClean="0"/>
              <a:t> ) وتعني حكم  وبذلك تعرف الديمقراطية (حكم الشعب </a:t>
            </a:r>
            <a:r>
              <a:rPr lang="ar-IQ" dirty="0" smtClean="0"/>
              <a:t>أ</a:t>
            </a:r>
            <a:r>
              <a:rPr lang="ar-IQ" dirty="0" smtClean="0"/>
              <a:t>و </a:t>
            </a:r>
            <a:r>
              <a:rPr lang="ar-IQ" dirty="0" smtClean="0"/>
              <a:t>حكم الشعب لنفسه </a:t>
            </a:r>
            <a:r>
              <a:rPr lang="ar-IQ" dirty="0" smtClean="0"/>
              <a:t>) .</a:t>
            </a:r>
            <a:endParaRPr lang="ar-IQ" dirty="0" smtClean="0"/>
          </a:p>
          <a:p>
            <a:r>
              <a:rPr lang="ar-IQ" smtClean="0"/>
              <a:t>وهي </a:t>
            </a:r>
            <a:r>
              <a:rPr lang="ar-IQ" dirty="0" smtClean="0"/>
              <a:t>شكل من </a:t>
            </a:r>
            <a:r>
              <a:rPr lang="ar-IQ" dirty="0" err="1" smtClean="0"/>
              <a:t>اشكال</a:t>
            </a:r>
            <a:r>
              <a:rPr lang="ar-IQ" dirty="0" smtClean="0"/>
              <a:t> الحكم السياسي قائم </a:t>
            </a:r>
            <a:r>
              <a:rPr lang="ar-IQ" dirty="0" err="1" smtClean="0"/>
              <a:t>بالاجمال</a:t>
            </a:r>
            <a:r>
              <a:rPr lang="ar-IQ" dirty="0" smtClean="0"/>
              <a:t> على التداول السلمي للسلطة ، وحكم الأكثرية وحماية حقوق </a:t>
            </a:r>
            <a:r>
              <a:rPr lang="ar-IQ" dirty="0" err="1" smtClean="0"/>
              <a:t>الاقليات</a:t>
            </a:r>
            <a:r>
              <a:rPr lang="ar-IQ" dirty="0" smtClean="0"/>
              <a:t> ، </a:t>
            </a:r>
            <a:endParaRPr lang="ar-IQ" dirty="0" smtClean="0"/>
          </a:p>
          <a:p>
            <a:r>
              <a:rPr lang="ar-IQ" dirty="0" smtClean="0"/>
              <a:t>وتعرف الديمقراطية </a:t>
            </a:r>
            <a:r>
              <a:rPr lang="ar-IQ" dirty="0" smtClean="0"/>
              <a:t> على </a:t>
            </a:r>
            <a:r>
              <a:rPr lang="ar-IQ" dirty="0" err="1" smtClean="0"/>
              <a:t>انها</a:t>
            </a:r>
            <a:r>
              <a:rPr lang="ar-IQ" dirty="0" smtClean="0"/>
              <a:t> نظام </a:t>
            </a:r>
            <a:r>
              <a:rPr lang="ar-IQ" dirty="0" smtClean="0"/>
              <a:t>الحرية السياسية </a:t>
            </a:r>
            <a:r>
              <a:rPr lang="ar-IQ" dirty="0" smtClean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أشكال الديمقراطية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الديمقراطية السياسية : والتي تهم بمصدر السيادة والسلطة وحقوق المواطن السياسية ومساهمته في الانتخابات وتشكيل الأحزاب </a:t>
            </a:r>
            <a:r>
              <a:rPr lang="ar-IQ" dirty="0" err="1" smtClean="0"/>
              <a:t>وابداء</a:t>
            </a:r>
            <a:r>
              <a:rPr lang="ar-IQ" dirty="0" smtClean="0"/>
              <a:t> الرأي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smtClean="0"/>
              <a:t>الديمقراطية </a:t>
            </a:r>
            <a:r>
              <a:rPr lang="ar-IQ" dirty="0" err="1" smtClean="0"/>
              <a:t>الإجتماعية</a:t>
            </a:r>
            <a:r>
              <a:rPr lang="ar-IQ" dirty="0" smtClean="0"/>
              <a:t> : والتي تهتم بتحسين أوضاع المواطن المادية عن طريق مبدأ العدالة </a:t>
            </a:r>
            <a:r>
              <a:rPr lang="ar-IQ" dirty="0" err="1" smtClean="0"/>
              <a:t>الإجتماعية</a:t>
            </a:r>
            <a:r>
              <a:rPr lang="ar-IQ" dirty="0" smtClean="0"/>
              <a:t> من حيث توزيع خيرات البلاد على كل المواطنين لان للمواطن حق شرعي بنصيب عادل منها </a:t>
            </a:r>
            <a:r>
              <a:rPr lang="ar-IQ" dirty="0" smtClean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المبادئ الأساسية للديمقراطية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الشعب صاحب السيادة ومصدر السلطات  والشرعية </a:t>
            </a:r>
          </a:p>
          <a:p>
            <a:r>
              <a:rPr lang="ar-IQ" dirty="0" smtClean="0"/>
              <a:t>انبثاق السلطات بالانتخاب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smtClean="0"/>
              <a:t>الإقرار للأغلبية بأن تحكم </a:t>
            </a:r>
            <a:r>
              <a:rPr lang="ar-IQ" dirty="0" err="1" smtClean="0"/>
              <a:t>وللاقلية</a:t>
            </a:r>
            <a:r>
              <a:rPr lang="ar-IQ" dirty="0" smtClean="0"/>
              <a:t> </a:t>
            </a:r>
            <a:r>
              <a:rPr lang="ar-IQ" dirty="0" smtClean="0"/>
              <a:t>بأن تعارض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smtClean="0"/>
              <a:t>التعددية الحزبية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smtClean="0"/>
              <a:t>التداول السلمي للسلطة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smtClean="0"/>
              <a:t>مراقبة الحكام وممارسة التأثير عليهم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smtClean="0"/>
              <a:t>فصل السلطات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smtClean="0"/>
              <a:t>ضمان حرية المعتقد والتعبير والعمل النقابي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smtClean="0"/>
              <a:t>حفظ مصالح الضعفاء والأقليات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err="1" smtClean="0"/>
              <a:t>أحترام</a:t>
            </a:r>
            <a:r>
              <a:rPr lang="ar-IQ" dirty="0" smtClean="0"/>
              <a:t> حقوق </a:t>
            </a:r>
            <a:r>
              <a:rPr lang="ar-IQ" dirty="0" smtClean="0"/>
              <a:t>الإنسان 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أنواع الديمقراطية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الديمقراطية المباشرة : وتسمى الديمقراطية النقية ، </a:t>
            </a:r>
            <a:r>
              <a:rPr lang="ar-IQ" dirty="0" smtClean="0"/>
              <a:t>هي </a:t>
            </a:r>
            <a:r>
              <a:rPr lang="ar-IQ" dirty="0" smtClean="0"/>
              <a:t>نظام يصوت فيه الشعب على قرارات الحكومة مثل المصادقة على القوانين </a:t>
            </a:r>
            <a:r>
              <a:rPr lang="ar-IQ" dirty="0" err="1" smtClean="0"/>
              <a:t>او</a:t>
            </a:r>
            <a:r>
              <a:rPr lang="ar-IQ" dirty="0" smtClean="0"/>
              <a:t> رفضها وتسمى الديمقراطية المباشرة لأن الناس يمارسون بشكل مباشر سلطة صنع القرار من دون وسطاء </a:t>
            </a:r>
            <a:r>
              <a:rPr lang="ar-IQ" dirty="0" err="1" smtClean="0"/>
              <a:t>او</a:t>
            </a:r>
            <a:r>
              <a:rPr lang="ar-IQ" dirty="0" smtClean="0"/>
              <a:t> نواب </a:t>
            </a:r>
            <a:r>
              <a:rPr lang="ar-IQ" dirty="0" err="1" smtClean="0"/>
              <a:t>ينوبون</a:t>
            </a:r>
            <a:r>
              <a:rPr lang="ar-IQ" dirty="0" smtClean="0"/>
              <a:t> عنه </a:t>
            </a:r>
            <a:r>
              <a:rPr lang="ar-IQ" dirty="0" smtClean="0"/>
              <a:t>.</a:t>
            </a:r>
            <a:endParaRPr lang="ar-IQ" dirty="0" smtClean="0"/>
          </a:p>
          <a:p>
            <a:pPr algn="just"/>
            <a:r>
              <a:rPr lang="ar-IQ" dirty="0" smtClean="0"/>
              <a:t>الديمقراطية النيابية : </a:t>
            </a:r>
            <a:r>
              <a:rPr lang="ar-IQ" dirty="0" smtClean="0"/>
              <a:t>هي </a:t>
            </a:r>
            <a:r>
              <a:rPr lang="ar-IQ" dirty="0" smtClean="0"/>
              <a:t>نظام سياسي يصوت فيه أفراد الشعب على </a:t>
            </a:r>
            <a:r>
              <a:rPr lang="ar-IQ" dirty="0" err="1" smtClean="0"/>
              <a:t>أختيار</a:t>
            </a:r>
            <a:r>
              <a:rPr lang="ar-IQ" dirty="0" smtClean="0"/>
              <a:t> أعضاء الحكومة الذين بدورهم يتخذون القرارات التي تتفق مع مصالح الناخبين ، وتسمى الديمقراطية النيابية </a:t>
            </a:r>
            <a:r>
              <a:rPr lang="ar-IQ" dirty="0" smtClean="0"/>
              <a:t>لان </a:t>
            </a:r>
            <a:r>
              <a:rPr lang="ar-IQ" dirty="0" smtClean="0"/>
              <a:t>الشعب لا يصوت على القرارات الحكومية بل ينتخب نواباً يقررون عنهم </a:t>
            </a:r>
            <a:r>
              <a:rPr lang="ar-IQ" dirty="0" smtClean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أنواع الديمقراطية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الديمقراطية الشبه مباشرة : وهي التي تجمع الديمقراطية المباشرة والديمقراطية الغير مباشرة ، فهي تهدف </a:t>
            </a:r>
            <a:r>
              <a:rPr lang="ar-IQ" dirty="0" err="1" smtClean="0"/>
              <a:t>الى</a:t>
            </a:r>
            <a:r>
              <a:rPr lang="ar-IQ" dirty="0" smtClean="0"/>
              <a:t> تدخل الشعب للتقرير في الشؤون العامة فتعتمد هذه الديمقراطية على وجود هيئة سلطوية منتخبة </a:t>
            </a:r>
            <a:r>
              <a:rPr lang="ar-IQ" dirty="0" err="1" smtClean="0"/>
              <a:t>الى</a:t>
            </a:r>
            <a:r>
              <a:rPr lang="ar-IQ" dirty="0" smtClean="0"/>
              <a:t> جانب احتفاظ المواطنين ببعض الجوانب التي </a:t>
            </a:r>
            <a:r>
              <a:rPr lang="ar-IQ" dirty="0" err="1" smtClean="0"/>
              <a:t>يباشرها</a:t>
            </a:r>
            <a:r>
              <a:rPr lang="ar-IQ" dirty="0" smtClean="0"/>
              <a:t> بنفسه ، كتدخل في حالة الاستفتاء الشعبي </a:t>
            </a:r>
            <a:r>
              <a:rPr lang="ar-IQ" dirty="0" smtClean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مميزات وخصائص الديمقراطية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حكم الشعب للشعب ولصالح الشعب ، وذلك عن طريق الانتخابات العامة ينتخب فيها الشعب ممثليه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smtClean="0"/>
              <a:t>هو الترتيب المؤسساتي الذي يؤمن الوصول </a:t>
            </a:r>
            <a:r>
              <a:rPr lang="ar-IQ" dirty="0" err="1" smtClean="0"/>
              <a:t>الى</a:t>
            </a:r>
            <a:r>
              <a:rPr lang="ar-IQ" dirty="0" smtClean="0"/>
              <a:t> قرارات سياسية والذي يتمكن فيه </a:t>
            </a:r>
            <a:r>
              <a:rPr lang="ar-IQ" dirty="0" err="1" smtClean="0"/>
              <a:t>الافراد</a:t>
            </a:r>
            <a:r>
              <a:rPr lang="ar-IQ" dirty="0" smtClean="0"/>
              <a:t> </a:t>
            </a:r>
            <a:r>
              <a:rPr lang="ar-IQ" dirty="0" smtClean="0"/>
              <a:t>من امتلاك القدرة على التقرير من خلال التنافس على </a:t>
            </a:r>
            <a:r>
              <a:rPr lang="ar-IQ" dirty="0" err="1" smtClean="0"/>
              <a:t>اصوات</a:t>
            </a:r>
            <a:r>
              <a:rPr lang="ar-IQ" dirty="0" smtClean="0"/>
              <a:t> الناخبين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smtClean="0"/>
              <a:t>نظام سياسي ومنهج سلمي للحكم يكتسب قوته وشرعيته من الشعب من خلال عملية انتخاب تحقق </a:t>
            </a:r>
            <a:r>
              <a:rPr lang="ar-IQ" dirty="0" err="1" smtClean="0"/>
              <a:t>بها</a:t>
            </a:r>
            <a:r>
              <a:rPr lang="ar-IQ" dirty="0" smtClean="0"/>
              <a:t> مصلحة الشعب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smtClean="0"/>
              <a:t>هي الحرية التي تراعي مصالح </a:t>
            </a:r>
            <a:r>
              <a:rPr lang="ar-IQ" dirty="0" err="1" smtClean="0"/>
              <a:t>الأخرين</a:t>
            </a:r>
            <a:r>
              <a:rPr lang="ar-IQ" dirty="0" smtClean="0"/>
              <a:t> </a:t>
            </a:r>
            <a:r>
              <a:rPr lang="ar-IQ" dirty="0" err="1" smtClean="0"/>
              <a:t>او</a:t>
            </a:r>
            <a:r>
              <a:rPr lang="ar-IQ" dirty="0" smtClean="0"/>
              <a:t> مراعاة المصلحة العامة قبل المصلحة الخاصة </a:t>
            </a:r>
            <a:r>
              <a:rPr lang="ar-IQ" dirty="0" smtClean="0"/>
              <a:t>.</a:t>
            </a:r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مميزات وخصائص الديمقراطية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هي الالتزام بالكلمة الصادقة وهي الشورى فيما بينهم للوصول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ar-IQ" dirty="0" err="1" smtClean="0"/>
              <a:t>افضل</a:t>
            </a:r>
            <a:r>
              <a:rPr lang="ar-IQ" dirty="0" smtClean="0"/>
              <a:t> الحلول لمصلحة الجميع وليس لمصلحة فردية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smtClean="0"/>
              <a:t>هي النظام السياسي </a:t>
            </a:r>
            <a:r>
              <a:rPr lang="ar-IQ" dirty="0" err="1" smtClean="0"/>
              <a:t>الإجتماعي</a:t>
            </a:r>
            <a:r>
              <a:rPr lang="ar-IQ" dirty="0" smtClean="0"/>
              <a:t> الذي يقيم العلاقة بين أفراد المجتمع ومشاركتهم الحرة في صنع التشريعات التي تنظم الحياة العامة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smtClean="0"/>
              <a:t>وجود دستور يضم القواعد </a:t>
            </a:r>
            <a:r>
              <a:rPr lang="ar-IQ" dirty="0" err="1" smtClean="0"/>
              <a:t>الاساسية</a:t>
            </a:r>
            <a:r>
              <a:rPr lang="ar-IQ" dirty="0" smtClean="0"/>
              <a:t> لنظام الحكم في الدولة وتشكيل السلطات </a:t>
            </a:r>
            <a:r>
              <a:rPr lang="ar-IQ" dirty="0" smtClean="0"/>
              <a:t>الثلاث </a:t>
            </a:r>
            <a:r>
              <a:rPr lang="ar-IQ" dirty="0" smtClean="0"/>
              <a:t>التشريعية والتنفيذية والقضائية  استقلال السلطة </a:t>
            </a:r>
            <a:r>
              <a:rPr lang="ar-IQ" dirty="0" smtClean="0"/>
              <a:t>القضائية.</a:t>
            </a:r>
            <a:endParaRPr lang="ar-IQ" dirty="0" smtClean="0"/>
          </a:p>
          <a:p>
            <a:r>
              <a:rPr lang="ar-IQ" dirty="0" smtClean="0"/>
              <a:t>سيادة القانون : </a:t>
            </a:r>
            <a:r>
              <a:rPr lang="ar-IQ" dirty="0" err="1" smtClean="0"/>
              <a:t>اي</a:t>
            </a:r>
            <a:r>
              <a:rPr lang="ar-IQ" dirty="0" smtClean="0"/>
              <a:t>  بمعنى </a:t>
            </a:r>
            <a:r>
              <a:rPr lang="ar-IQ" dirty="0" err="1" smtClean="0"/>
              <a:t>ان</a:t>
            </a:r>
            <a:r>
              <a:rPr lang="ar-IQ" dirty="0" smtClean="0"/>
              <a:t> الجميع خاضعون للقانون بما فيه السلطات </a:t>
            </a:r>
            <a:r>
              <a:rPr lang="ar-IQ" dirty="0" smtClean="0"/>
              <a:t>الثلاث.</a:t>
            </a:r>
            <a:endParaRPr lang="ar-IQ" dirty="0" smtClean="0"/>
          </a:p>
          <a:p>
            <a:r>
              <a:rPr lang="ar-IQ" dirty="0" smtClean="0"/>
              <a:t>تصان الحريات العامة للمجتمع </a:t>
            </a:r>
            <a:r>
              <a:rPr lang="ar-IQ" dirty="0" smtClean="0"/>
              <a:t>.</a:t>
            </a:r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مميزات وخصائص الديمقراطية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الديمقراطية قوة هائلة في تحريك المجتمعات الإنسانية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smtClean="0"/>
              <a:t>الديمقراطية تجعل من الحرية عاملاً مشتركاً لكافة المواطنين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smtClean="0"/>
              <a:t>تجعل في نفس الوقت من الشعب حاكماً </a:t>
            </a:r>
            <a:r>
              <a:rPr lang="ar-IQ" dirty="0" smtClean="0"/>
              <a:t>ومحكوماً .</a:t>
            </a:r>
            <a:endParaRPr lang="ar-IQ" dirty="0" smtClean="0"/>
          </a:p>
          <a:p>
            <a:r>
              <a:rPr lang="ar-IQ" dirty="0" smtClean="0"/>
              <a:t>للديمقراطية </a:t>
            </a:r>
            <a:r>
              <a:rPr lang="ar-IQ" dirty="0" smtClean="0"/>
              <a:t>ميزة خاصة وهو خلق نوع من التوازن بين الحكومة والمعارضة </a:t>
            </a:r>
            <a:r>
              <a:rPr lang="ar-IQ" dirty="0" smtClean="0"/>
              <a:t>.</a:t>
            </a:r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ذرو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ذروة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ذروة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118</TotalTime>
  <Words>501</Words>
  <PresentationFormat>عرض على الشاشة (3:4)‏</PresentationFormat>
  <Paragraphs>41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ذروة</vt:lpstr>
      <vt:lpstr> الديمقراطية  وخصائصها </vt:lpstr>
      <vt:lpstr>تعريف الديمقراطية </vt:lpstr>
      <vt:lpstr>أشكال الديمقراطية </vt:lpstr>
      <vt:lpstr>المبادئ الأساسية للديمقراطية </vt:lpstr>
      <vt:lpstr>أنواع الديمقراطية </vt:lpstr>
      <vt:lpstr>أنواع الديمقراطية </vt:lpstr>
      <vt:lpstr>مميزات وخصائص الديمقراطية </vt:lpstr>
      <vt:lpstr>مميزات وخصائص الديمقراطية </vt:lpstr>
      <vt:lpstr>مميزات وخصائص الديمقراطية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S.A.K</dc:creator>
  <cp:lastModifiedBy>S.A.K</cp:lastModifiedBy>
  <cp:revision>40</cp:revision>
  <dcterms:created xsi:type="dcterms:W3CDTF">2022-05-06T22:17:00Z</dcterms:created>
  <dcterms:modified xsi:type="dcterms:W3CDTF">2023-03-21T12:22:26Z</dcterms:modified>
</cp:coreProperties>
</file>