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8101042" cy="1071569"/>
          </a:xfrm>
        </p:spPr>
        <p:txBody>
          <a:bodyPr/>
          <a:lstStyle/>
          <a:p>
            <a:r>
              <a:rPr lang="ar-IQ" dirty="0" smtClean="0"/>
              <a:t>2-اللجنة الدولية للصليب الأحمر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772300" cy="3424246"/>
          </a:xfrm>
        </p:spPr>
        <p:txBody>
          <a:bodyPr>
            <a:normAutofit fontScale="92500" lnSpcReduction="10000"/>
          </a:bodyPr>
          <a:lstStyle/>
          <a:p>
            <a:r>
              <a:rPr lang="ar-IQ" dirty="0" smtClean="0"/>
              <a:t>وهي منظمة محايدة مستقلة على المستوى السياسي والديني والأيدلوجي , تقوم بدور الوسيط المحايد في حالات النزاعات المسلحة  , </a:t>
            </a:r>
            <a:r>
              <a:rPr lang="ar-IQ" dirty="0" smtClean="0"/>
              <a:t>على وفق قواعد القانون </a:t>
            </a:r>
            <a:r>
              <a:rPr lang="ar-IQ" dirty="0" smtClean="0"/>
              <a:t>الدولي والإنساني , تعمل اللجنة الدولية على نشر الحماية والمساعدة للضحايا من </a:t>
            </a:r>
            <a:r>
              <a:rPr lang="ar-IQ" dirty="0" err="1" smtClean="0"/>
              <a:t>اسرى</a:t>
            </a:r>
            <a:r>
              <a:rPr lang="ar-IQ" dirty="0" smtClean="0"/>
              <a:t> الحرب  </a:t>
            </a:r>
            <a:r>
              <a:rPr lang="ar-IQ" dirty="0" err="1" smtClean="0"/>
              <a:t>او</a:t>
            </a:r>
            <a:r>
              <a:rPr lang="ar-IQ" dirty="0" smtClean="0"/>
              <a:t> المعتقلين المدنيين تم تأسيس اللجنة الدولية للصليب الأحمر عام 1863 </a:t>
            </a:r>
            <a:r>
              <a:rPr lang="ar-IQ" dirty="0" err="1" smtClean="0"/>
              <a:t>م</a:t>
            </a:r>
            <a:r>
              <a:rPr lang="ar-IQ" dirty="0" smtClean="0"/>
              <a:t>  وتسعى </a:t>
            </a:r>
            <a:r>
              <a:rPr lang="ar-IQ" dirty="0" err="1" smtClean="0"/>
              <a:t>الى</a:t>
            </a:r>
            <a:r>
              <a:rPr lang="ar-IQ" dirty="0" smtClean="0"/>
              <a:t>  الحفاظ على قدر من الإنسانية في خضم الحروب </a:t>
            </a:r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أهداف عمل  اللجنة الدولية للصليب الأحمر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1.	زيارة </a:t>
            </a:r>
            <a:r>
              <a:rPr lang="ar-IQ" dirty="0" err="1" smtClean="0"/>
              <a:t>الاشخاص</a:t>
            </a:r>
            <a:r>
              <a:rPr lang="ar-IQ" dirty="0" smtClean="0"/>
              <a:t> الذين حرموا من حريتهم ( </a:t>
            </a:r>
            <a:r>
              <a:rPr lang="ar-IQ" dirty="0" err="1" smtClean="0"/>
              <a:t>اسرى</a:t>
            </a:r>
            <a:r>
              <a:rPr lang="ar-IQ" dirty="0" smtClean="0"/>
              <a:t> الحرب والمحتجزين المدنيين والمعتقلين لأسباب </a:t>
            </a:r>
            <a:r>
              <a:rPr lang="ar-IQ" dirty="0" err="1" smtClean="0"/>
              <a:t>امنية</a:t>
            </a:r>
            <a:r>
              <a:rPr lang="ar-IQ" dirty="0" smtClean="0"/>
              <a:t>. وتزور مراكز الاعتقال , السجون والمعسكرات), فقط للتأكيد من </a:t>
            </a:r>
            <a:r>
              <a:rPr lang="ar-IQ" dirty="0" smtClean="0"/>
              <a:t>ظروف الاعتقال </a:t>
            </a:r>
            <a:r>
              <a:rPr lang="ar-IQ" dirty="0" smtClean="0"/>
              <a:t>من الناحية المادية والنفسية .</a:t>
            </a:r>
          </a:p>
          <a:p>
            <a:r>
              <a:rPr lang="ar-IQ" dirty="0" smtClean="0"/>
              <a:t>2.	</a:t>
            </a:r>
            <a:r>
              <a:rPr lang="ar-IQ" dirty="0" smtClean="0"/>
              <a:t>إ</a:t>
            </a:r>
            <a:r>
              <a:rPr lang="ar-IQ" dirty="0" smtClean="0"/>
              <a:t>غاثة </a:t>
            </a:r>
            <a:r>
              <a:rPr lang="ar-IQ" dirty="0" smtClean="0"/>
              <a:t>الضحايا بمنحهم مساعدة طبية كتقديم العلاج الطبي </a:t>
            </a:r>
            <a:r>
              <a:rPr lang="ar-IQ" dirty="0" err="1" smtClean="0"/>
              <a:t>وانشاء</a:t>
            </a:r>
            <a:r>
              <a:rPr lang="ar-IQ" dirty="0" smtClean="0"/>
              <a:t> المستشفيات ومراكز التأهيل.</a:t>
            </a:r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أهداف عمل  اللجنة الدولية للصليب الأحمر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4-.	البحث عن الأشخاص الذين انقطعت </a:t>
            </a:r>
            <a:r>
              <a:rPr lang="ar-IQ" dirty="0" err="1" smtClean="0"/>
              <a:t>اخبارهم</a:t>
            </a:r>
            <a:r>
              <a:rPr lang="ar-IQ" dirty="0" smtClean="0"/>
              <a:t> عن </a:t>
            </a:r>
            <a:r>
              <a:rPr lang="ar-IQ" dirty="0" err="1" smtClean="0"/>
              <a:t>اهلهم</a:t>
            </a:r>
            <a:r>
              <a:rPr lang="ar-IQ" dirty="0" smtClean="0"/>
              <a:t> </a:t>
            </a:r>
            <a:r>
              <a:rPr lang="ar-IQ" dirty="0" smtClean="0"/>
              <a:t>أ</a:t>
            </a:r>
            <a:r>
              <a:rPr lang="ar-IQ" dirty="0" smtClean="0"/>
              <a:t>و </a:t>
            </a:r>
            <a:r>
              <a:rPr lang="ar-IQ" dirty="0" smtClean="0"/>
              <a:t>الذين بلغ </a:t>
            </a:r>
            <a:r>
              <a:rPr lang="ar-IQ" dirty="0" err="1" smtClean="0"/>
              <a:t>انهم</a:t>
            </a:r>
            <a:r>
              <a:rPr lang="ar-IQ" dirty="0" smtClean="0"/>
              <a:t> فقدوا .</a:t>
            </a:r>
          </a:p>
          <a:p>
            <a:r>
              <a:rPr lang="ar-IQ" dirty="0" smtClean="0"/>
              <a:t>ب‌.	نقل المراسلات العائلية عندما تكون وسائل الاتصالات العادية مقطوعة .</a:t>
            </a:r>
          </a:p>
          <a:p>
            <a:r>
              <a:rPr lang="ar-IQ" dirty="0" smtClean="0"/>
              <a:t>جمع شمل العائلات </a:t>
            </a:r>
            <a:r>
              <a:rPr lang="ar-IQ" dirty="0" err="1" smtClean="0"/>
              <a:t>واعادة</a:t>
            </a:r>
            <a:r>
              <a:rPr lang="ar-IQ" dirty="0" smtClean="0"/>
              <a:t> </a:t>
            </a:r>
            <a:r>
              <a:rPr lang="ar-IQ" dirty="0" err="1" smtClean="0"/>
              <a:t>الاشخاص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smtClean="0"/>
              <a:t>أ</a:t>
            </a:r>
            <a:r>
              <a:rPr lang="ar-IQ" dirty="0" smtClean="0"/>
              <a:t>وطانهم</a:t>
            </a:r>
            <a:r>
              <a:rPr lang="ar-IQ" dirty="0" smtClean="0"/>
              <a:t>.</a:t>
            </a:r>
          </a:p>
          <a:p>
            <a:r>
              <a:rPr lang="ar-IQ" dirty="0" smtClean="0"/>
              <a:t>زيارة المعتقلين المدنين والعسكريين داخل المعسكرات والسجون والمستشفيات في بلدان عديدة على </a:t>
            </a:r>
            <a:r>
              <a:rPr lang="ar-IQ" dirty="0" smtClean="0"/>
              <a:t>أثر </a:t>
            </a:r>
            <a:r>
              <a:rPr lang="ar-IQ" dirty="0" smtClean="0"/>
              <a:t>النزاعات المسلحة </a:t>
            </a:r>
            <a:r>
              <a:rPr lang="ar-IQ" dirty="0" smtClean="0"/>
              <a:t>أ</a:t>
            </a:r>
            <a:r>
              <a:rPr lang="ar-IQ" dirty="0" smtClean="0"/>
              <a:t>و </a:t>
            </a:r>
            <a:r>
              <a:rPr lang="ar-IQ" dirty="0" err="1" smtClean="0"/>
              <a:t>الاضرابات</a:t>
            </a:r>
            <a:r>
              <a:rPr lang="ar-IQ" dirty="0" smtClean="0"/>
              <a:t> الداخلية.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أهداف عمل  اللجنة الدولية للصليب الأحمر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جمع شمل العائلات التي كانت قد انفصلت بسبب الحرب .</a:t>
            </a:r>
          </a:p>
          <a:p>
            <a:endParaRPr lang="ar-IQ" dirty="0" smtClean="0"/>
          </a:p>
          <a:p>
            <a:r>
              <a:rPr lang="ar-IQ" dirty="0" err="1" smtClean="0"/>
              <a:t>اغاثة</a:t>
            </a:r>
            <a:r>
              <a:rPr lang="ar-IQ" dirty="0" smtClean="0"/>
              <a:t> المقعدين بسبب الحرب في مختلف مناطق العالم 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المبادئ الأساسية للحركة الدولية للصليب الأحمر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مبدأ الإنسانية </a:t>
            </a:r>
          </a:p>
          <a:p>
            <a:r>
              <a:rPr lang="ar-IQ" dirty="0" smtClean="0"/>
              <a:t>مبدأ عدم التحيز </a:t>
            </a:r>
          </a:p>
          <a:p>
            <a:r>
              <a:rPr lang="ar-IQ" dirty="0" smtClean="0"/>
              <a:t>مبدأ الحياد </a:t>
            </a:r>
          </a:p>
          <a:p>
            <a:r>
              <a:rPr lang="ar-IQ" dirty="0" smtClean="0"/>
              <a:t>مبدأ </a:t>
            </a:r>
            <a:r>
              <a:rPr lang="ar-IQ" dirty="0" err="1" smtClean="0"/>
              <a:t>الأستقلال</a:t>
            </a:r>
            <a:r>
              <a:rPr lang="ar-IQ" dirty="0" smtClean="0"/>
              <a:t> </a:t>
            </a:r>
          </a:p>
          <a:p>
            <a:r>
              <a:rPr lang="ar-IQ" dirty="0" smtClean="0"/>
              <a:t>مبدأ الطواعية</a:t>
            </a:r>
          </a:p>
          <a:p>
            <a:r>
              <a:rPr lang="ar-IQ" dirty="0" smtClean="0"/>
              <a:t>مبدأ الوحدة  </a:t>
            </a:r>
          </a:p>
          <a:p>
            <a:r>
              <a:rPr lang="ar-IQ" dirty="0" smtClean="0"/>
              <a:t>مبدأ العالمية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ثالثاً : منظمة </a:t>
            </a:r>
            <a:r>
              <a:rPr lang="ar-IQ" dirty="0" err="1" smtClean="0"/>
              <a:t>الامم</a:t>
            </a:r>
            <a:r>
              <a:rPr lang="ar-IQ" dirty="0" smtClean="0"/>
              <a:t> المتحدة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هي منظمة عالمية تضم في عضويتها </a:t>
            </a:r>
            <a:r>
              <a:rPr lang="ar-IQ" dirty="0" smtClean="0"/>
              <a:t>دول </a:t>
            </a:r>
            <a:r>
              <a:rPr lang="ar-IQ" dirty="0" smtClean="0"/>
              <a:t>العالم </a:t>
            </a:r>
            <a:r>
              <a:rPr lang="ar-IQ" smtClean="0"/>
              <a:t>المستقلة </a:t>
            </a:r>
            <a:r>
              <a:rPr lang="ar-IQ" smtClean="0"/>
              <a:t> جميعها، </a:t>
            </a:r>
            <a:r>
              <a:rPr lang="ar-IQ" dirty="0" smtClean="0"/>
              <a:t>تأسست المنظمة 1945 </a:t>
            </a:r>
            <a:r>
              <a:rPr lang="ar-IQ" dirty="0" err="1" smtClean="0"/>
              <a:t>م</a:t>
            </a:r>
            <a:r>
              <a:rPr lang="ar-IQ" dirty="0" smtClean="0"/>
              <a:t> في مدينة سان فرانسيسكو في ولاية </a:t>
            </a:r>
            <a:r>
              <a:rPr lang="ar-IQ" dirty="0" err="1" smtClean="0"/>
              <a:t>كلفورنيا</a:t>
            </a:r>
            <a:r>
              <a:rPr lang="ar-IQ" dirty="0" smtClean="0"/>
              <a:t> الأمريكية </a:t>
            </a:r>
          </a:p>
          <a:p>
            <a:r>
              <a:rPr lang="ar-IQ" dirty="0" smtClean="0"/>
              <a:t>منظمة الأمم المتحدة تشتمل على ستة أجهزة </a:t>
            </a:r>
          </a:p>
          <a:p>
            <a:r>
              <a:rPr lang="ar-IQ" dirty="0" smtClean="0"/>
              <a:t>الجمعية العامة </a:t>
            </a:r>
          </a:p>
          <a:p>
            <a:r>
              <a:rPr lang="ar-IQ" dirty="0" smtClean="0"/>
              <a:t>مجلس الأمن </a:t>
            </a:r>
          </a:p>
          <a:p>
            <a:r>
              <a:rPr lang="ar-IQ" dirty="0" smtClean="0"/>
              <a:t>مجلس الوصاية </a:t>
            </a:r>
          </a:p>
          <a:p>
            <a:r>
              <a:rPr lang="ar-IQ" dirty="0" smtClean="0"/>
              <a:t>الأمانة العامة </a:t>
            </a:r>
          </a:p>
          <a:p>
            <a:r>
              <a:rPr lang="ar-IQ" dirty="0" smtClean="0"/>
              <a:t>محكمة العدل الدولية </a:t>
            </a:r>
          </a:p>
          <a:p>
            <a:r>
              <a:rPr lang="ar-IQ" dirty="0" smtClean="0"/>
              <a:t>المجلس </a:t>
            </a:r>
            <a:r>
              <a:rPr lang="ar-IQ" dirty="0" err="1" smtClean="0"/>
              <a:t>الإقتصادي</a:t>
            </a:r>
            <a:r>
              <a:rPr lang="ar-IQ" dirty="0" smtClean="0"/>
              <a:t> والاجتماعي لأمم المتحدة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176</Words>
  <PresentationFormat>عرض على الشاشة (3:4)‏</PresentationFormat>
  <Paragraphs>32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2-اللجنة الدولية للصليب الأحمر</vt:lpstr>
      <vt:lpstr>أهداف عمل  اللجنة الدولية للصليب الأحمر </vt:lpstr>
      <vt:lpstr>أهداف عمل  اللجنة الدولية للصليب الأحمر </vt:lpstr>
      <vt:lpstr>أهداف عمل  اللجنة الدولية للصليب الأحمر </vt:lpstr>
      <vt:lpstr>المبادئ الأساسية للحركة الدولية للصليب الأحمر </vt:lpstr>
      <vt:lpstr>ثالثاً : منظمة الامم المتحدة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2-اللجنة الدولية للصليب الأحمر</dc:title>
  <dc:creator>S.A.K</dc:creator>
  <cp:lastModifiedBy>S.A.K</cp:lastModifiedBy>
  <cp:revision>13</cp:revision>
  <dcterms:created xsi:type="dcterms:W3CDTF">2023-02-07T20:13:35Z</dcterms:created>
  <dcterms:modified xsi:type="dcterms:W3CDTF">2023-03-21T11:06:48Z</dcterms:modified>
</cp:coreProperties>
</file>