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9"/>
  </p:notesMasterIdLst>
  <p:sldIdLst>
    <p:sldId id="271" r:id="rId2"/>
    <p:sldId id="272" r:id="rId3"/>
    <p:sldId id="256" r:id="rId4"/>
    <p:sldId id="257" r:id="rId5"/>
    <p:sldId id="258" r:id="rId6"/>
    <p:sldId id="259" r:id="rId7"/>
    <p:sldId id="260"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64E51A2-014B-43B1-8F75-CD87E375C2C7}" type="datetimeFigureOut">
              <a:rPr lang="ar-IQ" smtClean="0"/>
              <a:pPr/>
              <a:t>29/08/1444</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A2277A-7649-430D-937C-088A71565F11}" type="slidenum">
              <a:rPr lang="ar-IQ" smtClean="0"/>
              <a:pPr/>
              <a:t>‹#›</a:t>
            </a:fld>
            <a:endParaRPr lang="ar-IQ"/>
          </a:p>
        </p:txBody>
      </p:sp>
    </p:spTree>
    <p:extLst>
      <p:ext uri="{BB962C8B-B14F-4D97-AF65-F5344CB8AC3E}">
        <p14:creationId xmlns:p14="http://schemas.microsoft.com/office/powerpoint/2010/main" xmlns="" val="4431717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pPr algn="just"/>
            <a:endParaRPr lang="ar-IQ" dirty="0"/>
          </a:p>
        </p:txBody>
      </p:sp>
      <p:sp>
        <p:nvSpPr>
          <p:cNvPr id="4" name="عنصر نائب لرقم الشريحة 3"/>
          <p:cNvSpPr>
            <a:spLocks noGrp="1"/>
          </p:cNvSpPr>
          <p:nvPr>
            <p:ph type="sldNum" sz="quarter" idx="10"/>
          </p:nvPr>
        </p:nvSpPr>
        <p:spPr/>
        <p:txBody>
          <a:bodyPr/>
          <a:lstStyle/>
          <a:p>
            <a:fld id="{E2A2277A-7649-430D-937C-088A71565F11}" type="slidenum">
              <a:rPr lang="ar-IQ" smtClean="0"/>
              <a:pPr/>
              <a:t>3</a:t>
            </a:fld>
            <a:endParaRPr lang="ar-IQ"/>
          </a:p>
        </p:txBody>
      </p:sp>
    </p:spTree>
    <p:extLst>
      <p:ext uri="{BB962C8B-B14F-4D97-AF65-F5344CB8AC3E}">
        <p14:creationId xmlns:p14="http://schemas.microsoft.com/office/powerpoint/2010/main" xmlns="" val="365389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pPr/>
              <a:t>29/08/1444</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pPr/>
              <a:t>29/08/1444</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pPr/>
              <a:t>29/08/1444</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pPr/>
              <a:t>29/08/1444</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pPr/>
              <a:t>29/08/1444</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29/08/1444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pPr/>
              <a:t>29/08/1444</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pPr/>
              <a:t>29/08/1444</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pPr/>
              <a:t>29/08/1444</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29/08/1444</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حقوق الإنسان والديمقراطية </a:t>
            </a:r>
            <a:endParaRPr lang="ar-IQ" dirty="0"/>
          </a:p>
        </p:txBody>
      </p:sp>
      <p:sp>
        <p:nvSpPr>
          <p:cNvPr id="3" name="عنوان فرعي 2"/>
          <p:cNvSpPr>
            <a:spLocks noGrp="1"/>
          </p:cNvSpPr>
          <p:nvPr>
            <p:ph type="subTitle" idx="1"/>
          </p:nvPr>
        </p:nvSpPr>
        <p:spPr/>
        <p:txBody>
          <a:bodyPr>
            <a:normAutofit/>
          </a:bodyPr>
          <a:lstStyle/>
          <a:p>
            <a:pPr algn="ctr"/>
            <a:r>
              <a:rPr lang="ar-IQ" sz="4400" dirty="0" smtClean="0"/>
              <a:t>م. زينة داود سالم </a:t>
            </a:r>
            <a:endParaRPr lang="ar-IQ" sz="4400" dirty="0"/>
          </a:p>
        </p:txBody>
      </p:sp>
    </p:spTree>
    <p:extLst>
      <p:ext uri="{BB962C8B-B14F-4D97-AF65-F5344CB8AC3E}">
        <p14:creationId xmlns:p14="http://schemas.microsoft.com/office/powerpoint/2010/main" xmlns="" val="3488643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sz="4400" dirty="0" smtClean="0"/>
              <a:t>المنظمات غير الحكومية ودورها في الدفاع عن حقوق الإنسان </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88640"/>
            <a:ext cx="8062912" cy="1470025"/>
          </a:xfrm>
        </p:spPr>
        <p:txBody>
          <a:bodyPr>
            <a:normAutofit/>
          </a:bodyPr>
          <a:lstStyle/>
          <a:p>
            <a:r>
              <a:rPr lang="ar-IQ" sz="4000" dirty="0"/>
              <a:t> </a:t>
            </a:r>
            <a:r>
              <a:rPr lang="ar-IQ" sz="40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منظمة العفو الدولية</a:t>
            </a:r>
            <a:endParaRPr lang="ar-IQ" sz="4000" dirty="0"/>
          </a:p>
        </p:txBody>
      </p:sp>
      <p:sp>
        <p:nvSpPr>
          <p:cNvPr id="3" name="عنوان فرعي 2"/>
          <p:cNvSpPr>
            <a:spLocks noGrp="1"/>
          </p:cNvSpPr>
          <p:nvPr>
            <p:ph type="subTitle" idx="1"/>
          </p:nvPr>
        </p:nvSpPr>
        <p:spPr>
          <a:xfrm>
            <a:off x="755576" y="1700808"/>
            <a:ext cx="8064896" cy="3816424"/>
          </a:xfrm>
        </p:spPr>
        <p:txBody>
          <a:bodyPr>
            <a:normAutofit fontScale="25000" lnSpcReduction="20000"/>
          </a:bodyPr>
          <a:lstStyle/>
          <a:p>
            <a:pPr algn="just"/>
            <a:r>
              <a:rPr lang="ar-IQ" dirty="0">
                <a:ln w="18415" cmpd="sng">
                  <a:solidFill>
                    <a:srgbClr val="FFFFFF"/>
                  </a:solidFill>
                  <a:prstDash val="solid"/>
                </a:ln>
                <a:solidFill>
                  <a:srgbClr val="FFFFFF"/>
                </a:solidFill>
                <a:effectLst>
                  <a:outerShdw blurRad="63500" dir="3600000" algn="tl" rotWithShape="0">
                    <a:srgbClr val="000000">
                      <a:alpha val="70000"/>
                    </a:srgbClr>
                  </a:outerShdw>
                </a:effectLst>
              </a:rPr>
              <a:t>1-	</a:t>
            </a:r>
            <a:endParaRPr lang="ar-IQ" sz="9800" dirty="0">
              <a:ln w="18415" cmpd="sng">
                <a:solidFill>
                  <a:srgbClr val="FFFFFF"/>
                </a:solidFill>
                <a:prstDash val="solid"/>
              </a:ln>
              <a:solidFill>
                <a:srgbClr val="FFFFFF"/>
              </a:solidFill>
              <a:effectLst>
                <a:outerShdw blurRad="38100" dist="38100" dir="2700000" algn="tl">
                  <a:srgbClr val="000000">
                    <a:alpha val="43137"/>
                  </a:srgbClr>
                </a:outerShdw>
              </a:effectLst>
            </a:endParaRPr>
          </a:p>
          <a:p>
            <a:pPr algn="just"/>
            <a:r>
              <a:rPr lang="ar-IQ" sz="12800" dirty="0">
                <a:ln w="18415" cmpd="sng">
                  <a:solidFill>
                    <a:srgbClr val="FFFFFF"/>
                  </a:solidFill>
                  <a:prstDash val="solid"/>
                </a:ln>
                <a:solidFill>
                  <a:srgbClr val="FFFFFF"/>
                </a:solidFill>
                <a:effectLst>
                  <a:outerShdw blurRad="38100" dist="38100" dir="2700000" algn="tl">
                    <a:srgbClr val="000000">
                      <a:alpha val="43137"/>
                    </a:srgbClr>
                  </a:outerShdw>
                </a:effectLst>
              </a:rPr>
              <a:t>منظمة العفو الدولية هي حركة عالمية يناضل اعضائها من اجل تعزيز حقوق </a:t>
            </a:r>
            <a:r>
              <a:rPr lang="ar-IQ" sz="1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الأنسان</a:t>
            </a:r>
            <a:r>
              <a:rPr lang="ar-IQ" sz="12800" dirty="0">
                <a:ln w="18415" cmpd="sng">
                  <a:solidFill>
                    <a:srgbClr val="FFFFFF"/>
                  </a:solidFill>
                  <a:prstDash val="solid"/>
                </a:ln>
                <a:solidFill>
                  <a:srgbClr val="FFFFFF"/>
                </a:solidFill>
                <a:effectLst>
                  <a:outerShdw blurRad="38100" dist="38100" dir="2700000" algn="tl">
                    <a:srgbClr val="000000">
                      <a:alpha val="43137"/>
                    </a:srgbClr>
                  </a:outerShdw>
                </a:effectLst>
              </a:rPr>
              <a:t>, انشأت في لندن عام 1691. ويستند عمل المنظمة على بحوث دقيقة وعلى معايير التي اتفق عليها المجتمع الدولي. وتتقيد المنظمة بمبدأ  الحياد وعدم التحيز فهي مستقلة عن جميع الحكومات </a:t>
            </a:r>
            <a:r>
              <a:rPr lang="ar-IQ" sz="12800" dirty="0" err="1">
                <a:ln w="18415" cmpd="sng">
                  <a:solidFill>
                    <a:srgbClr val="FFFFFF"/>
                  </a:solidFill>
                  <a:prstDash val="solid"/>
                </a:ln>
                <a:solidFill>
                  <a:srgbClr val="FFFFFF"/>
                </a:solidFill>
                <a:effectLst>
                  <a:outerShdw blurRad="38100" dist="38100" dir="2700000" algn="tl">
                    <a:srgbClr val="000000">
                      <a:alpha val="43137"/>
                    </a:srgbClr>
                  </a:outerShdw>
                </a:effectLst>
              </a:rPr>
              <a:t>والايدلوجيات</a:t>
            </a:r>
            <a:r>
              <a:rPr lang="ar-IQ" sz="12800" dirty="0">
                <a:ln w="18415" cmpd="sng">
                  <a:solidFill>
                    <a:srgbClr val="FFFFFF"/>
                  </a:solidFill>
                  <a:prstDash val="solid"/>
                </a:ln>
                <a:solidFill>
                  <a:srgbClr val="FFFFFF"/>
                </a:solidFill>
                <a:effectLst>
                  <a:outerShdw blurRad="38100" dist="38100" dir="2700000" algn="tl">
                    <a:srgbClr val="000000">
                      <a:alpha val="43137"/>
                    </a:srgbClr>
                  </a:outerShdw>
                </a:effectLst>
              </a:rPr>
              <a:t> السياسية  والمصالح الاقتصادية والمعتقدات الدينية وتحشد منظمة العفو الدولية في </a:t>
            </a:r>
            <a:r>
              <a:rPr lang="ar-IQ" sz="1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إطار </a:t>
            </a:r>
            <a:r>
              <a:rPr lang="ar-IQ" sz="12800" dirty="0">
                <a:ln w="18415" cmpd="sng">
                  <a:solidFill>
                    <a:srgbClr val="FFFFFF"/>
                  </a:solidFill>
                  <a:prstDash val="solid"/>
                </a:ln>
                <a:solidFill>
                  <a:srgbClr val="FFFFFF"/>
                </a:solidFill>
                <a:effectLst>
                  <a:outerShdw blurRad="38100" dist="38100" dir="2700000" algn="tl">
                    <a:srgbClr val="000000">
                      <a:alpha val="43137"/>
                    </a:srgbClr>
                  </a:outerShdw>
                </a:effectLst>
              </a:rPr>
              <a:t>عملها نشطاء متطوعين </a:t>
            </a:r>
            <a:r>
              <a:rPr lang="ar-IQ" sz="1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وهؤلاء </a:t>
            </a:r>
            <a:r>
              <a:rPr lang="ar-IQ" sz="12800" dirty="0">
                <a:ln w="18415" cmpd="sng">
                  <a:solidFill>
                    <a:srgbClr val="FFFFFF"/>
                  </a:solidFill>
                  <a:prstDash val="solid"/>
                </a:ln>
                <a:solidFill>
                  <a:srgbClr val="FFFFFF"/>
                </a:solidFill>
                <a:effectLst>
                  <a:outerShdw blurRad="38100" dist="38100" dir="2700000" algn="tl">
                    <a:srgbClr val="000000">
                      <a:alpha val="43137"/>
                    </a:srgbClr>
                  </a:outerShdw>
                </a:effectLst>
              </a:rPr>
              <a:t>هم اناس يكرسون وقتهم وجهدهم طواعية للتضامن مع ضحايا </a:t>
            </a:r>
            <a:r>
              <a:rPr lang="ar-IQ" sz="12800" dirty="0" err="1" smtClean="0">
                <a:ln w="18415" cmpd="sng">
                  <a:solidFill>
                    <a:srgbClr val="FFFFFF"/>
                  </a:solidFill>
                  <a:prstDash val="solid"/>
                </a:ln>
                <a:solidFill>
                  <a:srgbClr val="FFFFFF"/>
                </a:solidFill>
                <a:effectLst>
                  <a:outerShdw blurRad="38100" dist="38100" dir="2700000" algn="tl">
                    <a:srgbClr val="000000">
                      <a:alpha val="43137"/>
                    </a:srgbClr>
                  </a:outerShdw>
                </a:effectLst>
              </a:rPr>
              <a:t>إنتهاكات</a:t>
            </a:r>
            <a:r>
              <a:rPr lang="ar-IQ" sz="1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 </a:t>
            </a:r>
            <a:r>
              <a:rPr lang="ar-IQ" sz="12800" dirty="0">
                <a:ln w="18415" cmpd="sng">
                  <a:solidFill>
                    <a:srgbClr val="FFFFFF"/>
                  </a:solidFill>
                  <a:prstDash val="solid"/>
                </a:ln>
                <a:solidFill>
                  <a:srgbClr val="FFFFFF"/>
                </a:solidFill>
                <a:effectLst>
                  <a:outerShdw blurRad="38100" dist="38100" dir="2700000" algn="tl">
                    <a:srgbClr val="000000">
                      <a:alpha val="43137"/>
                    </a:srgbClr>
                  </a:outerShdw>
                </a:effectLst>
              </a:rPr>
              <a:t>حقوق الانسان</a:t>
            </a:r>
            <a:r>
              <a:rPr lang="ar-IQ" sz="12800" dirty="0" smtClean="0">
                <a:ln w="18415" cmpd="sng">
                  <a:solidFill>
                    <a:srgbClr val="FFFFFF"/>
                  </a:solidFill>
                  <a:prstDash val="solid"/>
                </a:ln>
                <a:solidFill>
                  <a:srgbClr val="FFFFFF"/>
                </a:solidFill>
                <a:effectLst>
                  <a:outerShdw blurRad="38100" dist="38100" dir="2700000" algn="tl">
                    <a:srgbClr val="000000">
                      <a:alpha val="43137"/>
                    </a:srgbClr>
                  </a:outerShdw>
                </a:effectLst>
              </a:rPr>
              <a:t>.</a:t>
            </a: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r>
              <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t>
            </a: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a:p>
            <a:endParaRPr lang="ar-IQ" sz="1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extLst>
      <p:ext uri="{BB962C8B-B14F-4D97-AF65-F5344CB8AC3E}">
        <p14:creationId xmlns:p14="http://schemas.microsoft.com/office/powerpoint/2010/main" xmlns="" val="1409100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منظمة العفو الدولية </a:t>
            </a:r>
            <a:endParaRPr lang="ar-IQ" dirty="0"/>
          </a:p>
        </p:txBody>
      </p:sp>
      <p:sp>
        <p:nvSpPr>
          <p:cNvPr id="3" name="عنصر نائب للمحتوى 2"/>
          <p:cNvSpPr>
            <a:spLocks noGrp="1"/>
          </p:cNvSpPr>
          <p:nvPr>
            <p:ph idx="1"/>
          </p:nvPr>
        </p:nvSpPr>
        <p:spPr/>
        <p:txBody>
          <a:bodyPr>
            <a:normAutofit fontScale="77500" lnSpcReduction="20000"/>
          </a:bodyPr>
          <a:lstStyle/>
          <a:p>
            <a:pPr algn="just"/>
            <a:r>
              <a:rPr lang="ar-IQ" dirty="0"/>
              <a:t>ولدى المنظمة اعضاء في ما يزيد عن 140 دولة. وينتمي هؤلاء الى مختلف فئات المجتمع وتتنوع ال ابعد حد </a:t>
            </a:r>
            <a:r>
              <a:rPr lang="ar-IQ" dirty="0" err="1"/>
              <a:t>اراؤهم</a:t>
            </a:r>
            <a:r>
              <a:rPr lang="ar-IQ" dirty="0"/>
              <a:t> السياسية ومعتقداتهم الدينية ولكن ما يجمعهم ويؤلف بينهم هو ذلك الاصرار على العمل من اجل بناء عالم ينعم فيه كل فرد بالحقوق الانسانية.   تسعى منظمة العفو الدولية على اساس من الاستقلال والنزاهة والتجرد الى تعزيز احترام جميع حقوق الانسان المنصوص عليها في " </a:t>
            </a:r>
            <a:r>
              <a:rPr lang="ar-IQ" dirty="0" err="1" smtClean="0"/>
              <a:t>الاعلان</a:t>
            </a:r>
            <a:r>
              <a:rPr lang="ar-IQ" dirty="0" smtClean="0"/>
              <a:t> العالمي لحقوق </a:t>
            </a:r>
            <a:r>
              <a:rPr lang="ar-IQ" dirty="0"/>
              <a:t>الانسان" . وترى المنظمة ان حقوق الانسان كل </a:t>
            </a:r>
            <a:r>
              <a:rPr lang="ar-IQ" dirty="0" err="1"/>
              <a:t>لايتجزأ</a:t>
            </a:r>
            <a:r>
              <a:rPr lang="ar-IQ" dirty="0"/>
              <a:t> ويعتمد بعضها على بعض ومن ثم ان ينعم البشر في كل مكان بحقوق الانسانية كافة وينبغي الا يكون التمتع بطائفة من الحقوق على حساب الحقوق الاخرى . وتسهم المنظمة العفو الدولية في ترسيخ احترام المبادئ الواردة في " الاعلان العالمي لحقوق الانسان" عن طريق التصدي قولا وفعلا لانتهاكات الحقوق المدنية والسياسية الاساسية </a:t>
            </a:r>
            <a:r>
              <a:rPr lang="ar-IQ" dirty="0" err="1"/>
              <a:t>للافراد</a:t>
            </a:r>
            <a:r>
              <a:rPr lang="ar-IQ" dirty="0"/>
              <a:t> . </a:t>
            </a:r>
          </a:p>
        </p:txBody>
      </p:sp>
    </p:spTree>
    <p:extLst>
      <p:ext uri="{BB962C8B-B14F-4D97-AF65-F5344CB8AC3E}">
        <p14:creationId xmlns:p14="http://schemas.microsoft.com/office/powerpoint/2010/main" xmlns="" val="770233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27584" y="0"/>
            <a:ext cx="7709339" cy="1556792"/>
          </a:xfrm>
        </p:spPr>
        <p:txBody>
          <a:bodyPr/>
          <a:lstStyle/>
          <a:p>
            <a:pPr algn="r"/>
            <a:r>
              <a:rPr lang="ar-IQ" dirty="0" smtClean="0"/>
              <a:t>أهداف منظمة العفو الدولية </a:t>
            </a:r>
            <a:endParaRPr lang="ar-IQ" dirty="0"/>
          </a:p>
        </p:txBody>
      </p:sp>
      <p:sp>
        <p:nvSpPr>
          <p:cNvPr id="3" name="عنصر نائب للمحتوى 2"/>
          <p:cNvSpPr>
            <a:spLocks noGrp="1"/>
          </p:cNvSpPr>
          <p:nvPr>
            <p:ph idx="1"/>
          </p:nvPr>
        </p:nvSpPr>
        <p:spPr>
          <a:xfrm>
            <a:off x="683568" y="1628800"/>
            <a:ext cx="8229600" cy="4572000"/>
          </a:xfrm>
        </p:spPr>
        <p:txBody>
          <a:bodyPr>
            <a:normAutofit fontScale="85000" lnSpcReduction="20000"/>
          </a:bodyPr>
          <a:lstStyle/>
          <a:p>
            <a:pPr algn="just"/>
            <a:r>
              <a:rPr lang="ar-IQ" dirty="0"/>
              <a:t>1.	اطلاق سراح </a:t>
            </a:r>
            <a:r>
              <a:rPr lang="ar-IQ" dirty="0" smtClean="0"/>
              <a:t>سجناء </a:t>
            </a:r>
            <a:r>
              <a:rPr lang="ar-IQ" dirty="0" smtClean="0"/>
              <a:t>الرأي </a:t>
            </a:r>
            <a:r>
              <a:rPr lang="ar-IQ" dirty="0" smtClean="0"/>
              <a:t> جميعاً وهؤلاء </a:t>
            </a:r>
            <a:r>
              <a:rPr lang="ar-IQ" dirty="0"/>
              <a:t>هم الذين يعتقلون في اي مكان بسبب معتقداتهم السياسية </a:t>
            </a:r>
            <a:r>
              <a:rPr lang="ar-IQ" dirty="0" smtClean="0"/>
              <a:t>أ</a:t>
            </a:r>
            <a:r>
              <a:rPr lang="ar-IQ" dirty="0" smtClean="0"/>
              <a:t>و </a:t>
            </a:r>
            <a:r>
              <a:rPr lang="ar-IQ" dirty="0"/>
              <a:t>الدينية </a:t>
            </a:r>
            <a:r>
              <a:rPr lang="ar-IQ" dirty="0" smtClean="0"/>
              <a:t>أو </a:t>
            </a:r>
            <a:r>
              <a:rPr lang="ar-IQ" dirty="0"/>
              <a:t>اية معتقدات أخرى نابعة من ضمائرهم </a:t>
            </a:r>
            <a:r>
              <a:rPr lang="ar-IQ" dirty="0" smtClean="0"/>
              <a:t>أو </a:t>
            </a:r>
            <a:r>
              <a:rPr lang="ar-IQ" dirty="0"/>
              <a:t>بسبب اصلهم العرقي </a:t>
            </a:r>
            <a:r>
              <a:rPr lang="ar-IQ" dirty="0" smtClean="0"/>
              <a:t>أو </a:t>
            </a:r>
            <a:r>
              <a:rPr lang="ar-IQ" dirty="0"/>
              <a:t>جنسيتهم </a:t>
            </a:r>
            <a:r>
              <a:rPr lang="ar-IQ" dirty="0" smtClean="0"/>
              <a:t>أو </a:t>
            </a:r>
            <a:r>
              <a:rPr lang="ar-IQ" dirty="0"/>
              <a:t>لونهم </a:t>
            </a:r>
            <a:r>
              <a:rPr lang="ar-IQ" dirty="0" err="1" smtClean="0"/>
              <a:t>أولغتهم</a:t>
            </a:r>
            <a:r>
              <a:rPr lang="ar-IQ" dirty="0" smtClean="0"/>
              <a:t> </a:t>
            </a:r>
            <a:r>
              <a:rPr lang="ar-IQ" dirty="0"/>
              <a:t>او اصلهم القومي او الاجتماعي او وضعهم الاقتصادي او موادهم او اي وضع اخر دون </a:t>
            </a:r>
            <a:r>
              <a:rPr lang="ar-IQ" dirty="0" smtClean="0"/>
              <a:t>أن </a:t>
            </a:r>
            <a:r>
              <a:rPr lang="ar-IQ" dirty="0" smtClean="0"/>
              <a:t> </a:t>
            </a:r>
            <a:r>
              <a:rPr lang="ar-IQ" dirty="0"/>
              <a:t>يكونوا قد استخدموا العنف </a:t>
            </a:r>
            <a:r>
              <a:rPr lang="ar-IQ" dirty="0" smtClean="0"/>
              <a:t>أو ادعوا </a:t>
            </a:r>
            <a:r>
              <a:rPr lang="ar-IQ" dirty="0"/>
              <a:t>الى استخدامه.</a:t>
            </a:r>
          </a:p>
          <a:p>
            <a:r>
              <a:rPr lang="ar-IQ" dirty="0"/>
              <a:t>2.	ضمان </a:t>
            </a:r>
            <a:r>
              <a:rPr lang="ar-IQ" dirty="0" smtClean="0"/>
              <a:t>إتاحة </a:t>
            </a:r>
            <a:r>
              <a:rPr lang="ar-IQ" dirty="0"/>
              <a:t>محاكمة </a:t>
            </a:r>
            <a:r>
              <a:rPr lang="ar-IQ" dirty="0" smtClean="0"/>
              <a:t>عادلة للسجناء السياسيين جميعاً</a:t>
            </a:r>
            <a:endParaRPr lang="ar-IQ" dirty="0"/>
          </a:p>
          <a:p>
            <a:r>
              <a:rPr lang="ar-IQ" dirty="0"/>
              <a:t>3.	الغاء عقوبة الاعدام والتعذيب وغيره من ضروب المعاملة السيئة التي يلقاها السجناء.</a:t>
            </a:r>
          </a:p>
          <a:p>
            <a:r>
              <a:rPr lang="ar-IQ" dirty="0"/>
              <a:t>4.	وضع حد لعمليات الاغتيال لدوافع سياسية وحوادث " الاختفاء".</a:t>
            </a:r>
          </a:p>
        </p:txBody>
      </p:sp>
    </p:spTree>
    <p:extLst>
      <p:ext uri="{BB962C8B-B14F-4D97-AF65-F5344CB8AC3E}">
        <p14:creationId xmlns:p14="http://schemas.microsoft.com/office/powerpoint/2010/main" xmlns="" val="1767286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أهداف منظمة العفو الدولية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a:t>5.	معارضة </a:t>
            </a:r>
            <a:r>
              <a:rPr lang="ar-IQ" dirty="0" err="1" smtClean="0"/>
              <a:t>الإ</a:t>
            </a:r>
            <a:r>
              <a:rPr lang="ar-IQ" dirty="0" smtClean="0"/>
              <a:t> </a:t>
            </a:r>
            <a:r>
              <a:rPr lang="ar-IQ" dirty="0" err="1" smtClean="0"/>
              <a:t>نتهاكات</a:t>
            </a:r>
            <a:r>
              <a:rPr lang="ar-IQ" dirty="0" smtClean="0"/>
              <a:t> </a:t>
            </a:r>
            <a:r>
              <a:rPr lang="ar-IQ" dirty="0"/>
              <a:t>التي ترتكبها جماعة المعارضة المسلحة مثل اعتقال سجناء الراي واحتجاز الرهائن والتعذيب واعمال القتل دون وجه حق كما تسعى المنظمة الى حث هذه الجماعات على احترام حقوق </a:t>
            </a:r>
            <a:r>
              <a:rPr lang="ar-IQ" dirty="0" smtClean="0"/>
              <a:t>الأنسان </a:t>
            </a:r>
            <a:r>
              <a:rPr lang="ar-IQ" dirty="0"/>
              <a:t>.</a:t>
            </a:r>
          </a:p>
          <a:p>
            <a:r>
              <a:rPr lang="ar-IQ" dirty="0"/>
              <a:t>6.	مساعدة طالبي </a:t>
            </a:r>
            <a:r>
              <a:rPr lang="ar-IQ" dirty="0" smtClean="0"/>
              <a:t>اللجوء </a:t>
            </a:r>
            <a:r>
              <a:rPr lang="ar-IQ" dirty="0"/>
              <a:t>الذين </a:t>
            </a:r>
            <a:r>
              <a:rPr lang="ar-IQ" dirty="0" smtClean="0"/>
              <a:t>يهددهم </a:t>
            </a:r>
            <a:r>
              <a:rPr lang="ar-IQ" dirty="0"/>
              <a:t>خطر اعادتهم الى بلد يصبحون فيه عرضة </a:t>
            </a:r>
            <a:r>
              <a:rPr lang="ar-IQ" dirty="0" err="1" smtClean="0"/>
              <a:t>لإنتهاك</a:t>
            </a:r>
            <a:r>
              <a:rPr lang="ar-IQ" dirty="0" smtClean="0"/>
              <a:t> </a:t>
            </a:r>
            <a:r>
              <a:rPr lang="ar-IQ" dirty="0"/>
              <a:t>حقوقهم الانسانية </a:t>
            </a:r>
            <a:r>
              <a:rPr lang="ar-IQ" dirty="0" smtClean="0"/>
              <a:t>الأساسية </a:t>
            </a:r>
            <a:r>
              <a:rPr lang="ar-IQ" dirty="0"/>
              <a:t>.</a:t>
            </a:r>
          </a:p>
          <a:p>
            <a:r>
              <a:rPr lang="ar-IQ" dirty="0"/>
              <a:t>7.	التعاون مع المنظمات غير الحكومية </a:t>
            </a:r>
            <a:r>
              <a:rPr lang="ar-IQ" dirty="0" smtClean="0"/>
              <a:t>الأخرى </a:t>
            </a:r>
            <a:r>
              <a:rPr lang="ar-IQ" dirty="0"/>
              <a:t>ومع الامم المتحدة والمنظمات الحكومية الدولية والاقليمية من اجل اعلان </a:t>
            </a:r>
            <a:r>
              <a:rPr lang="ar-IQ" dirty="0" smtClean="0"/>
              <a:t>شأن </a:t>
            </a:r>
            <a:r>
              <a:rPr lang="ar-IQ" dirty="0"/>
              <a:t>حقوق الانسان.</a:t>
            </a:r>
          </a:p>
        </p:txBody>
      </p:sp>
    </p:spTree>
    <p:extLst>
      <p:ext uri="{BB962C8B-B14F-4D97-AF65-F5344CB8AC3E}">
        <p14:creationId xmlns:p14="http://schemas.microsoft.com/office/powerpoint/2010/main" xmlns="" val="3248945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dirty="0" smtClean="0"/>
              <a:t>أهداف منظمة العفو الدولية </a:t>
            </a:r>
            <a:endParaRPr lang="ar-IQ" dirty="0"/>
          </a:p>
        </p:txBody>
      </p:sp>
      <p:sp>
        <p:nvSpPr>
          <p:cNvPr id="3" name="عنصر نائب للمحتوى 2"/>
          <p:cNvSpPr>
            <a:spLocks noGrp="1"/>
          </p:cNvSpPr>
          <p:nvPr>
            <p:ph idx="1"/>
          </p:nvPr>
        </p:nvSpPr>
        <p:spPr/>
        <p:txBody>
          <a:bodyPr/>
          <a:lstStyle/>
          <a:p>
            <a:r>
              <a:rPr lang="ar-IQ" dirty="0"/>
              <a:t>8.	السعي الى ضمان وضع ضوابط للعلاقات بين الدول في الحالات العسكرية </a:t>
            </a:r>
            <a:r>
              <a:rPr lang="ar-IQ" dirty="0" smtClean="0"/>
              <a:t>والأمنية </a:t>
            </a:r>
            <a:r>
              <a:rPr lang="ar-IQ" dirty="0"/>
              <a:t>بما يكفل احترام حقوق الانسان.</a:t>
            </a:r>
          </a:p>
          <a:p>
            <a:r>
              <a:rPr lang="ar-IQ" dirty="0"/>
              <a:t>9.	تنظيم برامج لتعليم </a:t>
            </a:r>
            <a:r>
              <a:rPr lang="ar-IQ"/>
              <a:t>حقوق </a:t>
            </a:r>
            <a:r>
              <a:rPr lang="ar-IQ" smtClean="0"/>
              <a:t>الإنسان </a:t>
            </a:r>
            <a:r>
              <a:rPr lang="ar-IQ" dirty="0"/>
              <a:t>وتعزيز الوعي بها</a:t>
            </a:r>
          </a:p>
        </p:txBody>
      </p:sp>
    </p:spTree>
    <p:extLst>
      <p:ext uri="{BB962C8B-B14F-4D97-AF65-F5344CB8AC3E}">
        <p14:creationId xmlns:p14="http://schemas.microsoft.com/office/powerpoint/2010/main" xmlns="" val="8826191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106</TotalTime>
  <Words>177</Words>
  <Application>Microsoft Office PowerPoint</Application>
  <PresentationFormat>عرض على الشاشة (3:4)‏</PresentationFormat>
  <Paragraphs>60</Paragraphs>
  <Slides>7</Slides>
  <Notes>1</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حيوية</vt:lpstr>
      <vt:lpstr>حقوق الإنسان والديمقراطية </vt:lpstr>
      <vt:lpstr>الشريحة 2</vt:lpstr>
      <vt:lpstr> منظمة العفو الدولية</vt:lpstr>
      <vt:lpstr>منظمة العفو الدولية </vt:lpstr>
      <vt:lpstr>أهداف منظمة العفو الدولية </vt:lpstr>
      <vt:lpstr>أهداف منظمة العفو الدولية </vt:lpstr>
      <vt:lpstr>أهداف منظمة العفو الدولية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المنظمات غير الحكومية ودورها في الدفاع عن حقوق الأنسان </dc:title>
  <dc:creator>S.A.K</dc:creator>
  <cp:lastModifiedBy>S.A.K</cp:lastModifiedBy>
  <cp:revision>53</cp:revision>
  <dcterms:created xsi:type="dcterms:W3CDTF">2022-02-19T20:10:17Z</dcterms:created>
  <dcterms:modified xsi:type="dcterms:W3CDTF">2023-03-21T11:16:21Z</dcterms:modified>
</cp:coreProperties>
</file>