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7" r:id="rId3"/>
    <p:sldId id="268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0400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2386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34087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6860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2013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6049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5093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3794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4806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6715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1244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77788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>
                <a:solidFill>
                  <a:srgbClr val="002060"/>
                </a:solidFill>
              </a:rPr>
              <a:t>حقوق الإنسان والديمقراطية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م. زينة داود سالم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16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الاتفاقية الامريكية لحقوق </a:t>
            </a:r>
            <a:r>
              <a:rPr lang="ar-IQ" dirty="0" err="1" smtClean="0"/>
              <a:t>اللأنسان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عقدت الاتفاقية الامريكية لحقوق الانسان 1969 م في مؤتمر حقوق الانسان في كوستاريكا وتتضمن </a:t>
            </a:r>
            <a:r>
              <a:rPr lang="ar-IQ" dirty="0" smtClean="0"/>
              <a:t>اثنتان </a:t>
            </a:r>
            <a:r>
              <a:rPr lang="ar-IQ" dirty="0" smtClean="0"/>
              <a:t>وثمانون مادة وقد اشتملت على الحقوق والحريات </a:t>
            </a:r>
            <a:r>
              <a:rPr lang="ar-IQ" dirty="0" err="1" smtClean="0"/>
              <a:t>الاساسية</a:t>
            </a:r>
            <a:r>
              <a:rPr lang="ar-IQ" dirty="0" smtClean="0"/>
              <a:t> للإنسان والمستمدة من الاعلانات و المواثيق الدولية والاقليمية وخاصة الاعلان الامريكي لحقوق </a:t>
            </a:r>
            <a:r>
              <a:rPr lang="ar-IQ" dirty="0" err="1" smtClean="0"/>
              <a:t>الانسان</a:t>
            </a:r>
            <a:r>
              <a:rPr lang="ar-IQ" dirty="0" smtClean="0"/>
              <a:t>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اوضحت مقدمة الاتفاقية بأن حقوق الانسان وحرياته الاساسية تثبت له </a:t>
            </a:r>
            <a:r>
              <a:rPr lang="ar-IQ" dirty="0" smtClean="0"/>
              <a:t>لمجرد أنه </a:t>
            </a:r>
            <a:r>
              <a:rPr lang="ar-IQ" dirty="0" err="1" smtClean="0"/>
              <a:t>انسان</a:t>
            </a:r>
            <a:r>
              <a:rPr lang="ar-IQ" dirty="0" smtClean="0"/>
              <a:t> </a:t>
            </a:r>
            <a:r>
              <a:rPr lang="ar-IQ" dirty="0" smtClean="0"/>
              <a:t>وليس على </a:t>
            </a:r>
            <a:r>
              <a:rPr lang="ar-IQ" dirty="0" err="1" smtClean="0"/>
              <a:t>اساس</a:t>
            </a:r>
            <a:r>
              <a:rPr lang="ar-IQ" dirty="0" smtClean="0"/>
              <a:t> </a:t>
            </a:r>
            <a:r>
              <a:rPr lang="ar-IQ" dirty="0" smtClean="0"/>
              <a:t>أنه مواطن </a:t>
            </a:r>
            <a:r>
              <a:rPr lang="ar-IQ" dirty="0" smtClean="0"/>
              <a:t>في دولة </a:t>
            </a:r>
            <a:r>
              <a:rPr lang="ar-IQ" smtClean="0"/>
              <a:t>معينة </a:t>
            </a:r>
            <a:r>
              <a:rPr lang="ar-IQ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97876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مميزات الاتفاقية الامريكية لحقوق الانسان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حرية الفكر </a:t>
            </a:r>
          </a:p>
          <a:p>
            <a:r>
              <a:rPr lang="ar-IQ" dirty="0" smtClean="0"/>
              <a:t>حرية الاعلان </a:t>
            </a:r>
          </a:p>
          <a:p>
            <a:r>
              <a:rPr lang="ar-IQ" dirty="0" smtClean="0"/>
              <a:t>حرية نشاطات الاذاعة والتلفزيون  والسينما </a:t>
            </a:r>
          </a:p>
          <a:p>
            <a:r>
              <a:rPr lang="ar-IQ" dirty="0" smtClean="0"/>
              <a:t>حرية تلقي المعلومات والافكار ونقلها واذاعتها دون التقيد بالحدود كما اقترحت الاتفاقية حق الرد لكل من تأذى من جراء اقوال او افعال غير دقيقة </a:t>
            </a:r>
            <a:r>
              <a:rPr lang="ar-IQ" dirty="0" smtClean="0"/>
              <a:t>أو </a:t>
            </a:r>
            <a:r>
              <a:rPr lang="ar-IQ" dirty="0" smtClean="0"/>
              <a:t>جارحة نشرتها وسائل </a:t>
            </a:r>
            <a:r>
              <a:rPr lang="ar-IQ" dirty="0" err="1" smtClean="0"/>
              <a:t>الاعلام</a:t>
            </a:r>
            <a:r>
              <a:rPr lang="ar-IQ" dirty="0" smtClean="0"/>
              <a:t> 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61599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النزاهة والفساد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مفهوم الفساد : </a:t>
            </a:r>
            <a:r>
              <a:rPr lang="ar-IQ" dirty="0" smtClean="0"/>
              <a:t>هو </a:t>
            </a:r>
            <a:r>
              <a:rPr lang="ar-IQ" dirty="0" smtClean="0"/>
              <a:t>خروج عن القانون والنظام </a:t>
            </a:r>
            <a:r>
              <a:rPr lang="ar-IQ" dirty="0" smtClean="0"/>
              <a:t>أو </a:t>
            </a:r>
            <a:r>
              <a:rPr lang="ar-IQ" dirty="0" smtClean="0"/>
              <a:t>استغلال غيابهما من اجل تحقيق مصالح سياسية </a:t>
            </a:r>
            <a:r>
              <a:rPr lang="ar-IQ" dirty="0" smtClean="0"/>
              <a:t>أو </a:t>
            </a:r>
            <a:r>
              <a:rPr lang="ar-IQ" dirty="0" smtClean="0"/>
              <a:t>اقتصادية </a:t>
            </a:r>
            <a:r>
              <a:rPr lang="ar-IQ" dirty="0" smtClean="0"/>
              <a:t>أو </a:t>
            </a:r>
            <a:r>
              <a:rPr lang="ar-IQ" dirty="0" smtClean="0"/>
              <a:t>اجتماعية للفرد </a:t>
            </a:r>
            <a:r>
              <a:rPr lang="ar-IQ" dirty="0" smtClean="0"/>
              <a:t>أو </a:t>
            </a:r>
            <a:r>
              <a:rPr lang="ar-IQ" dirty="0" smtClean="0"/>
              <a:t>لجماعة معينة. </a:t>
            </a:r>
          </a:p>
          <a:p>
            <a:r>
              <a:rPr lang="ar-IQ" dirty="0" smtClean="0"/>
              <a:t>هو </a:t>
            </a:r>
            <a:r>
              <a:rPr lang="ar-IQ" dirty="0" smtClean="0"/>
              <a:t>قيام الموظف العام وبطرق غير سوية ارتكاب ما يعد أهدار لواجبات وظيفته فهو سلوك يخالف الواجبات الرسمية للمنصب العام ، تطلعاً لتحقيق مكاسب خاصة مادية </a:t>
            </a:r>
            <a:r>
              <a:rPr lang="ar-IQ" dirty="0" smtClean="0"/>
              <a:t>أو معنوية.</a:t>
            </a:r>
            <a:endParaRPr lang="ar-IQ" dirty="0" smtClean="0"/>
          </a:p>
          <a:p>
            <a:r>
              <a:rPr lang="ar-IQ" dirty="0" smtClean="0"/>
              <a:t>هو سلوك يجافي المصلحة العامة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19007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تتجلى ظاهرة الفساد بمجموعة من السلوكيات منها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الرشوة : وتعني الحصول على </a:t>
            </a:r>
            <a:r>
              <a:rPr lang="ar-IQ" dirty="0" smtClean="0"/>
              <a:t>أموال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منافع </a:t>
            </a:r>
            <a:r>
              <a:rPr lang="ar-IQ" dirty="0" smtClean="0"/>
              <a:t>أخرى </a:t>
            </a:r>
            <a:r>
              <a:rPr lang="ar-IQ" dirty="0" smtClean="0"/>
              <a:t>من أجل القيام بعمل </a:t>
            </a:r>
            <a:r>
              <a:rPr lang="ar-IQ" dirty="0" smtClean="0"/>
              <a:t>أو </a:t>
            </a:r>
            <a:r>
              <a:rPr lang="ar-IQ" dirty="0" smtClean="0"/>
              <a:t>الامتناع عن تنفيذه ويعد مخالف للقانون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المحسوبية : وتعني تنفيذ اعمال لصالح فرد </a:t>
            </a:r>
            <a:r>
              <a:rPr lang="ar-IQ" dirty="0" smtClean="0"/>
              <a:t>أو </a:t>
            </a:r>
            <a:r>
              <a:rPr lang="ar-IQ" dirty="0" smtClean="0"/>
              <a:t>جماعة ينتمي لها الشخص مثل حزب </a:t>
            </a:r>
            <a:r>
              <a:rPr lang="ar-IQ" dirty="0" smtClean="0"/>
              <a:t>أو </a:t>
            </a:r>
            <a:r>
              <a:rPr lang="ar-IQ" dirty="0" smtClean="0"/>
              <a:t>عائلة </a:t>
            </a:r>
            <a:r>
              <a:rPr lang="ar-IQ" dirty="0" smtClean="0"/>
              <a:t>أو </a:t>
            </a:r>
            <a:r>
              <a:rPr lang="ar-IQ" dirty="0" smtClean="0"/>
              <a:t>منطقة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المحاباة :اي تفضيل جهة على جهة اخرى في الخدمة بغير وجه حق للحصول على مصالح معينة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الواسطة : اي التدخل لصالح فرد ما او جماعة دون الالتزام </a:t>
            </a:r>
            <a:r>
              <a:rPr lang="ar-IQ" dirty="0" err="1" smtClean="0"/>
              <a:t>باصول</a:t>
            </a:r>
            <a:r>
              <a:rPr lang="ar-IQ" dirty="0" smtClean="0"/>
              <a:t> العمل والكفاءة الازمة مثل تعيين شخص  في منصب معين </a:t>
            </a:r>
            <a:r>
              <a:rPr lang="ar-IQ" dirty="0" err="1" smtClean="0"/>
              <a:t>لاسباب</a:t>
            </a:r>
            <a:r>
              <a:rPr lang="ar-IQ" dirty="0" smtClean="0"/>
              <a:t> تتعلق </a:t>
            </a:r>
            <a:r>
              <a:rPr lang="ar-IQ" dirty="0" smtClean="0"/>
              <a:t>بالقرابة </a:t>
            </a:r>
            <a:r>
              <a:rPr lang="ar-IQ" dirty="0" smtClean="0"/>
              <a:t>أو </a:t>
            </a:r>
            <a:r>
              <a:rPr lang="ar-IQ" dirty="0" smtClean="0"/>
              <a:t>الانتماء الحزبي رغم </a:t>
            </a:r>
            <a:r>
              <a:rPr lang="ar-IQ" dirty="0" smtClean="0"/>
              <a:t>إنه </a:t>
            </a:r>
            <a:r>
              <a:rPr lang="ar-IQ" dirty="0" smtClean="0"/>
              <a:t>غبر </a:t>
            </a:r>
            <a:r>
              <a:rPr lang="ar-IQ" dirty="0" smtClean="0"/>
              <a:t>مناسب 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407135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الابتزاز : </a:t>
            </a:r>
            <a:r>
              <a:rPr lang="ar-IQ" dirty="0" smtClean="0"/>
              <a:t>ويعني </a:t>
            </a:r>
            <a:r>
              <a:rPr lang="ar-IQ" dirty="0" smtClean="0"/>
              <a:t>الحصول على أموال من طرف معين في المجتمع ، مقابل تنفيذ مصالح مرتبطة بوظيفة الشخص المتصف بالفساد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نهب المال العام : اي الحصول على أموال الدولة والتصرف بها من غير وجه حق تحت مسميات مختلفة </a:t>
            </a:r>
            <a:r>
              <a:rPr lang="ar-IQ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5801924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311</Words>
  <Application>Microsoft Office PowerPoint</Application>
  <PresentationFormat>عرض على الشاشة (3:4)‏</PresentationFormat>
  <Paragraphs>21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     حقوق الإنسان والديمقراطية      </vt:lpstr>
      <vt:lpstr>الاتفاقية الامريكية لحقوق اللأنسان </vt:lpstr>
      <vt:lpstr>مميزات الاتفاقية الامريكية لحقوق الانسان </vt:lpstr>
      <vt:lpstr>النزاهة والفساد </vt:lpstr>
      <vt:lpstr>تتجلى ظاهرة الفساد بمجموعة من السلوكيات منها 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</dc:title>
  <dc:creator>S.A.K</dc:creator>
  <cp:lastModifiedBy>S.A.K</cp:lastModifiedBy>
  <cp:revision>39</cp:revision>
  <dcterms:created xsi:type="dcterms:W3CDTF">2022-03-07T04:55:46Z</dcterms:created>
  <dcterms:modified xsi:type="dcterms:W3CDTF">2023-03-21T11:27:09Z</dcterms:modified>
</cp:coreProperties>
</file>