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</p:sldIdLst>
  <p:sldSz cx="9144000" cy="6858000" type="screen4x3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3904" cy="1913657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/>
              <a:t> </a:t>
            </a:r>
            <a:r>
              <a:rPr lang="ar-IQ" dirty="0" smtClean="0"/>
              <a:t>حقوق الإنسان والديمقراطية </a:t>
            </a:r>
            <a:br>
              <a:rPr lang="ar-IQ" dirty="0" smtClean="0"/>
            </a:br>
            <a:r>
              <a:rPr lang="ar-IQ" dirty="0" smtClean="0"/>
              <a:t>المحاضرة الاولى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8062912" cy="4347072"/>
          </a:xfrm>
        </p:spPr>
        <p:txBody>
          <a:bodyPr>
            <a:normAutofit/>
          </a:bodyPr>
          <a:lstStyle/>
          <a:p>
            <a:pPr algn="ctr"/>
            <a:r>
              <a:rPr lang="ar-IQ" dirty="0"/>
              <a:t>م . زينة داود سالم </a:t>
            </a:r>
          </a:p>
        </p:txBody>
      </p:sp>
    </p:spTree>
    <p:extLst>
      <p:ext uri="{BB962C8B-B14F-4D97-AF65-F5344CB8AC3E}">
        <p14:creationId xmlns="" xmlns:p14="http://schemas.microsoft.com/office/powerpoint/2010/main" val="16600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حقوق </a:t>
            </a:r>
            <a:r>
              <a:rPr lang="ar-IQ" dirty="0" smtClean="0"/>
              <a:t>الإنسان والديمقراطية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 مقدمة عن حقوق الإنسان</a:t>
            </a:r>
            <a:endParaRPr lang="ar-IQ" dirty="0"/>
          </a:p>
          <a:p>
            <a:pPr algn="just"/>
            <a:r>
              <a:rPr lang="ar-IQ" dirty="0"/>
              <a:t>هي المعايير الاساسية التي لا يمكن للناس من دونها ان يعيشوا بكرامة كبشر  ان حقوق الانسان هي اساس الحرية والعدالة والمساواة </a:t>
            </a:r>
            <a:r>
              <a:rPr lang="ar-IQ" dirty="0" smtClean="0"/>
              <a:t>وإن </a:t>
            </a:r>
            <a:r>
              <a:rPr lang="ar-IQ" dirty="0"/>
              <a:t>من شأن احترام هذه الحقوق </a:t>
            </a:r>
            <a:r>
              <a:rPr lang="ar-IQ" dirty="0" smtClean="0"/>
              <a:t>وأن </a:t>
            </a:r>
            <a:r>
              <a:rPr lang="ar-IQ" dirty="0"/>
              <a:t>تتيح امكانية تنمية الفرد والمجتمع تنمية كاملة وتمتد جذور تنمية حقوق الانسان في الصراع من اجل الحرية والمساواة في كل مكان في العالم , يوجد الاساس الذي تقوم عليه حقوق </a:t>
            </a:r>
            <a:r>
              <a:rPr lang="ar-IQ" dirty="0" smtClean="0"/>
              <a:t>الإنسان </a:t>
            </a:r>
            <a:r>
              <a:rPr lang="ar-IQ" dirty="0"/>
              <a:t>مثل </a:t>
            </a:r>
            <a:r>
              <a:rPr lang="ar-IQ" dirty="0" err="1" smtClean="0"/>
              <a:t>إحترام</a:t>
            </a:r>
            <a:r>
              <a:rPr lang="ar-IQ" dirty="0" smtClean="0"/>
              <a:t> </a:t>
            </a:r>
            <a:r>
              <a:rPr lang="ar-IQ" dirty="0"/>
              <a:t>حياة </a:t>
            </a:r>
            <a:r>
              <a:rPr lang="ar-IQ" dirty="0" smtClean="0"/>
              <a:t>الإنسان </a:t>
            </a:r>
            <a:r>
              <a:rPr lang="ar-IQ" dirty="0"/>
              <a:t>وكرامته في اغلب الديانات والفلسفات.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1938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تعريف حقوق الإنسان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dirty="0" smtClean="0"/>
              <a:t>حقوق الإنسان </a:t>
            </a:r>
            <a:r>
              <a:rPr lang="ar-IQ" dirty="0" smtClean="0"/>
              <a:t>: هي الحقوق التي يعتقد </a:t>
            </a:r>
            <a:r>
              <a:rPr lang="ar-IQ" dirty="0" smtClean="0"/>
              <a:t>إن </a:t>
            </a:r>
            <a:r>
              <a:rPr lang="ar-IQ" dirty="0" smtClean="0"/>
              <a:t>كل البشر ينبغي أن يتمتعوا بها لأنهم أدميون ينطبق عليهم الشرط الإنساني ، اي أن هذه الحقوق ليست منحة من أحد ولا يستأذن فيها من السلطة ،  وهذه الأخيرة لا تمنحها ولا </a:t>
            </a:r>
            <a:r>
              <a:rPr lang="ar-IQ" dirty="0" smtClean="0"/>
              <a:t>تمنعها . </a:t>
            </a:r>
            <a:endParaRPr lang="ar-IQ" dirty="0" smtClean="0"/>
          </a:p>
          <a:p>
            <a:pPr algn="just"/>
            <a:r>
              <a:rPr lang="ar-IQ" dirty="0" smtClean="0"/>
              <a:t>حقوق الإنسان : هي مجموعة الحقوق الطبيعية التي يمتلكها الإنسان واللصيقة بطبيعته ، والتي تظل موجودة وأن لم يتم الاعتراف بها ، بل واكثر من ذلك حتى ولو </a:t>
            </a:r>
            <a:r>
              <a:rPr lang="ar-IQ" dirty="0" smtClean="0"/>
              <a:t>ا</a:t>
            </a:r>
            <a:r>
              <a:rPr lang="ar-IQ" dirty="0" smtClean="0"/>
              <a:t>نتهكت </a:t>
            </a:r>
            <a:r>
              <a:rPr lang="ar-IQ" dirty="0" smtClean="0"/>
              <a:t>من قبل سلطة ما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4582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399032"/>
          </a:xfrm>
        </p:spPr>
        <p:txBody>
          <a:bodyPr/>
          <a:lstStyle/>
          <a:p>
            <a:pPr algn="r"/>
            <a:r>
              <a:rPr lang="ar-IQ" b="1" dirty="0" smtClean="0"/>
              <a:t>خصائص حقوق الأنسان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507288" cy="5445224"/>
          </a:xfrm>
        </p:spPr>
        <p:txBody>
          <a:bodyPr>
            <a:normAutofit fontScale="77500" lnSpcReduction="20000"/>
          </a:bodyPr>
          <a:lstStyle/>
          <a:p>
            <a:r>
              <a:rPr lang="ar-IQ" dirty="0"/>
              <a:t>يمكن </a:t>
            </a:r>
            <a:r>
              <a:rPr lang="ar-IQ" dirty="0" err="1"/>
              <a:t>اداراج</a:t>
            </a:r>
            <a:r>
              <a:rPr lang="ar-IQ" dirty="0"/>
              <a:t> اهم الخصائص التي تتسم بها حقوق الانسان بما يأتي:</a:t>
            </a:r>
          </a:p>
          <a:p>
            <a:r>
              <a:rPr lang="ar-IQ" dirty="0"/>
              <a:t>1.	حقوق الانسان لا </a:t>
            </a:r>
            <a:r>
              <a:rPr lang="ar-IQ" dirty="0" smtClean="0"/>
              <a:t>تشترى </a:t>
            </a:r>
            <a:r>
              <a:rPr lang="ar-IQ" dirty="0"/>
              <a:t>ولا تكتسب ولا تورث فهي ببساطة ملك الناس لانهم بشر. وحقوق الانسان (متأصلة) في كل فرد</a:t>
            </a:r>
            <a:r>
              <a:rPr lang="ar-IQ" dirty="0" smtClean="0"/>
              <a:t>.</a:t>
            </a:r>
          </a:p>
          <a:p>
            <a:endParaRPr lang="ar-IQ" dirty="0"/>
          </a:p>
          <a:p>
            <a:r>
              <a:rPr lang="ar-IQ" dirty="0"/>
              <a:t>2.	حقوق الانسان واحدة </a:t>
            </a:r>
            <a:r>
              <a:rPr lang="ar-IQ" dirty="0" smtClean="0"/>
              <a:t>للبشر جميعاً بغض </a:t>
            </a:r>
            <a:r>
              <a:rPr lang="ar-IQ" dirty="0"/>
              <a:t>النظر عن العنصر </a:t>
            </a:r>
            <a:r>
              <a:rPr lang="ar-IQ" dirty="0" smtClean="0"/>
              <a:t>أو </a:t>
            </a:r>
            <a:r>
              <a:rPr lang="ar-IQ" dirty="0"/>
              <a:t>الجنس او الدين او الراي السياسي او الرأي الاخر او الاصل الوطني او الاجتماعي وقد ولدنا جميعا احرار متساويين في الكرامة والحقوق . فحقوق الانسان( عالمية) </a:t>
            </a:r>
            <a:r>
              <a:rPr lang="ar-IQ" dirty="0" smtClean="0"/>
              <a:t>.</a:t>
            </a:r>
          </a:p>
          <a:p>
            <a:endParaRPr lang="ar-IQ" dirty="0"/>
          </a:p>
          <a:p>
            <a:r>
              <a:rPr lang="ar-IQ" dirty="0"/>
              <a:t>3.	</a:t>
            </a:r>
            <a:r>
              <a:rPr lang="ar-IQ" dirty="0" smtClean="0"/>
              <a:t>حقوق الأنسان </a:t>
            </a:r>
            <a:r>
              <a:rPr lang="ar-IQ" dirty="0" err="1" smtClean="0"/>
              <a:t>لايمكن</a:t>
            </a:r>
            <a:r>
              <a:rPr lang="ar-IQ" dirty="0" smtClean="0"/>
              <a:t> </a:t>
            </a:r>
            <a:r>
              <a:rPr lang="ar-IQ" dirty="0"/>
              <a:t>انتزاعها, فليس من حق احد ان يحرم شخص اخر من حقه حتى لو لم تعترف بها قوانين بلده. او عندما تنتهكها تلك القوانين فحقوق الانسان ثابتة و ( غير قابلة للتصرف</a:t>
            </a:r>
            <a:r>
              <a:rPr lang="ar-IQ" dirty="0" smtClean="0"/>
              <a:t>).</a:t>
            </a:r>
          </a:p>
          <a:p>
            <a:endParaRPr lang="ar-IQ" dirty="0"/>
          </a:p>
          <a:p>
            <a:r>
              <a:rPr lang="ar-IQ" dirty="0"/>
              <a:t>4.	كي يعيش </a:t>
            </a:r>
            <a:r>
              <a:rPr lang="ar-IQ" dirty="0" smtClean="0"/>
              <a:t>الناس </a:t>
            </a:r>
            <a:r>
              <a:rPr lang="ar-IQ" dirty="0"/>
              <a:t>بكرامة, فأنهم يحق لهم ان يتمتعوا بالحرية </a:t>
            </a:r>
            <a:r>
              <a:rPr lang="ar-IQ" dirty="0" err="1"/>
              <a:t>والامن</a:t>
            </a:r>
            <a:r>
              <a:rPr lang="ar-IQ" dirty="0"/>
              <a:t> </a:t>
            </a:r>
            <a:r>
              <a:rPr lang="ar-IQ" dirty="0" smtClean="0"/>
              <a:t>وبمستويات معيشية </a:t>
            </a:r>
            <a:r>
              <a:rPr lang="ar-IQ" dirty="0"/>
              <a:t>لائقة, فحقوق الانسان ( غير قابلة للتجزئة).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4346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فئات </a:t>
            </a:r>
            <a:r>
              <a:rPr lang="ar-IQ" dirty="0" smtClean="0"/>
              <a:t>(أنواع</a:t>
            </a:r>
            <a:r>
              <a:rPr lang="ar-IQ" dirty="0"/>
              <a:t>) الحقوق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ar-IQ" dirty="0"/>
              <a:t>يمكن تصنيف الحقوق الى ثلاث فئات :</a:t>
            </a:r>
          </a:p>
          <a:p>
            <a:r>
              <a:rPr lang="ar-IQ" dirty="0"/>
              <a:t>1.	الحقوق المدنية والسياسية وتسمى ( الجيل الاول من الحقوق ) </a:t>
            </a:r>
            <a:r>
              <a:rPr lang="ar-IQ" dirty="0" smtClean="0"/>
              <a:t>ايضاً </a:t>
            </a:r>
            <a:r>
              <a:rPr lang="ar-IQ" dirty="0"/>
              <a:t>وهي مرتبطة بالحريات وتشمل الحقوق </a:t>
            </a:r>
            <a:r>
              <a:rPr lang="ar-IQ" dirty="0" err="1" smtClean="0"/>
              <a:t>الأتية</a:t>
            </a:r>
            <a:r>
              <a:rPr lang="ar-IQ" dirty="0" smtClean="0"/>
              <a:t> : </a:t>
            </a:r>
            <a:r>
              <a:rPr lang="ar-IQ" dirty="0"/>
              <a:t>الحق في الحياة او الحرية والامن وعدم التعرض للتعذيب والتحرر من العبودية والمشاركة السياسية وحرية الرأي والتعبير والتفكير والدين وحرية الاشتراك في الجمعيات والتجمع</a:t>
            </a:r>
            <a:r>
              <a:rPr lang="ar-IQ" dirty="0" smtClean="0"/>
              <a:t>.</a:t>
            </a:r>
          </a:p>
          <a:p>
            <a:endParaRPr lang="ar-IQ" dirty="0"/>
          </a:p>
          <a:p>
            <a:r>
              <a:rPr lang="ar-IQ" dirty="0"/>
              <a:t>2.	الحقوق الاقتصادية والاجتماعية ,  تسمى ( الجيل الثاني من الحقوق) ايضا مرتبطة بالأمن وتشمل: العمل والتعليم والمستوى اللائق للمعيشة والمأكل والمشرب والرعاية الصحية</a:t>
            </a:r>
            <a:r>
              <a:rPr lang="ar-IQ" dirty="0" smtClean="0"/>
              <a:t>.</a:t>
            </a:r>
          </a:p>
          <a:p>
            <a:endParaRPr lang="ar-IQ" dirty="0"/>
          </a:p>
          <a:p>
            <a:r>
              <a:rPr lang="ar-IQ" dirty="0"/>
              <a:t>3.	الحقوق البيئية والثقافية والتنموية وتسمى ( الجيل الثالث من الحقوق ) ايضا وتشمل حق العيش في بيئة نظيفة ومصونة من التدمير والحق في التنمية الثقافية والسياسية والاقتصادية.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5370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19256" cy="1289298"/>
          </a:xfrm>
        </p:spPr>
        <p:txBody>
          <a:bodyPr>
            <a:normAutofit/>
          </a:bodyPr>
          <a:lstStyle/>
          <a:p>
            <a:pPr algn="r"/>
            <a:r>
              <a:rPr lang="ar-IQ" sz="3600" dirty="0" smtClean="0"/>
              <a:t>حقوق الإنسان في الحضارة اليونانية 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898016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dirty="0" smtClean="0"/>
              <a:t>.</a:t>
            </a:r>
            <a:r>
              <a:rPr lang="ar-IQ" dirty="0"/>
              <a:t>	الحضارة اليونانية: </a:t>
            </a:r>
            <a:r>
              <a:rPr lang="ar-IQ" dirty="0" smtClean="0"/>
              <a:t>وكان </a:t>
            </a:r>
            <a:r>
              <a:rPr lang="ar-IQ" dirty="0"/>
              <a:t>المجتمع اليوناني مقسم الى اربع طبقات وهي : طبقة </a:t>
            </a:r>
            <a:r>
              <a:rPr lang="ar-IQ" dirty="0" smtClean="0"/>
              <a:t>الاشراف وهم الفرسان  </a:t>
            </a:r>
            <a:r>
              <a:rPr lang="ar-IQ" dirty="0"/>
              <a:t>وطبقة اصحاب </a:t>
            </a:r>
            <a:r>
              <a:rPr lang="ar-IQ" dirty="0" smtClean="0"/>
              <a:t>المهن وقد اعترف لهم بحق المواطنة  </a:t>
            </a:r>
            <a:r>
              <a:rPr lang="ar-IQ" dirty="0"/>
              <a:t>وطبقة الفلاحين </a:t>
            </a:r>
            <a:r>
              <a:rPr lang="ar-IQ" dirty="0" smtClean="0"/>
              <a:t>والفقراء وهم المحرومون وكانت هذه الطبقة تزداد  فقرأ الى ان وصل الحال بطبقة الأشراف والطبقة الوسطى أ ان تسترقهم بسبب عدم قدرتهم على دفع ديونهم  وقد </a:t>
            </a:r>
            <a:r>
              <a:rPr lang="ar-IQ" dirty="0" smtClean="0"/>
              <a:t>أعد  </a:t>
            </a:r>
            <a:r>
              <a:rPr lang="ar-IQ" dirty="0" smtClean="0"/>
              <a:t>الفلاسفة اليونانيون </a:t>
            </a:r>
            <a:r>
              <a:rPr lang="ar-IQ" dirty="0" smtClean="0"/>
              <a:t>إن </a:t>
            </a:r>
            <a:r>
              <a:rPr lang="ar-IQ" dirty="0" smtClean="0"/>
              <a:t>أفراد هذه الطبقة غير قادرين على القيام </a:t>
            </a:r>
            <a:r>
              <a:rPr lang="ar-IQ" dirty="0" err="1" smtClean="0"/>
              <a:t>بالاعمال</a:t>
            </a:r>
            <a:r>
              <a:rPr lang="ar-IQ" dirty="0" smtClean="0"/>
              <a:t> السياسية أو المشاركة في الحكم أو القيادة لذلك تم </a:t>
            </a:r>
            <a:r>
              <a:rPr lang="ar-IQ" dirty="0" err="1" smtClean="0"/>
              <a:t>أستثنائهم</a:t>
            </a:r>
            <a:r>
              <a:rPr lang="ar-IQ" dirty="0" smtClean="0"/>
              <a:t> </a:t>
            </a:r>
            <a:endParaRPr lang="ar-IQ" dirty="0"/>
          </a:p>
          <a:p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2450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600" dirty="0"/>
              <a:t>حقوق </a:t>
            </a:r>
            <a:r>
              <a:rPr lang="ar-IQ" sz="3600" dirty="0" smtClean="0"/>
              <a:t>الإنسان </a:t>
            </a:r>
            <a:r>
              <a:rPr lang="ar-IQ" sz="3600" dirty="0"/>
              <a:t>في الحضارة اليونانية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ويعبر الفقيه دو فرجي عن وضع حقوق الإنسان في ظل الحضارة اليونانية كما </a:t>
            </a:r>
            <a:r>
              <a:rPr lang="ar-IQ" dirty="0" smtClean="0"/>
              <a:t>يأتي : </a:t>
            </a:r>
            <a:endParaRPr lang="ar-IQ" dirty="0" smtClean="0"/>
          </a:p>
          <a:p>
            <a:r>
              <a:rPr lang="ar-IQ" dirty="0" smtClean="0"/>
              <a:t>أن الحرية لم يناد بها ولم يسمع بذكرها في فترة من فترات التاريخ أكثر ما نودي أو سمع بها في تاريخ الديمقراطية اليونانية القديمة </a:t>
            </a:r>
          </a:p>
          <a:p>
            <a:r>
              <a:rPr lang="ar-IQ" dirty="0" smtClean="0"/>
              <a:t>اما أرسطو فقد عد نظام الرق أمراً طبيعياً وأوجد له مبررات بأنه يعود بالنفع على المجتمع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493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800" b="1" i="1" dirty="0"/>
              <a:t>حقوق </a:t>
            </a:r>
            <a:r>
              <a:rPr lang="ar-IQ" sz="2800" b="1" i="1" dirty="0" smtClean="0"/>
              <a:t>الإنسان في الحضارة اليونانية </a:t>
            </a:r>
            <a:endParaRPr lang="ar-IQ" sz="28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ولم تكن المرأة أكثر </a:t>
            </a:r>
            <a:r>
              <a:rPr lang="ar-IQ" dirty="0" smtClean="0"/>
              <a:t>حظاً </a:t>
            </a:r>
            <a:r>
              <a:rPr lang="ar-IQ" dirty="0" smtClean="0"/>
              <a:t>من الرقيق فتنص قوانينهم على تجريد المرأة من حقوقها المدنية ووضعها تحت السيطرة الكلية للرجل في مختلف مراحل حياتها كما أنهم يعدونها من من ممتلكات ولي أمرها ، ثم مسؤولة من زوجها بعد زواجها ، ولم  يكن من حق المرأة التعليم </a:t>
            </a:r>
            <a:r>
              <a:rPr lang="ar-IQ" dirty="0" smtClean="0"/>
              <a:t>فقوانين أثينا </a:t>
            </a:r>
            <a:r>
              <a:rPr lang="ar-IQ" dirty="0" smtClean="0"/>
              <a:t>، والتي تعد من أرقى قوانين اليونان لا تتيح فرصة التعليم الا لأحرار الذكور دون </a:t>
            </a:r>
            <a:r>
              <a:rPr lang="ar-IQ" dirty="0" err="1" smtClean="0"/>
              <a:t>الأناث</a:t>
            </a:r>
            <a:r>
              <a:rPr lang="ar-IQ" dirty="0" smtClean="0"/>
              <a:t> 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7513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600" dirty="0"/>
              <a:t> </a:t>
            </a:r>
            <a:r>
              <a:rPr lang="ar-IQ" sz="3600" dirty="0" smtClean="0"/>
              <a:t>حقوق الإنسان في الحضارة الرومانية 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800" dirty="0" smtClean="0"/>
              <a:t>أن أهم ما يميز المجتمع الروماني في عصوره المختلفة هو التمايز الطبقي والتفاوت في الحقوق والواجبات بين الأفراد والطبقات ، فقد كان المجتمع الروماني عند ظهوره مكون من طبقتين هما طبقة </a:t>
            </a:r>
            <a:r>
              <a:rPr lang="ar-IQ" sz="2800" smtClean="0"/>
              <a:t>الأشراف </a:t>
            </a:r>
            <a:r>
              <a:rPr lang="ar-IQ" sz="2800" smtClean="0"/>
              <a:t>وتظم </a:t>
            </a:r>
            <a:r>
              <a:rPr lang="ar-IQ" sz="2800" dirty="0" smtClean="0"/>
              <a:t>ربع السكان ، وطبقة العامة والعبيد والتي تظم ثلاث أرباع السكان ، </a:t>
            </a:r>
            <a:r>
              <a:rPr lang="ar-IQ" sz="2800" dirty="0" smtClean="0"/>
              <a:t>وبنا </a:t>
            </a:r>
            <a:r>
              <a:rPr lang="ar-IQ" sz="2800" dirty="0" err="1" smtClean="0"/>
              <a:t>ء</a:t>
            </a:r>
            <a:r>
              <a:rPr lang="ar-IQ" sz="2800" dirty="0" smtClean="0"/>
              <a:t> ًعليه </a:t>
            </a:r>
            <a:r>
              <a:rPr lang="ar-IQ" sz="2800" dirty="0" smtClean="0"/>
              <a:t>فقد  كان التميز والتفاوت بين الطبقات </a:t>
            </a:r>
          </a:p>
          <a:p>
            <a:pPr algn="just"/>
            <a:r>
              <a:rPr lang="ar-IQ" sz="2800" dirty="0" smtClean="0"/>
              <a:t>اما حقوق المرأة فقد كانت منتهكة ومسلوبة  ، فليس لها حقوق سياسية سواء فيما يتعلق بالترشيح </a:t>
            </a:r>
            <a:r>
              <a:rPr lang="ar-IQ" sz="2800" dirty="0" err="1" smtClean="0"/>
              <a:t>والأنتخاب</a:t>
            </a:r>
            <a:r>
              <a:rPr lang="ar-IQ" sz="2800" dirty="0" smtClean="0"/>
              <a:t> أو تولي الوظائف العامة </a:t>
            </a:r>
          </a:p>
        </p:txBody>
      </p:sp>
    </p:spTree>
    <p:extLst>
      <p:ext uri="{BB962C8B-B14F-4D97-AF65-F5344CB8AC3E}">
        <p14:creationId xmlns="" xmlns:p14="http://schemas.microsoft.com/office/powerpoint/2010/main" val="1262368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189</TotalTime>
  <Words>412</Words>
  <Application>Microsoft Office PowerPoint</Application>
  <PresentationFormat>عرض على الشاشة (3:4)‏</PresentationFormat>
  <Paragraphs>36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حيوية</vt:lpstr>
      <vt:lpstr> حقوق الإنسان والديمقراطية  المحاضرة الاولى  </vt:lpstr>
      <vt:lpstr>حقوق الإنسان والديمقراطية </vt:lpstr>
      <vt:lpstr>تعريف حقوق الإنسان </vt:lpstr>
      <vt:lpstr>خصائص حقوق الأنسان </vt:lpstr>
      <vt:lpstr>فئات (أنواع) الحقوق</vt:lpstr>
      <vt:lpstr>حقوق الإنسان في الحضارة اليونانية </vt:lpstr>
      <vt:lpstr>حقوق الإنسان في الحضارة اليونانية </vt:lpstr>
      <vt:lpstr>حقوق الإنسان في الحضارة اليونانية </vt:lpstr>
      <vt:lpstr> حقوق الإنسان في الحضارة الرومانية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حقوق الأنسان والديمقراطية  المحاضرة الاولى  </dc:title>
  <dc:creator>S.A.K</dc:creator>
  <cp:lastModifiedBy>S.A.K</cp:lastModifiedBy>
  <cp:revision>75</cp:revision>
  <dcterms:created xsi:type="dcterms:W3CDTF">2022-01-29T19:36:41Z</dcterms:created>
  <dcterms:modified xsi:type="dcterms:W3CDTF">2023-03-21T11:53:12Z</dcterms:modified>
</cp:coreProperties>
</file>