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Default Extension="wav" ContentType="audio/wav"/>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sldIdLst>
    <p:sldId id="256" r:id="rId2"/>
    <p:sldId id="257" r:id="rId3"/>
    <p:sldId id="261"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pPr/>
              <a:t>29/08/1444</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pPr/>
              <a:t>29/08/1444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pPr/>
              <a:t>29/08/1444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pPr/>
              <a:t>29/08/1444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pPr/>
              <a:t>29/08/1444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pPr/>
              <a:t>29/08/1444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pPr/>
              <a:t>29/08/1444</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pPr/>
              <a:t>29/08/1444</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pPr/>
              <a:t>29/08/1444</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pPr/>
              <a:t>29/08/1444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pPr/>
              <a:t>29/08/1444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pPr/>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29/08/1444</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media" Target="../media/media1.wav"/><Relationship Id="rId2" Type="http://schemas.openxmlformats.org/officeDocument/2006/relationships/slideLayout" Target="../slideLayouts/slideLayout1.xml"/><Relationship Id="rId1" Type="http://schemas.openxmlformats.org/officeDocument/2006/relationships/video" Target="NULL" TargetMode="External"/><Relationship Id="rId5" Type="http://schemas.microsoft.com/office/2007/relationships/media" Target="../media/media2.wav"/><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260648"/>
            <a:ext cx="7543800" cy="2593975"/>
          </a:xfrm>
        </p:spPr>
        <p:txBody>
          <a:bodyPr/>
          <a:lstStyle/>
          <a:p>
            <a:r>
              <a:rPr lang="ar-IQ" dirty="0" smtClean="0"/>
              <a:t>حقوق الإنسان و الديمقراطية</a:t>
            </a:r>
            <a:endParaRPr lang="ar-IQ" dirty="0"/>
          </a:p>
        </p:txBody>
      </p:sp>
      <p:sp>
        <p:nvSpPr>
          <p:cNvPr id="3" name="عنوان فرعي 2"/>
          <p:cNvSpPr>
            <a:spLocks noGrp="1"/>
          </p:cNvSpPr>
          <p:nvPr>
            <p:ph type="subTitle" idx="1"/>
          </p:nvPr>
        </p:nvSpPr>
        <p:spPr>
          <a:xfrm>
            <a:off x="827584" y="3140968"/>
            <a:ext cx="7854696" cy="1752600"/>
          </a:xfrm>
        </p:spPr>
        <p:txBody>
          <a:bodyPr>
            <a:normAutofit/>
          </a:bodyPr>
          <a:lstStyle/>
          <a:p>
            <a:pPr algn="ctr"/>
            <a:r>
              <a:rPr lang="ar-IQ" sz="3600" dirty="0" smtClean="0"/>
              <a:t>م. زينة داود سالم </a:t>
            </a:r>
            <a:endParaRPr lang="ar-IQ" sz="3600" dirty="0"/>
          </a:p>
        </p:txBody>
      </p:sp>
      <p:pic>
        <p:nvPicPr>
          <p:cNvPr id="4" name="صوت مسجّل">
            <a:hlinkClick r:id="" action="ppaction://media"/>
          </p:cNvPr>
          <p:cNvPicPr>
            <a:picLocks noChangeAspect="1"/>
          </p:cNvPicPr>
          <p:nvPr>
            <a:videoFile r:link="rId1"/>
            <p:extLst>
              <p:ext uri="{DAA4B4D4-6D71-4841-9C94-3DE7FCFB9230}">
                <p14:media xmlns="" xmlns:p14="http://schemas.microsoft.com/office/powerpoint/2010/main" r:embed="rId3"/>
              </p:ext>
            </p:extLst>
          </p:nvPr>
        </p:nvPicPr>
        <p:blipFill>
          <a:blip r:embed="rId4" cstate="print"/>
          <a:stretch>
            <a:fillRect/>
          </a:stretch>
        </p:blipFill>
        <p:spPr>
          <a:xfrm>
            <a:off x="-6373216" y="179294"/>
            <a:ext cx="609600" cy="609600"/>
          </a:xfrm>
          <a:prstGeom prst="rect">
            <a:avLst/>
          </a:prstGeom>
        </p:spPr>
      </p:pic>
      <p:pic>
        <p:nvPicPr>
          <p:cNvPr id="5" name="صوت مسجّل">
            <a:hlinkClick r:id="" action="ppaction://media"/>
          </p:cNvPr>
          <p:cNvPicPr>
            <a:picLocks noChangeAspect="1"/>
          </p:cNvPicPr>
          <p:nvPr>
            <a:videoFile r:link="rId1"/>
            <p:extLst>
              <p:ext uri="{DAA4B4D4-6D71-4841-9C94-3DE7FCFB9230}">
                <p14:media xmlns="" xmlns:p14="http://schemas.microsoft.com/office/powerpoint/2010/main" r:embed="rId5"/>
              </p:ext>
            </p:extLst>
          </p:nvPr>
        </p:nvPicPr>
        <p:blipFill>
          <a:blip r:embed="rId4" cstate="print"/>
          <a:stretch>
            <a:fillRect/>
          </a:stretch>
        </p:blipFill>
        <p:spPr>
          <a:xfrm>
            <a:off x="-2844824" y="3124200"/>
            <a:ext cx="609600" cy="609600"/>
          </a:xfrm>
          <a:prstGeom prst="rect">
            <a:avLst/>
          </a:prstGeom>
        </p:spPr>
      </p:pic>
    </p:spTree>
    <p:extLst>
      <p:ext uri="{BB962C8B-B14F-4D97-AF65-F5344CB8AC3E}">
        <p14:creationId xmlns="" xmlns:p14="http://schemas.microsoft.com/office/powerpoint/2010/main" val="1897085160"/>
      </p:ext>
    </p:extLst>
  </p:cSld>
  <p:clrMapOvr>
    <a:masterClrMapping/>
  </p:clrMapOvr>
  <p:transition spd="slow">
    <p:wipe dir="r"/>
  </p:transition>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8650" fill="hold"/>
                                        <p:tgtEl>
                                          <p:spTgt spid="4"/>
                                        </p:tgtEl>
                                      </p:cBhvr>
                                    </p:cmd>
                                  </p:childTnLst>
                                </p:cTn>
                              </p:par>
                            </p:childTnLst>
                          </p:cTn>
                        </p:par>
                      </p:childTnLst>
                    </p:cTn>
                  </p:par>
                </p:childTnLst>
              </p:cTn>
              <p:nextCondLst>
                <p:cond evt="onClick" delay="0">
                  <p:tgtEl>
                    <p:spTgt spid="4"/>
                  </p:tgtEl>
                </p:cond>
              </p:nextCondLst>
            </p:seq>
            <p:video>
              <p:cMediaNode vol="80000">
                <p:cTn id="7" fill="hold" display="0">
                  <p:stCondLst>
                    <p:cond delay="indefinite"/>
                  </p:stCondLst>
                  <p:endCondLst>
                    <p:cond evt="onStopAudio" delay="0">
                      <p:tgtEl>
                        <p:sldTgt/>
                      </p:tgtEl>
                    </p:cond>
                  </p:endCondLst>
                </p:cTn>
                <p:tgtEl>
                  <p:spTgt spid="4"/>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10600" fill="hold"/>
                                        <p:tgtEl>
                                          <p:spTgt spid="5"/>
                                        </p:tgtEl>
                                      </p:cBhvr>
                                    </p:cmd>
                                  </p:childTnLst>
                                </p:cTn>
                              </p:par>
                            </p:childTnLst>
                          </p:cTn>
                        </p:par>
                      </p:childTnLst>
                    </p:cTn>
                  </p:par>
                </p:childTnLst>
              </p:cTn>
              <p:nextCondLst>
                <p:cond evt="onClick" delay="0">
                  <p:tgtEl>
                    <p:spTgt spid="5"/>
                  </p:tgtEl>
                </p:cond>
              </p:nextCondLst>
            </p:seq>
            <p:video>
              <p:cMediaNode vol="80000">
                <p:cTn id="13" fill="hold" display="0">
                  <p:stCondLst>
                    <p:cond delay="indefinite"/>
                  </p:stCondLst>
                  <p:endCondLst>
                    <p:cond evt="onStopAudio" delay="0">
                      <p:tgtEl>
                        <p:sldTgt/>
                      </p:tgtEl>
                    </p:cond>
                  </p:endCondLst>
                </p:cTn>
                <p:tgtEl>
                  <p:spTgt spid="5"/>
                </p:tgtEl>
              </p:cMediaNode>
            </p:vide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تعريف الديمقراطية        </a:t>
            </a:r>
            <a:endParaRPr lang="ar-IQ" dirty="0"/>
          </a:p>
        </p:txBody>
      </p:sp>
      <p:sp>
        <p:nvSpPr>
          <p:cNvPr id="3" name="عنصر نائب للمحتوى 2"/>
          <p:cNvSpPr>
            <a:spLocks noGrp="1"/>
          </p:cNvSpPr>
          <p:nvPr>
            <p:ph idx="1"/>
          </p:nvPr>
        </p:nvSpPr>
        <p:spPr/>
        <p:txBody>
          <a:bodyPr>
            <a:normAutofit/>
          </a:bodyPr>
          <a:lstStyle/>
          <a:p>
            <a:pPr marL="114300" indent="0">
              <a:buNone/>
            </a:pPr>
            <a:r>
              <a:rPr lang="ar-IQ" dirty="0" smtClean="0"/>
              <a:t>تعرف الديمقراطية على انها كلمة مركبة من كلمتين الأولى مشتقة من الكلمة اليونانية ( ديموس ) وتعني عامة الناس والكلمة الثانية (كراتوس ) وتعني حكم الشعب أو حكم الشعب لنفسه .</a:t>
            </a:r>
            <a:endParaRPr lang="ar-IQ" dirty="0"/>
          </a:p>
          <a:p>
            <a:pPr marL="114300" indent="0">
              <a:buNone/>
            </a:pPr>
            <a:r>
              <a:rPr lang="ar-IQ" dirty="0" smtClean="0"/>
              <a:t>وتعرف الديمقراطية ايضاً بأنها شكل من اشكال الحكم السياسي قائم </a:t>
            </a:r>
            <a:r>
              <a:rPr lang="ar-IQ" dirty="0" err="1" smtClean="0"/>
              <a:t>بالاجمال</a:t>
            </a:r>
            <a:r>
              <a:rPr lang="ar-IQ" dirty="0" smtClean="0"/>
              <a:t> على التداول السلمي للسلطة وحكم الاكثرية وحماية حقوق الاقليات والافراد </a:t>
            </a:r>
          </a:p>
          <a:p>
            <a:pPr marL="114300" indent="0">
              <a:buNone/>
            </a:pPr>
            <a:r>
              <a:rPr lang="ar-IQ" dirty="0" smtClean="0"/>
              <a:t>وعلى هذا الاساس تعد الديمقراطية نظام الحرية السياسية .</a:t>
            </a:r>
          </a:p>
          <a:p>
            <a:pPr marL="114300" indent="0">
              <a:buNone/>
            </a:pPr>
            <a:r>
              <a:rPr lang="ar-IQ" dirty="0" smtClean="0"/>
              <a:t>اما التعريف الحديث للديمقراطية هو نظام سياسي واجتماعي حيث ان الشعب هوة مصدر السيادة والسلطة فهو يحكم نفسه عن طريق ممثلين عنه وهي الترجمة النصية لحكم الشعب نفسه . </a:t>
            </a:r>
          </a:p>
        </p:txBody>
      </p:sp>
    </p:spTree>
    <p:extLst>
      <p:ext uri="{BB962C8B-B14F-4D97-AF65-F5344CB8AC3E}">
        <p14:creationId xmlns="" xmlns:p14="http://schemas.microsoft.com/office/powerpoint/2010/main" val="576851867"/>
      </p:ext>
    </p:extLst>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أنواع الديمقراطية </a:t>
            </a:r>
            <a:endParaRPr lang="ar-IQ" dirty="0"/>
          </a:p>
        </p:txBody>
      </p:sp>
      <p:sp>
        <p:nvSpPr>
          <p:cNvPr id="3" name="عنصر نائب للمحتوى 2"/>
          <p:cNvSpPr>
            <a:spLocks noGrp="1"/>
          </p:cNvSpPr>
          <p:nvPr>
            <p:ph idx="1"/>
          </p:nvPr>
        </p:nvSpPr>
        <p:spPr/>
        <p:txBody>
          <a:bodyPr>
            <a:normAutofit fontScale="92500" lnSpcReduction="10000"/>
          </a:bodyPr>
          <a:lstStyle/>
          <a:p>
            <a:r>
              <a:rPr lang="ar-IQ" dirty="0" smtClean="0"/>
              <a:t>الديمقراطية المباشرة : وتسمى بالديمقراطية النقية ، وهي نظام يصوت فيه الشعب على قرارات الحكومة مثل المصادقة على القوانين أو رفضها وتسمى بالديمقراطية المباشرة لان الشعب يمارسون بشكل مباشر سلطة صنع  القرار من دون وسطاء أو نواب ينوبون عنهم .</a:t>
            </a:r>
          </a:p>
          <a:p>
            <a:r>
              <a:rPr lang="ar-IQ" dirty="0" smtClean="0"/>
              <a:t>الديمقراطية النيابية : وهي نظام يصوت فيه  أفراد الشعب على </a:t>
            </a:r>
            <a:r>
              <a:rPr lang="ar-IQ" dirty="0" err="1" smtClean="0"/>
              <a:t>إختيار</a:t>
            </a:r>
            <a:r>
              <a:rPr lang="ar-IQ" dirty="0" smtClean="0"/>
              <a:t> أعضاء الحكومة الذين بدورهم يتخذون القرارات التي تتفق مع مصالح الناخبين وتسمى بالنيابية لان الشعب لا يصوت على قرارات الحكومة بل ينتخب نوابا يقررون عنهم .</a:t>
            </a:r>
          </a:p>
          <a:p>
            <a:r>
              <a:rPr lang="ar-IQ" dirty="0" smtClean="0"/>
              <a:t>الديمقراطية شبه مباشرة : وهي التي تجمع الديمقراطية المباشرة والديمقراطية  غير المباشرة ، فهي تهدف الى تدخل الشعب للتقرير في الشؤون العامة ، فتعتمد هذه الديمقراطية على وجود هيئة سلطوية منتخبة الى جانب </a:t>
            </a:r>
            <a:r>
              <a:rPr lang="ar-IQ" dirty="0" err="1" smtClean="0"/>
              <a:t>أحتفاظ</a:t>
            </a:r>
            <a:r>
              <a:rPr lang="ar-IQ" dirty="0" smtClean="0"/>
              <a:t> المواطنين ببعض الجوانب التي باشرها بنفسه، مثل التدخل في حالة الاستفتاء الشعبي . </a:t>
            </a:r>
            <a:endParaRPr lang="ar-IQ" dirty="0"/>
          </a:p>
        </p:txBody>
      </p:sp>
    </p:spTree>
    <p:extLst>
      <p:ext uri="{BB962C8B-B14F-4D97-AF65-F5344CB8AC3E}">
        <p14:creationId xmlns="" xmlns:p14="http://schemas.microsoft.com/office/powerpoint/2010/main" val="6057979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المبادئ الاساسية للديمقراطية </a:t>
            </a:r>
            <a:endParaRPr lang="ar-IQ" dirty="0"/>
          </a:p>
        </p:txBody>
      </p:sp>
      <p:sp>
        <p:nvSpPr>
          <p:cNvPr id="3" name="عنصر نائب للمحتوى 2"/>
          <p:cNvSpPr>
            <a:spLocks noGrp="1"/>
          </p:cNvSpPr>
          <p:nvPr>
            <p:ph idx="1"/>
          </p:nvPr>
        </p:nvSpPr>
        <p:spPr/>
        <p:txBody>
          <a:bodyPr>
            <a:normAutofit fontScale="92500" lnSpcReduction="10000"/>
          </a:bodyPr>
          <a:lstStyle/>
          <a:p>
            <a:r>
              <a:rPr lang="ar-IQ" dirty="0" smtClean="0"/>
              <a:t>الشعب صاحب السيادة والسلطة الشرعية </a:t>
            </a:r>
          </a:p>
          <a:p>
            <a:r>
              <a:rPr lang="ar-IQ" dirty="0" err="1" smtClean="0"/>
              <a:t>أنبثاق</a:t>
            </a:r>
            <a:r>
              <a:rPr lang="ar-IQ" dirty="0" smtClean="0"/>
              <a:t> السلطات بالانتخاب </a:t>
            </a:r>
          </a:p>
          <a:p>
            <a:r>
              <a:rPr lang="ar-IQ" dirty="0" err="1" smtClean="0"/>
              <a:t>الاقرار</a:t>
            </a:r>
            <a:r>
              <a:rPr lang="ar-IQ" dirty="0" smtClean="0"/>
              <a:t> للأغلبية بأن تحكم وللأقلية بأن تعترض </a:t>
            </a:r>
          </a:p>
          <a:p>
            <a:r>
              <a:rPr lang="ar-IQ" dirty="0" smtClean="0"/>
              <a:t>التعددية الحزبية </a:t>
            </a:r>
          </a:p>
          <a:p>
            <a:r>
              <a:rPr lang="ar-IQ" dirty="0" smtClean="0"/>
              <a:t>التداول السلمي للسلطة </a:t>
            </a:r>
          </a:p>
          <a:p>
            <a:r>
              <a:rPr lang="ar-IQ" dirty="0" smtClean="0"/>
              <a:t>مراقبة الحكام وممارسة التأثير عليهم </a:t>
            </a:r>
          </a:p>
          <a:p>
            <a:r>
              <a:rPr lang="ar-IQ" dirty="0" smtClean="0"/>
              <a:t>فصل السلطات </a:t>
            </a:r>
          </a:p>
          <a:p>
            <a:r>
              <a:rPr lang="ar-IQ" dirty="0" smtClean="0"/>
              <a:t>ضمانات حرية المعتقد والتعبير والعمل النقابي </a:t>
            </a:r>
          </a:p>
          <a:p>
            <a:r>
              <a:rPr lang="ar-IQ" dirty="0" smtClean="0"/>
              <a:t>حفظ مصالح الضعفاء والاقليات </a:t>
            </a:r>
          </a:p>
          <a:p>
            <a:r>
              <a:rPr lang="ar-IQ" dirty="0" err="1" smtClean="0"/>
              <a:t>إحترام</a:t>
            </a:r>
            <a:r>
              <a:rPr lang="ar-IQ" dirty="0" smtClean="0"/>
              <a:t> </a:t>
            </a:r>
            <a:r>
              <a:rPr lang="ar-IQ" smtClean="0"/>
              <a:t>حقوق الإنسان </a:t>
            </a:r>
            <a:endParaRPr lang="ar-IQ" dirty="0"/>
          </a:p>
        </p:txBody>
      </p:sp>
    </p:spTree>
    <p:extLst>
      <p:ext uri="{BB962C8B-B14F-4D97-AF65-F5344CB8AC3E}">
        <p14:creationId xmlns="" xmlns:p14="http://schemas.microsoft.com/office/powerpoint/2010/main" val="26481213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123</TotalTime>
  <Words>272</Words>
  <Application>Microsoft Office PowerPoint</Application>
  <PresentationFormat>عرض على الشاشة (3:4)‏</PresentationFormat>
  <Paragraphs>22</Paragraphs>
  <Slides>4</Slides>
  <Notes>0</Notes>
  <HiddenSlides>0</HiddenSlides>
  <MMClips>2</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تدفق</vt:lpstr>
      <vt:lpstr>حقوق الإنسان و الديمقراطية</vt:lpstr>
      <vt:lpstr>تعريف الديمقراطية        </vt:lpstr>
      <vt:lpstr>أنواع الديمقراطية </vt:lpstr>
      <vt:lpstr>المبادئ الاساسية للديمقراطية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حقوق الانسان و الديمقراطية</dc:title>
  <dc:creator>S.A.K</dc:creator>
  <cp:lastModifiedBy>S.A.K</cp:lastModifiedBy>
  <cp:revision>32</cp:revision>
  <dcterms:created xsi:type="dcterms:W3CDTF">2021-06-21T07:24:51Z</dcterms:created>
  <dcterms:modified xsi:type="dcterms:W3CDTF">2023-03-21T11:58:33Z</dcterms:modified>
</cp:coreProperties>
</file>