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29/08/1444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 الديمقراطية وحقوق </a:t>
            </a:r>
            <a:r>
              <a:rPr lang="ar-IQ" dirty="0" err="1" smtClean="0"/>
              <a:t>الأنسان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م. زينة داود سالم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مزايا 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709160"/>
          </a:xfrm>
        </p:spPr>
        <p:txBody>
          <a:bodyPr/>
          <a:lstStyle/>
          <a:p>
            <a:r>
              <a:rPr lang="ar-IQ" dirty="0" smtClean="0"/>
              <a:t>تعمل الديمقراطية على معاملة جميع </a:t>
            </a:r>
            <a:r>
              <a:rPr lang="ar-IQ" dirty="0" smtClean="0"/>
              <a:t>الإفراد </a:t>
            </a:r>
            <a:r>
              <a:rPr lang="ar-IQ" dirty="0" smtClean="0"/>
              <a:t>على قدم المساواة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تعمل الحكومة الديمقراطية على </a:t>
            </a:r>
            <a:r>
              <a:rPr lang="ar-IQ" dirty="0" smtClean="0"/>
              <a:t>الإيفاء باحتياجات </a:t>
            </a:r>
            <a:r>
              <a:rPr lang="ar-IQ" dirty="0" smtClean="0"/>
              <a:t>الناس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تدعو الديمقراطية </a:t>
            </a:r>
            <a:r>
              <a:rPr lang="ar-IQ" dirty="0" err="1" smtClean="0"/>
              <a:t>الى</a:t>
            </a:r>
            <a:r>
              <a:rPr lang="ar-IQ" dirty="0" smtClean="0"/>
              <a:t> الحوار الصريح </a:t>
            </a:r>
            <a:r>
              <a:rPr lang="ar-IQ" dirty="0" smtClean="0"/>
              <a:t>والإقناع الوصول </a:t>
            </a:r>
            <a:r>
              <a:rPr lang="ar-IQ" dirty="0" err="1" smtClean="0"/>
              <a:t>الى</a:t>
            </a:r>
            <a:r>
              <a:rPr lang="ar-IQ" dirty="0" smtClean="0"/>
              <a:t> الحل </a:t>
            </a:r>
            <a:r>
              <a:rPr lang="ar-IQ" dirty="0" smtClean="0"/>
              <a:t>الوسط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تعمل الديمقراطية على كفالة وحماية الحقوق والحريات الأساسية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تسمح الديمقراطية بتجديد قوة المجتمع </a:t>
            </a:r>
            <a:r>
              <a:rPr lang="ar-IQ" dirty="0" smtClean="0"/>
              <a:t>. 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المكونات الرئيسية </a:t>
            </a:r>
            <a:r>
              <a:rPr lang="ar-IQ" dirty="0" err="1" smtClean="0"/>
              <a:t>للنضام</a:t>
            </a:r>
            <a:r>
              <a:rPr lang="ar-IQ" dirty="0" smtClean="0"/>
              <a:t> الديمقراطي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انتخابات حرة عادلة </a:t>
            </a:r>
          </a:p>
          <a:p>
            <a:r>
              <a:rPr lang="ar-IQ" dirty="0" smtClean="0"/>
              <a:t>حكومة يجب </a:t>
            </a:r>
            <a:r>
              <a:rPr lang="ar-IQ" dirty="0" smtClean="0"/>
              <a:t>مساءلتها </a:t>
            </a:r>
            <a:endParaRPr lang="ar-IQ" dirty="0" smtClean="0"/>
          </a:p>
          <a:p>
            <a:r>
              <a:rPr lang="ar-IQ" dirty="0" smtClean="0"/>
              <a:t>الحقوق المدنية والسياسية </a:t>
            </a:r>
          </a:p>
          <a:p>
            <a:r>
              <a:rPr lang="ar-IQ" dirty="0" smtClean="0"/>
              <a:t>مجتمع ذي  طابع ديمقراطي </a:t>
            </a:r>
          </a:p>
          <a:p>
            <a:r>
              <a:rPr lang="ar-IQ" dirty="0" smtClean="0"/>
              <a:t>يجب </a:t>
            </a:r>
            <a:r>
              <a:rPr lang="ar-IQ" dirty="0" smtClean="0"/>
              <a:t>توافر قيادة </a:t>
            </a:r>
            <a:r>
              <a:rPr lang="ar-IQ" dirty="0" smtClean="0"/>
              <a:t>سليمة نزيهة ومنتخبة  حائزة على رضا الشعب ومقبولة وثقته </a:t>
            </a:r>
          </a:p>
          <a:p>
            <a:r>
              <a:rPr lang="ar-IQ" dirty="0" smtClean="0"/>
              <a:t>تأسيس نظام اقتصادي قائم </a:t>
            </a:r>
            <a:r>
              <a:rPr lang="ar-IQ" dirty="0" smtClean="0"/>
              <a:t>على </a:t>
            </a:r>
            <a:r>
              <a:rPr lang="ar-IQ" dirty="0" smtClean="0"/>
              <a:t>المساواة وتكافؤ الفرص </a:t>
            </a:r>
          </a:p>
          <a:p>
            <a:r>
              <a:rPr lang="ar-IQ" dirty="0" smtClean="0"/>
              <a:t>تأسيس المساواة </a:t>
            </a:r>
            <a:r>
              <a:rPr lang="ar-IQ" dirty="0" err="1" smtClean="0"/>
              <a:t>الإقتصادية</a:t>
            </a: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أركان الديمقراطية العامة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سيادة الشعب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حكم قائم على رضا المحكومين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حكم الأغلبية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حقوق </a:t>
            </a:r>
            <a:r>
              <a:rPr lang="ar-IQ" dirty="0" err="1" smtClean="0"/>
              <a:t>الاقلية</a:t>
            </a:r>
            <a:r>
              <a:rPr lang="ar-IQ" dirty="0" smtClean="0"/>
              <a:t> .</a:t>
            </a:r>
            <a:endParaRPr lang="ar-IQ" dirty="0" smtClean="0"/>
          </a:p>
          <a:p>
            <a:r>
              <a:rPr lang="ar-IQ" dirty="0" smtClean="0"/>
              <a:t>ضمان حقوق الإنسان الأساسية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انتخابات حرة ونزيهة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المساواة </a:t>
            </a:r>
            <a:r>
              <a:rPr lang="ar-IQ" dirty="0" smtClean="0"/>
              <a:t>أ</a:t>
            </a:r>
            <a:r>
              <a:rPr lang="ar-IQ" dirty="0" smtClean="0"/>
              <a:t>مام </a:t>
            </a:r>
            <a:r>
              <a:rPr lang="ar-IQ" dirty="0" smtClean="0"/>
              <a:t>القانون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err="1" smtClean="0"/>
              <a:t>اتباع</a:t>
            </a:r>
            <a:r>
              <a:rPr lang="ar-IQ" dirty="0" smtClean="0"/>
              <a:t> </a:t>
            </a:r>
            <a:r>
              <a:rPr lang="ar-IQ" dirty="0" err="1" smtClean="0"/>
              <a:t>الاجراءات</a:t>
            </a:r>
            <a:r>
              <a:rPr lang="ar-IQ" dirty="0" smtClean="0"/>
              <a:t> القانونية المعتمدة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smtClean="0"/>
              <a:t>القيود الدستورية على الحكومة 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شروط قيام الديمقراطية الدستورية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قبول المجتمع لمبدأ المساواة السياسية بين المواطنين </a:t>
            </a:r>
          </a:p>
          <a:p>
            <a:r>
              <a:rPr lang="ar-IQ" dirty="0" smtClean="0"/>
              <a:t>وجود دستور ديمقراطي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مبادئ الدستور والديمقراطية </a:t>
            </a:r>
            <a:br>
              <a:rPr lang="ar-IQ" dirty="0" smtClean="0"/>
            </a:br>
            <a:r>
              <a:rPr lang="ar-IQ" dirty="0" smtClean="0"/>
              <a:t>المبدأ </a:t>
            </a:r>
            <a:r>
              <a:rPr lang="ar-IQ" dirty="0" err="1" smtClean="0"/>
              <a:t>الاول</a:t>
            </a:r>
            <a:r>
              <a:rPr lang="ar-IQ" dirty="0" smtClean="0"/>
              <a:t>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لا سيادة لفرد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لقلة على الشعب </a:t>
            </a:r>
          </a:p>
          <a:p>
            <a:r>
              <a:rPr lang="ar-IQ" dirty="0" smtClean="0"/>
              <a:t>تحديد اختصاصات كل </a:t>
            </a:r>
            <a:r>
              <a:rPr lang="ar-IQ" dirty="0" err="1" smtClean="0"/>
              <a:t>مسؤول</a:t>
            </a:r>
            <a:r>
              <a:rPr lang="ar-IQ" dirty="0" smtClean="0"/>
              <a:t> عن ممارسة سلطة من السلطات </a:t>
            </a:r>
            <a:r>
              <a:rPr lang="ar-IQ" dirty="0" smtClean="0"/>
              <a:t>الثلاث  </a:t>
            </a:r>
            <a:r>
              <a:rPr lang="ar-IQ" dirty="0" err="1" smtClean="0"/>
              <a:t>بإعتبارها</a:t>
            </a:r>
            <a:r>
              <a:rPr lang="ar-IQ" dirty="0" smtClean="0"/>
              <a:t> اختصاصاً دستورياً لمن يتولى هذه السلطة بشكل مشروع وليس حقا مطلقا  لفرد </a:t>
            </a:r>
            <a:r>
              <a:rPr lang="ar-IQ" dirty="0" smtClean="0"/>
              <a:t>أو لقلة </a:t>
            </a:r>
            <a:r>
              <a:rPr lang="ar-IQ" dirty="0" smtClean="0"/>
              <a:t>من الأفراد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err="1" smtClean="0"/>
              <a:t>ان</a:t>
            </a:r>
            <a:r>
              <a:rPr lang="ar-IQ" dirty="0" smtClean="0"/>
              <a:t> يتم انتخاب كل من يتولى سلطة من السلطات </a:t>
            </a:r>
            <a:r>
              <a:rPr lang="ar-IQ" dirty="0" smtClean="0"/>
              <a:t>الثلاث  </a:t>
            </a:r>
            <a:r>
              <a:rPr lang="ar-IQ" dirty="0" smtClean="0"/>
              <a:t>التشريعية والتنفيذية والقضائية </a:t>
            </a:r>
            <a:r>
              <a:rPr lang="ar-IQ" dirty="0" smtClean="0"/>
              <a:t>لمدة محددة 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المبدأ الثاني : مبدأ سيادة القانون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اية</a:t>
            </a:r>
            <a:r>
              <a:rPr lang="ar-IQ" dirty="0" smtClean="0"/>
              <a:t> سلطة </a:t>
            </a:r>
            <a:r>
              <a:rPr lang="ar-IQ" dirty="0" smtClean="0"/>
              <a:t> أو هيئة </a:t>
            </a:r>
            <a:r>
              <a:rPr lang="ar-IQ" dirty="0" smtClean="0"/>
              <a:t>في السلطة لا تستطيع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smtClean="0"/>
              <a:t>تصدر قراراً </a:t>
            </a:r>
            <a:r>
              <a:rPr lang="ar-IQ" dirty="0" smtClean="0"/>
              <a:t>فردياً </a:t>
            </a:r>
            <a:r>
              <a:rPr lang="ar-IQ" dirty="0" err="1" smtClean="0"/>
              <a:t>الافي</a:t>
            </a:r>
            <a:r>
              <a:rPr lang="ar-IQ" dirty="0" smtClean="0"/>
              <a:t> الحدود التي يبينها قرار عام </a:t>
            </a:r>
            <a:r>
              <a:rPr lang="ar-IQ" dirty="0" smtClean="0"/>
              <a:t>.</a:t>
            </a:r>
            <a:endParaRPr lang="ar-IQ" dirty="0" smtClean="0"/>
          </a:p>
          <a:p>
            <a:r>
              <a:rPr lang="ar-IQ" dirty="0" err="1" smtClean="0"/>
              <a:t>ان</a:t>
            </a:r>
            <a:r>
              <a:rPr lang="ar-IQ" dirty="0" smtClean="0"/>
              <a:t> كل </a:t>
            </a:r>
            <a:r>
              <a:rPr lang="ar-IQ" dirty="0" err="1" smtClean="0"/>
              <a:t>قرارعام</a:t>
            </a:r>
            <a:r>
              <a:rPr lang="ar-IQ" dirty="0" smtClean="0"/>
              <a:t> </a:t>
            </a:r>
            <a:r>
              <a:rPr lang="ar-IQ" dirty="0" smtClean="0"/>
              <a:t>يجب </a:t>
            </a:r>
            <a:r>
              <a:rPr lang="ar-IQ" dirty="0" err="1" smtClean="0"/>
              <a:t>ان</a:t>
            </a:r>
            <a:r>
              <a:rPr lang="ar-IQ" dirty="0" smtClean="0"/>
              <a:t> يكون موضع احترام السلطة التي </a:t>
            </a:r>
            <a:r>
              <a:rPr lang="ar-IQ" dirty="0" err="1" smtClean="0"/>
              <a:t>اصدرته</a:t>
            </a:r>
            <a:r>
              <a:rPr lang="ar-IQ" dirty="0" smtClean="0"/>
              <a:t> </a:t>
            </a:r>
            <a:r>
              <a:rPr lang="ar-IQ" dirty="0" smtClean="0"/>
              <a:t>. </a:t>
            </a:r>
            <a:endParaRPr lang="ar-IQ" dirty="0" smtClean="0"/>
          </a:p>
          <a:p>
            <a:r>
              <a:rPr lang="ar-IQ" dirty="0" err="1" smtClean="0"/>
              <a:t>ان</a:t>
            </a:r>
            <a:r>
              <a:rPr lang="ar-IQ" dirty="0" smtClean="0"/>
              <a:t> القيود التي توضع على حريات الأفراد ونشاطهم لا يمكن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تقرالا</a:t>
            </a:r>
            <a:r>
              <a:rPr lang="ar-IQ" dirty="0" smtClean="0"/>
              <a:t> </a:t>
            </a:r>
            <a:r>
              <a:rPr lang="ar-IQ" dirty="0" smtClean="0"/>
              <a:t>بوساطة  </a:t>
            </a:r>
            <a:r>
              <a:rPr lang="ar-IQ" dirty="0" smtClean="0"/>
              <a:t>قانون يوافق عليه </a:t>
            </a:r>
            <a:r>
              <a:rPr lang="ar-IQ" dirty="0" err="1" smtClean="0"/>
              <a:t>ممثلوا</a:t>
            </a:r>
            <a:r>
              <a:rPr lang="ar-IQ" dirty="0" smtClean="0"/>
              <a:t>  </a:t>
            </a:r>
            <a:r>
              <a:rPr lang="ar-IQ" dirty="0" err="1" smtClean="0"/>
              <a:t>الامة</a:t>
            </a:r>
            <a:r>
              <a:rPr lang="ar-IQ" dirty="0" smtClean="0"/>
              <a:t> </a:t>
            </a:r>
            <a:r>
              <a:rPr lang="ar-IQ" dirty="0" smtClean="0"/>
              <a:t> .</a:t>
            </a:r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المبدأ الثالث : مبدأ فصل السلطات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ترتكز الديمقراطية الدستورية على مبدـأ فصل السلطات </a:t>
            </a:r>
            <a:r>
              <a:rPr lang="ar-IQ" dirty="0" smtClean="0"/>
              <a:t>الثلاث  </a:t>
            </a:r>
            <a:r>
              <a:rPr lang="ar-IQ" dirty="0" smtClean="0"/>
              <a:t>( السلطة التنفيذية والتشريعية والقضائية </a:t>
            </a:r>
            <a:r>
              <a:rPr lang="ar-IQ" dirty="0" smtClean="0"/>
              <a:t>)</a:t>
            </a:r>
            <a:endParaRPr lang="ar-IQ" dirty="0" smtClean="0"/>
          </a:p>
          <a:p>
            <a:r>
              <a:rPr lang="ar-IQ" dirty="0" smtClean="0"/>
              <a:t>وعدم الجمع بينهن في يد فرد </a:t>
            </a:r>
            <a:r>
              <a:rPr lang="ar-IQ" dirty="0" smtClean="0"/>
              <a:t>أ</a:t>
            </a:r>
            <a:r>
              <a:rPr lang="ar-IQ" dirty="0" smtClean="0"/>
              <a:t>و </a:t>
            </a:r>
            <a:r>
              <a:rPr lang="ar-IQ" dirty="0" smtClean="0"/>
              <a:t>هيئة واحدة </a:t>
            </a:r>
            <a:r>
              <a:rPr lang="ar-IQ" dirty="0" smtClean="0"/>
              <a:t> 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مبادئ الدستور والديمقراطية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المبدأ الرابع : ضمان الحقوق والحريات </a:t>
            </a:r>
          </a:p>
          <a:p>
            <a:r>
              <a:rPr lang="ar-IQ" dirty="0" smtClean="0"/>
              <a:t>المبدأ الخامس : التداول الديمقراطي والسلمي للسلطة  ويشمل مبدأ التعددية السياسية ومبدأ </a:t>
            </a:r>
            <a:r>
              <a:rPr lang="ar-IQ" smtClean="0"/>
              <a:t>حكم الأغلبية </a:t>
            </a:r>
            <a:endParaRPr lang="ar-IQ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ذروة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113</TotalTime>
  <Words>313</Words>
  <PresentationFormat>عرض على الشاشة (3:4)‏</PresentationFormat>
  <Paragraphs>43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ذروة</vt:lpstr>
      <vt:lpstr> الديمقراطية وحقوق الأنسان </vt:lpstr>
      <vt:lpstr>مزايا الديمقراطية </vt:lpstr>
      <vt:lpstr>المكونات الرئيسية للنضام الديمقراطي </vt:lpstr>
      <vt:lpstr>أركان الديمقراطية العامة </vt:lpstr>
      <vt:lpstr>شروط قيام الديمقراطية الدستورية  </vt:lpstr>
      <vt:lpstr>مبادئ الدستور والديمقراطية  المبدأ الاول  </vt:lpstr>
      <vt:lpstr>المبدأ الثاني : مبدأ سيادة القانون </vt:lpstr>
      <vt:lpstr>المبدأ الثالث : مبدأ فصل السلطات </vt:lpstr>
      <vt:lpstr>مبادئ الدستور والديمقراطية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S.A.K</dc:creator>
  <cp:lastModifiedBy>S.A.K</cp:lastModifiedBy>
  <cp:revision>32</cp:revision>
  <dcterms:created xsi:type="dcterms:W3CDTF">2022-04-20T21:23:21Z</dcterms:created>
  <dcterms:modified xsi:type="dcterms:W3CDTF">2023-03-21T12:09:44Z</dcterms:modified>
</cp:coreProperties>
</file>