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media/image18.jpg" ContentType="image/png"/>
  <Override PartName="/ppt/media/image19.jpg" ContentType="image/png"/>
  <Override PartName="/ppt/media/image20.jpg" ContentType="image/png"/>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80" r:id="rId3"/>
    <p:sldId id="297" r:id="rId4"/>
    <p:sldId id="268" r:id="rId5"/>
    <p:sldId id="258" r:id="rId6"/>
    <p:sldId id="283" r:id="rId7"/>
    <p:sldId id="282" r:id="rId8"/>
    <p:sldId id="287" r:id="rId9"/>
    <p:sldId id="299" r:id="rId10"/>
    <p:sldId id="300" r:id="rId11"/>
    <p:sldId id="266" r:id="rId12"/>
    <p:sldId id="271" r:id="rId13"/>
    <p:sldId id="270" r:id="rId14"/>
    <p:sldId id="269" r:id="rId15"/>
    <p:sldId id="301" r:id="rId16"/>
    <p:sldId id="302" r:id="rId17"/>
    <p:sldId id="304" r:id="rId18"/>
    <p:sldId id="276" r:id="rId19"/>
    <p:sldId id="293" r:id="rId20"/>
    <p:sldId id="294" r:id="rId21"/>
    <p:sldId id="277" r:id="rId22"/>
    <p:sldId id="286" r:id="rId23"/>
    <p:sldId id="272" r:id="rId24"/>
    <p:sldId id="295" r:id="rId25"/>
    <p:sldId id="296" r:id="rId26"/>
    <p:sldId id="284" r:id="rId27"/>
    <p:sldId id="285" r:id="rId28"/>
    <p:sldId id="264" r:id="rId29"/>
    <p:sldId id="260" r:id="rId30"/>
    <p:sldId id="306" r:id="rId31"/>
    <p:sldId id="288" r:id="rId32"/>
    <p:sldId id="289" r:id="rId33"/>
    <p:sldId id="290" r:id="rId34"/>
    <p:sldId id="291" r:id="rId35"/>
    <p:sldId id="292" r:id="rId36"/>
    <p:sldId id="305" r:id="rId37"/>
    <p:sldId id="267"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2" d="100"/>
          <a:sy n="62" d="100"/>
        </p:scale>
        <p:origin x="-146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754ED-C578-46F8-A499-C0E77D690B63}" type="doc">
      <dgm:prSet loTypeId="urn:microsoft.com/office/officeart/2005/8/layout/venn1" loCatId="relationship" qsTypeId="urn:microsoft.com/office/officeart/2005/8/quickstyle/simple1" qsCatId="simple" csTypeId="urn:microsoft.com/office/officeart/2005/8/colors/colorful4" csCatId="colorful" phldr="1"/>
      <dgm:spPr/>
      <dgm:t>
        <a:bodyPr/>
        <a:lstStyle/>
        <a:p>
          <a:endParaRPr lang="en-US"/>
        </a:p>
      </dgm:t>
    </dgm:pt>
    <dgm:pt modelId="{296A9451-C0A4-4C5D-815C-51DF0588AC86}">
      <dgm:prSet custT="1"/>
      <dgm:spPr/>
      <dgm:t>
        <a:bodyPr/>
        <a:lstStyle/>
        <a:p>
          <a:pPr rtl="1"/>
          <a:r>
            <a:rPr lang="ar-SA" sz="1900" b="1" dirty="0" smtClean="0">
              <a:solidFill>
                <a:srgbClr val="FF0000"/>
              </a:solidFill>
            </a:rPr>
            <a:t>الجملة </a:t>
          </a:r>
          <a:endParaRPr lang="ar-IQ" sz="1900" b="1" dirty="0" smtClean="0">
            <a:solidFill>
              <a:srgbClr val="FF0000"/>
            </a:solidFill>
          </a:endParaRPr>
        </a:p>
        <a:p>
          <a:pPr rtl="1"/>
          <a:r>
            <a:rPr lang="ar-SA" sz="2400" b="1" dirty="0" smtClean="0"/>
            <a:t> ما تألف من مسند ومسند إليه، أفادت معنى تاماً مثل: (أكل الطفلُ) و(أخوك مسافر)</a:t>
          </a:r>
          <a:r>
            <a:rPr lang="ar-IQ" sz="2400" b="1" dirty="0" smtClean="0"/>
            <a:t>.</a:t>
          </a:r>
          <a:endParaRPr lang="ar-IQ" sz="2400" b="1" dirty="0"/>
        </a:p>
      </dgm:t>
    </dgm:pt>
    <dgm:pt modelId="{43915178-D897-4710-B3B7-2CD1A9CD5D66}" type="parTrans" cxnId="{C9174DE1-7B07-40EC-BD08-401DADA29B34}">
      <dgm:prSet/>
      <dgm:spPr/>
      <dgm:t>
        <a:bodyPr/>
        <a:lstStyle/>
        <a:p>
          <a:endParaRPr lang="en-US"/>
        </a:p>
      </dgm:t>
    </dgm:pt>
    <dgm:pt modelId="{FC81C4C1-38FA-4707-A45B-73259E754243}" type="sibTrans" cxnId="{C9174DE1-7B07-40EC-BD08-401DADA29B34}">
      <dgm:prSet/>
      <dgm:spPr/>
      <dgm:t>
        <a:bodyPr/>
        <a:lstStyle/>
        <a:p>
          <a:endParaRPr lang="en-US"/>
        </a:p>
      </dgm:t>
    </dgm:pt>
    <dgm:pt modelId="{422BEA51-CA94-474B-BFA1-8870268D3A2C}">
      <dgm:prSet custT="1"/>
      <dgm:spPr/>
      <dgm:t>
        <a:bodyPr/>
        <a:lstStyle/>
        <a:p>
          <a:pPr rtl="1"/>
          <a:r>
            <a:rPr lang="ar-SA" sz="1900" b="1" dirty="0" smtClean="0">
              <a:solidFill>
                <a:srgbClr val="FF0000"/>
              </a:solidFill>
            </a:rPr>
            <a:t>الكلام </a:t>
          </a:r>
          <a:endParaRPr lang="ar-IQ" sz="1900" b="1" dirty="0" smtClean="0">
            <a:solidFill>
              <a:srgbClr val="FF0000"/>
            </a:solidFill>
          </a:endParaRPr>
        </a:p>
        <a:p>
          <a:pPr rtl="1"/>
          <a:r>
            <a:rPr lang="ar-SA" sz="2400" b="1" dirty="0" smtClean="0"/>
            <a:t> ما أفاد معنى تاماً يحسن السكوت عليه مثل: (هَلُمّ) و(</a:t>
          </a:r>
          <a:r>
            <a:rPr lang="ar-SA" sz="2400" b="1" dirty="0" err="1" smtClean="0"/>
            <a:t>صَهْ</a:t>
          </a:r>
          <a:r>
            <a:rPr lang="ar-SA" sz="2400" b="1" dirty="0" smtClean="0"/>
            <a:t>)، و(إن تجتهدْ تنجحْ) و(ما فتئ خالد راضياً). </a:t>
          </a:r>
          <a:endParaRPr lang="en-US" sz="2400" dirty="0"/>
        </a:p>
      </dgm:t>
    </dgm:pt>
    <dgm:pt modelId="{B7011FF6-6FFF-495A-BD6E-3AC8DDFA72B9}" type="parTrans" cxnId="{43612443-5C8E-4004-AD13-98E4FA30A40E}">
      <dgm:prSet/>
      <dgm:spPr/>
      <dgm:t>
        <a:bodyPr/>
        <a:lstStyle/>
        <a:p>
          <a:endParaRPr lang="en-US"/>
        </a:p>
      </dgm:t>
    </dgm:pt>
    <dgm:pt modelId="{097C9BA4-1F50-46C3-9589-D44006DE0641}" type="sibTrans" cxnId="{43612443-5C8E-4004-AD13-98E4FA30A40E}">
      <dgm:prSet/>
      <dgm:spPr/>
      <dgm:t>
        <a:bodyPr/>
        <a:lstStyle/>
        <a:p>
          <a:endParaRPr lang="en-US"/>
        </a:p>
      </dgm:t>
    </dgm:pt>
    <dgm:pt modelId="{F16FA3B3-F58A-4866-AB6B-3E529CE9F06F}">
      <dgm:prSet/>
      <dgm:spPr/>
      <dgm:t>
        <a:bodyPr/>
        <a:lstStyle/>
        <a:p>
          <a:pPr rtl="1"/>
          <a:r>
            <a:rPr lang="ar-SA" b="1" smtClean="0"/>
            <a:t>وعلى هذا فكل كلام جملةٌ فأكثر، وليس كل جملة كلاماً.</a:t>
          </a:r>
          <a:endParaRPr lang="en-US"/>
        </a:p>
      </dgm:t>
    </dgm:pt>
    <dgm:pt modelId="{E5FD29D8-57EC-48AE-A54E-7D649CC71DE2}" type="parTrans" cxnId="{7B39075D-B21E-4312-B408-ECF20A9CD4CF}">
      <dgm:prSet/>
      <dgm:spPr/>
      <dgm:t>
        <a:bodyPr/>
        <a:lstStyle/>
        <a:p>
          <a:endParaRPr lang="en-US"/>
        </a:p>
      </dgm:t>
    </dgm:pt>
    <dgm:pt modelId="{FAA43297-F2E4-4F5E-BB86-365DF8344E51}" type="sibTrans" cxnId="{7B39075D-B21E-4312-B408-ECF20A9CD4CF}">
      <dgm:prSet/>
      <dgm:spPr/>
      <dgm:t>
        <a:bodyPr/>
        <a:lstStyle/>
        <a:p>
          <a:endParaRPr lang="en-US"/>
        </a:p>
      </dgm:t>
    </dgm:pt>
    <dgm:pt modelId="{0F273522-4F32-4F19-9ACB-B0A419BA6C0B}" type="pres">
      <dgm:prSet presAssocID="{EC5754ED-C578-46F8-A499-C0E77D690B63}" presName="compositeShape" presStyleCnt="0">
        <dgm:presLayoutVars>
          <dgm:chMax val="7"/>
          <dgm:dir/>
          <dgm:resizeHandles val="exact"/>
        </dgm:presLayoutVars>
      </dgm:prSet>
      <dgm:spPr/>
      <dgm:t>
        <a:bodyPr/>
        <a:lstStyle/>
        <a:p>
          <a:endParaRPr lang="en-US"/>
        </a:p>
      </dgm:t>
    </dgm:pt>
    <dgm:pt modelId="{F18F4BA0-1491-4BCB-8B12-830BB5CF3D16}" type="pres">
      <dgm:prSet presAssocID="{296A9451-C0A4-4C5D-815C-51DF0588AC86}" presName="circ1" presStyleLbl="vennNode1" presStyleIdx="0" presStyleCnt="3"/>
      <dgm:spPr/>
      <dgm:t>
        <a:bodyPr/>
        <a:lstStyle/>
        <a:p>
          <a:endParaRPr lang="en-US"/>
        </a:p>
      </dgm:t>
    </dgm:pt>
    <dgm:pt modelId="{EC17A82E-733A-4F44-8C81-327958BF571B}" type="pres">
      <dgm:prSet presAssocID="{296A9451-C0A4-4C5D-815C-51DF0588AC86}" presName="circ1Tx" presStyleLbl="revTx" presStyleIdx="0" presStyleCnt="0">
        <dgm:presLayoutVars>
          <dgm:chMax val="0"/>
          <dgm:chPref val="0"/>
          <dgm:bulletEnabled val="1"/>
        </dgm:presLayoutVars>
      </dgm:prSet>
      <dgm:spPr/>
      <dgm:t>
        <a:bodyPr/>
        <a:lstStyle/>
        <a:p>
          <a:endParaRPr lang="en-US"/>
        </a:p>
      </dgm:t>
    </dgm:pt>
    <dgm:pt modelId="{E3C24FC7-BFE8-4D3F-BB71-6ED765DA75DB}" type="pres">
      <dgm:prSet presAssocID="{422BEA51-CA94-474B-BFA1-8870268D3A2C}" presName="circ2" presStyleLbl="vennNode1" presStyleIdx="1" presStyleCnt="3"/>
      <dgm:spPr/>
      <dgm:t>
        <a:bodyPr/>
        <a:lstStyle/>
        <a:p>
          <a:endParaRPr lang="en-US"/>
        </a:p>
      </dgm:t>
    </dgm:pt>
    <dgm:pt modelId="{D3A1D5F0-3318-4A46-BBD0-B3A592CB01AB}" type="pres">
      <dgm:prSet presAssocID="{422BEA51-CA94-474B-BFA1-8870268D3A2C}" presName="circ2Tx" presStyleLbl="revTx" presStyleIdx="0" presStyleCnt="0">
        <dgm:presLayoutVars>
          <dgm:chMax val="0"/>
          <dgm:chPref val="0"/>
          <dgm:bulletEnabled val="1"/>
        </dgm:presLayoutVars>
      </dgm:prSet>
      <dgm:spPr/>
      <dgm:t>
        <a:bodyPr/>
        <a:lstStyle/>
        <a:p>
          <a:endParaRPr lang="en-US"/>
        </a:p>
      </dgm:t>
    </dgm:pt>
    <dgm:pt modelId="{32AAD05D-A96C-4F6B-8DF1-78FF0B6F5188}" type="pres">
      <dgm:prSet presAssocID="{F16FA3B3-F58A-4866-AB6B-3E529CE9F06F}" presName="circ3" presStyleLbl="vennNode1" presStyleIdx="2" presStyleCnt="3"/>
      <dgm:spPr/>
      <dgm:t>
        <a:bodyPr/>
        <a:lstStyle/>
        <a:p>
          <a:endParaRPr lang="en-US"/>
        </a:p>
      </dgm:t>
    </dgm:pt>
    <dgm:pt modelId="{662DC136-D8A3-4B49-B765-B0FF3AC6EE98}" type="pres">
      <dgm:prSet presAssocID="{F16FA3B3-F58A-4866-AB6B-3E529CE9F06F}" presName="circ3Tx" presStyleLbl="revTx" presStyleIdx="0" presStyleCnt="0">
        <dgm:presLayoutVars>
          <dgm:chMax val="0"/>
          <dgm:chPref val="0"/>
          <dgm:bulletEnabled val="1"/>
        </dgm:presLayoutVars>
      </dgm:prSet>
      <dgm:spPr/>
      <dgm:t>
        <a:bodyPr/>
        <a:lstStyle/>
        <a:p>
          <a:endParaRPr lang="en-US"/>
        </a:p>
      </dgm:t>
    </dgm:pt>
  </dgm:ptLst>
  <dgm:cxnLst>
    <dgm:cxn modelId="{03102147-BFD6-4ADE-B737-56215C7CD829}" type="presOf" srcId="{296A9451-C0A4-4C5D-815C-51DF0588AC86}" destId="{EC17A82E-733A-4F44-8C81-327958BF571B}" srcOrd="1" destOrd="0" presId="urn:microsoft.com/office/officeart/2005/8/layout/venn1"/>
    <dgm:cxn modelId="{74854F03-E84C-4CD1-B0B8-A77ADD3AF62B}" type="presOf" srcId="{F16FA3B3-F58A-4866-AB6B-3E529CE9F06F}" destId="{32AAD05D-A96C-4F6B-8DF1-78FF0B6F5188}" srcOrd="0" destOrd="0" presId="urn:microsoft.com/office/officeart/2005/8/layout/venn1"/>
    <dgm:cxn modelId="{7B39075D-B21E-4312-B408-ECF20A9CD4CF}" srcId="{EC5754ED-C578-46F8-A499-C0E77D690B63}" destId="{F16FA3B3-F58A-4866-AB6B-3E529CE9F06F}" srcOrd="2" destOrd="0" parTransId="{E5FD29D8-57EC-48AE-A54E-7D649CC71DE2}" sibTransId="{FAA43297-F2E4-4F5E-BB86-365DF8344E51}"/>
    <dgm:cxn modelId="{246F7CBE-C6D0-4D59-B87A-BD748A09FFB8}" type="presOf" srcId="{422BEA51-CA94-474B-BFA1-8870268D3A2C}" destId="{D3A1D5F0-3318-4A46-BBD0-B3A592CB01AB}" srcOrd="1" destOrd="0" presId="urn:microsoft.com/office/officeart/2005/8/layout/venn1"/>
    <dgm:cxn modelId="{132F439A-1976-4325-829E-E2A12E5DB4B9}" type="presOf" srcId="{EC5754ED-C578-46F8-A499-C0E77D690B63}" destId="{0F273522-4F32-4F19-9ACB-B0A419BA6C0B}" srcOrd="0" destOrd="0" presId="urn:microsoft.com/office/officeart/2005/8/layout/venn1"/>
    <dgm:cxn modelId="{C9174DE1-7B07-40EC-BD08-401DADA29B34}" srcId="{EC5754ED-C578-46F8-A499-C0E77D690B63}" destId="{296A9451-C0A4-4C5D-815C-51DF0588AC86}" srcOrd="0" destOrd="0" parTransId="{43915178-D897-4710-B3B7-2CD1A9CD5D66}" sibTransId="{FC81C4C1-38FA-4707-A45B-73259E754243}"/>
    <dgm:cxn modelId="{43612443-5C8E-4004-AD13-98E4FA30A40E}" srcId="{EC5754ED-C578-46F8-A499-C0E77D690B63}" destId="{422BEA51-CA94-474B-BFA1-8870268D3A2C}" srcOrd="1" destOrd="0" parTransId="{B7011FF6-6FFF-495A-BD6E-3AC8DDFA72B9}" sibTransId="{097C9BA4-1F50-46C3-9589-D44006DE0641}"/>
    <dgm:cxn modelId="{A21D35BD-31EC-455B-9332-21D66727364E}" type="presOf" srcId="{296A9451-C0A4-4C5D-815C-51DF0588AC86}" destId="{F18F4BA0-1491-4BCB-8B12-830BB5CF3D16}" srcOrd="0" destOrd="0" presId="urn:microsoft.com/office/officeart/2005/8/layout/venn1"/>
    <dgm:cxn modelId="{ECE1C0EE-375E-4CE7-9324-C4BA245BF1B9}" type="presOf" srcId="{F16FA3B3-F58A-4866-AB6B-3E529CE9F06F}" destId="{662DC136-D8A3-4B49-B765-B0FF3AC6EE98}" srcOrd="1" destOrd="0" presId="urn:microsoft.com/office/officeart/2005/8/layout/venn1"/>
    <dgm:cxn modelId="{21139CE9-E755-4702-99FE-1403DA301660}" type="presOf" srcId="{422BEA51-CA94-474B-BFA1-8870268D3A2C}" destId="{E3C24FC7-BFE8-4D3F-BB71-6ED765DA75DB}" srcOrd="0" destOrd="0" presId="urn:microsoft.com/office/officeart/2005/8/layout/venn1"/>
    <dgm:cxn modelId="{4CC11F07-D69C-4D2A-9358-5D9BB7FB1A87}" type="presParOf" srcId="{0F273522-4F32-4F19-9ACB-B0A419BA6C0B}" destId="{F18F4BA0-1491-4BCB-8B12-830BB5CF3D16}" srcOrd="0" destOrd="0" presId="urn:microsoft.com/office/officeart/2005/8/layout/venn1"/>
    <dgm:cxn modelId="{A818E5F9-8E85-4C2B-ABEE-9287BBBBB73E}" type="presParOf" srcId="{0F273522-4F32-4F19-9ACB-B0A419BA6C0B}" destId="{EC17A82E-733A-4F44-8C81-327958BF571B}" srcOrd="1" destOrd="0" presId="urn:microsoft.com/office/officeart/2005/8/layout/venn1"/>
    <dgm:cxn modelId="{D3E91D36-A4C8-4619-9627-FA217919C329}" type="presParOf" srcId="{0F273522-4F32-4F19-9ACB-B0A419BA6C0B}" destId="{E3C24FC7-BFE8-4D3F-BB71-6ED765DA75DB}" srcOrd="2" destOrd="0" presId="urn:microsoft.com/office/officeart/2005/8/layout/venn1"/>
    <dgm:cxn modelId="{A88B4E58-1813-4BE7-ABD1-3C1E30E35C7B}" type="presParOf" srcId="{0F273522-4F32-4F19-9ACB-B0A419BA6C0B}" destId="{D3A1D5F0-3318-4A46-BBD0-B3A592CB01AB}" srcOrd="3" destOrd="0" presId="urn:microsoft.com/office/officeart/2005/8/layout/venn1"/>
    <dgm:cxn modelId="{3FD4B3F2-025B-462F-B3C2-0379DCD06180}" type="presParOf" srcId="{0F273522-4F32-4F19-9ACB-B0A419BA6C0B}" destId="{32AAD05D-A96C-4F6B-8DF1-78FF0B6F5188}" srcOrd="4" destOrd="0" presId="urn:microsoft.com/office/officeart/2005/8/layout/venn1"/>
    <dgm:cxn modelId="{D5889D0A-6470-4CB0-B3D9-A11388707149}" type="presParOf" srcId="{0F273522-4F32-4F19-9ACB-B0A419BA6C0B}" destId="{662DC136-D8A3-4B49-B765-B0FF3AC6EE98}"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D65B0E2-F9FE-4CF8-8F2D-55A72F0CB06E}" type="doc">
      <dgm:prSet loTypeId="urn:microsoft.com/office/officeart/2008/layout/VerticalCircleList" loCatId="list" qsTypeId="urn:microsoft.com/office/officeart/2005/8/quickstyle/simple1" qsCatId="simple" csTypeId="urn:microsoft.com/office/officeart/2005/8/colors/colorful4" csCatId="colorful" phldr="1"/>
      <dgm:spPr/>
      <dgm:t>
        <a:bodyPr/>
        <a:lstStyle/>
        <a:p>
          <a:endParaRPr lang="en-US"/>
        </a:p>
      </dgm:t>
    </dgm:pt>
    <dgm:pt modelId="{1F36204F-1660-4A5F-A318-621EC729E189}">
      <dgm:prSet custT="1"/>
      <dgm:spPr/>
      <dgm: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ar-IQ" sz="2400" b="1" dirty="0" smtClean="0"/>
            <a:t>١-الجملة الاسمية: وهي التي صدرها اسم صحيح او مؤول او اسم فعل او حرف غير مكفوف مشبه بالفعل التام او الناقص ،نحو: الحمد لله ، ان تصدق خير لك ، سواء علينا كيف جلست ، هيهات الخلود ، (ان الله غفور رحيم)، (ما هذا بشراً) </a:t>
          </a:r>
          <a:endParaRPr lang="en-US" sz="2400" b="1" dirty="0" smtClean="0"/>
        </a:p>
      </dgm:t>
    </dgm:pt>
    <dgm:pt modelId="{102D7D9C-8E01-4388-B84E-6A6125C8AF04}" type="parTrans" cxnId="{74079DF2-3146-4F61-BD1D-5F1ADF9BFCEB}">
      <dgm:prSet/>
      <dgm:spPr/>
      <dgm:t>
        <a:bodyPr/>
        <a:lstStyle/>
        <a:p>
          <a:endParaRPr lang="en-US"/>
        </a:p>
      </dgm:t>
    </dgm:pt>
    <dgm:pt modelId="{B585099B-B224-4E62-94B9-B6FAE14B715C}" type="sibTrans" cxnId="{74079DF2-3146-4F61-BD1D-5F1ADF9BFCEB}">
      <dgm:prSet/>
      <dgm:spPr/>
      <dgm:t>
        <a:bodyPr/>
        <a:lstStyle/>
        <a:p>
          <a:endParaRPr lang="en-US"/>
        </a:p>
      </dgm:t>
    </dgm:pt>
    <dgm:pt modelId="{2911DA66-0705-4966-B0E9-83E92D9F21D6}">
      <dgm:prSet/>
      <dgm:spPr/>
      <dgm:t>
        <a:bodyPr/>
        <a:lstStyle/>
        <a:p>
          <a:pPr algn="r" rtl="0"/>
          <a:r>
            <a:rPr lang="ar-IQ" b="1" dirty="0" smtClean="0"/>
            <a:t>٢-الجملة الفعلية: وهي التي صدرها فعل تام او ناقص ،نحو : (واقتربت الساعة)، (كان الناس  امة واحدة).</a:t>
          </a:r>
          <a:endParaRPr lang="en-US" b="1" dirty="0"/>
        </a:p>
      </dgm:t>
    </dgm:pt>
    <dgm:pt modelId="{F837C75D-6275-4769-BDEF-66E0F5C6E94A}" type="parTrans" cxnId="{43A1383D-8C2B-444D-850B-379DE7F00CBB}">
      <dgm:prSet/>
      <dgm:spPr/>
      <dgm:t>
        <a:bodyPr/>
        <a:lstStyle/>
        <a:p>
          <a:endParaRPr lang="en-US"/>
        </a:p>
      </dgm:t>
    </dgm:pt>
    <dgm:pt modelId="{9F3473AD-B0FD-4A78-9C87-15C9BB5631A7}" type="sibTrans" cxnId="{43A1383D-8C2B-444D-850B-379DE7F00CBB}">
      <dgm:prSet/>
      <dgm:spPr/>
      <dgm:t>
        <a:bodyPr/>
        <a:lstStyle/>
        <a:p>
          <a:endParaRPr lang="en-US"/>
        </a:p>
      </dgm:t>
    </dgm:pt>
    <dgm:pt modelId="{1C5BE285-C1ED-4B7C-A714-AEDB70D3981D}">
      <dgm:prSet/>
      <dgm:spPr/>
      <dgm:t>
        <a:bodyPr/>
        <a:lstStyle/>
        <a:p>
          <a:pPr algn="r" rtl="0"/>
          <a:r>
            <a:rPr lang="ar-IQ" b="1" dirty="0" smtClean="0"/>
            <a:t>٣-الجملة الشرطية: وهي التي في صدرها اداة شرط نحو: ( من طلب العلى سهر الليالي) و (اذا اكرمت الكريم ملكته).</a:t>
          </a:r>
          <a:endParaRPr lang="en-US" b="1" dirty="0"/>
        </a:p>
      </dgm:t>
    </dgm:pt>
    <dgm:pt modelId="{395F74A4-5F91-47A3-8D3E-2142C27F3DD8}" type="parTrans" cxnId="{77525B1D-181F-4269-A1D8-8DE934D30DA8}">
      <dgm:prSet/>
      <dgm:spPr/>
      <dgm:t>
        <a:bodyPr/>
        <a:lstStyle/>
        <a:p>
          <a:endParaRPr lang="en-US"/>
        </a:p>
      </dgm:t>
    </dgm:pt>
    <dgm:pt modelId="{CA844BD1-F02D-4BDB-AEA4-61CCD199CC55}" type="sibTrans" cxnId="{77525B1D-181F-4269-A1D8-8DE934D30DA8}">
      <dgm:prSet/>
      <dgm:spPr/>
      <dgm:t>
        <a:bodyPr/>
        <a:lstStyle/>
        <a:p>
          <a:endParaRPr lang="en-US"/>
        </a:p>
      </dgm:t>
    </dgm:pt>
    <dgm:pt modelId="{CB930B19-F100-4175-8081-B9B06ED1A20D}">
      <dgm:prSet/>
      <dgm:spPr/>
      <dgm:t>
        <a:bodyPr/>
        <a:lstStyle/>
        <a:p>
          <a:pPr algn="r" rtl="0"/>
          <a:r>
            <a:rPr lang="ar-IQ" b="1" dirty="0" smtClean="0"/>
            <a:t>٤-  الجملة الظرفية: وهي المصدرة بظرف او جار ومجرور، قبل اسم مرفوع على فاعليه ، نحو : (إن الله عنده اجر عظيم) ، (افي الله شك !!)</a:t>
          </a:r>
          <a:br>
            <a:rPr lang="ar-IQ" b="1" dirty="0" smtClean="0"/>
          </a:br>
          <a:r>
            <a:rPr lang="ar-IQ" b="1" dirty="0" smtClean="0"/>
            <a:t/>
          </a:r>
          <a:br>
            <a:rPr lang="ar-IQ" b="1" dirty="0" smtClean="0"/>
          </a:br>
          <a:endParaRPr lang="en-US" b="1" dirty="0"/>
        </a:p>
      </dgm:t>
    </dgm:pt>
    <dgm:pt modelId="{034FF917-32A8-43C5-A9A5-6D4BE369721E}" type="parTrans" cxnId="{A55E183D-38C4-4E1D-87A0-142B1449F56C}">
      <dgm:prSet/>
      <dgm:spPr/>
      <dgm:t>
        <a:bodyPr/>
        <a:lstStyle/>
        <a:p>
          <a:endParaRPr lang="en-US"/>
        </a:p>
      </dgm:t>
    </dgm:pt>
    <dgm:pt modelId="{058F647A-7551-4E63-961F-58BF8AACA4AC}" type="sibTrans" cxnId="{A55E183D-38C4-4E1D-87A0-142B1449F56C}">
      <dgm:prSet/>
      <dgm:spPr/>
      <dgm:t>
        <a:bodyPr/>
        <a:lstStyle/>
        <a:p>
          <a:endParaRPr lang="en-US"/>
        </a:p>
      </dgm:t>
    </dgm:pt>
    <dgm:pt modelId="{C9354005-62FD-4F25-9878-8C26F5C3C497}" type="pres">
      <dgm:prSet presAssocID="{8D65B0E2-F9FE-4CF8-8F2D-55A72F0CB06E}" presName="Name0" presStyleCnt="0">
        <dgm:presLayoutVars>
          <dgm:dir/>
        </dgm:presLayoutVars>
      </dgm:prSet>
      <dgm:spPr/>
      <dgm:t>
        <a:bodyPr/>
        <a:lstStyle/>
        <a:p>
          <a:endParaRPr lang="en-US"/>
        </a:p>
      </dgm:t>
    </dgm:pt>
    <dgm:pt modelId="{25F18913-96A1-4B1F-A46F-858BDC2E77D8}" type="pres">
      <dgm:prSet presAssocID="{1F36204F-1660-4A5F-A318-621EC729E189}" presName="noChildren" presStyleCnt="0"/>
      <dgm:spPr/>
    </dgm:pt>
    <dgm:pt modelId="{A5C1EEA2-6BF1-4062-A215-9EC9147AED05}" type="pres">
      <dgm:prSet presAssocID="{1F36204F-1660-4A5F-A318-621EC729E189}" presName="gap" presStyleCnt="0"/>
      <dgm:spPr/>
    </dgm:pt>
    <dgm:pt modelId="{BEB196DE-9D4C-4AD6-9D95-20E5B48340CA}" type="pres">
      <dgm:prSet presAssocID="{1F36204F-1660-4A5F-A318-621EC729E189}" presName="medCircle2" presStyleLbl="vennNode1" presStyleIdx="0" presStyleCnt="4"/>
      <dgm:spPr/>
    </dgm:pt>
    <dgm:pt modelId="{9A489136-7A06-4FA3-B577-CC179844859B}" type="pres">
      <dgm:prSet presAssocID="{1F36204F-1660-4A5F-A318-621EC729E189}" presName="txLvlOnly1" presStyleLbl="revTx" presStyleIdx="0" presStyleCnt="4"/>
      <dgm:spPr/>
      <dgm:t>
        <a:bodyPr/>
        <a:lstStyle/>
        <a:p>
          <a:endParaRPr lang="en-US"/>
        </a:p>
      </dgm:t>
    </dgm:pt>
    <dgm:pt modelId="{5753853E-40B6-4327-AF13-268FF9B88512}" type="pres">
      <dgm:prSet presAssocID="{2911DA66-0705-4966-B0E9-83E92D9F21D6}" presName="noChildren" presStyleCnt="0"/>
      <dgm:spPr/>
    </dgm:pt>
    <dgm:pt modelId="{4F43ED1D-C480-4457-833A-B1DAB5B412D8}" type="pres">
      <dgm:prSet presAssocID="{2911DA66-0705-4966-B0E9-83E92D9F21D6}" presName="gap" presStyleCnt="0"/>
      <dgm:spPr/>
    </dgm:pt>
    <dgm:pt modelId="{A2E72E0C-F193-4B8D-B3F8-B7F9386483EF}" type="pres">
      <dgm:prSet presAssocID="{2911DA66-0705-4966-B0E9-83E92D9F21D6}" presName="medCircle2" presStyleLbl="vennNode1" presStyleIdx="1" presStyleCnt="4"/>
      <dgm:spPr/>
    </dgm:pt>
    <dgm:pt modelId="{A792C199-B162-4076-AB99-63A271C9862F}" type="pres">
      <dgm:prSet presAssocID="{2911DA66-0705-4966-B0E9-83E92D9F21D6}" presName="txLvlOnly1" presStyleLbl="revTx" presStyleIdx="1" presStyleCnt="4"/>
      <dgm:spPr/>
      <dgm:t>
        <a:bodyPr/>
        <a:lstStyle/>
        <a:p>
          <a:endParaRPr lang="en-US"/>
        </a:p>
      </dgm:t>
    </dgm:pt>
    <dgm:pt modelId="{FD481309-07BE-4DA0-9171-0747BC8D8EEC}" type="pres">
      <dgm:prSet presAssocID="{1C5BE285-C1ED-4B7C-A714-AEDB70D3981D}" presName="noChildren" presStyleCnt="0"/>
      <dgm:spPr/>
    </dgm:pt>
    <dgm:pt modelId="{068526C8-8CE4-42C7-A86D-F3CE06EA76D9}" type="pres">
      <dgm:prSet presAssocID="{1C5BE285-C1ED-4B7C-A714-AEDB70D3981D}" presName="gap" presStyleCnt="0"/>
      <dgm:spPr/>
    </dgm:pt>
    <dgm:pt modelId="{5A77FC30-CE01-4E4E-99CC-186EFAB28D8D}" type="pres">
      <dgm:prSet presAssocID="{1C5BE285-C1ED-4B7C-A714-AEDB70D3981D}" presName="medCircle2" presStyleLbl="vennNode1" presStyleIdx="2" presStyleCnt="4"/>
      <dgm:spPr/>
    </dgm:pt>
    <dgm:pt modelId="{4CEC9E4F-7D87-4435-B57D-0D99DA0111E9}" type="pres">
      <dgm:prSet presAssocID="{1C5BE285-C1ED-4B7C-A714-AEDB70D3981D}" presName="txLvlOnly1" presStyleLbl="revTx" presStyleIdx="2" presStyleCnt="4"/>
      <dgm:spPr/>
      <dgm:t>
        <a:bodyPr/>
        <a:lstStyle/>
        <a:p>
          <a:endParaRPr lang="en-US"/>
        </a:p>
      </dgm:t>
    </dgm:pt>
    <dgm:pt modelId="{AB421CB7-05AD-4C52-84E2-18232708C381}" type="pres">
      <dgm:prSet presAssocID="{CB930B19-F100-4175-8081-B9B06ED1A20D}" presName="noChildren" presStyleCnt="0"/>
      <dgm:spPr/>
    </dgm:pt>
    <dgm:pt modelId="{A3B1A6ED-E63C-476B-B97B-268747EAC56C}" type="pres">
      <dgm:prSet presAssocID="{CB930B19-F100-4175-8081-B9B06ED1A20D}" presName="gap" presStyleCnt="0"/>
      <dgm:spPr/>
    </dgm:pt>
    <dgm:pt modelId="{6F2CFF35-1FAA-4365-9EE6-A32E13EC5C8B}" type="pres">
      <dgm:prSet presAssocID="{CB930B19-F100-4175-8081-B9B06ED1A20D}" presName="medCircle2" presStyleLbl="vennNode1" presStyleIdx="3" presStyleCnt="4"/>
      <dgm:spPr/>
    </dgm:pt>
    <dgm:pt modelId="{894D6ADF-266D-4CDA-94AF-718EB479F78E}" type="pres">
      <dgm:prSet presAssocID="{CB930B19-F100-4175-8081-B9B06ED1A20D}" presName="txLvlOnly1" presStyleLbl="revTx" presStyleIdx="3" presStyleCnt="4"/>
      <dgm:spPr/>
      <dgm:t>
        <a:bodyPr/>
        <a:lstStyle/>
        <a:p>
          <a:endParaRPr lang="en-US"/>
        </a:p>
      </dgm:t>
    </dgm:pt>
  </dgm:ptLst>
  <dgm:cxnLst>
    <dgm:cxn modelId="{DC71EBBF-4CB1-416E-92D7-6F3F8264DA8E}" type="presOf" srcId="{CB930B19-F100-4175-8081-B9B06ED1A20D}" destId="{894D6ADF-266D-4CDA-94AF-718EB479F78E}" srcOrd="0" destOrd="0" presId="urn:microsoft.com/office/officeart/2008/layout/VerticalCircleList"/>
    <dgm:cxn modelId="{A1C6289A-3FD7-4B87-A741-47007C67EACB}" type="presOf" srcId="{1F36204F-1660-4A5F-A318-621EC729E189}" destId="{9A489136-7A06-4FA3-B577-CC179844859B}" srcOrd="0" destOrd="0" presId="urn:microsoft.com/office/officeart/2008/layout/VerticalCircleList"/>
    <dgm:cxn modelId="{08B34811-24C3-48DE-B4DE-0B7F334A29FE}" type="presOf" srcId="{2911DA66-0705-4966-B0E9-83E92D9F21D6}" destId="{A792C199-B162-4076-AB99-63A271C9862F}" srcOrd="0" destOrd="0" presId="urn:microsoft.com/office/officeart/2008/layout/VerticalCircleList"/>
    <dgm:cxn modelId="{43A1383D-8C2B-444D-850B-379DE7F00CBB}" srcId="{8D65B0E2-F9FE-4CF8-8F2D-55A72F0CB06E}" destId="{2911DA66-0705-4966-B0E9-83E92D9F21D6}" srcOrd="1" destOrd="0" parTransId="{F837C75D-6275-4769-BDEF-66E0F5C6E94A}" sibTransId="{9F3473AD-B0FD-4A78-9C87-15C9BB5631A7}"/>
    <dgm:cxn modelId="{A55E183D-38C4-4E1D-87A0-142B1449F56C}" srcId="{8D65B0E2-F9FE-4CF8-8F2D-55A72F0CB06E}" destId="{CB930B19-F100-4175-8081-B9B06ED1A20D}" srcOrd="3" destOrd="0" parTransId="{034FF917-32A8-43C5-A9A5-6D4BE369721E}" sibTransId="{058F647A-7551-4E63-961F-58BF8AACA4AC}"/>
    <dgm:cxn modelId="{74079DF2-3146-4F61-BD1D-5F1ADF9BFCEB}" srcId="{8D65B0E2-F9FE-4CF8-8F2D-55A72F0CB06E}" destId="{1F36204F-1660-4A5F-A318-621EC729E189}" srcOrd="0" destOrd="0" parTransId="{102D7D9C-8E01-4388-B84E-6A6125C8AF04}" sibTransId="{B585099B-B224-4E62-94B9-B6FAE14B715C}"/>
    <dgm:cxn modelId="{50DED927-C40E-4BEA-8C14-88481E52C699}" type="presOf" srcId="{1C5BE285-C1ED-4B7C-A714-AEDB70D3981D}" destId="{4CEC9E4F-7D87-4435-B57D-0D99DA0111E9}" srcOrd="0" destOrd="0" presId="urn:microsoft.com/office/officeart/2008/layout/VerticalCircleList"/>
    <dgm:cxn modelId="{77525B1D-181F-4269-A1D8-8DE934D30DA8}" srcId="{8D65B0E2-F9FE-4CF8-8F2D-55A72F0CB06E}" destId="{1C5BE285-C1ED-4B7C-A714-AEDB70D3981D}" srcOrd="2" destOrd="0" parTransId="{395F74A4-5F91-47A3-8D3E-2142C27F3DD8}" sibTransId="{CA844BD1-F02D-4BDB-AEA4-61CCD199CC55}"/>
    <dgm:cxn modelId="{E9CBDF21-69B8-49A5-B997-54AD9EC5F0D9}" type="presOf" srcId="{8D65B0E2-F9FE-4CF8-8F2D-55A72F0CB06E}" destId="{C9354005-62FD-4F25-9878-8C26F5C3C497}" srcOrd="0" destOrd="0" presId="urn:microsoft.com/office/officeart/2008/layout/VerticalCircleList"/>
    <dgm:cxn modelId="{A66149F6-8FC9-447F-8A3E-0CF20A7EC545}" type="presParOf" srcId="{C9354005-62FD-4F25-9878-8C26F5C3C497}" destId="{25F18913-96A1-4B1F-A46F-858BDC2E77D8}" srcOrd="0" destOrd="0" presId="urn:microsoft.com/office/officeart/2008/layout/VerticalCircleList"/>
    <dgm:cxn modelId="{0BEB3768-1F8F-4E23-A0FB-5F79B19AAA10}" type="presParOf" srcId="{25F18913-96A1-4B1F-A46F-858BDC2E77D8}" destId="{A5C1EEA2-6BF1-4062-A215-9EC9147AED05}" srcOrd="0" destOrd="0" presId="urn:microsoft.com/office/officeart/2008/layout/VerticalCircleList"/>
    <dgm:cxn modelId="{426BEFA5-014A-431D-A493-D46807500308}" type="presParOf" srcId="{25F18913-96A1-4B1F-A46F-858BDC2E77D8}" destId="{BEB196DE-9D4C-4AD6-9D95-20E5B48340CA}" srcOrd="1" destOrd="0" presId="urn:microsoft.com/office/officeart/2008/layout/VerticalCircleList"/>
    <dgm:cxn modelId="{1BA1A961-3A93-4045-A080-106FA0A09861}" type="presParOf" srcId="{25F18913-96A1-4B1F-A46F-858BDC2E77D8}" destId="{9A489136-7A06-4FA3-B577-CC179844859B}" srcOrd="2" destOrd="0" presId="urn:microsoft.com/office/officeart/2008/layout/VerticalCircleList"/>
    <dgm:cxn modelId="{0DE5275C-18B5-44F3-B67F-41CB4555964A}" type="presParOf" srcId="{C9354005-62FD-4F25-9878-8C26F5C3C497}" destId="{5753853E-40B6-4327-AF13-268FF9B88512}" srcOrd="1" destOrd="0" presId="urn:microsoft.com/office/officeart/2008/layout/VerticalCircleList"/>
    <dgm:cxn modelId="{4C99F821-E08B-443A-A4CE-BD545D073BBF}" type="presParOf" srcId="{5753853E-40B6-4327-AF13-268FF9B88512}" destId="{4F43ED1D-C480-4457-833A-B1DAB5B412D8}" srcOrd="0" destOrd="0" presId="urn:microsoft.com/office/officeart/2008/layout/VerticalCircleList"/>
    <dgm:cxn modelId="{BD24CD4F-0F33-4A91-BE19-1E72E6F3B5B1}" type="presParOf" srcId="{5753853E-40B6-4327-AF13-268FF9B88512}" destId="{A2E72E0C-F193-4B8D-B3F8-B7F9386483EF}" srcOrd="1" destOrd="0" presId="urn:microsoft.com/office/officeart/2008/layout/VerticalCircleList"/>
    <dgm:cxn modelId="{8128E29F-94E0-4C25-89DF-4CA684F0CE34}" type="presParOf" srcId="{5753853E-40B6-4327-AF13-268FF9B88512}" destId="{A792C199-B162-4076-AB99-63A271C9862F}" srcOrd="2" destOrd="0" presId="urn:microsoft.com/office/officeart/2008/layout/VerticalCircleList"/>
    <dgm:cxn modelId="{02E6EBC4-A320-4801-A824-BD7EC97E67DC}" type="presParOf" srcId="{C9354005-62FD-4F25-9878-8C26F5C3C497}" destId="{FD481309-07BE-4DA0-9171-0747BC8D8EEC}" srcOrd="2" destOrd="0" presId="urn:microsoft.com/office/officeart/2008/layout/VerticalCircleList"/>
    <dgm:cxn modelId="{E40A7C17-912F-410D-B29E-2855B8D61314}" type="presParOf" srcId="{FD481309-07BE-4DA0-9171-0747BC8D8EEC}" destId="{068526C8-8CE4-42C7-A86D-F3CE06EA76D9}" srcOrd="0" destOrd="0" presId="urn:microsoft.com/office/officeart/2008/layout/VerticalCircleList"/>
    <dgm:cxn modelId="{2138E5EC-B2CF-4EC6-9319-28C75B41D6BE}" type="presParOf" srcId="{FD481309-07BE-4DA0-9171-0747BC8D8EEC}" destId="{5A77FC30-CE01-4E4E-99CC-186EFAB28D8D}" srcOrd="1" destOrd="0" presId="urn:microsoft.com/office/officeart/2008/layout/VerticalCircleList"/>
    <dgm:cxn modelId="{FCD5FE00-90C9-4086-9319-741769EBB635}" type="presParOf" srcId="{FD481309-07BE-4DA0-9171-0747BC8D8EEC}" destId="{4CEC9E4F-7D87-4435-B57D-0D99DA0111E9}" srcOrd="2" destOrd="0" presId="urn:microsoft.com/office/officeart/2008/layout/VerticalCircleList"/>
    <dgm:cxn modelId="{185CB477-19E7-494B-A7F8-5A786BC9EF77}" type="presParOf" srcId="{C9354005-62FD-4F25-9878-8C26F5C3C497}" destId="{AB421CB7-05AD-4C52-84E2-18232708C381}" srcOrd="3" destOrd="0" presId="urn:microsoft.com/office/officeart/2008/layout/VerticalCircleList"/>
    <dgm:cxn modelId="{C013CC94-F0A0-4315-9A9F-3741D46D2FA3}" type="presParOf" srcId="{AB421CB7-05AD-4C52-84E2-18232708C381}" destId="{A3B1A6ED-E63C-476B-B97B-268747EAC56C}" srcOrd="0" destOrd="0" presId="urn:microsoft.com/office/officeart/2008/layout/VerticalCircleList"/>
    <dgm:cxn modelId="{FE104D50-4939-4544-A148-CD24D52D4707}" type="presParOf" srcId="{AB421CB7-05AD-4C52-84E2-18232708C381}" destId="{6F2CFF35-1FAA-4365-9EE6-A32E13EC5C8B}" srcOrd="1" destOrd="0" presId="urn:microsoft.com/office/officeart/2008/layout/VerticalCircleList"/>
    <dgm:cxn modelId="{3B67FA39-F067-477B-8119-2845F2617A19}" type="presParOf" srcId="{AB421CB7-05AD-4C52-84E2-18232708C381}" destId="{894D6ADF-266D-4CDA-94AF-718EB479F78E}" srcOrd="2" destOrd="0" presId="urn:microsoft.com/office/officeart/2008/layout/VerticalCircleList"/>
  </dgm:cxnLst>
  <dgm:bg>
    <a:solidFill>
      <a:schemeClr val="accent2">
        <a:lumMod val="60000"/>
        <a:lumOff val="40000"/>
      </a:schemeClr>
    </a:solidFill>
  </dgm:bg>
  <dgm:whole>
    <a:ln>
      <a:solidFill>
        <a:srgbClr val="FF0000"/>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64692C-5C9C-42E7-86AB-BC405AED135F}"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n-US"/>
        </a:p>
      </dgm:t>
    </dgm:pt>
    <dgm:pt modelId="{5EE77A26-F28B-41A2-9F17-2BFDFBBBCCAA}">
      <dgm:prSet custT="1"/>
      <dgm:spPr/>
      <dgm:t>
        <a:bodyPr/>
        <a:lstStyle/>
        <a:p>
          <a:pPr rtl="0"/>
          <a:r>
            <a:rPr lang="ar-IQ" sz="2000" b="1" dirty="0" smtClean="0">
              <a:solidFill>
                <a:srgbClr val="FF0000"/>
              </a:solidFill>
            </a:rPr>
            <a:t>الجملة الكبرى المكونة من جملتين أو أكثر</a:t>
          </a:r>
          <a:endParaRPr lang="en-US" sz="2000" b="1" dirty="0">
            <a:solidFill>
              <a:srgbClr val="FF0000"/>
            </a:solidFill>
          </a:endParaRPr>
        </a:p>
      </dgm:t>
    </dgm:pt>
    <dgm:pt modelId="{B38C53B8-442A-4A07-BE1A-27AC52414C73}" type="parTrans" cxnId="{2CEA8F76-9BA4-46C1-A9E1-5101B1FA62FF}">
      <dgm:prSet/>
      <dgm:spPr/>
      <dgm:t>
        <a:bodyPr/>
        <a:lstStyle/>
        <a:p>
          <a:endParaRPr lang="en-US"/>
        </a:p>
      </dgm:t>
    </dgm:pt>
    <dgm:pt modelId="{6615CC19-CB4D-4F64-9386-7161E16755BC}" type="sibTrans" cxnId="{2CEA8F76-9BA4-46C1-A9E1-5101B1FA62FF}">
      <dgm:prSet/>
      <dgm:spPr/>
      <dgm:t>
        <a:bodyPr/>
        <a:lstStyle/>
        <a:p>
          <a:endParaRPr lang="en-US"/>
        </a:p>
      </dgm:t>
    </dgm:pt>
    <dgm:pt modelId="{E15C8190-9424-4C49-8CB2-6880C2DC23D5}">
      <dgm:prSet custT="1"/>
      <dgm:spPr/>
      <dgm:t>
        <a:bodyPr/>
        <a:lstStyle/>
        <a:p>
          <a:pPr rtl="0"/>
          <a:r>
            <a:rPr lang="ar-IQ" sz="1800" b="1" dirty="0" smtClean="0">
              <a:solidFill>
                <a:srgbClr val="FF0000"/>
              </a:solidFill>
            </a:rPr>
            <a:t>الجملة الصغرى هي الجزء المتمم للجملة الكبرى كأن تكون مبدأ فيها أو خبرا أو فاعلا او مفعولا ثانيا. مثل:</a:t>
          </a:r>
          <a:endParaRPr lang="en-US" sz="1800" b="1" dirty="0">
            <a:solidFill>
              <a:srgbClr val="FF0000"/>
            </a:solidFill>
          </a:endParaRPr>
        </a:p>
      </dgm:t>
    </dgm:pt>
    <dgm:pt modelId="{CDBEE90F-BACE-4260-9739-A5B61184EBE8}" type="parTrans" cxnId="{22CBCFDF-FADE-4274-A1B8-9D50A0A02FA7}">
      <dgm:prSet/>
      <dgm:spPr/>
      <dgm:t>
        <a:bodyPr/>
        <a:lstStyle/>
        <a:p>
          <a:endParaRPr lang="en-US"/>
        </a:p>
      </dgm:t>
    </dgm:pt>
    <dgm:pt modelId="{663E391F-5CCE-4AF5-B3CF-763820A6A85E}" type="sibTrans" cxnId="{22CBCFDF-FADE-4274-A1B8-9D50A0A02FA7}">
      <dgm:prSet/>
      <dgm:spPr/>
      <dgm:t>
        <a:bodyPr/>
        <a:lstStyle/>
        <a:p>
          <a:endParaRPr lang="en-US"/>
        </a:p>
      </dgm:t>
    </dgm:pt>
    <dgm:pt modelId="{DC14FABC-9A38-4E3A-8EC1-D5886DDDE415}">
      <dgm:prSet/>
      <dgm:spPr/>
      <dgm:t>
        <a:bodyPr/>
        <a:lstStyle/>
        <a:p>
          <a:pPr rtl="0"/>
          <a:r>
            <a:rPr lang="ar-IQ" b="1" dirty="0" smtClean="0"/>
            <a:t>سواء عليّ  أي </a:t>
          </a:r>
          <a:r>
            <a:rPr lang="ar-IQ" b="1" dirty="0" err="1" smtClean="0"/>
            <a:t>شيئ</a:t>
          </a:r>
          <a:r>
            <a:rPr lang="ar-IQ" b="1" dirty="0" smtClean="0"/>
            <a:t> فعلت أ اي كتاب قرأت </a:t>
          </a:r>
          <a:endParaRPr lang="en-US" b="1" dirty="0"/>
        </a:p>
      </dgm:t>
    </dgm:pt>
    <dgm:pt modelId="{BA33E36B-8D7B-424A-899F-1CB838C610C6}" type="parTrans" cxnId="{19F9F2DA-117B-4A5D-A7A4-5D3359CCE22E}">
      <dgm:prSet/>
      <dgm:spPr/>
      <dgm:t>
        <a:bodyPr/>
        <a:lstStyle/>
        <a:p>
          <a:endParaRPr lang="en-US"/>
        </a:p>
      </dgm:t>
    </dgm:pt>
    <dgm:pt modelId="{8DD871CE-FB90-41DE-B5DF-9BEDA11B1B4C}" type="sibTrans" cxnId="{19F9F2DA-117B-4A5D-A7A4-5D3359CCE22E}">
      <dgm:prSet/>
      <dgm:spPr/>
      <dgm:t>
        <a:bodyPr/>
        <a:lstStyle/>
        <a:p>
          <a:endParaRPr lang="en-US"/>
        </a:p>
      </dgm:t>
    </dgm:pt>
    <dgm:pt modelId="{58CF7AEA-7868-4242-BECE-C70D1A2F7EE6}">
      <dgm:prSet custT="1"/>
      <dgm:spPr/>
      <dgm:t>
        <a:bodyPr/>
        <a:lstStyle/>
        <a:p>
          <a:pPr rtl="0"/>
          <a:r>
            <a:rPr lang="ar-IQ" sz="1600" b="1" dirty="0" smtClean="0"/>
            <a:t>والفضل خيره واسع  </a:t>
          </a:r>
          <a:endParaRPr lang="en-US" sz="1600" b="1" dirty="0"/>
        </a:p>
      </dgm:t>
    </dgm:pt>
    <dgm:pt modelId="{75F23DA2-25CA-4C6C-9581-38100B0B8235}" type="parTrans" cxnId="{0CEC526E-1E54-4226-8E29-B1D7ED9FE8AF}">
      <dgm:prSet/>
      <dgm:spPr/>
      <dgm:t>
        <a:bodyPr/>
        <a:lstStyle/>
        <a:p>
          <a:endParaRPr lang="en-US"/>
        </a:p>
      </dgm:t>
    </dgm:pt>
    <dgm:pt modelId="{77A755FA-4A2E-42D9-BDB5-593F0FEF0904}" type="sibTrans" cxnId="{0CEC526E-1E54-4226-8E29-B1D7ED9FE8AF}">
      <dgm:prSet/>
      <dgm:spPr/>
      <dgm:t>
        <a:bodyPr/>
        <a:lstStyle/>
        <a:p>
          <a:endParaRPr lang="en-US"/>
        </a:p>
      </dgm:t>
    </dgm:pt>
    <dgm:pt modelId="{69D22A4F-4411-46BB-9465-C9574481BD49}">
      <dgm:prSet/>
      <dgm:spPr/>
      <dgm:t>
        <a:bodyPr/>
        <a:lstStyle/>
        <a:p>
          <a:pPr rtl="0"/>
          <a:r>
            <a:rPr lang="ar-IQ" b="1" dirty="0" smtClean="0"/>
            <a:t>تبين لي كم صبرتم</a:t>
          </a:r>
          <a:endParaRPr lang="en-US" b="1" dirty="0"/>
        </a:p>
      </dgm:t>
    </dgm:pt>
    <dgm:pt modelId="{DF8DE54A-6F68-46E8-932B-33F736E2E396}" type="parTrans" cxnId="{5B341C9F-46D1-42AC-A9F6-8874BDF168BB}">
      <dgm:prSet/>
      <dgm:spPr/>
      <dgm:t>
        <a:bodyPr/>
        <a:lstStyle/>
        <a:p>
          <a:endParaRPr lang="en-US"/>
        </a:p>
      </dgm:t>
    </dgm:pt>
    <dgm:pt modelId="{5B1FD3A6-2C22-47F6-9F08-A922281CCBC0}" type="sibTrans" cxnId="{5B341C9F-46D1-42AC-A9F6-8874BDF168BB}">
      <dgm:prSet/>
      <dgm:spPr/>
      <dgm:t>
        <a:bodyPr/>
        <a:lstStyle/>
        <a:p>
          <a:endParaRPr lang="en-US"/>
        </a:p>
      </dgm:t>
    </dgm:pt>
    <dgm:pt modelId="{DE2A283E-256C-42F3-B004-89328CEB55A3}">
      <dgm:prSet custT="1"/>
      <dgm:spPr/>
      <dgm:t>
        <a:bodyPr/>
        <a:lstStyle/>
        <a:p>
          <a:pPr rtl="0"/>
          <a:r>
            <a:rPr lang="ar-IQ" sz="1600" b="1" dirty="0" smtClean="0"/>
            <a:t>ان الله يحب التوابين</a:t>
          </a:r>
          <a:endParaRPr lang="en-US" sz="1600" b="1" dirty="0"/>
        </a:p>
      </dgm:t>
    </dgm:pt>
    <dgm:pt modelId="{F88E2028-5B9E-41EB-8192-E14A2909F099}" type="parTrans" cxnId="{EDC919D7-C7CF-4E7B-A11E-1D99F6524C78}">
      <dgm:prSet/>
      <dgm:spPr/>
      <dgm:t>
        <a:bodyPr/>
        <a:lstStyle/>
        <a:p>
          <a:endParaRPr lang="en-US"/>
        </a:p>
      </dgm:t>
    </dgm:pt>
    <dgm:pt modelId="{FFFF8841-1D2A-479C-BCA9-6E4D7F0BC4C2}" type="sibTrans" cxnId="{EDC919D7-C7CF-4E7B-A11E-1D99F6524C78}">
      <dgm:prSet/>
      <dgm:spPr/>
      <dgm:t>
        <a:bodyPr/>
        <a:lstStyle/>
        <a:p>
          <a:endParaRPr lang="en-US"/>
        </a:p>
      </dgm:t>
    </dgm:pt>
    <dgm:pt modelId="{011139AF-2220-4EA9-B8F4-9D5276643253}">
      <dgm:prSet custT="1"/>
      <dgm:spPr/>
      <dgm:t>
        <a:bodyPr/>
        <a:lstStyle/>
        <a:p>
          <a:pPr rtl="0"/>
          <a:r>
            <a:rPr lang="ar-IQ" sz="1600" b="1" dirty="0" smtClean="0"/>
            <a:t>الجريح يستغيث</a:t>
          </a:r>
          <a:endParaRPr lang="en-US" sz="1600" b="1" dirty="0"/>
        </a:p>
      </dgm:t>
    </dgm:pt>
    <dgm:pt modelId="{2B186691-FAF2-4B27-BD8C-81E246D35E75}" type="parTrans" cxnId="{8565D9C8-FF1B-4CAD-B94D-84E7FE4F78C0}">
      <dgm:prSet/>
      <dgm:spPr/>
      <dgm:t>
        <a:bodyPr/>
        <a:lstStyle/>
        <a:p>
          <a:endParaRPr lang="en-US"/>
        </a:p>
      </dgm:t>
    </dgm:pt>
    <dgm:pt modelId="{92431A03-23C1-40D3-AE52-B94025C98166}" type="sibTrans" cxnId="{8565D9C8-FF1B-4CAD-B94D-84E7FE4F78C0}">
      <dgm:prSet/>
      <dgm:spPr/>
      <dgm:t>
        <a:bodyPr/>
        <a:lstStyle/>
        <a:p>
          <a:endParaRPr lang="en-US"/>
        </a:p>
      </dgm:t>
    </dgm:pt>
    <dgm:pt modelId="{E2249B4B-C9A3-46A4-84E9-C4BBE98C4BB8}" type="pres">
      <dgm:prSet presAssocID="{6764692C-5C9C-42E7-86AB-BC405AED135F}" presName="Name0" presStyleCnt="0">
        <dgm:presLayoutVars>
          <dgm:dir/>
          <dgm:resizeHandles val="exact"/>
        </dgm:presLayoutVars>
      </dgm:prSet>
      <dgm:spPr/>
      <dgm:t>
        <a:bodyPr/>
        <a:lstStyle/>
        <a:p>
          <a:endParaRPr lang="en-US"/>
        </a:p>
      </dgm:t>
    </dgm:pt>
    <dgm:pt modelId="{E0292CBE-BD45-4974-BFFB-DEA1C8196677}" type="pres">
      <dgm:prSet presAssocID="{6764692C-5C9C-42E7-86AB-BC405AED135F}" presName="arrow" presStyleLbl="bgShp" presStyleIdx="0" presStyleCnt="1"/>
      <dgm:spPr/>
    </dgm:pt>
    <dgm:pt modelId="{81AC3F01-C478-41B1-B7A9-136D98EBFA2D}" type="pres">
      <dgm:prSet presAssocID="{6764692C-5C9C-42E7-86AB-BC405AED135F}" presName="points" presStyleCnt="0"/>
      <dgm:spPr/>
    </dgm:pt>
    <dgm:pt modelId="{9AD963A1-766C-481A-9C84-A55EB237CB7E}" type="pres">
      <dgm:prSet presAssocID="{5EE77A26-F28B-41A2-9F17-2BFDFBBBCCAA}" presName="compositeA" presStyleCnt="0"/>
      <dgm:spPr/>
    </dgm:pt>
    <dgm:pt modelId="{C64CCAED-6BBF-4DF4-8395-E470B8FDD31E}" type="pres">
      <dgm:prSet presAssocID="{5EE77A26-F28B-41A2-9F17-2BFDFBBBCCAA}" presName="textA" presStyleLbl="revTx" presStyleIdx="0" presStyleCnt="7" custScaleX="170121">
        <dgm:presLayoutVars>
          <dgm:bulletEnabled val="1"/>
        </dgm:presLayoutVars>
      </dgm:prSet>
      <dgm:spPr/>
      <dgm:t>
        <a:bodyPr/>
        <a:lstStyle/>
        <a:p>
          <a:endParaRPr lang="en-US"/>
        </a:p>
      </dgm:t>
    </dgm:pt>
    <dgm:pt modelId="{FA4F820B-4CF3-45D0-9A40-424F811EC415}" type="pres">
      <dgm:prSet presAssocID="{5EE77A26-F28B-41A2-9F17-2BFDFBBBCCAA}" presName="circleA" presStyleLbl="node1" presStyleIdx="0" presStyleCnt="7"/>
      <dgm:spPr/>
    </dgm:pt>
    <dgm:pt modelId="{1EBDABE3-87BB-4047-9154-6A2E9F99656A}" type="pres">
      <dgm:prSet presAssocID="{5EE77A26-F28B-41A2-9F17-2BFDFBBBCCAA}" presName="spaceA" presStyleCnt="0"/>
      <dgm:spPr/>
    </dgm:pt>
    <dgm:pt modelId="{1282E98F-863E-467D-B371-EB880557A9BC}" type="pres">
      <dgm:prSet presAssocID="{6615CC19-CB4D-4F64-9386-7161E16755BC}" presName="space" presStyleCnt="0"/>
      <dgm:spPr/>
    </dgm:pt>
    <dgm:pt modelId="{FAAD200A-0FB2-4D65-8382-8BEB5BDFC48A}" type="pres">
      <dgm:prSet presAssocID="{E15C8190-9424-4C49-8CB2-6880C2DC23D5}" presName="compositeB" presStyleCnt="0"/>
      <dgm:spPr/>
    </dgm:pt>
    <dgm:pt modelId="{F01AD7FC-7EE0-4B73-925E-5DF895DD5569}" type="pres">
      <dgm:prSet presAssocID="{E15C8190-9424-4C49-8CB2-6880C2DC23D5}" presName="textB" presStyleLbl="revTx" presStyleIdx="1" presStyleCnt="7" custScaleX="251053">
        <dgm:presLayoutVars>
          <dgm:bulletEnabled val="1"/>
        </dgm:presLayoutVars>
      </dgm:prSet>
      <dgm:spPr/>
      <dgm:t>
        <a:bodyPr/>
        <a:lstStyle/>
        <a:p>
          <a:endParaRPr lang="en-US"/>
        </a:p>
      </dgm:t>
    </dgm:pt>
    <dgm:pt modelId="{9B22DA49-7CEB-4FCA-AFD8-546E1D8EA668}" type="pres">
      <dgm:prSet presAssocID="{E15C8190-9424-4C49-8CB2-6880C2DC23D5}" presName="circleB" presStyleLbl="node1" presStyleIdx="1" presStyleCnt="7"/>
      <dgm:spPr/>
    </dgm:pt>
    <dgm:pt modelId="{6DB89695-C7A8-475B-8AED-DBFEE2009692}" type="pres">
      <dgm:prSet presAssocID="{E15C8190-9424-4C49-8CB2-6880C2DC23D5}" presName="spaceB" presStyleCnt="0"/>
      <dgm:spPr/>
    </dgm:pt>
    <dgm:pt modelId="{E645B63B-35FD-4AF8-A493-4EC8B8A2FFE7}" type="pres">
      <dgm:prSet presAssocID="{663E391F-5CCE-4AF5-B3CF-763820A6A85E}" presName="space" presStyleCnt="0"/>
      <dgm:spPr/>
    </dgm:pt>
    <dgm:pt modelId="{C70ADEA2-55AA-459F-B5D2-F04C3726856A}" type="pres">
      <dgm:prSet presAssocID="{DC14FABC-9A38-4E3A-8EC1-D5886DDDE415}" presName="compositeA" presStyleCnt="0"/>
      <dgm:spPr/>
    </dgm:pt>
    <dgm:pt modelId="{83119BFD-A4B3-4F43-A6DE-1897104A8E22}" type="pres">
      <dgm:prSet presAssocID="{DC14FABC-9A38-4E3A-8EC1-D5886DDDE415}" presName="textA" presStyleLbl="revTx" presStyleIdx="2" presStyleCnt="7" custScaleX="158449" custScaleY="74904" custLinFactNeighborX="798" custLinFactNeighborY="9968">
        <dgm:presLayoutVars>
          <dgm:bulletEnabled val="1"/>
        </dgm:presLayoutVars>
      </dgm:prSet>
      <dgm:spPr/>
      <dgm:t>
        <a:bodyPr/>
        <a:lstStyle/>
        <a:p>
          <a:endParaRPr lang="en-US"/>
        </a:p>
      </dgm:t>
    </dgm:pt>
    <dgm:pt modelId="{8B010D67-8042-4A99-BAD6-FA08117EC9B3}" type="pres">
      <dgm:prSet presAssocID="{DC14FABC-9A38-4E3A-8EC1-D5886DDDE415}" presName="circleA" presStyleLbl="node1" presStyleIdx="2" presStyleCnt="7"/>
      <dgm:spPr/>
    </dgm:pt>
    <dgm:pt modelId="{A1182E21-E203-4E3F-8DD7-757FE53114C7}" type="pres">
      <dgm:prSet presAssocID="{DC14FABC-9A38-4E3A-8EC1-D5886DDDE415}" presName="spaceA" presStyleCnt="0"/>
      <dgm:spPr/>
    </dgm:pt>
    <dgm:pt modelId="{0537ACD4-FF64-4569-AEB3-5617D1BBA618}" type="pres">
      <dgm:prSet presAssocID="{8DD871CE-FB90-41DE-B5DF-9BEDA11B1B4C}" presName="space" presStyleCnt="0"/>
      <dgm:spPr/>
    </dgm:pt>
    <dgm:pt modelId="{BE2AF330-2177-4793-AB54-F5ED204FAAD2}" type="pres">
      <dgm:prSet presAssocID="{58CF7AEA-7868-4242-BECE-C70D1A2F7EE6}" presName="compositeB" presStyleCnt="0"/>
      <dgm:spPr/>
    </dgm:pt>
    <dgm:pt modelId="{D24EFFA9-4BFF-496E-A325-DAD81E050EA9}" type="pres">
      <dgm:prSet presAssocID="{58CF7AEA-7868-4242-BECE-C70D1A2F7EE6}" presName="textB" presStyleLbl="revTx" presStyleIdx="3" presStyleCnt="7" custScaleX="159559" custScaleY="87856">
        <dgm:presLayoutVars>
          <dgm:bulletEnabled val="1"/>
        </dgm:presLayoutVars>
      </dgm:prSet>
      <dgm:spPr/>
      <dgm:t>
        <a:bodyPr/>
        <a:lstStyle/>
        <a:p>
          <a:endParaRPr lang="en-US"/>
        </a:p>
      </dgm:t>
    </dgm:pt>
    <dgm:pt modelId="{C83DC889-7863-4EDF-BABC-91A4483F5EEC}" type="pres">
      <dgm:prSet presAssocID="{58CF7AEA-7868-4242-BECE-C70D1A2F7EE6}" presName="circleB" presStyleLbl="node1" presStyleIdx="3" presStyleCnt="7"/>
      <dgm:spPr/>
    </dgm:pt>
    <dgm:pt modelId="{E823FCB1-F68B-494B-9D24-DEEB7EB3C996}" type="pres">
      <dgm:prSet presAssocID="{58CF7AEA-7868-4242-BECE-C70D1A2F7EE6}" presName="spaceB" presStyleCnt="0"/>
      <dgm:spPr/>
    </dgm:pt>
    <dgm:pt modelId="{10262C17-F2A4-414B-98CC-2AC6573B4378}" type="pres">
      <dgm:prSet presAssocID="{77A755FA-4A2E-42D9-BDB5-593F0FEF0904}" presName="space" presStyleCnt="0"/>
      <dgm:spPr/>
    </dgm:pt>
    <dgm:pt modelId="{9D1EE544-F6EC-478E-B58E-EE418768513B}" type="pres">
      <dgm:prSet presAssocID="{69D22A4F-4411-46BB-9465-C9574481BD49}" presName="compositeA" presStyleCnt="0"/>
      <dgm:spPr/>
    </dgm:pt>
    <dgm:pt modelId="{D9DFFC31-415C-4791-A450-533F060DD236}" type="pres">
      <dgm:prSet presAssocID="{69D22A4F-4411-46BB-9465-C9574481BD49}" presName="textA" presStyleLbl="revTx" presStyleIdx="4" presStyleCnt="7">
        <dgm:presLayoutVars>
          <dgm:bulletEnabled val="1"/>
        </dgm:presLayoutVars>
      </dgm:prSet>
      <dgm:spPr/>
      <dgm:t>
        <a:bodyPr/>
        <a:lstStyle/>
        <a:p>
          <a:endParaRPr lang="en-US"/>
        </a:p>
      </dgm:t>
    </dgm:pt>
    <dgm:pt modelId="{C3285AFE-F8FC-43B5-9A5E-40F162DAEBE4}" type="pres">
      <dgm:prSet presAssocID="{69D22A4F-4411-46BB-9465-C9574481BD49}" presName="circleA" presStyleLbl="node1" presStyleIdx="4" presStyleCnt="7"/>
      <dgm:spPr/>
    </dgm:pt>
    <dgm:pt modelId="{3ACC107E-E9B2-400C-987C-C428ED13853C}" type="pres">
      <dgm:prSet presAssocID="{69D22A4F-4411-46BB-9465-C9574481BD49}" presName="spaceA" presStyleCnt="0"/>
      <dgm:spPr/>
    </dgm:pt>
    <dgm:pt modelId="{17890457-D40A-4C22-A2D9-8D761899A74E}" type="pres">
      <dgm:prSet presAssocID="{5B1FD3A6-2C22-47F6-9F08-A922281CCBC0}" presName="space" presStyleCnt="0"/>
      <dgm:spPr/>
    </dgm:pt>
    <dgm:pt modelId="{9EB9FB18-6288-4E21-BBCC-DB31F8E40ABC}" type="pres">
      <dgm:prSet presAssocID="{DE2A283E-256C-42F3-B004-89328CEB55A3}" presName="compositeB" presStyleCnt="0"/>
      <dgm:spPr/>
    </dgm:pt>
    <dgm:pt modelId="{AF7E1BBB-D58F-4B06-8B1B-70FADC8EDB32}" type="pres">
      <dgm:prSet presAssocID="{DE2A283E-256C-42F3-B004-89328CEB55A3}" presName="textB" presStyleLbl="revTx" presStyleIdx="5" presStyleCnt="7">
        <dgm:presLayoutVars>
          <dgm:bulletEnabled val="1"/>
        </dgm:presLayoutVars>
      </dgm:prSet>
      <dgm:spPr/>
      <dgm:t>
        <a:bodyPr/>
        <a:lstStyle/>
        <a:p>
          <a:endParaRPr lang="en-US"/>
        </a:p>
      </dgm:t>
    </dgm:pt>
    <dgm:pt modelId="{CDD612C4-6909-43CA-B145-D9EE1FED5D42}" type="pres">
      <dgm:prSet presAssocID="{DE2A283E-256C-42F3-B004-89328CEB55A3}" presName="circleB" presStyleLbl="node1" presStyleIdx="5" presStyleCnt="7"/>
      <dgm:spPr/>
    </dgm:pt>
    <dgm:pt modelId="{6A96B1ED-00E9-49B8-B0BA-0EFE0D8D0E0F}" type="pres">
      <dgm:prSet presAssocID="{DE2A283E-256C-42F3-B004-89328CEB55A3}" presName="spaceB" presStyleCnt="0"/>
      <dgm:spPr/>
    </dgm:pt>
    <dgm:pt modelId="{B9D6CD7E-B1D7-4259-90F6-36FAB64DD0FB}" type="pres">
      <dgm:prSet presAssocID="{FFFF8841-1D2A-479C-BCA9-6E4D7F0BC4C2}" presName="space" presStyleCnt="0"/>
      <dgm:spPr/>
    </dgm:pt>
    <dgm:pt modelId="{DF5BE226-3215-4230-8728-F475DDC609FE}" type="pres">
      <dgm:prSet presAssocID="{011139AF-2220-4EA9-B8F4-9D5276643253}" presName="compositeA" presStyleCnt="0"/>
      <dgm:spPr/>
    </dgm:pt>
    <dgm:pt modelId="{96075F82-F48D-438F-BC12-EBB839BB2A8B}" type="pres">
      <dgm:prSet presAssocID="{011139AF-2220-4EA9-B8F4-9D5276643253}" presName="textA" presStyleLbl="revTx" presStyleIdx="6" presStyleCnt="7" custScaleX="127338">
        <dgm:presLayoutVars>
          <dgm:bulletEnabled val="1"/>
        </dgm:presLayoutVars>
      </dgm:prSet>
      <dgm:spPr/>
      <dgm:t>
        <a:bodyPr/>
        <a:lstStyle/>
        <a:p>
          <a:endParaRPr lang="en-US"/>
        </a:p>
      </dgm:t>
    </dgm:pt>
    <dgm:pt modelId="{F739A8BD-9A1A-4E6A-9671-45CB966E1564}" type="pres">
      <dgm:prSet presAssocID="{011139AF-2220-4EA9-B8F4-9D5276643253}" presName="circleA" presStyleLbl="node1" presStyleIdx="6" presStyleCnt="7"/>
      <dgm:spPr/>
    </dgm:pt>
    <dgm:pt modelId="{1AA34C2E-EF74-467C-B2B4-4E674E71005D}" type="pres">
      <dgm:prSet presAssocID="{011139AF-2220-4EA9-B8F4-9D5276643253}" presName="spaceA" presStyleCnt="0"/>
      <dgm:spPr/>
    </dgm:pt>
  </dgm:ptLst>
  <dgm:cxnLst>
    <dgm:cxn modelId="{A8C84BD2-7FA0-4B4D-8769-3BE56797A79B}" type="presOf" srcId="{DE2A283E-256C-42F3-B004-89328CEB55A3}" destId="{AF7E1BBB-D58F-4B06-8B1B-70FADC8EDB32}" srcOrd="0" destOrd="0" presId="urn:microsoft.com/office/officeart/2005/8/layout/hProcess11"/>
    <dgm:cxn modelId="{933A9CDA-D55C-4C80-97A1-FF71CF946FBF}" type="presOf" srcId="{69D22A4F-4411-46BB-9465-C9574481BD49}" destId="{D9DFFC31-415C-4791-A450-533F060DD236}" srcOrd="0" destOrd="0" presId="urn:microsoft.com/office/officeart/2005/8/layout/hProcess11"/>
    <dgm:cxn modelId="{02172D11-B75C-4BF7-8EE1-7015545FE7E0}" type="presOf" srcId="{DC14FABC-9A38-4E3A-8EC1-D5886DDDE415}" destId="{83119BFD-A4B3-4F43-A6DE-1897104A8E22}" srcOrd="0" destOrd="0" presId="urn:microsoft.com/office/officeart/2005/8/layout/hProcess11"/>
    <dgm:cxn modelId="{2CEA8F76-9BA4-46C1-A9E1-5101B1FA62FF}" srcId="{6764692C-5C9C-42E7-86AB-BC405AED135F}" destId="{5EE77A26-F28B-41A2-9F17-2BFDFBBBCCAA}" srcOrd="0" destOrd="0" parTransId="{B38C53B8-442A-4A07-BE1A-27AC52414C73}" sibTransId="{6615CC19-CB4D-4F64-9386-7161E16755BC}"/>
    <dgm:cxn modelId="{8565D9C8-FF1B-4CAD-B94D-84E7FE4F78C0}" srcId="{6764692C-5C9C-42E7-86AB-BC405AED135F}" destId="{011139AF-2220-4EA9-B8F4-9D5276643253}" srcOrd="6" destOrd="0" parTransId="{2B186691-FAF2-4B27-BD8C-81E246D35E75}" sibTransId="{92431A03-23C1-40D3-AE52-B94025C98166}"/>
    <dgm:cxn modelId="{521B672E-F910-428B-AE04-23927D937E70}" type="presOf" srcId="{58CF7AEA-7868-4242-BECE-C70D1A2F7EE6}" destId="{D24EFFA9-4BFF-496E-A325-DAD81E050EA9}" srcOrd="0" destOrd="0" presId="urn:microsoft.com/office/officeart/2005/8/layout/hProcess11"/>
    <dgm:cxn modelId="{EDC919D7-C7CF-4E7B-A11E-1D99F6524C78}" srcId="{6764692C-5C9C-42E7-86AB-BC405AED135F}" destId="{DE2A283E-256C-42F3-B004-89328CEB55A3}" srcOrd="5" destOrd="0" parTransId="{F88E2028-5B9E-41EB-8192-E14A2909F099}" sibTransId="{FFFF8841-1D2A-479C-BCA9-6E4D7F0BC4C2}"/>
    <dgm:cxn modelId="{58E7DCAB-EA56-47C4-8406-BB7A53688A36}" type="presOf" srcId="{011139AF-2220-4EA9-B8F4-9D5276643253}" destId="{96075F82-F48D-438F-BC12-EBB839BB2A8B}" srcOrd="0" destOrd="0" presId="urn:microsoft.com/office/officeart/2005/8/layout/hProcess11"/>
    <dgm:cxn modelId="{12A437F0-6D1D-4736-9210-35EFA255C7B9}" type="presOf" srcId="{E15C8190-9424-4C49-8CB2-6880C2DC23D5}" destId="{F01AD7FC-7EE0-4B73-925E-5DF895DD5569}" srcOrd="0" destOrd="0" presId="urn:microsoft.com/office/officeart/2005/8/layout/hProcess11"/>
    <dgm:cxn modelId="{19F9F2DA-117B-4A5D-A7A4-5D3359CCE22E}" srcId="{6764692C-5C9C-42E7-86AB-BC405AED135F}" destId="{DC14FABC-9A38-4E3A-8EC1-D5886DDDE415}" srcOrd="2" destOrd="0" parTransId="{BA33E36B-8D7B-424A-899F-1CB838C610C6}" sibTransId="{8DD871CE-FB90-41DE-B5DF-9BEDA11B1B4C}"/>
    <dgm:cxn modelId="{5E303772-0B51-4DC5-BE46-A52E95A3307D}" type="presOf" srcId="{6764692C-5C9C-42E7-86AB-BC405AED135F}" destId="{E2249B4B-C9A3-46A4-84E9-C4BBE98C4BB8}" srcOrd="0" destOrd="0" presId="urn:microsoft.com/office/officeart/2005/8/layout/hProcess11"/>
    <dgm:cxn modelId="{5B341C9F-46D1-42AC-A9F6-8874BDF168BB}" srcId="{6764692C-5C9C-42E7-86AB-BC405AED135F}" destId="{69D22A4F-4411-46BB-9465-C9574481BD49}" srcOrd="4" destOrd="0" parTransId="{DF8DE54A-6F68-46E8-932B-33F736E2E396}" sibTransId="{5B1FD3A6-2C22-47F6-9F08-A922281CCBC0}"/>
    <dgm:cxn modelId="{22CBCFDF-FADE-4274-A1B8-9D50A0A02FA7}" srcId="{6764692C-5C9C-42E7-86AB-BC405AED135F}" destId="{E15C8190-9424-4C49-8CB2-6880C2DC23D5}" srcOrd="1" destOrd="0" parTransId="{CDBEE90F-BACE-4260-9739-A5B61184EBE8}" sibTransId="{663E391F-5CCE-4AF5-B3CF-763820A6A85E}"/>
    <dgm:cxn modelId="{B7CC37FC-0740-45C2-B45D-A4BAEF534E51}" type="presOf" srcId="{5EE77A26-F28B-41A2-9F17-2BFDFBBBCCAA}" destId="{C64CCAED-6BBF-4DF4-8395-E470B8FDD31E}" srcOrd="0" destOrd="0" presId="urn:microsoft.com/office/officeart/2005/8/layout/hProcess11"/>
    <dgm:cxn modelId="{0CEC526E-1E54-4226-8E29-B1D7ED9FE8AF}" srcId="{6764692C-5C9C-42E7-86AB-BC405AED135F}" destId="{58CF7AEA-7868-4242-BECE-C70D1A2F7EE6}" srcOrd="3" destOrd="0" parTransId="{75F23DA2-25CA-4C6C-9581-38100B0B8235}" sibTransId="{77A755FA-4A2E-42D9-BDB5-593F0FEF0904}"/>
    <dgm:cxn modelId="{BB5858A2-EF64-4AFE-83D9-C2D3E6EA5A89}" type="presParOf" srcId="{E2249B4B-C9A3-46A4-84E9-C4BBE98C4BB8}" destId="{E0292CBE-BD45-4974-BFFB-DEA1C8196677}" srcOrd="0" destOrd="0" presId="urn:microsoft.com/office/officeart/2005/8/layout/hProcess11"/>
    <dgm:cxn modelId="{AFF38D78-C873-4995-B861-9157B3C33F91}" type="presParOf" srcId="{E2249B4B-C9A3-46A4-84E9-C4BBE98C4BB8}" destId="{81AC3F01-C478-41B1-B7A9-136D98EBFA2D}" srcOrd="1" destOrd="0" presId="urn:microsoft.com/office/officeart/2005/8/layout/hProcess11"/>
    <dgm:cxn modelId="{107BB950-C06D-4862-8F01-A3CAC12E7D60}" type="presParOf" srcId="{81AC3F01-C478-41B1-B7A9-136D98EBFA2D}" destId="{9AD963A1-766C-481A-9C84-A55EB237CB7E}" srcOrd="0" destOrd="0" presId="urn:microsoft.com/office/officeart/2005/8/layout/hProcess11"/>
    <dgm:cxn modelId="{3D1AA1B4-8D66-4EB6-BFEA-BA4B356B9E49}" type="presParOf" srcId="{9AD963A1-766C-481A-9C84-A55EB237CB7E}" destId="{C64CCAED-6BBF-4DF4-8395-E470B8FDD31E}" srcOrd="0" destOrd="0" presId="urn:microsoft.com/office/officeart/2005/8/layout/hProcess11"/>
    <dgm:cxn modelId="{1B98CCDB-A04D-450C-9DA8-056EC2A0C3AE}" type="presParOf" srcId="{9AD963A1-766C-481A-9C84-A55EB237CB7E}" destId="{FA4F820B-4CF3-45D0-9A40-424F811EC415}" srcOrd="1" destOrd="0" presId="urn:microsoft.com/office/officeart/2005/8/layout/hProcess11"/>
    <dgm:cxn modelId="{4CBF0E13-BBF6-4EA7-AAD6-2BEFE30EA39A}" type="presParOf" srcId="{9AD963A1-766C-481A-9C84-A55EB237CB7E}" destId="{1EBDABE3-87BB-4047-9154-6A2E9F99656A}" srcOrd="2" destOrd="0" presId="urn:microsoft.com/office/officeart/2005/8/layout/hProcess11"/>
    <dgm:cxn modelId="{DB558B48-B814-4B99-9EAC-2BF9485049E4}" type="presParOf" srcId="{81AC3F01-C478-41B1-B7A9-136D98EBFA2D}" destId="{1282E98F-863E-467D-B371-EB880557A9BC}" srcOrd="1" destOrd="0" presId="urn:microsoft.com/office/officeart/2005/8/layout/hProcess11"/>
    <dgm:cxn modelId="{57EDAC05-39FC-493B-95BB-79CEF36CE729}" type="presParOf" srcId="{81AC3F01-C478-41B1-B7A9-136D98EBFA2D}" destId="{FAAD200A-0FB2-4D65-8382-8BEB5BDFC48A}" srcOrd="2" destOrd="0" presId="urn:microsoft.com/office/officeart/2005/8/layout/hProcess11"/>
    <dgm:cxn modelId="{1CC16023-B557-482D-B94E-2C0A6C1A5786}" type="presParOf" srcId="{FAAD200A-0FB2-4D65-8382-8BEB5BDFC48A}" destId="{F01AD7FC-7EE0-4B73-925E-5DF895DD5569}" srcOrd="0" destOrd="0" presId="urn:microsoft.com/office/officeart/2005/8/layout/hProcess11"/>
    <dgm:cxn modelId="{37B87F2D-CEBB-4A5C-8F9A-88A233E6A5B3}" type="presParOf" srcId="{FAAD200A-0FB2-4D65-8382-8BEB5BDFC48A}" destId="{9B22DA49-7CEB-4FCA-AFD8-546E1D8EA668}" srcOrd="1" destOrd="0" presId="urn:microsoft.com/office/officeart/2005/8/layout/hProcess11"/>
    <dgm:cxn modelId="{CD8F3453-87F0-40D3-A834-15A406014A51}" type="presParOf" srcId="{FAAD200A-0FB2-4D65-8382-8BEB5BDFC48A}" destId="{6DB89695-C7A8-475B-8AED-DBFEE2009692}" srcOrd="2" destOrd="0" presId="urn:microsoft.com/office/officeart/2005/8/layout/hProcess11"/>
    <dgm:cxn modelId="{6BE798BF-B841-46CE-A7F2-B4E368F5642A}" type="presParOf" srcId="{81AC3F01-C478-41B1-B7A9-136D98EBFA2D}" destId="{E645B63B-35FD-4AF8-A493-4EC8B8A2FFE7}" srcOrd="3" destOrd="0" presId="urn:microsoft.com/office/officeart/2005/8/layout/hProcess11"/>
    <dgm:cxn modelId="{BAE66F65-9CEE-4920-9206-671D0B126936}" type="presParOf" srcId="{81AC3F01-C478-41B1-B7A9-136D98EBFA2D}" destId="{C70ADEA2-55AA-459F-B5D2-F04C3726856A}" srcOrd="4" destOrd="0" presId="urn:microsoft.com/office/officeart/2005/8/layout/hProcess11"/>
    <dgm:cxn modelId="{79F6DC6B-1F6F-4B80-B723-253846F378BA}" type="presParOf" srcId="{C70ADEA2-55AA-459F-B5D2-F04C3726856A}" destId="{83119BFD-A4B3-4F43-A6DE-1897104A8E22}" srcOrd="0" destOrd="0" presId="urn:microsoft.com/office/officeart/2005/8/layout/hProcess11"/>
    <dgm:cxn modelId="{3F566478-1D30-4053-A38F-41F6771613E6}" type="presParOf" srcId="{C70ADEA2-55AA-459F-B5D2-F04C3726856A}" destId="{8B010D67-8042-4A99-BAD6-FA08117EC9B3}" srcOrd="1" destOrd="0" presId="urn:microsoft.com/office/officeart/2005/8/layout/hProcess11"/>
    <dgm:cxn modelId="{3574AE33-8707-47B8-ADBB-5629BB3E552A}" type="presParOf" srcId="{C70ADEA2-55AA-459F-B5D2-F04C3726856A}" destId="{A1182E21-E203-4E3F-8DD7-757FE53114C7}" srcOrd="2" destOrd="0" presId="urn:microsoft.com/office/officeart/2005/8/layout/hProcess11"/>
    <dgm:cxn modelId="{1C685234-7CC8-4D75-9D5A-FC3153B485FA}" type="presParOf" srcId="{81AC3F01-C478-41B1-B7A9-136D98EBFA2D}" destId="{0537ACD4-FF64-4569-AEB3-5617D1BBA618}" srcOrd="5" destOrd="0" presId="urn:microsoft.com/office/officeart/2005/8/layout/hProcess11"/>
    <dgm:cxn modelId="{62941F68-FC35-4A49-871F-8D421109FB16}" type="presParOf" srcId="{81AC3F01-C478-41B1-B7A9-136D98EBFA2D}" destId="{BE2AF330-2177-4793-AB54-F5ED204FAAD2}" srcOrd="6" destOrd="0" presId="urn:microsoft.com/office/officeart/2005/8/layout/hProcess11"/>
    <dgm:cxn modelId="{F894C1FD-4D58-4B88-98DB-7D1F839CD248}" type="presParOf" srcId="{BE2AF330-2177-4793-AB54-F5ED204FAAD2}" destId="{D24EFFA9-4BFF-496E-A325-DAD81E050EA9}" srcOrd="0" destOrd="0" presId="urn:microsoft.com/office/officeart/2005/8/layout/hProcess11"/>
    <dgm:cxn modelId="{9709EA21-6A08-480C-9193-8BB96A9C00F2}" type="presParOf" srcId="{BE2AF330-2177-4793-AB54-F5ED204FAAD2}" destId="{C83DC889-7863-4EDF-BABC-91A4483F5EEC}" srcOrd="1" destOrd="0" presId="urn:microsoft.com/office/officeart/2005/8/layout/hProcess11"/>
    <dgm:cxn modelId="{7E7DF999-2568-4C40-917E-CF1BAE35F909}" type="presParOf" srcId="{BE2AF330-2177-4793-AB54-F5ED204FAAD2}" destId="{E823FCB1-F68B-494B-9D24-DEEB7EB3C996}" srcOrd="2" destOrd="0" presId="urn:microsoft.com/office/officeart/2005/8/layout/hProcess11"/>
    <dgm:cxn modelId="{982554BB-CD8C-426D-8E74-0FBC3D5FDBF0}" type="presParOf" srcId="{81AC3F01-C478-41B1-B7A9-136D98EBFA2D}" destId="{10262C17-F2A4-414B-98CC-2AC6573B4378}" srcOrd="7" destOrd="0" presId="urn:microsoft.com/office/officeart/2005/8/layout/hProcess11"/>
    <dgm:cxn modelId="{604382BE-6655-4EC6-9034-9519D96BB8DD}" type="presParOf" srcId="{81AC3F01-C478-41B1-B7A9-136D98EBFA2D}" destId="{9D1EE544-F6EC-478E-B58E-EE418768513B}" srcOrd="8" destOrd="0" presId="urn:microsoft.com/office/officeart/2005/8/layout/hProcess11"/>
    <dgm:cxn modelId="{19E2C52A-6BAD-45FD-B5D9-530F43F30AC5}" type="presParOf" srcId="{9D1EE544-F6EC-478E-B58E-EE418768513B}" destId="{D9DFFC31-415C-4791-A450-533F060DD236}" srcOrd="0" destOrd="0" presId="urn:microsoft.com/office/officeart/2005/8/layout/hProcess11"/>
    <dgm:cxn modelId="{8C8198AB-FB63-4942-8A8A-800FEF4CD5DB}" type="presParOf" srcId="{9D1EE544-F6EC-478E-B58E-EE418768513B}" destId="{C3285AFE-F8FC-43B5-9A5E-40F162DAEBE4}" srcOrd="1" destOrd="0" presId="urn:microsoft.com/office/officeart/2005/8/layout/hProcess11"/>
    <dgm:cxn modelId="{71128E09-FBD4-42DB-AF25-E2CD794AAC2C}" type="presParOf" srcId="{9D1EE544-F6EC-478E-B58E-EE418768513B}" destId="{3ACC107E-E9B2-400C-987C-C428ED13853C}" srcOrd="2" destOrd="0" presId="urn:microsoft.com/office/officeart/2005/8/layout/hProcess11"/>
    <dgm:cxn modelId="{CC69DECC-C550-4CBE-8A7A-C7EA9B414B0C}" type="presParOf" srcId="{81AC3F01-C478-41B1-B7A9-136D98EBFA2D}" destId="{17890457-D40A-4C22-A2D9-8D761899A74E}" srcOrd="9" destOrd="0" presId="urn:microsoft.com/office/officeart/2005/8/layout/hProcess11"/>
    <dgm:cxn modelId="{1639F005-9E4D-45F7-A00F-F06A210B1F02}" type="presParOf" srcId="{81AC3F01-C478-41B1-B7A9-136D98EBFA2D}" destId="{9EB9FB18-6288-4E21-BBCC-DB31F8E40ABC}" srcOrd="10" destOrd="0" presId="urn:microsoft.com/office/officeart/2005/8/layout/hProcess11"/>
    <dgm:cxn modelId="{F5E66F5F-E363-4A95-AE65-16610F96CD3C}" type="presParOf" srcId="{9EB9FB18-6288-4E21-BBCC-DB31F8E40ABC}" destId="{AF7E1BBB-D58F-4B06-8B1B-70FADC8EDB32}" srcOrd="0" destOrd="0" presId="urn:microsoft.com/office/officeart/2005/8/layout/hProcess11"/>
    <dgm:cxn modelId="{38044768-2860-4532-8166-10FB7E34EFE6}" type="presParOf" srcId="{9EB9FB18-6288-4E21-BBCC-DB31F8E40ABC}" destId="{CDD612C4-6909-43CA-B145-D9EE1FED5D42}" srcOrd="1" destOrd="0" presId="urn:microsoft.com/office/officeart/2005/8/layout/hProcess11"/>
    <dgm:cxn modelId="{7C258AD5-C2FA-4440-AB32-529CBB7D019B}" type="presParOf" srcId="{9EB9FB18-6288-4E21-BBCC-DB31F8E40ABC}" destId="{6A96B1ED-00E9-49B8-B0BA-0EFE0D8D0E0F}" srcOrd="2" destOrd="0" presId="urn:microsoft.com/office/officeart/2005/8/layout/hProcess11"/>
    <dgm:cxn modelId="{E32619FE-CBA3-48BD-8D4A-1F5818E46238}" type="presParOf" srcId="{81AC3F01-C478-41B1-B7A9-136D98EBFA2D}" destId="{B9D6CD7E-B1D7-4259-90F6-36FAB64DD0FB}" srcOrd="11" destOrd="0" presId="urn:microsoft.com/office/officeart/2005/8/layout/hProcess11"/>
    <dgm:cxn modelId="{8A82C970-04F6-4B19-84E5-1631217F6A71}" type="presParOf" srcId="{81AC3F01-C478-41B1-B7A9-136D98EBFA2D}" destId="{DF5BE226-3215-4230-8728-F475DDC609FE}" srcOrd="12" destOrd="0" presId="urn:microsoft.com/office/officeart/2005/8/layout/hProcess11"/>
    <dgm:cxn modelId="{62A4D244-F63C-43CF-8AF0-88593C046A44}" type="presParOf" srcId="{DF5BE226-3215-4230-8728-F475DDC609FE}" destId="{96075F82-F48D-438F-BC12-EBB839BB2A8B}" srcOrd="0" destOrd="0" presId="urn:microsoft.com/office/officeart/2005/8/layout/hProcess11"/>
    <dgm:cxn modelId="{82B1EA02-C05D-4A12-BD9C-BC9C4A96FB6B}" type="presParOf" srcId="{DF5BE226-3215-4230-8728-F475DDC609FE}" destId="{F739A8BD-9A1A-4E6A-9671-45CB966E1564}" srcOrd="1" destOrd="0" presId="urn:microsoft.com/office/officeart/2005/8/layout/hProcess11"/>
    <dgm:cxn modelId="{F22295A5-DF14-483D-B65C-ECFCB464C067}" type="presParOf" srcId="{DF5BE226-3215-4230-8728-F475DDC609FE}" destId="{1AA34C2E-EF74-467C-B2B4-4E674E71005D}"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1AFF94B-80F7-4469-ACE4-76297826D7B4}" type="doc">
      <dgm:prSet loTypeId="urn:microsoft.com/office/officeart/2005/8/layout/target3" loCatId="relationship" qsTypeId="urn:microsoft.com/office/officeart/2005/8/quickstyle/simple3" qsCatId="simple" csTypeId="urn:microsoft.com/office/officeart/2005/8/colors/accent2_2" csCatId="accent2" phldr="1"/>
      <dgm:spPr/>
      <dgm:t>
        <a:bodyPr/>
        <a:lstStyle/>
        <a:p>
          <a:endParaRPr lang="en-US"/>
        </a:p>
      </dgm:t>
    </dgm:pt>
    <dgm:pt modelId="{D6009809-7970-4037-919A-31D751CF9DB1}">
      <dgm:prSet custT="1"/>
      <dgm:spPr>
        <a:solidFill>
          <a:schemeClr val="bg2">
            <a:lumMod val="90000"/>
          </a:schemeClr>
        </a:solidFill>
      </dgm:spPr>
      <dgm:t>
        <a:bodyPr/>
        <a:lstStyle/>
        <a:p>
          <a:pPr rtl="1"/>
          <a:r>
            <a:rPr lang="ar-SA" sz="2000" b="1" dirty="0" smtClean="0">
              <a:solidFill>
                <a:schemeClr val="tx1"/>
              </a:solidFill>
            </a:rPr>
            <a:t>كل جملة حلت محل المفرد وأَمكن تأْويلها به كانت ذات محل من الإعراب هو محل المفرد الذي حلت مكانه مثل: (أَخوك يكتب درسه)، فجملة يكتب حلت محل (كاتبٌ) فإعرابها مثله: في محل رفع خبر المبتدأ. </a:t>
          </a:r>
          <a:endParaRPr lang="ar-IQ" sz="2000" b="1" dirty="0" smtClean="0">
            <a:solidFill>
              <a:schemeClr val="tx1"/>
            </a:solidFill>
          </a:endParaRPr>
        </a:p>
        <a:p>
          <a:pPr rtl="1"/>
          <a:r>
            <a:rPr lang="ar-SA" sz="2000" b="1" dirty="0" smtClean="0">
              <a:solidFill>
                <a:schemeClr val="tx1"/>
              </a:solidFill>
            </a:rPr>
            <a:t>وجملة (تعلمُ) في قولنا (ظننتك تعلم) في محل نصب، مفعول ثان لـ(ظن) لأَن التأْويل (ظننتك عالماً).</a:t>
          </a:r>
          <a:endParaRPr lang="en-US" sz="2000" dirty="0">
            <a:solidFill>
              <a:schemeClr val="tx1"/>
            </a:solidFill>
          </a:endParaRPr>
        </a:p>
      </dgm:t>
    </dgm:pt>
    <dgm:pt modelId="{2C098DF6-181C-48C3-8298-694E9B3C2EE0}" type="parTrans" cxnId="{6933F292-0D48-439D-83A6-56C8ACB2491B}">
      <dgm:prSet/>
      <dgm:spPr/>
      <dgm:t>
        <a:bodyPr/>
        <a:lstStyle/>
        <a:p>
          <a:endParaRPr lang="en-US"/>
        </a:p>
      </dgm:t>
    </dgm:pt>
    <dgm:pt modelId="{A1D21B5D-2CB1-46F7-8524-F093EC5183D1}" type="sibTrans" cxnId="{6933F292-0D48-439D-83A6-56C8ACB2491B}">
      <dgm:prSet/>
      <dgm:spPr/>
      <dgm:t>
        <a:bodyPr/>
        <a:lstStyle/>
        <a:p>
          <a:endParaRPr lang="en-US"/>
        </a:p>
      </dgm:t>
    </dgm:pt>
    <dgm:pt modelId="{4DD34017-59B2-4ED5-9BB6-3B67198D56C3}">
      <dgm:prSet/>
      <dgm:spPr>
        <a:solidFill>
          <a:schemeClr val="accent1">
            <a:lumMod val="40000"/>
            <a:lumOff val="60000"/>
          </a:schemeClr>
        </a:solidFill>
      </dgm:spPr>
      <dgm:t>
        <a:bodyPr/>
        <a:lstStyle/>
        <a:p>
          <a:pPr rtl="1"/>
          <a:r>
            <a:rPr lang="ar-SA" b="1" dirty="0" smtClean="0"/>
            <a:t>والجملة التي لا يمكن تأْويلها بمفرد، لا يكون لها محل من الإعراب مثل (أَتاك زائر) و(لولا أَخوك لخسرنا).</a:t>
          </a:r>
          <a:endParaRPr lang="en-US" dirty="0"/>
        </a:p>
      </dgm:t>
    </dgm:pt>
    <dgm:pt modelId="{7E2AB322-9C8B-495C-AB7B-C75EF13D2F7A}" type="parTrans" cxnId="{54CFA474-6729-4F36-9BC6-904CC16602E3}">
      <dgm:prSet/>
      <dgm:spPr/>
      <dgm:t>
        <a:bodyPr/>
        <a:lstStyle/>
        <a:p>
          <a:endParaRPr lang="en-US"/>
        </a:p>
      </dgm:t>
    </dgm:pt>
    <dgm:pt modelId="{26CF9466-396C-4722-89BB-9FFEAAD3502B}" type="sibTrans" cxnId="{54CFA474-6729-4F36-9BC6-904CC16602E3}">
      <dgm:prSet/>
      <dgm:spPr/>
      <dgm:t>
        <a:bodyPr/>
        <a:lstStyle/>
        <a:p>
          <a:endParaRPr lang="en-US"/>
        </a:p>
      </dgm:t>
    </dgm:pt>
    <dgm:pt modelId="{7609F46D-E7A8-41C7-8BAC-0C60662EC051}">
      <dgm:prSet/>
      <dgm:spPr/>
      <dgm:t>
        <a:bodyPr/>
        <a:lstStyle/>
        <a:p>
          <a:pPr rtl="0"/>
          <a:r>
            <a:rPr lang="ar-SA" b="1" dirty="0" smtClean="0"/>
            <a:t>وإِليك بيان كل من القسمين: </a:t>
          </a:r>
          <a:endParaRPr lang="en-US" dirty="0"/>
        </a:p>
      </dgm:t>
    </dgm:pt>
    <dgm:pt modelId="{2885CE22-6652-488E-808C-397252E2041F}" type="parTrans" cxnId="{68FB6B3D-4E0B-4EDA-88CB-FF2192A2C55F}">
      <dgm:prSet/>
      <dgm:spPr/>
      <dgm:t>
        <a:bodyPr/>
        <a:lstStyle/>
        <a:p>
          <a:endParaRPr lang="en-US"/>
        </a:p>
      </dgm:t>
    </dgm:pt>
    <dgm:pt modelId="{7ED0B173-B8FA-4AC9-B2EA-40A3967B58AB}" type="sibTrans" cxnId="{68FB6B3D-4E0B-4EDA-88CB-FF2192A2C55F}">
      <dgm:prSet/>
      <dgm:spPr/>
      <dgm:t>
        <a:bodyPr/>
        <a:lstStyle/>
        <a:p>
          <a:endParaRPr lang="en-US"/>
        </a:p>
      </dgm:t>
    </dgm:pt>
    <dgm:pt modelId="{B325ECDA-5838-4033-8C03-6C208C7E9AAA}" type="pres">
      <dgm:prSet presAssocID="{81AFF94B-80F7-4469-ACE4-76297826D7B4}" presName="Name0" presStyleCnt="0">
        <dgm:presLayoutVars>
          <dgm:chMax val="7"/>
          <dgm:dir/>
          <dgm:animLvl val="lvl"/>
          <dgm:resizeHandles val="exact"/>
        </dgm:presLayoutVars>
      </dgm:prSet>
      <dgm:spPr/>
      <dgm:t>
        <a:bodyPr/>
        <a:lstStyle/>
        <a:p>
          <a:endParaRPr lang="en-US"/>
        </a:p>
      </dgm:t>
    </dgm:pt>
    <dgm:pt modelId="{9B2E0365-F3FA-4920-BE1D-4F85BF4427D8}" type="pres">
      <dgm:prSet presAssocID="{D6009809-7970-4037-919A-31D751CF9DB1}" presName="circle1" presStyleLbl="node1" presStyleIdx="0" presStyleCnt="2"/>
      <dgm:spPr/>
    </dgm:pt>
    <dgm:pt modelId="{AC6173FA-C1A5-4BE3-A807-AC401CA239D8}" type="pres">
      <dgm:prSet presAssocID="{D6009809-7970-4037-919A-31D751CF9DB1}" presName="space" presStyleCnt="0"/>
      <dgm:spPr/>
    </dgm:pt>
    <dgm:pt modelId="{6E54D23B-218E-4553-B722-DA5121EB8AA1}" type="pres">
      <dgm:prSet presAssocID="{D6009809-7970-4037-919A-31D751CF9DB1}" presName="rect1" presStyleLbl="alignAcc1" presStyleIdx="0" presStyleCnt="2" custScaleX="114286" custScaleY="112346" custLinFactNeighborX="2249" custLinFactNeighborY="-375"/>
      <dgm:spPr/>
      <dgm:t>
        <a:bodyPr/>
        <a:lstStyle/>
        <a:p>
          <a:endParaRPr lang="en-US"/>
        </a:p>
      </dgm:t>
    </dgm:pt>
    <dgm:pt modelId="{43411B26-E9D2-4A63-8593-E1A6D7DB9461}" type="pres">
      <dgm:prSet presAssocID="{4DD34017-59B2-4ED5-9BB6-3B67198D56C3}" presName="vertSpace2" presStyleLbl="node1" presStyleIdx="0" presStyleCnt="2"/>
      <dgm:spPr/>
    </dgm:pt>
    <dgm:pt modelId="{D1A184F2-06E1-468F-8F03-6D8493F9125F}" type="pres">
      <dgm:prSet presAssocID="{4DD34017-59B2-4ED5-9BB6-3B67198D56C3}" presName="circle2" presStyleLbl="node1" presStyleIdx="1" presStyleCnt="2"/>
      <dgm:spPr/>
    </dgm:pt>
    <dgm:pt modelId="{1A9C5612-0E86-4F33-814C-6AA03C3957B8}" type="pres">
      <dgm:prSet presAssocID="{4DD34017-59B2-4ED5-9BB6-3B67198D56C3}" presName="rect2" presStyleLbl="alignAcc1" presStyleIdx="1" presStyleCnt="2" custLinFactNeighborX="-926" custLinFactNeighborY="-75"/>
      <dgm:spPr/>
      <dgm:t>
        <a:bodyPr/>
        <a:lstStyle/>
        <a:p>
          <a:endParaRPr lang="en-US"/>
        </a:p>
      </dgm:t>
    </dgm:pt>
    <dgm:pt modelId="{C4E3BDF7-436A-4E72-8ED8-EB5C434BC57D}" type="pres">
      <dgm:prSet presAssocID="{D6009809-7970-4037-919A-31D751CF9DB1}" presName="rect1ParTx" presStyleLbl="alignAcc1" presStyleIdx="1" presStyleCnt="2">
        <dgm:presLayoutVars>
          <dgm:chMax val="1"/>
          <dgm:bulletEnabled val="1"/>
        </dgm:presLayoutVars>
      </dgm:prSet>
      <dgm:spPr/>
      <dgm:t>
        <a:bodyPr/>
        <a:lstStyle/>
        <a:p>
          <a:endParaRPr lang="en-US"/>
        </a:p>
      </dgm:t>
    </dgm:pt>
    <dgm:pt modelId="{D5B0419F-6290-4861-9DBC-E2B01F93BFE9}" type="pres">
      <dgm:prSet presAssocID="{D6009809-7970-4037-919A-31D751CF9DB1}" presName="rect1ChTx" presStyleLbl="alignAcc1" presStyleIdx="1" presStyleCnt="2">
        <dgm:presLayoutVars>
          <dgm:bulletEnabled val="1"/>
        </dgm:presLayoutVars>
      </dgm:prSet>
      <dgm:spPr/>
    </dgm:pt>
    <dgm:pt modelId="{8D7F7F5E-0978-4D75-ABF2-01FBF2C5A1A3}" type="pres">
      <dgm:prSet presAssocID="{4DD34017-59B2-4ED5-9BB6-3B67198D56C3}" presName="rect2ParTx" presStyleLbl="alignAcc1" presStyleIdx="1" presStyleCnt="2">
        <dgm:presLayoutVars>
          <dgm:chMax val="1"/>
          <dgm:bulletEnabled val="1"/>
        </dgm:presLayoutVars>
      </dgm:prSet>
      <dgm:spPr/>
      <dgm:t>
        <a:bodyPr/>
        <a:lstStyle/>
        <a:p>
          <a:endParaRPr lang="en-US"/>
        </a:p>
      </dgm:t>
    </dgm:pt>
    <dgm:pt modelId="{449A0D00-1312-4985-82BC-D3DFD66D2837}" type="pres">
      <dgm:prSet presAssocID="{4DD34017-59B2-4ED5-9BB6-3B67198D56C3}" presName="rect2ChTx" presStyleLbl="alignAcc1" presStyleIdx="1" presStyleCnt="2">
        <dgm:presLayoutVars>
          <dgm:bulletEnabled val="1"/>
        </dgm:presLayoutVars>
      </dgm:prSet>
      <dgm:spPr/>
      <dgm:t>
        <a:bodyPr/>
        <a:lstStyle/>
        <a:p>
          <a:endParaRPr lang="en-US"/>
        </a:p>
      </dgm:t>
    </dgm:pt>
  </dgm:ptLst>
  <dgm:cxnLst>
    <dgm:cxn modelId="{28E78E9A-2F42-4D88-9D5A-D3D2C783D611}" type="presOf" srcId="{D6009809-7970-4037-919A-31D751CF9DB1}" destId="{C4E3BDF7-436A-4E72-8ED8-EB5C434BC57D}" srcOrd="1" destOrd="0" presId="urn:microsoft.com/office/officeart/2005/8/layout/target3"/>
    <dgm:cxn modelId="{3B2D585B-2D7F-48DB-9091-BD34455AF76B}" type="presOf" srcId="{4DD34017-59B2-4ED5-9BB6-3B67198D56C3}" destId="{1A9C5612-0E86-4F33-814C-6AA03C3957B8}" srcOrd="0" destOrd="0" presId="urn:microsoft.com/office/officeart/2005/8/layout/target3"/>
    <dgm:cxn modelId="{6933F292-0D48-439D-83A6-56C8ACB2491B}" srcId="{81AFF94B-80F7-4469-ACE4-76297826D7B4}" destId="{D6009809-7970-4037-919A-31D751CF9DB1}" srcOrd="0" destOrd="0" parTransId="{2C098DF6-181C-48C3-8298-694E9B3C2EE0}" sibTransId="{A1D21B5D-2CB1-46F7-8524-F093EC5183D1}"/>
    <dgm:cxn modelId="{8EA838F9-EF14-48B2-8AA0-D6016F4660E2}" type="presOf" srcId="{7609F46D-E7A8-41C7-8BAC-0C60662EC051}" destId="{449A0D00-1312-4985-82BC-D3DFD66D2837}" srcOrd="0" destOrd="0" presId="urn:microsoft.com/office/officeart/2005/8/layout/target3"/>
    <dgm:cxn modelId="{57C4B54E-3143-40A6-A307-C1294B0EF92F}" type="presOf" srcId="{81AFF94B-80F7-4469-ACE4-76297826D7B4}" destId="{B325ECDA-5838-4033-8C03-6C208C7E9AAA}" srcOrd="0" destOrd="0" presId="urn:microsoft.com/office/officeart/2005/8/layout/target3"/>
    <dgm:cxn modelId="{68FB6B3D-4E0B-4EDA-88CB-FF2192A2C55F}" srcId="{4DD34017-59B2-4ED5-9BB6-3B67198D56C3}" destId="{7609F46D-E7A8-41C7-8BAC-0C60662EC051}" srcOrd="0" destOrd="0" parTransId="{2885CE22-6652-488E-808C-397252E2041F}" sibTransId="{7ED0B173-B8FA-4AC9-B2EA-40A3967B58AB}"/>
    <dgm:cxn modelId="{854CD889-35D8-4338-8752-5E66269F4BC9}" type="presOf" srcId="{D6009809-7970-4037-919A-31D751CF9DB1}" destId="{6E54D23B-218E-4553-B722-DA5121EB8AA1}" srcOrd="0" destOrd="0" presId="urn:microsoft.com/office/officeart/2005/8/layout/target3"/>
    <dgm:cxn modelId="{BCDE64EE-960E-4487-AD3C-DB2285682A25}" type="presOf" srcId="{4DD34017-59B2-4ED5-9BB6-3B67198D56C3}" destId="{8D7F7F5E-0978-4D75-ABF2-01FBF2C5A1A3}" srcOrd="1" destOrd="0" presId="urn:microsoft.com/office/officeart/2005/8/layout/target3"/>
    <dgm:cxn modelId="{54CFA474-6729-4F36-9BC6-904CC16602E3}" srcId="{81AFF94B-80F7-4469-ACE4-76297826D7B4}" destId="{4DD34017-59B2-4ED5-9BB6-3B67198D56C3}" srcOrd="1" destOrd="0" parTransId="{7E2AB322-9C8B-495C-AB7B-C75EF13D2F7A}" sibTransId="{26CF9466-396C-4722-89BB-9FFEAAD3502B}"/>
    <dgm:cxn modelId="{1FD30784-1026-4FDB-8296-D89ECDBAFF54}" type="presParOf" srcId="{B325ECDA-5838-4033-8C03-6C208C7E9AAA}" destId="{9B2E0365-F3FA-4920-BE1D-4F85BF4427D8}" srcOrd="0" destOrd="0" presId="urn:microsoft.com/office/officeart/2005/8/layout/target3"/>
    <dgm:cxn modelId="{236EADC4-0F33-4B24-801B-FF6D15A8C6F8}" type="presParOf" srcId="{B325ECDA-5838-4033-8C03-6C208C7E9AAA}" destId="{AC6173FA-C1A5-4BE3-A807-AC401CA239D8}" srcOrd="1" destOrd="0" presId="urn:microsoft.com/office/officeart/2005/8/layout/target3"/>
    <dgm:cxn modelId="{50FC88CE-256E-4BDD-BC47-036FAA41B498}" type="presParOf" srcId="{B325ECDA-5838-4033-8C03-6C208C7E9AAA}" destId="{6E54D23B-218E-4553-B722-DA5121EB8AA1}" srcOrd="2" destOrd="0" presId="urn:microsoft.com/office/officeart/2005/8/layout/target3"/>
    <dgm:cxn modelId="{C73B32BD-4FD2-42CE-9933-AA07FDBE85D2}" type="presParOf" srcId="{B325ECDA-5838-4033-8C03-6C208C7E9AAA}" destId="{43411B26-E9D2-4A63-8593-E1A6D7DB9461}" srcOrd="3" destOrd="0" presId="urn:microsoft.com/office/officeart/2005/8/layout/target3"/>
    <dgm:cxn modelId="{B41109A7-6F94-4B3F-ADE4-B35CD973B0CF}" type="presParOf" srcId="{B325ECDA-5838-4033-8C03-6C208C7E9AAA}" destId="{D1A184F2-06E1-468F-8F03-6D8493F9125F}" srcOrd="4" destOrd="0" presId="urn:microsoft.com/office/officeart/2005/8/layout/target3"/>
    <dgm:cxn modelId="{490879FA-2086-43B4-918B-0FF48F83658A}" type="presParOf" srcId="{B325ECDA-5838-4033-8C03-6C208C7E9AAA}" destId="{1A9C5612-0E86-4F33-814C-6AA03C3957B8}" srcOrd="5" destOrd="0" presId="urn:microsoft.com/office/officeart/2005/8/layout/target3"/>
    <dgm:cxn modelId="{5228E616-FCC3-4D49-87FC-56DCAB645269}" type="presParOf" srcId="{B325ECDA-5838-4033-8C03-6C208C7E9AAA}" destId="{C4E3BDF7-436A-4E72-8ED8-EB5C434BC57D}" srcOrd="6" destOrd="0" presId="urn:microsoft.com/office/officeart/2005/8/layout/target3"/>
    <dgm:cxn modelId="{0D6D5873-05C0-4089-A2FC-512D4CF81CA3}" type="presParOf" srcId="{B325ECDA-5838-4033-8C03-6C208C7E9AAA}" destId="{D5B0419F-6290-4861-9DBC-E2B01F93BFE9}" srcOrd="7" destOrd="0" presId="urn:microsoft.com/office/officeart/2005/8/layout/target3"/>
    <dgm:cxn modelId="{D9D03D7D-AD97-4F47-8B7C-B3843373EE5C}" type="presParOf" srcId="{B325ECDA-5838-4033-8C03-6C208C7E9AAA}" destId="{8D7F7F5E-0978-4D75-ABF2-01FBF2C5A1A3}" srcOrd="8" destOrd="0" presId="urn:microsoft.com/office/officeart/2005/8/layout/target3"/>
    <dgm:cxn modelId="{83010F30-AA7D-4E60-94D4-AA9A566007E9}" type="presParOf" srcId="{B325ECDA-5838-4033-8C03-6C208C7E9AAA}" destId="{449A0D00-1312-4985-82BC-D3DFD66D2837}"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557087-5DE7-401F-9130-F9EC4178220A}" type="doc">
      <dgm:prSet loTypeId="urn:microsoft.com/office/officeart/2005/8/layout/pyramid2" loCatId="pyramid" qsTypeId="urn:microsoft.com/office/officeart/2005/8/quickstyle/3d3" qsCatId="3D" csTypeId="urn:microsoft.com/office/officeart/2005/8/colors/accent1_2" csCatId="accent1" phldr="1"/>
      <dgm:spPr/>
      <dgm:t>
        <a:bodyPr/>
        <a:lstStyle/>
        <a:p>
          <a:endParaRPr lang="en-US"/>
        </a:p>
      </dgm:t>
    </dgm:pt>
    <dgm:pt modelId="{694E4F22-FD96-4949-A046-B2F1F01EF38D}">
      <dgm:prSet custT="1"/>
      <dgm:spPr/>
      <dgm:t>
        <a:bodyPr/>
        <a:lstStyle/>
        <a:p>
          <a:pPr rtl="0"/>
          <a:r>
            <a:rPr lang="ar-IQ" sz="1800" b="1" dirty="0" smtClean="0"/>
            <a:t>1- تعريف الجملة والكلام والفرق بينهما.</a:t>
          </a:r>
          <a:endParaRPr lang="en-US" sz="1800" dirty="0"/>
        </a:p>
      </dgm:t>
    </dgm:pt>
    <dgm:pt modelId="{CFADB00A-4B82-4FB5-9B77-BA02170BA4D4}" type="parTrans" cxnId="{0B94EA30-4594-4F83-AA54-C7F5BC1C8C19}">
      <dgm:prSet/>
      <dgm:spPr/>
      <dgm:t>
        <a:bodyPr/>
        <a:lstStyle/>
        <a:p>
          <a:endParaRPr lang="en-US"/>
        </a:p>
      </dgm:t>
    </dgm:pt>
    <dgm:pt modelId="{EEA99154-AEBC-488A-A8C0-C8A0276B7BBC}" type="sibTrans" cxnId="{0B94EA30-4594-4F83-AA54-C7F5BC1C8C19}">
      <dgm:prSet/>
      <dgm:spPr/>
      <dgm:t>
        <a:bodyPr/>
        <a:lstStyle/>
        <a:p>
          <a:endParaRPr lang="en-US"/>
        </a:p>
      </dgm:t>
    </dgm:pt>
    <dgm:pt modelId="{5D48ACDB-03D4-4C8A-A120-FCCA6B90AD88}">
      <dgm:prSet custT="1"/>
      <dgm:spPr/>
      <dgm:t>
        <a:bodyPr/>
        <a:lstStyle/>
        <a:p>
          <a:pPr rtl="0"/>
          <a:r>
            <a:rPr lang="ar-IQ" sz="1800" b="1" dirty="0" smtClean="0"/>
            <a:t>2- أقسام الجملة: - اسمية وفعلية وشرطية وظرفية.</a:t>
          </a:r>
          <a:endParaRPr lang="en-US" sz="1800" dirty="0"/>
        </a:p>
      </dgm:t>
    </dgm:pt>
    <dgm:pt modelId="{38AB2935-7C1F-4A83-9121-94EBB39B7434}" type="parTrans" cxnId="{A86F1E91-CE24-4A72-BB4A-344584B56051}">
      <dgm:prSet/>
      <dgm:spPr/>
      <dgm:t>
        <a:bodyPr/>
        <a:lstStyle/>
        <a:p>
          <a:endParaRPr lang="en-US"/>
        </a:p>
      </dgm:t>
    </dgm:pt>
    <dgm:pt modelId="{568254CE-C415-4802-BC41-C0F5E8D3E040}" type="sibTrans" cxnId="{A86F1E91-CE24-4A72-BB4A-344584B56051}">
      <dgm:prSet/>
      <dgm:spPr/>
      <dgm:t>
        <a:bodyPr/>
        <a:lstStyle/>
        <a:p>
          <a:endParaRPr lang="en-US"/>
        </a:p>
      </dgm:t>
    </dgm:pt>
    <dgm:pt modelId="{060CCE87-6A94-49F1-BABD-349F0785A152}">
      <dgm:prSet custT="1"/>
      <dgm:spPr/>
      <dgm:t>
        <a:bodyPr/>
        <a:lstStyle/>
        <a:p>
          <a:pPr rtl="0"/>
          <a:r>
            <a:rPr lang="ar-IQ" sz="1800" b="1" dirty="0" smtClean="0"/>
            <a:t>وتقسم كذلك على: كبرى وصغرى. ......   وأمثلة على كل قسم أو تحديدها</a:t>
          </a:r>
          <a:endParaRPr lang="en-US" sz="1800" dirty="0"/>
        </a:p>
      </dgm:t>
    </dgm:pt>
    <dgm:pt modelId="{22FFCCD6-CD3A-4D53-82D0-18BA58AACEFF}" type="parTrans" cxnId="{B87A078C-7172-4B0D-AA9B-0DFCD612B60A}">
      <dgm:prSet/>
      <dgm:spPr/>
      <dgm:t>
        <a:bodyPr/>
        <a:lstStyle/>
        <a:p>
          <a:endParaRPr lang="en-US"/>
        </a:p>
      </dgm:t>
    </dgm:pt>
    <dgm:pt modelId="{F70B015D-8ED6-4D6E-9D02-6A2B1EBE980B}" type="sibTrans" cxnId="{B87A078C-7172-4B0D-AA9B-0DFCD612B60A}">
      <dgm:prSet/>
      <dgm:spPr/>
      <dgm:t>
        <a:bodyPr/>
        <a:lstStyle/>
        <a:p>
          <a:endParaRPr lang="en-US"/>
        </a:p>
      </dgm:t>
    </dgm:pt>
    <dgm:pt modelId="{F44500ED-2C5F-41CC-9927-3DDDD8418B6D}">
      <dgm:prSet custT="1"/>
      <dgm:spPr/>
      <dgm:t>
        <a:bodyPr/>
        <a:lstStyle/>
        <a:p>
          <a:pPr rtl="0"/>
          <a:r>
            <a:rPr lang="ar-IQ" sz="1600" b="1" dirty="0" smtClean="0"/>
            <a:t>3- أعراب الجمل:- التي لها محل من الاعراب والتي لا محل لها من الاعراب:  .... تمثيل  أو تحديدها.</a:t>
          </a:r>
          <a:endParaRPr lang="en-US" sz="1600" dirty="0"/>
        </a:p>
      </dgm:t>
    </dgm:pt>
    <dgm:pt modelId="{C4592750-F6F8-4A05-99F5-69941D237E0F}" type="parTrans" cxnId="{87B7700D-047B-43FE-940F-B94FC9217329}">
      <dgm:prSet/>
      <dgm:spPr/>
      <dgm:t>
        <a:bodyPr/>
        <a:lstStyle/>
        <a:p>
          <a:endParaRPr lang="en-US"/>
        </a:p>
      </dgm:t>
    </dgm:pt>
    <dgm:pt modelId="{C5494992-6843-4C14-B9BD-0190E54D5957}" type="sibTrans" cxnId="{87B7700D-047B-43FE-940F-B94FC9217329}">
      <dgm:prSet/>
      <dgm:spPr/>
      <dgm:t>
        <a:bodyPr/>
        <a:lstStyle/>
        <a:p>
          <a:endParaRPr lang="en-US"/>
        </a:p>
      </dgm:t>
    </dgm:pt>
    <dgm:pt modelId="{1C9F1899-D5AC-45DF-B89A-E6C098163CD9}">
      <dgm:prSet/>
      <dgm:spPr/>
      <dgm:t>
        <a:bodyPr/>
        <a:lstStyle/>
        <a:p>
          <a:pPr rtl="0"/>
          <a:r>
            <a:rPr lang="ar-IQ" b="1" smtClean="0"/>
            <a:t>4- شبه الجملة:  واعرابها.</a:t>
          </a:r>
          <a:endParaRPr lang="en-US"/>
        </a:p>
      </dgm:t>
    </dgm:pt>
    <dgm:pt modelId="{091F7FBB-EDEC-463E-9EA0-FB29FF2A9F7B}" type="parTrans" cxnId="{B4B80FE5-597C-4D95-8587-4B1F21E53833}">
      <dgm:prSet/>
      <dgm:spPr/>
      <dgm:t>
        <a:bodyPr/>
        <a:lstStyle/>
        <a:p>
          <a:endParaRPr lang="en-US"/>
        </a:p>
      </dgm:t>
    </dgm:pt>
    <dgm:pt modelId="{CB81EEED-4720-4C61-AF7E-6B1D832481BB}" type="sibTrans" cxnId="{B4B80FE5-597C-4D95-8587-4B1F21E53833}">
      <dgm:prSet/>
      <dgm:spPr/>
      <dgm:t>
        <a:bodyPr/>
        <a:lstStyle/>
        <a:p>
          <a:endParaRPr lang="en-US"/>
        </a:p>
      </dgm:t>
    </dgm:pt>
    <dgm:pt modelId="{D57C80B8-5774-45AA-A9CE-CE756092D454}" type="pres">
      <dgm:prSet presAssocID="{4E557087-5DE7-401F-9130-F9EC4178220A}" presName="compositeShape" presStyleCnt="0">
        <dgm:presLayoutVars>
          <dgm:dir/>
          <dgm:resizeHandles/>
        </dgm:presLayoutVars>
      </dgm:prSet>
      <dgm:spPr/>
      <dgm:t>
        <a:bodyPr/>
        <a:lstStyle/>
        <a:p>
          <a:endParaRPr lang="en-US"/>
        </a:p>
      </dgm:t>
    </dgm:pt>
    <dgm:pt modelId="{DD280648-6A43-4CA6-BE54-D0DDA27879BF}" type="pres">
      <dgm:prSet presAssocID="{4E557087-5DE7-401F-9130-F9EC4178220A}" presName="pyramid" presStyleLbl="node1" presStyleIdx="0" presStyleCnt="1"/>
      <dgm:spPr/>
    </dgm:pt>
    <dgm:pt modelId="{081D649E-4D98-4E20-ACF6-BCFEF3CA04AF}" type="pres">
      <dgm:prSet presAssocID="{4E557087-5DE7-401F-9130-F9EC4178220A}" presName="theList" presStyleCnt="0"/>
      <dgm:spPr/>
    </dgm:pt>
    <dgm:pt modelId="{3AFD4472-06DD-4173-92F3-1094AE1A8523}" type="pres">
      <dgm:prSet presAssocID="{694E4F22-FD96-4949-A046-B2F1F01EF38D}" presName="aNode" presStyleLbl="fgAcc1" presStyleIdx="0" presStyleCnt="5">
        <dgm:presLayoutVars>
          <dgm:bulletEnabled val="1"/>
        </dgm:presLayoutVars>
      </dgm:prSet>
      <dgm:spPr/>
      <dgm:t>
        <a:bodyPr/>
        <a:lstStyle/>
        <a:p>
          <a:endParaRPr lang="en-US"/>
        </a:p>
      </dgm:t>
    </dgm:pt>
    <dgm:pt modelId="{1CE97075-096A-4D71-ABF0-749B2AC4945C}" type="pres">
      <dgm:prSet presAssocID="{694E4F22-FD96-4949-A046-B2F1F01EF38D}" presName="aSpace" presStyleCnt="0"/>
      <dgm:spPr/>
    </dgm:pt>
    <dgm:pt modelId="{65591299-336A-4B2D-AA40-7DBCE3C82A3B}" type="pres">
      <dgm:prSet presAssocID="{5D48ACDB-03D4-4C8A-A120-FCCA6B90AD88}" presName="aNode" presStyleLbl="fgAcc1" presStyleIdx="1" presStyleCnt="5">
        <dgm:presLayoutVars>
          <dgm:bulletEnabled val="1"/>
        </dgm:presLayoutVars>
      </dgm:prSet>
      <dgm:spPr/>
      <dgm:t>
        <a:bodyPr/>
        <a:lstStyle/>
        <a:p>
          <a:endParaRPr lang="en-US"/>
        </a:p>
      </dgm:t>
    </dgm:pt>
    <dgm:pt modelId="{8BC2733D-70D1-456D-8B9E-82554968472F}" type="pres">
      <dgm:prSet presAssocID="{5D48ACDB-03D4-4C8A-A120-FCCA6B90AD88}" presName="aSpace" presStyleCnt="0"/>
      <dgm:spPr/>
    </dgm:pt>
    <dgm:pt modelId="{1EB6F59F-00AC-4BAB-AD26-7AE3C044A719}" type="pres">
      <dgm:prSet presAssocID="{060CCE87-6A94-49F1-BABD-349F0785A152}" presName="aNode" presStyleLbl="fgAcc1" presStyleIdx="2" presStyleCnt="5">
        <dgm:presLayoutVars>
          <dgm:bulletEnabled val="1"/>
        </dgm:presLayoutVars>
      </dgm:prSet>
      <dgm:spPr/>
      <dgm:t>
        <a:bodyPr/>
        <a:lstStyle/>
        <a:p>
          <a:endParaRPr lang="en-US"/>
        </a:p>
      </dgm:t>
    </dgm:pt>
    <dgm:pt modelId="{FAB321E9-1F7E-4F4F-AFCD-C0CBEBDFAC0A}" type="pres">
      <dgm:prSet presAssocID="{060CCE87-6A94-49F1-BABD-349F0785A152}" presName="aSpace" presStyleCnt="0"/>
      <dgm:spPr/>
    </dgm:pt>
    <dgm:pt modelId="{3EFCB1BC-7912-40EC-A69B-6680157AEB59}" type="pres">
      <dgm:prSet presAssocID="{F44500ED-2C5F-41CC-9927-3DDDD8418B6D}" presName="aNode" presStyleLbl="fgAcc1" presStyleIdx="3" presStyleCnt="5">
        <dgm:presLayoutVars>
          <dgm:bulletEnabled val="1"/>
        </dgm:presLayoutVars>
      </dgm:prSet>
      <dgm:spPr/>
      <dgm:t>
        <a:bodyPr/>
        <a:lstStyle/>
        <a:p>
          <a:endParaRPr lang="en-US"/>
        </a:p>
      </dgm:t>
    </dgm:pt>
    <dgm:pt modelId="{BA0BB06D-02F1-42D1-AEAF-280D8C2F47FE}" type="pres">
      <dgm:prSet presAssocID="{F44500ED-2C5F-41CC-9927-3DDDD8418B6D}" presName="aSpace" presStyleCnt="0"/>
      <dgm:spPr/>
    </dgm:pt>
    <dgm:pt modelId="{426323DC-978F-4549-B5FA-3B4CC2BF6D23}" type="pres">
      <dgm:prSet presAssocID="{1C9F1899-D5AC-45DF-B89A-E6C098163CD9}" presName="aNode" presStyleLbl="fgAcc1" presStyleIdx="4" presStyleCnt="5">
        <dgm:presLayoutVars>
          <dgm:bulletEnabled val="1"/>
        </dgm:presLayoutVars>
      </dgm:prSet>
      <dgm:spPr/>
      <dgm:t>
        <a:bodyPr/>
        <a:lstStyle/>
        <a:p>
          <a:endParaRPr lang="en-US"/>
        </a:p>
      </dgm:t>
    </dgm:pt>
    <dgm:pt modelId="{BF405C95-9650-4BB3-A09E-0380CBD743D0}" type="pres">
      <dgm:prSet presAssocID="{1C9F1899-D5AC-45DF-B89A-E6C098163CD9}" presName="aSpace" presStyleCnt="0"/>
      <dgm:spPr/>
    </dgm:pt>
  </dgm:ptLst>
  <dgm:cxnLst>
    <dgm:cxn modelId="{87B7700D-047B-43FE-940F-B94FC9217329}" srcId="{4E557087-5DE7-401F-9130-F9EC4178220A}" destId="{F44500ED-2C5F-41CC-9927-3DDDD8418B6D}" srcOrd="3" destOrd="0" parTransId="{C4592750-F6F8-4A05-99F5-69941D237E0F}" sibTransId="{C5494992-6843-4C14-B9BD-0190E54D5957}"/>
    <dgm:cxn modelId="{469EEDBD-ADEA-4345-9630-D0D243007E19}" type="presOf" srcId="{694E4F22-FD96-4949-A046-B2F1F01EF38D}" destId="{3AFD4472-06DD-4173-92F3-1094AE1A8523}" srcOrd="0" destOrd="0" presId="urn:microsoft.com/office/officeart/2005/8/layout/pyramid2"/>
    <dgm:cxn modelId="{B87A078C-7172-4B0D-AA9B-0DFCD612B60A}" srcId="{4E557087-5DE7-401F-9130-F9EC4178220A}" destId="{060CCE87-6A94-49F1-BABD-349F0785A152}" srcOrd="2" destOrd="0" parTransId="{22FFCCD6-CD3A-4D53-82D0-18BA58AACEFF}" sibTransId="{F70B015D-8ED6-4D6E-9D02-6A2B1EBE980B}"/>
    <dgm:cxn modelId="{A86F1E91-CE24-4A72-BB4A-344584B56051}" srcId="{4E557087-5DE7-401F-9130-F9EC4178220A}" destId="{5D48ACDB-03D4-4C8A-A120-FCCA6B90AD88}" srcOrd="1" destOrd="0" parTransId="{38AB2935-7C1F-4A83-9121-94EBB39B7434}" sibTransId="{568254CE-C415-4802-BC41-C0F5E8D3E040}"/>
    <dgm:cxn modelId="{FA8AAE7B-D567-4C26-94DC-21105F81B99C}" type="presOf" srcId="{F44500ED-2C5F-41CC-9927-3DDDD8418B6D}" destId="{3EFCB1BC-7912-40EC-A69B-6680157AEB59}" srcOrd="0" destOrd="0" presId="urn:microsoft.com/office/officeart/2005/8/layout/pyramid2"/>
    <dgm:cxn modelId="{49404F3F-67A5-417A-B051-2927E4059D36}" type="presOf" srcId="{4E557087-5DE7-401F-9130-F9EC4178220A}" destId="{D57C80B8-5774-45AA-A9CE-CE756092D454}" srcOrd="0" destOrd="0" presId="urn:microsoft.com/office/officeart/2005/8/layout/pyramid2"/>
    <dgm:cxn modelId="{B4B80FE5-597C-4D95-8587-4B1F21E53833}" srcId="{4E557087-5DE7-401F-9130-F9EC4178220A}" destId="{1C9F1899-D5AC-45DF-B89A-E6C098163CD9}" srcOrd="4" destOrd="0" parTransId="{091F7FBB-EDEC-463E-9EA0-FB29FF2A9F7B}" sibTransId="{CB81EEED-4720-4C61-AF7E-6B1D832481BB}"/>
    <dgm:cxn modelId="{3AD074BB-BA0E-4728-AE33-28024078A9B8}" type="presOf" srcId="{1C9F1899-D5AC-45DF-B89A-E6C098163CD9}" destId="{426323DC-978F-4549-B5FA-3B4CC2BF6D23}" srcOrd="0" destOrd="0" presId="urn:microsoft.com/office/officeart/2005/8/layout/pyramid2"/>
    <dgm:cxn modelId="{10E191ED-14F5-4109-B486-184735D8CAA2}" type="presOf" srcId="{5D48ACDB-03D4-4C8A-A120-FCCA6B90AD88}" destId="{65591299-336A-4B2D-AA40-7DBCE3C82A3B}" srcOrd="0" destOrd="0" presId="urn:microsoft.com/office/officeart/2005/8/layout/pyramid2"/>
    <dgm:cxn modelId="{C4EDD0D8-605C-465B-89EF-8E10AE8B568A}" type="presOf" srcId="{060CCE87-6A94-49F1-BABD-349F0785A152}" destId="{1EB6F59F-00AC-4BAB-AD26-7AE3C044A719}" srcOrd="0" destOrd="0" presId="urn:microsoft.com/office/officeart/2005/8/layout/pyramid2"/>
    <dgm:cxn modelId="{0B94EA30-4594-4F83-AA54-C7F5BC1C8C19}" srcId="{4E557087-5DE7-401F-9130-F9EC4178220A}" destId="{694E4F22-FD96-4949-A046-B2F1F01EF38D}" srcOrd="0" destOrd="0" parTransId="{CFADB00A-4B82-4FB5-9B77-BA02170BA4D4}" sibTransId="{EEA99154-AEBC-488A-A8C0-C8A0276B7BBC}"/>
    <dgm:cxn modelId="{EE4262C3-B14C-47B3-816F-10F2F5A39C5C}" type="presParOf" srcId="{D57C80B8-5774-45AA-A9CE-CE756092D454}" destId="{DD280648-6A43-4CA6-BE54-D0DDA27879BF}" srcOrd="0" destOrd="0" presId="urn:microsoft.com/office/officeart/2005/8/layout/pyramid2"/>
    <dgm:cxn modelId="{BD85833E-D9E6-439E-BBC7-1BAD8D80058F}" type="presParOf" srcId="{D57C80B8-5774-45AA-A9CE-CE756092D454}" destId="{081D649E-4D98-4E20-ACF6-BCFEF3CA04AF}" srcOrd="1" destOrd="0" presId="urn:microsoft.com/office/officeart/2005/8/layout/pyramid2"/>
    <dgm:cxn modelId="{0726D3EA-349C-4D97-9266-C57440DB11F2}" type="presParOf" srcId="{081D649E-4D98-4E20-ACF6-BCFEF3CA04AF}" destId="{3AFD4472-06DD-4173-92F3-1094AE1A8523}" srcOrd="0" destOrd="0" presId="urn:microsoft.com/office/officeart/2005/8/layout/pyramid2"/>
    <dgm:cxn modelId="{E42EA952-5279-4B93-AA51-346F77FB9448}" type="presParOf" srcId="{081D649E-4D98-4E20-ACF6-BCFEF3CA04AF}" destId="{1CE97075-096A-4D71-ABF0-749B2AC4945C}" srcOrd="1" destOrd="0" presId="urn:microsoft.com/office/officeart/2005/8/layout/pyramid2"/>
    <dgm:cxn modelId="{FB8BB71D-C541-46F6-87DB-92F3CC01CD9D}" type="presParOf" srcId="{081D649E-4D98-4E20-ACF6-BCFEF3CA04AF}" destId="{65591299-336A-4B2D-AA40-7DBCE3C82A3B}" srcOrd="2" destOrd="0" presId="urn:microsoft.com/office/officeart/2005/8/layout/pyramid2"/>
    <dgm:cxn modelId="{267111BB-85CC-4A45-A19D-1BEC6DF979E8}" type="presParOf" srcId="{081D649E-4D98-4E20-ACF6-BCFEF3CA04AF}" destId="{8BC2733D-70D1-456D-8B9E-82554968472F}" srcOrd="3" destOrd="0" presId="urn:microsoft.com/office/officeart/2005/8/layout/pyramid2"/>
    <dgm:cxn modelId="{0E4370E4-7B2D-48EE-AA83-87444E4C2BA2}" type="presParOf" srcId="{081D649E-4D98-4E20-ACF6-BCFEF3CA04AF}" destId="{1EB6F59F-00AC-4BAB-AD26-7AE3C044A719}" srcOrd="4" destOrd="0" presId="urn:microsoft.com/office/officeart/2005/8/layout/pyramid2"/>
    <dgm:cxn modelId="{C9A965E5-2C0F-4BD1-B65B-C148BB03B5A6}" type="presParOf" srcId="{081D649E-4D98-4E20-ACF6-BCFEF3CA04AF}" destId="{FAB321E9-1F7E-4F4F-AFCD-C0CBEBDFAC0A}" srcOrd="5" destOrd="0" presId="urn:microsoft.com/office/officeart/2005/8/layout/pyramid2"/>
    <dgm:cxn modelId="{4DBA3E64-19D5-4FD4-854E-6E70CFD61AA0}" type="presParOf" srcId="{081D649E-4D98-4E20-ACF6-BCFEF3CA04AF}" destId="{3EFCB1BC-7912-40EC-A69B-6680157AEB59}" srcOrd="6" destOrd="0" presId="urn:microsoft.com/office/officeart/2005/8/layout/pyramid2"/>
    <dgm:cxn modelId="{62B21966-51E7-43ED-87F8-7FFC2D874FE5}" type="presParOf" srcId="{081D649E-4D98-4E20-ACF6-BCFEF3CA04AF}" destId="{BA0BB06D-02F1-42D1-AEAF-280D8C2F47FE}" srcOrd="7" destOrd="0" presId="urn:microsoft.com/office/officeart/2005/8/layout/pyramid2"/>
    <dgm:cxn modelId="{3A0D00BC-47D1-4162-BB80-1A13374641FD}" type="presParOf" srcId="{081D649E-4D98-4E20-ACF6-BCFEF3CA04AF}" destId="{426323DC-978F-4549-B5FA-3B4CC2BF6D23}" srcOrd="8" destOrd="0" presId="urn:microsoft.com/office/officeart/2005/8/layout/pyramid2"/>
    <dgm:cxn modelId="{F54AFDC4-3580-472B-9C61-9B21C8BAE218}" type="presParOf" srcId="{081D649E-4D98-4E20-ACF6-BCFEF3CA04AF}" destId="{BF405C95-9650-4BB3-A09E-0380CBD743D0}"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8F4BA0-1491-4BCB-8B12-830BB5CF3D16}">
      <dsp:nvSpPr>
        <dsp:cNvPr id="0" name=""/>
        <dsp:cNvSpPr/>
      </dsp:nvSpPr>
      <dsp:spPr>
        <a:xfrm>
          <a:off x="2313374" y="156235"/>
          <a:ext cx="3232467" cy="3232467"/>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r>
            <a:rPr lang="ar-SA" sz="1900" b="1" kern="1200" dirty="0" smtClean="0">
              <a:solidFill>
                <a:srgbClr val="FF0000"/>
              </a:solidFill>
            </a:rPr>
            <a:t>الجملة </a:t>
          </a:r>
          <a:endParaRPr lang="ar-IQ" sz="1900" b="1" kern="1200" dirty="0" smtClean="0">
            <a:solidFill>
              <a:srgbClr val="FF0000"/>
            </a:solidFill>
          </a:endParaRPr>
        </a:p>
        <a:p>
          <a:pPr lvl="0" algn="ctr" defTabSz="844550" rtl="1">
            <a:lnSpc>
              <a:spcPct val="90000"/>
            </a:lnSpc>
            <a:spcBef>
              <a:spcPct val="0"/>
            </a:spcBef>
            <a:spcAft>
              <a:spcPct val="35000"/>
            </a:spcAft>
          </a:pPr>
          <a:r>
            <a:rPr lang="ar-SA" sz="2400" b="1" kern="1200" dirty="0" smtClean="0"/>
            <a:t> ما تألف من مسند ومسند إليه، أفادت معنى تاماً مثل: (أكل الطفلُ) و(أخوك مسافر)</a:t>
          </a:r>
          <a:r>
            <a:rPr lang="ar-IQ" sz="2400" b="1" kern="1200" dirty="0" smtClean="0"/>
            <a:t>.</a:t>
          </a:r>
          <a:endParaRPr lang="ar-IQ" sz="2400" b="1" kern="1200" dirty="0"/>
        </a:p>
      </dsp:txBody>
      <dsp:txXfrm>
        <a:off x="2744369" y="721917"/>
        <a:ext cx="2370476" cy="1454610"/>
      </dsp:txXfrm>
    </dsp:sp>
    <dsp:sp modelId="{E3C24FC7-BFE8-4D3F-BB71-6ED765DA75DB}">
      <dsp:nvSpPr>
        <dsp:cNvPr id="0" name=""/>
        <dsp:cNvSpPr/>
      </dsp:nvSpPr>
      <dsp:spPr>
        <a:xfrm>
          <a:off x="3479756" y="2176528"/>
          <a:ext cx="3232467" cy="3232467"/>
        </a:xfrm>
        <a:prstGeom prst="ellipse">
          <a:avLst/>
        </a:prstGeom>
        <a:solidFill>
          <a:schemeClr val="accent4">
            <a:alpha val="50000"/>
            <a:hueOff val="5206174"/>
            <a:satOff val="-29601"/>
            <a:lumOff val="951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844550" rtl="1">
            <a:lnSpc>
              <a:spcPct val="90000"/>
            </a:lnSpc>
            <a:spcBef>
              <a:spcPct val="0"/>
            </a:spcBef>
            <a:spcAft>
              <a:spcPct val="35000"/>
            </a:spcAft>
          </a:pPr>
          <a:r>
            <a:rPr lang="ar-SA" sz="1900" b="1" kern="1200" dirty="0" smtClean="0">
              <a:solidFill>
                <a:srgbClr val="FF0000"/>
              </a:solidFill>
            </a:rPr>
            <a:t>الكلام </a:t>
          </a:r>
          <a:endParaRPr lang="ar-IQ" sz="1900" b="1" kern="1200" dirty="0" smtClean="0">
            <a:solidFill>
              <a:srgbClr val="FF0000"/>
            </a:solidFill>
          </a:endParaRPr>
        </a:p>
        <a:p>
          <a:pPr lvl="0" algn="ctr" defTabSz="844550" rtl="1">
            <a:lnSpc>
              <a:spcPct val="90000"/>
            </a:lnSpc>
            <a:spcBef>
              <a:spcPct val="0"/>
            </a:spcBef>
            <a:spcAft>
              <a:spcPct val="35000"/>
            </a:spcAft>
          </a:pPr>
          <a:r>
            <a:rPr lang="ar-SA" sz="2400" b="1" kern="1200" dirty="0" smtClean="0"/>
            <a:t> ما أفاد معنى تاماً يحسن السكوت عليه مثل: (هَلُمّ) و(</a:t>
          </a:r>
          <a:r>
            <a:rPr lang="ar-SA" sz="2400" b="1" kern="1200" dirty="0" err="1" smtClean="0"/>
            <a:t>صَهْ</a:t>
          </a:r>
          <a:r>
            <a:rPr lang="ar-SA" sz="2400" b="1" kern="1200" dirty="0" smtClean="0"/>
            <a:t>)، و(إن تجتهدْ تنجحْ) و(ما فتئ خالد راضياً). </a:t>
          </a:r>
          <a:endParaRPr lang="en-US" sz="2400" kern="1200" dirty="0"/>
        </a:p>
      </dsp:txBody>
      <dsp:txXfrm>
        <a:off x="4468352" y="3011582"/>
        <a:ext cx="1939480" cy="1777857"/>
      </dsp:txXfrm>
    </dsp:sp>
    <dsp:sp modelId="{32AAD05D-A96C-4F6B-8DF1-78FF0B6F5188}">
      <dsp:nvSpPr>
        <dsp:cNvPr id="0" name=""/>
        <dsp:cNvSpPr/>
      </dsp:nvSpPr>
      <dsp:spPr>
        <a:xfrm>
          <a:off x="1146991" y="2176528"/>
          <a:ext cx="3232467" cy="3232467"/>
        </a:xfrm>
        <a:prstGeom prst="ellipse">
          <a:avLst/>
        </a:prstGeom>
        <a:solidFill>
          <a:schemeClr val="accent4">
            <a:alpha val="50000"/>
            <a:hueOff val="10412348"/>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rtl="1">
            <a:lnSpc>
              <a:spcPct val="90000"/>
            </a:lnSpc>
            <a:spcBef>
              <a:spcPct val="0"/>
            </a:spcBef>
            <a:spcAft>
              <a:spcPct val="35000"/>
            </a:spcAft>
          </a:pPr>
          <a:r>
            <a:rPr lang="ar-SA" sz="3200" b="1" kern="1200" smtClean="0"/>
            <a:t>وعلى هذا فكل كلام جملةٌ فأكثر، وليس كل جملة كلاماً.</a:t>
          </a:r>
          <a:endParaRPr lang="en-US" sz="3200" kern="1200"/>
        </a:p>
      </dsp:txBody>
      <dsp:txXfrm>
        <a:off x="1451382" y="3011582"/>
        <a:ext cx="1939480" cy="17778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B196DE-9D4C-4AD6-9D95-20E5B48340CA}">
      <dsp:nvSpPr>
        <dsp:cNvPr id="0" name=""/>
        <dsp:cNvSpPr/>
      </dsp:nvSpPr>
      <dsp:spPr>
        <a:xfrm>
          <a:off x="338325" y="158898"/>
          <a:ext cx="1275854" cy="1275854"/>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9A489136-7A06-4FA3-B577-CC179844859B}">
      <dsp:nvSpPr>
        <dsp:cNvPr id="0" name=""/>
        <dsp:cNvSpPr/>
      </dsp:nvSpPr>
      <dsp:spPr>
        <a:xfrm>
          <a:off x="976252" y="158898"/>
          <a:ext cx="6807152" cy="127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30480" rIns="0" bIns="30480" numCol="1" spcCol="1270" anchor="ctr" anchorCtr="0">
          <a:no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ar-IQ" sz="2400" b="1" kern="1200" dirty="0" smtClean="0"/>
            <a:t>١-الجملة الاسمية: وهي التي صدرها اسم صحيح او مؤول او اسم فعل او حرف غير مكفوف مشبه بالفعل التام او الناقص ،نحو: الحمد لله ، ان تصدق خير لك ، سواء علينا كيف جلست ، هيهات الخلود ، (ان الله غفور رحيم)، (ما هذا بشراً) </a:t>
          </a:r>
          <a:endParaRPr lang="en-US" sz="2400" b="1" kern="1200" dirty="0" smtClean="0"/>
        </a:p>
      </dsp:txBody>
      <dsp:txXfrm>
        <a:off x="976252" y="158898"/>
        <a:ext cx="6807152" cy="1275854"/>
      </dsp:txXfrm>
    </dsp:sp>
    <dsp:sp modelId="{A2E72E0C-F193-4B8D-B3F8-B7F9386483EF}">
      <dsp:nvSpPr>
        <dsp:cNvPr id="0" name=""/>
        <dsp:cNvSpPr/>
      </dsp:nvSpPr>
      <dsp:spPr>
        <a:xfrm>
          <a:off x="338325" y="1434753"/>
          <a:ext cx="1275854" cy="1275854"/>
        </a:xfrm>
        <a:prstGeom prst="ellipse">
          <a:avLst/>
        </a:prstGeom>
        <a:solidFill>
          <a:schemeClr val="accent4">
            <a:alpha val="50000"/>
            <a:hueOff val="3470783"/>
            <a:satOff val="-19734"/>
            <a:lumOff val="634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A792C199-B162-4076-AB99-63A271C9862F}">
      <dsp:nvSpPr>
        <dsp:cNvPr id="0" name=""/>
        <dsp:cNvSpPr/>
      </dsp:nvSpPr>
      <dsp:spPr>
        <a:xfrm>
          <a:off x="976252" y="1434753"/>
          <a:ext cx="6807152" cy="127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r" defTabSz="977900" rtl="0">
            <a:lnSpc>
              <a:spcPct val="90000"/>
            </a:lnSpc>
            <a:spcBef>
              <a:spcPct val="0"/>
            </a:spcBef>
            <a:spcAft>
              <a:spcPct val="35000"/>
            </a:spcAft>
          </a:pPr>
          <a:r>
            <a:rPr lang="ar-IQ" sz="2200" b="1" kern="1200" dirty="0" smtClean="0"/>
            <a:t>٢-الجملة الفعلية: وهي التي صدرها فعل تام او ناقص ،نحو : (واقتربت الساعة)، (كان الناس  امة واحدة).</a:t>
          </a:r>
          <a:endParaRPr lang="en-US" sz="2200" b="1" kern="1200" dirty="0"/>
        </a:p>
      </dsp:txBody>
      <dsp:txXfrm>
        <a:off x="976252" y="1434753"/>
        <a:ext cx="6807152" cy="1275854"/>
      </dsp:txXfrm>
    </dsp:sp>
    <dsp:sp modelId="{5A77FC30-CE01-4E4E-99CC-186EFAB28D8D}">
      <dsp:nvSpPr>
        <dsp:cNvPr id="0" name=""/>
        <dsp:cNvSpPr/>
      </dsp:nvSpPr>
      <dsp:spPr>
        <a:xfrm>
          <a:off x="338325" y="2710608"/>
          <a:ext cx="1275854" cy="1275854"/>
        </a:xfrm>
        <a:prstGeom prst="ellipse">
          <a:avLst/>
        </a:prstGeom>
        <a:solidFill>
          <a:schemeClr val="accent4">
            <a:alpha val="50000"/>
            <a:hueOff val="6941566"/>
            <a:satOff val="-39468"/>
            <a:lumOff val="1268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4CEC9E4F-7D87-4435-B57D-0D99DA0111E9}">
      <dsp:nvSpPr>
        <dsp:cNvPr id="0" name=""/>
        <dsp:cNvSpPr/>
      </dsp:nvSpPr>
      <dsp:spPr>
        <a:xfrm>
          <a:off x="976252" y="2710608"/>
          <a:ext cx="6807152" cy="127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r" defTabSz="977900" rtl="0">
            <a:lnSpc>
              <a:spcPct val="90000"/>
            </a:lnSpc>
            <a:spcBef>
              <a:spcPct val="0"/>
            </a:spcBef>
            <a:spcAft>
              <a:spcPct val="35000"/>
            </a:spcAft>
          </a:pPr>
          <a:r>
            <a:rPr lang="ar-IQ" sz="2200" b="1" kern="1200" dirty="0" smtClean="0"/>
            <a:t>٣-الجملة الشرطية: وهي التي في صدرها اداة شرط نحو: ( من طلب العلى سهر الليالي) و (اذا اكرمت الكريم ملكته).</a:t>
          </a:r>
          <a:endParaRPr lang="en-US" sz="2200" b="1" kern="1200" dirty="0"/>
        </a:p>
      </dsp:txBody>
      <dsp:txXfrm>
        <a:off x="976252" y="2710608"/>
        <a:ext cx="6807152" cy="1275854"/>
      </dsp:txXfrm>
    </dsp:sp>
    <dsp:sp modelId="{6F2CFF35-1FAA-4365-9EE6-A32E13EC5C8B}">
      <dsp:nvSpPr>
        <dsp:cNvPr id="0" name=""/>
        <dsp:cNvSpPr/>
      </dsp:nvSpPr>
      <dsp:spPr>
        <a:xfrm>
          <a:off x="338325" y="3986462"/>
          <a:ext cx="1275854" cy="1275854"/>
        </a:xfrm>
        <a:prstGeom prst="ellipse">
          <a:avLst/>
        </a:prstGeom>
        <a:solidFill>
          <a:schemeClr val="accent4">
            <a:alpha val="50000"/>
            <a:hueOff val="10412348"/>
            <a:satOff val="-59202"/>
            <a:lumOff val="1902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sp>
    <dsp:sp modelId="{894D6ADF-266D-4CDA-94AF-718EB479F78E}">
      <dsp:nvSpPr>
        <dsp:cNvPr id="0" name=""/>
        <dsp:cNvSpPr/>
      </dsp:nvSpPr>
      <dsp:spPr>
        <a:xfrm>
          <a:off x="976252" y="3986462"/>
          <a:ext cx="6807152" cy="12758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7940" rIns="0" bIns="27940" numCol="1" spcCol="1270" anchor="ctr" anchorCtr="0">
          <a:noAutofit/>
        </a:bodyPr>
        <a:lstStyle/>
        <a:p>
          <a:pPr lvl="0" algn="r" defTabSz="977900" rtl="0">
            <a:lnSpc>
              <a:spcPct val="90000"/>
            </a:lnSpc>
            <a:spcBef>
              <a:spcPct val="0"/>
            </a:spcBef>
            <a:spcAft>
              <a:spcPct val="35000"/>
            </a:spcAft>
          </a:pPr>
          <a:r>
            <a:rPr lang="ar-IQ" sz="2200" b="1" kern="1200" dirty="0" smtClean="0"/>
            <a:t>٤-  الجملة الظرفية: وهي المصدرة بظرف او جار ومجرور، قبل اسم مرفوع على فاعليه ، نحو : (إن الله عنده اجر عظيم) ، (افي الله شك !!)</a:t>
          </a:r>
          <a:br>
            <a:rPr lang="ar-IQ" sz="2200" b="1" kern="1200" dirty="0" smtClean="0"/>
          </a:br>
          <a:r>
            <a:rPr lang="ar-IQ" sz="2200" b="1" kern="1200" dirty="0" smtClean="0"/>
            <a:t/>
          </a:r>
          <a:br>
            <a:rPr lang="ar-IQ" sz="2200" b="1" kern="1200" dirty="0" smtClean="0"/>
          </a:br>
          <a:endParaRPr lang="en-US" sz="2200" b="1" kern="1200" dirty="0"/>
        </a:p>
      </dsp:txBody>
      <dsp:txXfrm>
        <a:off x="976252" y="3986462"/>
        <a:ext cx="6807152" cy="12758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292CBE-BD45-4974-BFFB-DEA1C8196677}">
      <dsp:nvSpPr>
        <dsp:cNvPr id="0" name=""/>
        <dsp:cNvSpPr/>
      </dsp:nvSpPr>
      <dsp:spPr>
        <a:xfrm>
          <a:off x="0" y="1462125"/>
          <a:ext cx="8147248" cy="1949500"/>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4CCAED-6BBF-4DF4-8395-E470B8FDD31E}">
      <dsp:nvSpPr>
        <dsp:cNvPr id="0" name=""/>
        <dsp:cNvSpPr/>
      </dsp:nvSpPr>
      <dsp:spPr>
        <a:xfrm>
          <a:off x="445" y="0"/>
          <a:ext cx="1137475" cy="1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142240" rIns="142240" bIns="142240" numCol="1" spcCol="1270" anchor="b" anchorCtr="0">
          <a:noAutofit/>
        </a:bodyPr>
        <a:lstStyle/>
        <a:p>
          <a:pPr lvl="0" algn="ctr" defTabSz="889000" rtl="0">
            <a:lnSpc>
              <a:spcPct val="90000"/>
            </a:lnSpc>
            <a:spcBef>
              <a:spcPct val="0"/>
            </a:spcBef>
            <a:spcAft>
              <a:spcPct val="35000"/>
            </a:spcAft>
          </a:pPr>
          <a:r>
            <a:rPr lang="ar-IQ" sz="2000" b="1" kern="1200" dirty="0" smtClean="0">
              <a:solidFill>
                <a:srgbClr val="FF0000"/>
              </a:solidFill>
            </a:rPr>
            <a:t>الجملة الكبرى المكونة من جملتين أو أكثر</a:t>
          </a:r>
          <a:endParaRPr lang="en-US" sz="2000" b="1" kern="1200" dirty="0">
            <a:solidFill>
              <a:srgbClr val="FF0000"/>
            </a:solidFill>
          </a:endParaRPr>
        </a:p>
      </dsp:txBody>
      <dsp:txXfrm>
        <a:off x="445" y="0"/>
        <a:ext cx="1137475" cy="1949500"/>
      </dsp:txXfrm>
    </dsp:sp>
    <dsp:sp modelId="{FA4F820B-4CF3-45D0-9A40-424F811EC415}">
      <dsp:nvSpPr>
        <dsp:cNvPr id="0" name=""/>
        <dsp:cNvSpPr/>
      </dsp:nvSpPr>
      <dsp:spPr>
        <a:xfrm>
          <a:off x="325495" y="2193188"/>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1AD7FC-7EE0-4B73-925E-5DF895DD5569}">
      <dsp:nvSpPr>
        <dsp:cNvPr id="0" name=""/>
        <dsp:cNvSpPr/>
      </dsp:nvSpPr>
      <dsp:spPr>
        <a:xfrm>
          <a:off x="1171352" y="2924251"/>
          <a:ext cx="1678608" cy="1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t" anchorCtr="0">
          <a:noAutofit/>
        </a:bodyPr>
        <a:lstStyle/>
        <a:p>
          <a:pPr lvl="0" algn="ctr" defTabSz="800100" rtl="0">
            <a:lnSpc>
              <a:spcPct val="90000"/>
            </a:lnSpc>
            <a:spcBef>
              <a:spcPct val="0"/>
            </a:spcBef>
            <a:spcAft>
              <a:spcPct val="35000"/>
            </a:spcAft>
          </a:pPr>
          <a:r>
            <a:rPr lang="ar-IQ" sz="1800" b="1" kern="1200" dirty="0" smtClean="0">
              <a:solidFill>
                <a:srgbClr val="FF0000"/>
              </a:solidFill>
            </a:rPr>
            <a:t>الجملة الصغرى هي الجزء المتمم للجملة الكبرى كأن تكون مبدأ فيها أو خبرا أو فاعلا او مفعولا ثانيا. مثل:</a:t>
          </a:r>
          <a:endParaRPr lang="en-US" sz="1800" b="1" kern="1200" dirty="0">
            <a:solidFill>
              <a:srgbClr val="FF0000"/>
            </a:solidFill>
          </a:endParaRPr>
        </a:p>
      </dsp:txBody>
      <dsp:txXfrm>
        <a:off x="1171352" y="2924251"/>
        <a:ext cx="1678608" cy="1949500"/>
      </dsp:txXfrm>
    </dsp:sp>
    <dsp:sp modelId="{9B22DA49-7CEB-4FCA-AFD8-546E1D8EA668}">
      <dsp:nvSpPr>
        <dsp:cNvPr id="0" name=""/>
        <dsp:cNvSpPr/>
      </dsp:nvSpPr>
      <dsp:spPr>
        <a:xfrm>
          <a:off x="1766969" y="2193188"/>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119BFD-A4B3-4F43-A6DE-1897104A8E22}">
      <dsp:nvSpPr>
        <dsp:cNvPr id="0" name=""/>
        <dsp:cNvSpPr/>
      </dsp:nvSpPr>
      <dsp:spPr>
        <a:xfrm>
          <a:off x="2888728" y="316637"/>
          <a:ext cx="1059433" cy="14602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ar-IQ" sz="1600" b="1" kern="1200" dirty="0" smtClean="0"/>
            <a:t>سواء عليّ  أي </a:t>
          </a:r>
          <a:r>
            <a:rPr lang="ar-IQ" sz="1600" b="1" kern="1200" dirty="0" err="1" smtClean="0"/>
            <a:t>شيئ</a:t>
          </a:r>
          <a:r>
            <a:rPr lang="ar-IQ" sz="1600" b="1" kern="1200" dirty="0" smtClean="0"/>
            <a:t> فعلت أ اي كتاب قرأت </a:t>
          </a:r>
          <a:endParaRPr lang="en-US" sz="1600" b="1" kern="1200" dirty="0"/>
        </a:p>
      </dsp:txBody>
      <dsp:txXfrm>
        <a:off x="2888728" y="316637"/>
        <a:ext cx="1059433" cy="1460254"/>
      </dsp:txXfrm>
    </dsp:sp>
    <dsp:sp modelId="{8B010D67-8042-4A99-BAD6-FA08117EC9B3}">
      <dsp:nvSpPr>
        <dsp:cNvPr id="0" name=""/>
        <dsp:cNvSpPr/>
      </dsp:nvSpPr>
      <dsp:spPr>
        <a:xfrm>
          <a:off x="3169421" y="2070876"/>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EFFA9-4BFF-496E-A325-DAD81E050EA9}">
      <dsp:nvSpPr>
        <dsp:cNvPr id="0" name=""/>
        <dsp:cNvSpPr/>
      </dsp:nvSpPr>
      <dsp:spPr>
        <a:xfrm>
          <a:off x="3976257" y="3101811"/>
          <a:ext cx="1066855" cy="1712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ar-IQ" sz="1600" b="1" kern="1200" dirty="0" smtClean="0"/>
            <a:t>والفضل خيره واسع  </a:t>
          </a:r>
          <a:endParaRPr lang="en-US" sz="1600" b="1" kern="1200" dirty="0"/>
        </a:p>
      </dsp:txBody>
      <dsp:txXfrm>
        <a:off x="3976257" y="3101811"/>
        <a:ext cx="1066855" cy="1712753"/>
      </dsp:txXfrm>
    </dsp:sp>
    <dsp:sp modelId="{C83DC889-7863-4EDF-BABC-91A4483F5EEC}">
      <dsp:nvSpPr>
        <dsp:cNvPr id="0" name=""/>
        <dsp:cNvSpPr/>
      </dsp:nvSpPr>
      <dsp:spPr>
        <a:xfrm>
          <a:off x="4265997" y="2252375"/>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DFFC31-415C-4791-A450-533F060DD236}">
      <dsp:nvSpPr>
        <dsp:cNvPr id="0" name=""/>
        <dsp:cNvSpPr/>
      </dsp:nvSpPr>
      <dsp:spPr>
        <a:xfrm>
          <a:off x="5076543" y="0"/>
          <a:ext cx="668627" cy="1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ar-IQ" sz="1600" b="1" kern="1200" dirty="0" smtClean="0"/>
            <a:t>تبين لي كم صبرتم</a:t>
          </a:r>
          <a:endParaRPr lang="en-US" sz="1600" b="1" kern="1200" dirty="0"/>
        </a:p>
      </dsp:txBody>
      <dsp:txXfrm>
        <a:off x="5076543" y="0"/>
        <a:ext cx="668627" cy="1949500"/>
      </dsp:txXfrm>
    </dsp:sp>
    <dsp:sp modelId="{C3285AFE-F8FC-43B5-9A5E-40F162DAEBE4}">
      <dsp:nvSpPr>
        <dsp:cNvPr id="0" name=""/>
        <dsp:cNvSpPr/>
      </dsp:nvSpPr>
      <dsp:spPr>
        <a:xfrm>
          <a:off x="5167169" y="2193188"/>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E1BBB-D58F-4B06-8B1B-70FADC8EDB32}">
      <dsp:nvSpPr>
        <dsp:cNvPr id="0" name=""/>
        <dsp:cNvSpPr/>
      </dsp:nvSpPr>
      <dsp:spPr>
        <a:xfrm>
          <a:off x="5778602" y="2924251"/>
          <a:ext cx="668627" cy="1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lvl="0" algn="ctr" defTabSz="711200" rtl="0">
            <a:lnSpc>
              <a:spcPct val="90000"/>
            </a:lnSpc>
            <a:spcBef>
              <a:spcPct val="0"/>
            </a:spcBef>
            <a:spcAft>
              <a:spcPct val="35000"/>
            </a:spcAft>
          </a:pPr>
          <a:r>
            <a:rPr lang="ar-IQ" sz="1600" b="1" kern="1200" dirty="0" smtClean="0"/>
            <a:t>ان الله يحب التوابين</a:t>
          </a:r>
          <a:endParaRPr lang="en-US" sz="1600" b="1" kern="1200" dirty="0"/>
        </a:p>
      </dsp:txBody>
      <dsp:txXfrm>
        <a:off x="5778602" y="2924251"/>
        <a:ext cx="668627" cy="1949500"/>
      </dsp:txXfrm>
    </dsp:sp>
    <dsp:sp modelId="{CDD612C4-6909-43CA-B145-D9EE1FED5D42}">
      <dsp:nvSpPr>
        <dsp:cNvPr id="0" name=""/>
        <dsp:cNvSpPr/>
      </dsp:nvSpPr>
      <dsp:spPr>
        <a:xfrm>
          <a:off x="5869228" y="2193188"/>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6075F82-F48D-438F-BC12-EBB839BB2A8B}">
      <dsp:nvSpPr>
        <dsp:cNvPr id="0" name=""/>
        <dsp:cNvSpPr/>
      </dsp:nvSpPr>
      <dsp:spPr>
        <a:xfrm>
          <a:off x="6480660" y="0"/>
          <a:ext cx="851416" cy="1949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lvl="0" algn="ctr" defTabSz="711200" rtl="0">
            <a:lnSpc>
              <a:spcPct val="90000"/>
            </a:lnSpc>
            <a:spcBef>
              <a:spcPct val="0"/>
            </a:spcBef>
            <a:spcAft>
              <a:spcPct val="35000"/>
            </a:spcAft>
          </a:pPr>
          <a:r>
            <a:rPr lang="ar-IQ" sz="1600" b="1" kern="1200" dirty="0" smtClean="0"/>
            <a:t>الجريح يستغيث</a:t>
          </a:r>
          <a:endParaRPr lang="en-US" sz="1600" b="1" kern="1200" dirty="0"/>
        </a:p>
      </dsp:txBody>
      <dsp:txXfrm>
        <a:off x="6480660" y="0"/>
        <a:ext cx="851416" cy="1949500"/>
      </dsp:txXfrm>
    </dsp:sp>
    <dsp:sp modelId="{F739A8BD-9A1A-4E6A-9671-45CB966E1564}">
      <dsp:nvSpPr>
        <dsp:cNvPr id="0" name=""/>
        <dsp:cNvSpPr/>
      </dsp:nvSpPr>
      <dsp:spPr>
        <a:xfrm>
          <a:off x="6662681" y="2193188"/>
          <a:ext cx="487375" cy="48737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2E0365-F3FA-4920-BE1D-4F85BF4427D8}">
      <dsp:nvSpPr>
        <dsp:cNvPr id="0" name=""/>
        <dsp:cNvSpPr/>
      </dsp:nvSpPr>
      <dsp:spPr>
        <a:xfrm>
          <a:off x="-199826" y="312741"/>
          <a:ext cx="4795732" cy="4795732"/>
        </a:xfrm>
        <a:prstGeom prst="pie">
          <a:avLst>
            <a:gd name="adj1" fmla="val 5400000"/>
            <a:gd name="adj2" fmla="val 1620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E54D23B-218E-4553-B722-DA5121EB8AA1}">
      <dsp:nvSpPr>
        <dsp:cNvPr id="0" name=""/>
        <dsp:cNvSpPr/>
      </dsp:nvSpPr>
      <dsp:spPr>
        <a:xfrm>
          <a:off x="1798387" y="0"/>
          <a:ext cx="6394326" cy="5387813"/>
        </a:xfrm>
        <a:prstGeom prst="rect">
          <a:avLst/>
        </a:prstGeom>
        <a:solidFill>
          <a:schemeClr val="bg2">
            <a:lumMod val="9000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SA" sz="2000" b="1" kern="1200" dirty="0" smtClean="0">
              <a:solidFill>
                <a:schemeClr val="tx1"/>
              </a:solidFill>
            </a:rPr>
            <a:t>كل جملة حلت محل المفرد وأَمكن تأْويلها به كانت ذات محل من الإعراب هو محل المفرد الذي حلت مكانه مثل: (أَخوك يكتب درسه)، فجملة يكتب حلت محل (كاتبٌ) فإعرابها مثله: في محل رفع خبر المبتدأ. </a:t>
          </a:r>
          <a:endParaRPr lang="ar-IQ" sz="2000" b="1" kern="1200" dirty="0" smtClean="0">
            <a:solidFill>
              <a:schemeClr val="tx1"/>
            </a:solidFill>
          </a:endParaRPr>
        </a:p>
        <a:p>
          <a:pPr lvl="0" algn="ctr" defTabSz="889000" rtl="1">
            <a:lnSpc>
              <a:spcPct val="90000"/>
            </a:lnSpc>
            <a:spcBef>
              <a:spcPct val="0"/>
            </a:spcBef>
            <a:spcAft>
              <a:spcPct val="35000"/>
            </a:spcAft>
          </a:pPr>
          <a:r>
            <a:rPr lang="ar-SA" sz="2000" b="1" kern="1200" dirty="0" smtClean="0">
              <a:solidFill>
                <a:schemeClr val="tx1"/>
              </a:solidFill>
            </a:rPr>
            <a:t>وجملة (تعلمُ) في قولنا (ظننتك تعلم) في محل نصب، مفعول ثان لـ(ظن) لأَن التأْويل (ظننتك عالماً).</a:t>
          </a:r>
          <a:endParaRPr lang="en-US" sz="2000" kern="1200" dirty="0">
            <a:solidFill>
              <a:schemeClr val="tx1"/>
            </a:solidFill>
          </a:endParaRPr>
        </a:p>
      </dsp:txBody>
      <dsp:txXfrm>
        <a:off x="1798387" y="0"/>
        <a:ext cx="3197163" cy="2559211"/>
      </dsp:txXfrm>
    </dsp:sp>
    <dsp:sp modelId="{D1A184F2-06E1-468F-8F03-6D8493F9125F}">
      <dsp:nvSpPr>
        <dsp:cNvPr id="0" name=""/>
        <dsp:cNvSpPr/>
      </dsp:nvSpPr>
      <dsp:spPr>
        <a:xfrm>
          <a:off x="1059053" y="2590714"/>
          <a:ext cx="2277973" cy="2277973"/>
        </a:xfrm>
        <a:prstGeom prst="pie">
          <a:avLst>
            <a:gd name="adj1" fmla="val 5400000"/>
            <a:gd name="adj2" fmla="val 16200000"/>
          </a:avLst>
        </a:prstGeom>
        <a:gradFill rotWithShape="0">
          <a:gsLst>
            <a:gs pos="0">
              <a:schemeClr val="accent2">
                <a:hueOff val="0"/>
                <a:satOff val="0"/>
                <a:lumOff val="0"/>
                <a:alphaOff val="0"/>
                <a:tint val="35000"/>
                <a:satMod val="260000"/>
              </a:schemeClr>
            </a:gs>
            <a:gs pos="30000">
              <a:schemeClr val="accent2">
                <a:hueOff val="0"/>
                <a:satOff val="0"/>
                <a:lumOff val="0"/>
                <a:alphaOff val="0"/>
                <a:tint val="38000"/>
                <a:satMod val="260000"/>
              </a:schemeClr>
            </a:gs>
            <a:gs pos="75000">
              <a:schemeClr val="accent2">
                <a:hueOff val="0"/>
                <a:satOff val="0"/>
                <a:lumOff val="0"/>
                <a:alphaOff val="0"/>
                <a:tint val="55000"/>
                <a:satMod val="255000"/>
              </a:schemeClr>
            </a:gs>
            <a:gs pos="100000">
              <a:schemeClr val="accent2">
                <a:hueOff val="0"/>
                <a:satOff val="0"/>
                <a:lumOff val="0"/>
                <a:alphaOff val="0"/>
                <a:tint val="70000"/>
                <a:satMod val="255000"/>
              </a:schemeClr>
            </a:gs>
          </a:gsLst>
          <a:path path="circle">
            <a:fillToRect l="5000" t="100000" r="120000" b="10000"/>
          </a:path>
        </a:gradFill>
        <a:ln>
          <a:noFill/>
        </a:ln>
        <a:effectLst>
          <a:outerShdw blurRad="50800" dist="250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9C5612-0E86-4F33-814C-6AA03C3957B8}">
      <dsp:nvSpPr>
        <dsp:cNvPr id="0" name=""/>
        <dsp:cNvSpPr/>
      </dsp:nvSpPr>
      <dsp:spPr>
        <a:xfrm>
          <a:off x="2146230" y="2589006"/>
          <a:ext cx="5595021" cy="2277973"/>
        </a:xfrm>
        <a:prstGeom prst="rect">
          <a:avLst/>
        </a:prstGeom>
        <a:solidFill>
          <a:schemeClr val="accent1">
            <a:lumMod val="40000"/>
            <a:lumOff val="60000"/>
          </a:schemeClr>
        </a:solidFill>
        <a:ln w="12700"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rtl="1">
            <a:lnSpc>
              <a:spcPct val="90000"/>
            </a:lnSpc>
            <a:spcBef>
              <a:spcPct val="0"/>
            </a:spcBef>
            <a:spcAft>
              <a:spcPct val="35000"/>
            </a:spcAft>
          </a:pPr>
          <a:r>
            <a:rPr lang="ar-SA" sz="2800" b="1" kern="1200" dirty="0" smtClean="0"/>
            <a:t>والجملة التي لا يمكن تأْويلها بمفرد، لا يكون لها محل من الإعراب مثل (أَتاك زائر) و(لولا أَخوك لخسرنا).</a:t>
          </a:r>
          <a:endParaRPr lang="en-US" sz="2800" kern="1200" dirty="0"/>
        </a:p>
      </dsp:txBody>
      <dsp:txXfrm>
        <a:off x="2146230" y="2589006"/>
        <a:ext cx="2797510" cy="2277973"/>
      </dsp:txXfrm>
    </dsp:sp>
    <dsp:sp modelId="{449A0D00-1312-4985-82BC-D3DFD66D2837}">
      <dsp:nvSpPr>
        <dsp:cNvPr id="0" name=""/>
        <dsp:cNvSpPr/>
      </dsp:nvSpPr>
      <dsp:spPr>
        <a:xfrm>
          <a:off x="4995551" y="2590714"/>
          <a:ext cx="2797510" cy="2277973"/>
        </a:xfrm>
        <a:prstGeom prst="rect">
          <a:avLst/>
        </a:prstGeom>
        <a:noFill/>
        <a:ln w="12700" cap="flat" cmpd="sng" algn="ctr">
          <a:noFill/>
          <a:prstDash val="solid"/>
        </a:ln>
        <a:effectLst/>
        <a:sp3d/>
      </dsp:spPr>
      <dsp:style>
        <a:lnRef idx="1">
          <a:scrgbClr r="0" g="0" b="0"/>
        </a:lnRef>
        <a:fillRef idx="1">
          <a:scrgbClr r="0" g="0" b="0"/>
        </a:fillRef>
        <a:effectRef idx="0">
          <a:scrgbClr r="0" g="0" b="0"/>
        </a:effectRef>
        <a:fontRef idx="minor"/>
      </dsp:style>
      <dsp:txBody>
        <a:bodyPr spcFirstLastPara="0" vert="horz" wrap="square" lIns="179070" tIns="179070" rIns="179070" bIns="179070" numCol="1" spcCol="1270" anchor="ctr" anchorCtr="0">
          <a:noAutofit/>
        </a:bodyPr>
        <a:lstStyle/>
        <a:p>
          <a:pPr marL="285750" lvl="1" indent="-285750" algn="l" defTabSz="2089150" rtl="0">
            <a:lnSpc>
              <a:spcPct val="90000"/>
            </a:lnSpc>
            <a:spcBef>
              <a:spcPct val="0"/>
            </a:spcBef>
            <a:spcAft>
              <a:spcPct val="15000"/>
            </a:spcAft>
            <a:buChar char="••"/>
          </a:pPr>
          <a:r>
            <a:rPr lang="ar-SA" sz="4700" b="1" kern="1200" dirty="0" smtClean="0"/>
            <a:t>وإِليك بيان كل من القسمين: </a:t>
          </a:r>
          <a:endParaRPr lang="en-US" sz="4700" kern="1200" dirty="0"/>
        </a:p>
      </dsp:txBody>
      <dsp:txXfrm>
        <a:off x="4995551" y="2590714"/>
        <a:ext cx="2797510" cy="227797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280648-6A43-4CA6-BE54-D0DDA27879BF}">
      <dsp:nvSpPr>
        <dsp:cNvPr id="0" name=""/>
        <dsp:cNvSpPr/>
      </dsp:nvSpPr>
      <dsp:spPr>
        <a:xfrm>
          <a:off x="992428" y="0"/>
          <a:ext cx="5421216" cy="5421216"/>
        </a:xfrm>
        <a:prstGeom prst="triangle">
          <a:avLst/>
        </a:prstGeom>
        <a:solidFill>
          <a:schemeClr val="accent1">
            <a:hueOff val="0"/>
            <a:satOff val="0"/>
            <a:lumOff val="0"/>
            <a:alphaOff val="0"/>
          </a:schemeClr>
        </a:solidFill>
        <a:ln>
          <a:noFill/>
        </a:ln>
        <a:effectLst>
          <a:outerShdw blurRad="50800" dist="20000" dir="5400000" rotWithShape="0">
            <a:srgbClr val="000000">
              <a:alpha val="42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3AFD4472-06DD-4173-92F3-1094AE1A8523}">
      <dsp:nvSpPr>
        <dsp:cNvPr id="0" name=""/>
        <dsp:cNvSpPr/>
      </dsp:nvSpPr>
      <dsp:spPr>
        <a:xfrm>
          <a:off x="3703036" y="542651"/>
          <a:ext cx="3523790" cy="77082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ar-IQ" sz="1800" b="1" kern="1200" dirty="0" smtClean="0"/>
            <a:t>1- تعريف الجملة والكلام والفرق بينهما.</a:t>
          </a:r>
          <a:endParaRPr lang="en-US" sz="1800" kern="1200" dirty="0"/>
        </a:p>
      </dsp:txBody>
      <dsp:txXfrm>
        <a:off x="3740665" y="580280"/>
        <a:ext cx="3448532" cy="695571"/>
      </dsp:txXfrm>
    </dsp:sp>
    <dsp:sp modelId="{65591299-336A-4B2D-AA40-7DBCE3C82A3B}">
      <dsp:nvSpPr>
        <dsp:cNvPr id="0" name=""/>
        <dsp:cNvSpPr/>
      </dsp:nvSpPr>
      <dsp:spPr>
        <a:xfrm>
          <a:off x="3703036" y="1409833"/>
          <a:ext cx="3523790" cy="77082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ar-IQ" sz="1800" b="1" kern="1200" dirty="0" smtClean="0"/>
            <a:t>2- أقسام الجملة: - اسمية وفعلية وشرطية وظرفية.</a:t>
          </a:r>
          <a:endParaRPr lang="en-US" sz="1800" kern="1200" dirty="0"/>
        </a:p>
      </dsp:txBody>
      <dsp:txXfrm>
        <a:off x="3740665" y="1447462"/>
        <a:ext cx="3448532" cy="695571"/>
      </dsp:txXfrm>
    </dsp:sp>
    <dsp:sp modelId="{1EB6F59F-00AC-4BAB-AD26-7AE3C044A719}">
      <dsp:nvSpPr>
        <dsp:cNvPr id="0" name=""/>
        <dsp:cNvSpPr/>
      </dsp:nvSpPr>
      <dsp:spPr>
        <a:xfrm>
          <a:off x="3703036" y="2277016"/>
          <a:ext cx="3523790" cy="77082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ar-IQ" sz="1800" b="1" kern="1200" dirty="0" smtClean="0"/>
            <a:t>وتقسم كذلك على: كبرى وصغرى. ......   وأمثلة على كل قسم أو تحديدها</a:t>
          </a:r>
          <a:endParaRPr lang="en-US" sz="1800" kern="1200" dirty="0"/>
        </a:p>
      </dsp:txBody>
      <dsp:txXfrm>
        <a:off x="3740665" y="2314645"/>
        <a:ext cx="3448532" cy="695571"/>
      </dsp:txXfrm>
    </dsp:sp>
    <dsp:sp modelId="{3EFCB1BC-7912-40EC-A69B-6680157AEB59}">
      <dsp:nvSpPr>
        <dsp:cNvPr id="0" name=""/>
        <dsp:cNvSpPr/>
      </dsp:nvSpPr>
      <dsp:spPr>
        <a:xfrm>
          <a:off x="3703036" y="3144199"/>
          <a:ext cx="3523790" cy="77082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ar-IQ" sz="1600" b="1" kern="1200" dirty="0" smtClean="0"/>
            <a:t>3- أعراب الجمل:- التي لها محل من الاعراب والتي لا محل لها من الاعراب:  .... تمثيل  أو تحديدها.</a:t>
          </a:r>
          <a:endParaRPr lang="en-US" sz="1600" kern="1200" dirty="0"/>
        </a:p>
      </dsp:txBody>
      <dsp:txXfrm>
        <a:off x="3740665" y="3181828"/>
        <a:ext cx="3448532" cy="695571"/>
      </dsp:txXfrm>
    </dsp:sp>
    <dsp:sp modelId="{426323DC-978F-4549-B5FA-3B4CC2BF6D23}">
      <dsp:nvSpPr>
        <dsp:cNvPr id="0" name=""/>
        <dsp:cNvSpPr/>
      </dsp:nvSpPr>
      <dsp:spPr>
        <a:xfrm>
          <a:off x="3703036" y="4011382"/>
          <a:ext cx="3523790" cy="770829"/>
        </a:xfrm>
        <a:prstGeom prst="round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rtl="0">
            <a:lnSpc>
              <a:spcPct val="90000"/>
            </a:lnSpc>
            <a:spcBef>
              <a:spcPct val="0"/>
            </a:spcBef>
            <a:spcAft>
              <a:spcPct val="35000"/>
            </a:spcAft>
          </a:pPr>
          <a:r>
            <a:rPr lang="ar-IQ" sz="2900" b="1" kern="1200" smtClean="0"/>
            <a:t>4- شبه الجملة:  واعرابها.</a:t>
          </a:r>
          <a:endParaRPr lang="en-US" sz="2900" kern="1200"/>
        </a:p>
      </dsp:txBody>
      <dsp:txXfrm>
        <a:off x="3740665" y="4049011"/>
        <a:ext cx="3448532" cy="695571"/>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1B8ABB09-4A1D-463E-8065-109CC2B7EFAA}" type="datetimeFigureOut">
              <a:rPr lang="ar-SA" smtClean="0"/>
              <a:t>11/07/1442</a:t>
            </a:fld>
            <a:endParaRPr lang="ar-SA"/>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ar-SA"/>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1B8ABB09-4A1D-463E-8065-109CC2B7EFAA}" type="datetimeFigureOut">
              <a:rPr lang="ar-SA" smtClean="0"/>
              <a:t>11/07/1442</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1B8ABB09-4A1D-463E-8065-109CC2B7EFAA}" type="datetimeFigureOut">
              <a:rPr lang="ar-SA" smtClean="0"/>
              <a:t>11/07/1442</a:t>
            </a:fld>
            <a:endParaRPr lang="ar-SA"/>
          </a:p>
        </p:txBody>
      </p:sp>
      <p:sp>
        <p:nvSpPr>
          <p:cNvPr id="9" name="عنصر نائب لرقم الشريحة 8"/>
          <p:cNvSpPr>
            <a:spLocks noGrp="1"/>
          </p:cNvSpPr>
          <p:nvPr>
            <p:ph type="sldNum" sz="quarter" idx="15"/>
          </p:nvPr>
        </p:nvSpPr>
        <p:spPr/>
        <p:txBody>
          <a:bodyPr rtlCol="0"/>
          <a:lstStyle/>
          <a:p>
            <a:fld id="{0B34F065-1154-456A-91E3-76DE8E75E17B}" type="slidenum">
              <a:rPr lang="ar-SA" smtClean="0"/>
              <a:t>‹#›</a:t>
            </a:fld>
            <a:endParaRPr lang="ar-SA"/>
          </a:p>
        </p:txBody>
      </p:sp>
      <p:sp>
        <p:nvSpPr>
          <p:cNvPr id="10" name="عنصر نائب للتذييل 9"/>
          <p:cNvSpPr>
            <a:spLocks noGrp="1"/>
          </p:cNvSpPr>
          <p:nvPr>
            <p:ph type="ftr" sz="quarter" idx="16"/>
          </p:nvPr>
        </p:nvSpPr>
        <p:spPr/>
        <p:txBody>
          <a:bodyPr rtlCol="0"/>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1B8ABB09-4A1D-463E-8065-109CC2B7EFAA}" type="datetimeFigureOut">
              <a:rPr lang="ar-SA" smtClean="0"/>
              <a:t>11/07/1442</a:t>
            </a:fld>
            <a:endParaRPr lang="ar-SA"/>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ar-SA"/>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8ABB09-4A1D-463E-8065-109CC2B7EFAA}" type="datetimeFigureOut">
              <a:rPr lang="ar-SA" smtClean="0"/>
              <a:t>11/07/1442</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B34F065-1154-456A-91E3-76DE8E75E17B}" type="slidenum">
              <a:rPr lang="ar-SA" smtClean="0"/>
              <a:t>‹#›</a:t>
            </a:fld>
            <a:endParaRPr lang="ar-SA"/>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1B8ABB09-4A1D-463E-8065-109CC2B7EFAA}" type="datetimeFigureOut">
              <a:rPr lang="ar-SA" smtClean="0"/>
              <a:t>11/07/1442</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B34F065-1154-456A-91E3-76DE8E75E17B}" type="slidenum">
              <a:rPr lang="ar-SA" smtClean="0"/>
              <a:t>‹#›</a:t>
            </a:fld>
            <a:endParaRPr lang="ar-SA"/>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1B8ABB09-4A1D-463E-8065-109CC2B7EFAA}" type="datetimeFigureOut">
              <a:rPr lang="ar-SA" smtClean="0"/>
              <a:t>11/07/1442</a:t>
            </a:fld>
            <a:endParaRPr lang="ar-SA"/>
          </a:p>
        </p:txBody>
      </p:sp>
      <p:sp>
        <p:nvSpPr>
          <p:cNvPr id="7" name="عنصر نائب لرقم الشريحة 6"/>
          <p:cNvSpPr>
            <a:spLocks noGrp="1"/>
          </p:cNvSpPr>
          <p:nvPr>
            <p:ph type="sldNum" sz="quarter" idx="11"/>
          </p:nvPr>
        </p:nvSpPr>
        <p:spPr/>
        <p:txBody>
          <a:bodyPr rtlCol="0"/>
          <a:lstStyle/>
          <a:p>
            <a:fld id="{0B34F065-1154-456A-91E3-76DE8E75E17B}" type="slidenum">
              <a:rPr lang="ar-SA" smtClean="0"/>
              <a:t>‹#›</a:t>
            </a:fld>
            <a:endParaRPr lang="ar-SA"/>
          </a:p>
        </p:txBody>
      </p:sp>
      <p:sp>
        <p:nvSpPr>
          <p:cNvPr id="8" name="عنصر نائب للتذييل 7"/>
          <p:cNvSpPr>
            <a:spLocks noGrp="1"/>
          </p:cNvSpPr>
          <p:nvPr>
            <p:ph type="ftr" sz="quarter" idx="12"/>
          </p:nvPr>
        </p:nvSpPr>
        <p:spPr/>
        <p:txBody>
          <a:bodyPr rtlCol="0"/>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B8ABB09-4A1D-463E-8065-109CC2B7EFAA}" type="datetimeFigureOut">
              <a:rPr lang="ar-SA" smtClean="0"/>
              <a:t>11/07/1442</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1B8ABB09-4A1D-463E-8065-109CC2B7EFAA}" type="datetimeFigureOut">
              <a:rPr lang="ar-SA" smtClean="0"/>
              <a:t>11/07/1442</a:t>
            </a:fld>
            <a:endParaRPr lang="ar-SA"/>
          </a:p>
        </p:txBody>
      </p:sp>
      <p:sp>
        <p:nvSpPr>
          <p:cNvPr id="22" name="عنصر نائب لرقم الشريحة 21"/>
          <p:cNvSpPr>
            <a:spLocks noGrp="1"/>
          </p:cNvSpPr>
          <p:nvPr>
            <p:ph type="sldNum" sz="quarter" idx="15"/>
          </p:nvPr>
        </p:nvSpPr>
        <p:spPr/>
        <p:txBody>
          <a:bodyPr rtlCol="0"/>
          <a:lstStyle/>
          <a:p>
            <a:fld id="{0B34F065-1154-456A-91E3-76DE8E75E17B}" type="slidenum">
              <a:rPr lang="ar-SA" smtClean="0"/>
              <a:t>‹#›</a:t>
            </a:fld>
            <a:endParaRPr lang="ar-SA"/>
          </a:p>
        </p:txBody>
      </p:sp>
      <p:sp>
        <p:nvSpPr>
          <p:cNvPr id="23" name="عنصر نائب للتذييل 22"/>
          <p:cNvSpPr>
            <a:spLocks noGrp="1"/>
          </p:cNvSpPr>
          <p:nvPr>
            <p:ph type="ftr" sz="quarter" idx="16"/>
          </p:nvPr>
        </p:nvSpPr>
        <p:spPr/>
        <p:txBody>
          <a:bodyPr rtlCol="0"/>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الأيقونة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1B8ABB09-4A1D-463E-8065-109CC2B7EFAA}" type="datetimeFigureOut">
              <a:rPr lang="ar-SA" smtClean="0"/>
              <a:t>11/07/1442</a:t>
            </a:fld>
            <a:endParaRPr lang="ar-SA"/>
          </a:p>
        </p:txBody>
      </p:sp>
      <p:sp>
        <p:nvSpPr>
          <p:cNvPr id="18" name="عنصر نائب لرقم الشريحة 17"/>
          <p:cNvSpPr>
            <a:spLocks noGrp="1"/>
          </p:cNvSpPr>
          <p:nvPr>
            <p:ph type="sldNum" sz="quarter" idx="11"/>
          </p:nvPr>
        </p:nvSpPr>
        <p:spPr/>
        <p:txBody>
          <a:bodyPr rtlCol="0"/>
          <a:lstStyle/>
          <a:p>
            <a:fld id="{0B34F065-1154-456A-91E3-76DE8E75E17B}" type="slidenum">
              <a:rPr lang="ar-SA" smtClean="0"/>
              <a:t>‹#›</a:t>
            </a:fld>
            <a:endParaRPr lang="ar-SA"/>
          </a:p>
        </p:txBody>
      </p:sp>
      <p:sp>
        <p:nvSpPr>
          <p:cNvPr id="21" name="عنصر نائب للتذييل 20"/>
          <p:cNvSpPr>
            <a:spLocks noGrp="1"/>
          </p:cNvSpPr>
          <p:nvPr>
            <p:ph type="ftr" sz="quarter" idx="12"/>
          </p:nvPr>
        </p:nvSpPr>
        <p:spPr/>
        <p:txBody>
          <a:bodyPr rtlCol="0"/>
          <a:lstStyle/>
          <a:p>
            <a:endParaRPr lang="ar-SA"/>
          </a:p>
        </p:txBody>
      </p:sp>
    </p:spTree>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1B8ABB09-4A1D-463E-8065-109CC2B7EFAA}" type="datetimeFigureOut">
              <a:rPr lang="ar-SA" smtClean="0"/>
              <a:t>11/07/1442</a:t>
            </a:fld>
            <a:endParaRPr lang="ar-SA"/>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ar-SA"/>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B34F065-1154-456A-91E3-76DE8E75E17B}" type="slidenum">
              <a:rPr lang="ar-SA" smtClean="0"/>
              <a:t>‹#›</a:t>
            </a:fld>
            <a:endParaRPr lang="ar-SA"/>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islamguiden.com/arabi/m_a_r_59.htm#f2" TargetMode="External"/><Relationship Id="rId2" Type="http://schemas.openxmlformats.org/officeDocument/2006/relationships/hyperlink" Target="http://www.islamguiden.com/arabi/m_a_r_59.htm#f1"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123728" y="1484784"/>
            <a:ext cx="4680520" cy="2088232"/>
          </a:xfrm>
        </p:spPr>
        <p:style>
          <a:lnRef idx="1">
            <a:schemeClr val="accent4"/>
          </a:lnRef>
          <a:fillRef idx="2">
            <a:schemeClr val="accent4"/>
          </a:fillRef>
          <a:effectRef idx="1">
            <a:schemeClr val="accent4"/>
          </a:effectRef>
          <a:fontRef idx="minor">
            <a:schemeClr val="dk1"/>
          </a:fontRef>
        </p:style>
        <p:txBody>
          <a:bodyPr>
            <a:normAutofit fontScale="90000"/>
          </a:bodyPr>
          <a:lstStyle/>
          <a:p>
            <a:pPr algn="ctr"/>
            <a:r>
              <a:rPr lang="ar-IQ" sz="4400" dirty="0" smtClean="0">
                <a:solidFill>
                  <a:srgbClr val="FF0000"/>
                </a:solidFill>
                <a:cs typeface="Kufi Extended Outline" panose="04010401010101010101" pitchFamily="82" charset="-78"/>
              </a:rPr>
              <a:t>الجملة أقسامها واعرابها </a:t>
            </a:r>
            <a:r>
              <a:rPr lang="ar-IQ" dirty="0" smtClean="0">
                <a:solidFill>
                  <a:srgbClr val="FF0000"/>
                </a:solidFill>
              </a:rPr>
              <a:t/>
            </a:r>
            <a:br>
              <a:rPr lang="ar-IQ" dirty="0" smtClean="0">
                <a:solidFill>
                  <a:srgbClr val="FF0000"/>
                </a:solidFill>
              </a:rPr>
            </a:br>
            <a:r>
              <a:rPr lang="ar-IQ" dirty="0">
                <a:solidFill>
                  <a:srgbClr val="FF0000"/>
                </a:solidFill>
              </a:rPr>
              <a:t/>
            </a:r>
            <a:br>
              <a:rPr lang="ar-IQ" dirty="0">
                <a:solidFill>
                  <a:srgbClr val="FF0000"/>
                </a:solidFill>
              </a:rPr>
            </a:br>
            <a:r>
              <a:rPr lang="ar-IQ" dirty="0" smtClean="0">
                <a:solidFill>
                  <a:srgbClr val="FF0000"/>
                </a:solidFill>
              </a:rPr>
              <a:t/>
            </a:r>
            <a:br>
              <a:rPr lang="ar-IQ" dirty="0" smtClean="0">
                <a:solidFill>
                  <a:srgbClr val="FF0000"/>
                </a:solidFill>
              </a:rPr>
            </a:br>
            <a:r>
              <a:rPr lang="ar-IQ" dirty="0" err="1" smtClean="0">
                <a:solidFill>
                  <a:srgbClr val="FF0000"/>
                </a:solidFill>
              </a:rPr>
              <a:t>أ.د</a:t>
            </a:r>
            <a:r>
              <a:rPr lang="ar-IQ" dirty="0" smtClean="0">
                <a:solidFill>
                  <a:srgbClr val="FF0000"/>
                </a:solidFill>
              </a:rPr>
              <a:t>. حسن منديل حسن</a:t>
            </a:r>
            <a:endParaRPr lang="en-US" dirty="0">
              <a:solidFill>
                <a:srgbClr val="FF0000"/>
              </a:solidFill>
            </a:endParaRPr>
          </a:p>
        </p:txBody>
      </p:sp>
      <p:sp>
        <p:nvSpPr>
          <p:cNvPr id="3" name="عنوان فرعي 2"/>
          <p:cNvSpPr>
            <a:spLocks noGrp="1"/>
          </p:cNvSpPr>
          <p:nvPr>
            <p:ph type="subTitle" idx="1"/>
          </p:nvPr>
        </p:nvSpPr>
        <p:spPr/>
        <p:txBody>
          <a:bodyPr>
            <a:normAutofit lnSpcReduction="10000"/>
          </a:bodyPr>
          <a:lstStyle/>
          <a:p>
            <a:r>
              <a:rPr lang="ar-IQ" dirty="0" smtClean="0"/>
              <a:t>جامعة بغداد / كلية التربية للبنات</a:t>
            </a:r>
          </a:p>
          <a:p>
            <a:r>
              <a:rPr lang="ar-IQ" dirty="0" smtClean="0"/>
              <a:t>قسم اللغة العربية</a:t>
            </a:r>
          </a:p>
          <a:p>
            <a:r>
              <a:rPr lang="ar-IQ" dirty="0" smtClean="0"/>
              <a:t>المرحلة الرابعة</a:t>
            </a:r>
          </a:p>
          <a:p>
            <a:r>
              <a:rPr lang="ar-IQ" dirty="0" smtClean="0"/>
              <a:t>مادة النحو</a:t>
            </a:r>
            <a:endParaRPr lang="en-US" dirty="0"/>
          </a:p>
        </p:txBody>
      </p:sp>
      <p:pic>
        <p:nvPicPr>
          <p:cNvPr id="4" name="صورة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80312" y="16462"/>
            <a:ext cx="1763688" cy="2351584"/>
          </a:xfrm>
          <a:prstGeom prst="rect">
            <a:avLst/>
          </a:prstGeom>
        </p:spPr>
      </p:pic>
    </p:spTree>
    <p:extLst>
      <p:ext uri="{BB962C8B-B14F-4D97-AF65-F5344CB8AC3E}">
        <p14:creationId xmlns:p14="http://schemas.microsoft.com/office/powerpoint/2010/main" val="264325679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3074" name="Picture 2" descr="C:\Users\Eng-Yahya\Desktop\صغر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04664"/>
            <a:ext cx="7632848" cy="6048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05891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lstStyle/>
          <a:p>
            <a:pPr algn="ctr"/>
            <a:r>
              <a:rPr lang="ar-IQ" b="1" dirty="0" smtClean="0">
                <a:solidFill>
                  <a:srgbClr val="FF0000"/>
                </a:solidFill>
              </a:rPr>
              <a:t>الجملة الصغرى والكبرى</a:t>
            </a:r>
            <a:endParaRPr lang="en-US" b="1" dirty="0">
              <a:solidFill>
                <a:srgbClr val="FF000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521576609"/>
              </p:ext>
            </p:extLst>
          </p:nvPr>
        </p:nvGraphicFramePr>
        <p:xfrm>
          <a:off x="457200" y="1600200"/>
          <a:ext cx="8147248" cy="48737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063021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244221"/>
            <a:ext cx="8532955" cy="6425139"/>
          </a:xfrm>
        </p:spPr>
      </p:pic>
    </p:spTree>
    <p:extLst>
      <p:ext uri="{BB962C8B-B14F-4D97-AF65-F5344CB8AC3E}">
        <p14:creationId xmlns:p14="http://schemas.microsoft.com/office/powerpoint/2010/main" val="181347427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188640"/>
            <a:ext cx="8368043" cy="6485958"/>
          </a:xfrm>
        </p:spPr>
      </p:pic>
    </p:spTree>
    <p:extLst>
      <p:ext uri="{BB962C8B-B14F-4D97-AF65-F5344CB8AC3E}">
        <p14:creationId xmlns:p14="http://schemas.microsoft.com/office/powerpoint/2010/main" val="187868460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706090"/>
          </a:xfrm>
        </p:spPr>
        <p:txBody>
          <a:bodyPr>
            <a:normAutofit/>
          </a:bodyPr>
          <a:lstStyle/>
          <a:p>
            <a:pPr algn="ctr"/>
            <a:r>
              <a:rPr lang="ar-SA" sz="3600" b="1" dirty="0">
                <a:solidFill>
                  <a:srgbClr val="FF0000"/>
                </a:solidFill>
                <a:latin typeface="Calibri"/>
                <a:ea typeface="Times New Roman"/>
                <a:cs typeface="Simplified Arabic"/>
              </a:rPr>
              <a:t>اعراب </a:t>
            </a:r>
            <a:r>
              <a:rPr lang="ar-SA" sz="3600" b="1" dirty="0" smtClean="0">
                <a:solidFill>
                  <a:srgbClr val="FF0000"/>
                </a:solidFill>
                <a:latin typeface="Calibri"/>
                <a:ea typeface="Times New Roman"/>
                <a:cs typeface="Simplified Arabic"/>
              </a:rPr>
              <a:t>الجمل</a:t>
            </a:r>
            <a:endParaRPr lang="en-US" b="1" dirty="0">
              <a:solidFill>
                <a:srgbClr val="FF000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1443845605"/>
              </p:ext>
            </p:extLst>
          </p:nvPr>
        </p:nvGraphicFramePr>
        <p:xfrm>
          <a:off x="323528" y="1052736"/>
          <a:ext cx="7992888" cy="54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1456015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4098" name="Picture 2" descr="C:\Users\Eng-Yahya\Desktop\عراب الجم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200800" cy="63628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458651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5122" name="Picture 2" descr="C:\Users\Eng-Yahya\Desktop\لامح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9189"/>
            <a:ext cx="8136904" cy="6620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9010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7170" name="Picture 2" descr="C:\Users\Eng-Yahya\Desktop\لا محل.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260649"/>
            <a:ext cx="8136904" cy="64087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06706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188640"/>
            <a:ext cx="8201913" cy="6357193"/>
          </a:xfrm>
        </p:spPr>
      </p:pic>
    </p:spTree>
    <p:extLst>
      <p:ext uri="{BB962C8B-B14F-4D97-AF65-F5344CB8AC3E}">
        <p14:creationId xmlns:p14="http://schemas.microsoft.com/office/powerpoint/2010/main" val="127532389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normAutofit/>
          </a:bodyPr>
          <a:lstStyle/>
          <a:p>
            <a:pPr algn="ctr"/>
            <a:r>
              <a:rPr lang="ar-SA" b="1" dirty="0">
                <a:solidFill>
                  <a:srgbClr val="FF0000"/>
                </a:solidFill>
                <a:latin typeface="Calibri"/>
                <a:ea typeface="Calibri"/>
                <a:cs typeface="Arial"/>
              </a:rPr>
              <a:t>الجمل التي لها محل من الإعراب وهي </a:t>
            </a:r>
            <a:r>
              <a:rPr lang="ar-SA" b="1" dirty="0" smtClean="0">
                <a:solidFill>
                  <a:srgbClr val="FF0000"/>
                </a:solidFill>
                <a:latin typeface="Calibri"/>
                <a:ea typeface="Calibri"/>
                <a:cs typeface="Arial"/>
              </a:rPr>
              <a:t>سبعٌ</a:t>
            </a:r>
            <a:endParaRPr lang="en-US" dirty="0">
              <a:solidFill>
                <a:srgbClr val="FF0000"/>
              </a:solidFill>
            </a:endParaRPr>
          </a:p>
        </p:txBody>
      </p:sp>
      <p:sp>
        <p:nvSpPr>
          <p:cNvPr id="3" name="عنصر نائب للمحتوى 2"/>
          <p:cNvSpPr>
            <a:spLocks noGrp="1"/>
          </p:cNvSpPr>
          <p:nvPr>
            <p:ph sz="quarter" idx="1"/>
          </p:nvPr>
        </p:nvSpPr>
        <p:spPr>
          <a:xfrm>
            <a:off x="251520" y="1052736"/>
            <a:ext cx="8424936" cy="5544616"/>
          </a:xfrm>
        </p:spPr>
        <p:txBody>
          <a:bodyPr>
            <a:noAutofit/>
          </a:bodyPr>
          <a:lstStyle/>
          <a:p>
            <a:pPr marL="0" marR="0" algn="justLow" rtl="1">
              <a:lnSpc>
                <a:spcPct val="107000"/>
              </a:lnSpc>
              <a:spcBef>
                <a:spcPts val="0"/>
              </a:spcBef>
              <a:spcAft>
                <a:spcPts val="800"/>
              </a:spcAft>
            </a:pPr>
            <a:r>
              <a:rPr lang="ar-SA" sz="2000" b="1" dirty="0" smtClean="0">
                <a:latin typeface="Calibri"/>
                <a:ea typeface="Calibri"/>
              </a:rPr>
              <a:t>*</a:t>
            </a:r>
            <a:r>
              <a:rPr lang="ar-SA" sz="2000" b="1" dirty="0">
                <a:latin typeface="Calibri"/>
                <a:ea typeface="Calibri"/>
              </a:rPr>
              <a:t>الجملة الخبرية: </a:t>
            </a:r>
            <a:r>
              <a:rPr lang="ar-SA" sz="2000" b="1" dirty="0" smtClean="0">
                <a:latin typeface="Calibri"/>
                <a:ea typeface="Calibri"/>
              </a:rPr>
              <a:t>وهي </a:t>
            </a:r>
            <a:r>
              <a:rPr lang="ar-SA" sz="2000" b="1" dirty="0">
                <a:latin typeface="Calibri"/>
                <a:ea typeface="Calibri"/>
              </a:rPr>
              <a:t>نوعان:</a:t>
            </a:r>
            <a:endParaRPr lang="en-US" sz="1400" b="1" dirty="0">
              <a:latin typeface="Calibri"/>
              <a:ea typeface="Calibri"/>
            </a:endParaRPr>
          </a:p>
          <a:p>
            <a:pPr marL="0" marR="0" indent="0" algn="justLow" rtl="1">
              <a:lnSpc>
                <a:spcPct val="107000"/>
              </a:lnSpc>
              <a:spcBef>
                <a:spcPts val="0"/>
              </a:spcBef>
              <a:spcAft>
                <a:spcPts val="800"/>
              </a:spcAft>
              <a:buNone/>
            </a:pPr>
            <a:r>
              <a:rPr lang="ar-IQ" sz="2000" b="1" dirty="0" smtClean="0">
                <a:latin typeface="Calibri"/>
                <a:ea typeface="Calibri"/>
              </a:rPr>
              <a:t>1-</a:t>
            </a:r>
            <a:r>
              <a:rPr lang="ar-SA" sz="2000" b="1" dirty="0" smtClean="0">
                <a:latin typeface="Calibri"/>
                <a:ea typeface="Calibri"/>
              </a:rPr>
              <a:t> </a:t>
            </a:r>
            <a:r>
              <a:rPr lang="ar-SA" sz="2000" b="1" dirty="0">
                <a:latin typeface="Calibri"/>
                <a:ea typeface="Calibri"/>
              </a:rPr>
              <a:t>خبرية في محل نصب لكان </a:t>
            </a:r>
            <a:r>
              <a:rPr lang="ar-SA" sz="2000" b="1" dirty="0" smtClean="0">
                <a:latin typeface="Calibri"/>
                <a:ea typeface="Calibri"/>
              </a:rPr>
              <a:t>وأخواتها.</a:t>
            </a:r>
            <a:r>
              <a:rPr lang="ar-IQ" sz="1400" b="1" dirty="0">
                <a:latin typeface="Calibri"/>
                <a:ea typeface="Calibri"/>
              </a:rPr>
              <a:t> </a:t>
            </a:r>
            <a:r>
              <a:rPr lang="ar-SA" sz="2000" b="1" dirty="0" smtClean="0">
                <a:latin typeface="Calibri"/>
                <a:ea typeface="Calibri"/>
              </a:rPr>
              <a:t>مثال</a:t>
            </a:r>
            <a:r>
              <a:rPr lang="ar-SA" sz="2000" b="1" dirty="0">
                <a:latin typeface="Calibri"/>
                <a:ea typeface="Calibri"/>
              </a:rPr>
              <a:t>: {كانَ </a:t>
            </a:r>
            <a:r>
              <a:rPr lang="ar-SA" sz="2000" b="1" dirty="0" smtClean="0">
                <a:latin typeface="Calibri"/>
                <a:ea typeface="Calibri"/>
              </a:rPr>
              <a:t>الطَّالبُ</a:t>
            </a:r>
            <a:r>
              <a:rPr lang="ar-IQ" sz="2000" b="1" dirty="0" smtClean="0">
                <a:latin typeface="Calibri"/>
                <a:ea typeface="Calibri"/>
              </a:rPr>
              <a:t> </a:t>
            </a:r>
            <a:r>
              <a:rPr lang="ar-SA" sz="2000" b="1" dirty="0" smtClean="0">
                <a:latin typeface="Calibri"/>
                <a:ea typeface="Calibri"/>
              </a:rPr>
              <a:t>(يَجُّدُ </a:t>
            </a:r>
            <a:r>
              <a:rPr lang="ar-SA" sz="2000" b="1" dirty="0">
                <a:latin typeface="Calibri"/>
                <a:ea typeface="Calibri"/>
              </a:rPr>
              <a:t>فِي دِرَاسَتِه).}فعلية{كانَ </a:t>
            </a:r>
            <a:r>
              <a:rPr lang="ar-SA" sz="2000" b="1" dirty="0" smtClean="0">
                <a:latin typeface="Calibri"/>
                <a:ea typeface="Calibri"/>
              </a:rPr>
              <a:t>الرَّجُلُ</a:t>
            </a:r>
            <a:r>
              <a:rPr lang="ar-IQ" sz="2000" b="1" dirty="0" smtClean="0">
                <a:latin typeface="Calibri"/>
                <a:ea typeface="Calibri"/>
              </a:rPr>
              <a:t> </a:t>
            </a:r>
            <a:r>
              <a:rPr lang="ar-SA" sz="2000" b="1" dirty="0" smtClean="0">
                <a:latin typeface="Calibri"/>
                <a:ea typeface="Calibri"/>
              </a:rPr>
              <a:t>(</a:t>
            </a:r>
            <a:r>
              <a:rPr lang="ar-SA" sz="2000" b="1" dirty="0">
                <a:latin typeface="Calibri"/>
                <a:ea typeface="Calibri"/>
              </a:rPr>
              <a:t>مِزاجُهُ صَعبٌ</a:t>
            </a:r>
            <a:r>
              <a:rPr lang="ar-SA" sz="2000" b="1" dirty="0" smtClean="0">
                <a:latin typeface="Calibri"/>
                <a:ea typeface="Calibri"/>
              </a:rPr>
              <a:t>).}</a:t>
            </a:r>
            <a:r>
              <a:rPr lang="ar-IQ" sz="2000" b="1" dirty="0" smtClean="0">
                <a:latin typeface="Calibri"/>
                <a:ea typeface="Calibri"/>
              </a:rPr>
              <a:t> </a:t>
            </a:r>
            <a:r>
              <a:rPr lang="ar-SA" sz="2000" b="1" dirty="0" smtClean="0">
                <a:latin typeface="Calibri"/>
                <a:ea typeface="Calibri"/>
              </a:rPr>
              <a:t>اسمية</a:t>
            </a:r>
            <a:r>
              <a:rPr lang="ar-IQ" sz="1400" b="1" dirty="0">
                <a:latin typeface="Calibri"/>
                <a:ea typeface="Calibri"/>
              </a:rPr>
              <a:t> </a:t>
            </a:r>
            <a:r>
              <a:rPr lang="ar-IQ" sz="1400" b="1" dirty="0" smtClean="0">
                <a:latin typeface="Calibri"/>
                <a:ea typeface="Calibri"/>
              </a:rPr>
              <a:t>.  2 </a:t>
            </a:r>
            <a:r>
              <a:rPr lang="ar-IQ" sz="2000" b="1" dirty="0" smtClean="0">
                <a:latin typeface="Calibri"/>
                <a:ea typeface="Calibri"/>
              </a:rPr>
              <a:t>-</a:t>
            </a:r>
            <a:r>
              <a:rPr lang="ar-SA" sz="2000" b="1" dirty="0" smtClean="0">
                <a:latin typeface="Calibri"/>
                <a:ea typeface="Calibri"/>
              </a:rPr>
              <a:t> </a:t>
            </a:r>
            <a:r>
              <a:rPr lang="ar-SA" sz="2000" b="1" dirty="0">
                <a:latin typeface="Calibri"/>
                <a:ea typeface="Calibri"/>
              </a:rPr>
              <a:t>خبرية في محل رفع وهي نوعان:</a:t>
            </a:r>
            <a:endParaRPr lang="en-US" sz="1400" b="1" dirty="0">
              <a:latin typeface="Calibri"/>
              <a:ea typeface="Calibri"/>
            </a:endParaRPr>
          </a:p>
          <a:p>
            <a:pPr marL="0" marR="0" algn="justLow" rtl="1">
              <a:lnSpc>
                <a:spcPct val="107000"/>
              </a:lnSpc>
              <a:spcBef>
                <a:spcPts val="0"/>
              </a:spcBef>
              <a:spcAft>
                <a:spcPts val="800"/>
              </a:spcAft>
            </a:pPr>
            <a:r>
              <a:rPr lang="ar-SA" sz="2000" b="1" dirty="0" smtClean="0">
                <a:latin typeface="Calibri"/>
                <a:ea typeface="Calibri"/>
              </a:rPr>
              <a:t>أ-</a:t>
            </a:r>
            <a:r>
              <a:rPr lang="ar-IQ" sz="2000" b="1" dirty="0" smtClean="0">
                <a:latin typeface="Calibri"/>
                <a:ea typeface="Calibri"/>
              </a:rPr>
              <a:t> </a:t>
            </a:r>
            <a:r>
              <a:rPr lang="ar-SA" sz="2000" b="1" dirty="0" smtClean="0">
                <a:latin typeface="Calibri"/>
                <a:ea typeface="Calibri"/>
              </a:rPr>
              <a:t>في </a:t>
            </a:r>
            <a:r>
              <a:rPr lang="ar-SA" sz="2000" b="1" dirty="0">
                <a:latin typeface="Calibri"/>
                <a:ea typeface="Calibri"/>
              </a:rPr>
              <a:t>محل رفع خبر لمبتدأ: مثال {الأمُّ(تُطعِمُ اِبنَها).} فعلية{الحَدِيقَةُ (وُ رُودهَا جَمِيلةٌ).} اسمية.</a:t>
            </a:r>
            <a:endParaRPr lang="en-US" sz="1400" b="1" dirty="0">
              <a:latin typeface="Calibri"/>
              <a:ea typeface="Calibri"/>
            </a:endParaRPr>
          </a:p>
          <a:p>
            <a:pPr marL="0" marR="0" algn="justLow" rtl="1">
              <a:lnSpc>
                <a:spcPct val="107000"/>
              </a:lnSpc>
              <a:spcBef>
                <a:spcPts val="0"/>
              </a:spcBef>
              <a:spcAft>
                <a:spcPts val="800"/>
              </a:spcAft>
            </a:pPr>
            <a:r>
              <a:rPr lang="ar-SA" sz="2000" b="1" dirty="0">
                <a:latin typeface="Calibri"/>
                <a:ea typeface="Calibri"/>
              </a:rPr>
              <a:t> ب- في محل رفع خبر لأنّ وأخواتها: مثال: {لعلّ المُهَاجر(يَعُوْد)} فعلية {ليْتَ الطَّالب (نَتَائِجُهُ جَيِّدةٌ)} اسمية</a:t>
            </a:r>
            <a:r>
              <a:rPr lang="ar-SA" sz="2000" b="1" dirty="0" smtClean="0">
                <a:latin typeface="Calibri"/>
                <a:ea typeface="Calibri"/>
              </a:rPr>
              <a:t>.</a:t>
            </a:r>
            <a:endParaRPr lang="en-US" sz="1400" b="1" dirty="0">
              <a:latin typeface="Calibri"/>
              <a:ea typeface="Calibri"/>
            </a:endParaRPr>
          </a:p>
          <a:p>
            <a:pPr marL="0" marR="0" algn="justLow" rtl="1">
              <a:lnSpc>
                <a:spcPct val="107000"/>
              </a:lnSpc>
              <a:spcBef>
                <a:spcPts val="0"/>
              </a:spcBef>
              <a:spcAft>
                <a:spcPts val="800"/>
              </a:spcAft>
            </a:pPr>
            <a:r>
              <a:rPr lang="ar-SA" sz="2000" b="1" dirty="0">
                <a:latin typeface="Calibri"/>
                <a:ea typeface="Calibri"/>
              </a:rPr>
              <a:t> *الجملة الحالية: محلها النصب : ولها </a:t>
            </a:r>
            <a:r>
              <a:rPr lang="ar-SA" sz="2000" b="1" dirty="0" smtClean="0">
                <a:latin typeface="Calibri"/>
                <a:ea typeface="Calibri"/>
              </a:rPr>
              <a:t>شرطان:</a:t>
            </a:r>
            <a:r>
              <a:rPr lang="ar-IQ" sz="1400" b="1" dirty="0">
                <a:latin typeface="Calibri"/>
                <a:ea typeface="Calibri"/>
              </a:rPr>
              <a:t> </a:t>
            </a:r>
            <a:r>
              <a:rPr lang="ar-IQ" sz="1400" b="1" dirty="0" smtClean="0">
                <a:latin typeface="Calibri"/>
                <a:ea typeface="Calibri"/>
              </a:rPr>
              <a:t>أ- </a:t>
            </a:r>
            <a:r>
              <a:rPr lang="ar-SA" sz="2000" b="1" dirty="0" smtClean="0">
                <a:latin typeface="Calibri"/>
                <a:ea typeface="Calibri"/>
              </a:rPr>
              <a:t>أن </a:t>
            </a:r>
            <a:r>
              <a:rPr lang="ar-SA" sz="2000" b="1" dirty="0">
                <a:latin typeface="Calibri"/>
                <a:ea typeface="Calibri"/>
              </a:rPr>
              <a:t>يكونَ صاحبُ الحال معرفةً.</a:t>
            </a:r>
            <a:endParaRPr lang="en-US" sz="1400" b="1" dirty="0">
              <a:latin typeface="Calibri"/>
              <a:ea typeface="Calibri"/>
            </a:endParaRPr>
          </a:p>
          <a:p>
            <a:pPr marL="0" marR="0" algn="justLow" rtl="1">
              <a:lnSpc>
                <a:spcPct val="107000"/>
              </a:lnSpc>
              <a:spcBef>
                <a:spcPts val="0"/>
              </a:spcBef>
              <a:spcAft>
                <a:spcPts val="800"/>
              </a:spcAft>
            </a:pPr>
            <a:r>
              <a:rPr lang="ar-SA" sz="2000" b="1" dirty="0">
                <a:latin typeface="Calibri"/>
                <a:ea typeface="Calibri"/>
              </a:rPr>
              <a:t> ب- أن تشتمل جملةُ الحال على ضميرٍ عائدٍ على صاحب الحال. نحو: جاءَني </a:t>
            </a:r>
            <a:r>
              <a:rPr lang="ar-SA" sz="2000" b="1" dirty="0" smtClean="0">
                <a:latin typeface="Calibri"/>
                <a:ea typeface="Calibri"/>
              </a:rPr>
              <a:t>صديقي</a:t>
            </a:r>
            <a:r>
              <a:rPr lang="ar-IQ" sz="2000" b="1" dirty="0" smtClean="0">
                <a:latin typeface="Calibri"/>
                <a:ea typeface="Calibri"/>
              </a:rPr>
              <a:t> </a:t>
            </a:r>
            <a:r>
              <a:rPr lang="ar-SA" sz="2000" b="1" dirty="0" smtClean="0">
                <a:latin typeface="Calibri"/>
                <a:ea typeface="Calibri"/>
              </a:rPr>
              <a:t>( </a:t>
            </a:r>
            <a:r>
              <a:rPr lang="ar-SA" sz="2000" b="1" dirty="0">
                <a:latin typeface="Calibri"/>
                <a:ea typeface="Calibri"/>
              </a:rPr>
              <a:t>يضحك </a:t>
            </a:r>
            <a:r>
              <a:rPr lang="ar-SA" sz="2000" b="1" dirty="0" smtClean="0">
                <a:latin typeface="Calibri"/>
                <a:ea typeface="Calibri"/>
              </a:rPr>
              <a:t>)</a:t>
            </a:r>
            <a:endParaRPr lang="en-US" sz="1400" b="1" dirty="0">
              <a:latin typeface="Calibri"/>
              <a:ea typeface="Calibri"/>
            </a:endParaRPr>
          </a:p>
          <a:p>
            <a:pPr marL="0" marR="0" algn="justLow" rtl="1">
              <a:lnSpc>
                <a:spcPct val="107000"/>
              </a:lnSpc>
              <a:spcBef>
                <a:spcPts val="0"/>
              </a:spcBef>
              <a:spcAft>
                <a:spcPts val="800"/>
              </a:spcAft>
            </a:pPr>
            <a:r>
              <a:rPr lang="ar-SA" sz="2000" b="1" dirty="0">
                <a:latin typeface="Calibri"/>
                <a:ea typeface="Calibri"/>
              </a:rPr>
              <a:t>-قد تأتي جملةُ الحال مقترنةً بالواو ، </a:t>
            </a:r>
            <a:r>
              <a:rPr lang="ar-SA" sz="2000" b="1" dirty="0" smtClean="0">
                <a:latin typeface="Calibri"/>
                <a:ea typeface="Calibri"/>
              </a:rPr>
              <a:t>نحو:</a:t>
            </a:r>
            <a:r>
              <a:rPr lang="ar-IQ" sz="2000" b="1" dirty="0" smtClean="0">
                <a:latin typeface="Calibri"/>
                <a:ea typeface="Calibri"/>
              </a:rPr>
              <a:t> </a:t>
            </a:r>
            <a:r>
              <a:rPr lang="ar-SA" sz="2000" b="1" dirty="0" smtClean="0">
                <a:latin typeface="Calibri"/>
                <a:ea typeface="Calibri"/>
              </a:rPr>
              <a:t>جئْتُ </a:t>
            </a:r>
            <a:r>
              <a:rPr lang="ar-SA" sz="2000" b="1" dirty="0">
                <a:latin typeface="Calibri"/>
                <a:ea typeface="Calibri"/>
              </a:rPr>
              <a:t>و(المطرُ منهمرٌ</a:t>
            </a:r>
            <a:r>
              <a:rPr lang="ar-SA" sz="2000" b="1" dirty="0" smtClean="0">
                <a:latin typeface="Calibri"/>
                <a:ea typeface="Calibri"/>
              </a:rPr>
              <a:t>.)</a:t>
            </a:r>
            <a:endParaRPr lang="en-US" sz="1400" b="1" dirty="0">
              <a:latin typeface="Calibri"/>
              <a:ea typeface="Calibri"/>
            </a:endParaRPr>
          </a:p>
          <a:p>
            <a:pPr marL="0" marR="0" algn="justLow" rtl="1">
              <a:lnSpc>
                <a:spcPct val="107000"/>
              </a:lnSpc>
              <a:spcBef>
                <a:spcPts val="0"/>
              </a:spcBef>
              <a:spcAft>
                <a:spcPts val="800"/>
              </a:spcAft>
            </a:pPr>
            <a:r>
              <a:rPr lang="ar-SA" sz="2000" b="1" dirty="0">
                <a:latin typeface="Calibri"/>
                <a:ea typeface="Calibri"/>
              </a:rPr>
              <a:t> *الجملة المفعولية: محلُّها النّصب: تكون مفعولاً به للأفعال التي تتعدّى إلى مفعول به واحد وخاصّة بعد القول أو ما في </a:t>
            </a:r>
            <a:r>
              <a:rPr lang="ar-SA" sz="2000" b="1" dirty="0" smtClean="0">
                <a:latin typeface="Calibri"/>
                <a:ea typeface="Calibri"/>
              </a:rPr>
              <a:t>معناه</a:t>
            </a:r>
            <a:r>
              <a:rPr lang="ar-IQ" sz="2000" b="1" dirty="0" smtClean="0">
                <a:latin typeface="Calibri"/>
                <a:ea typeface="Calibri"/>
              </a:rPr>
              <a:t>: </a:t>
            </a:r>
            <a:r>
              <a:rPr lang="ar-SA" sz="2000" b="1" dirty="0" smtClean="0">
                <a:latin typeface="Calibri"/>
                <a:ea typeface="Calibri"/>
              </a:rPr>
              <a:t>(أجاب</a:t>
            </a:r>
            <a:r>
              <a:rPr lang="ar-SA" sz="2000" b="1" dirty="0">
                <a:latin typeface="Calibri"/>
                <a:ea typeface="Calibri"/>
              </a:rPr>
              <a:t>، ردّ، أردف) مثال: {قَالَ الرَّجُل (الحِلْمُ سيّدُ الأخلاق )}. جملة مقول القول في محلّ نصب مفعول </a:t>
            </a:r>
            <a:r>
              <a:rPr lang="ar-SA" sz="2000" b="1" dirty="0" smtClean="0">
                <a:latin typeface="Calibri"/>
                <a:ea typeface="Calibri"/>
              </a:rPr>
              <a:t>به</a:t>
            </a:r>
            <a:r>
              <a:rPr lang="ar-IQ" sz="1400" b="1" dirty="0" smtClean="0">
                <a:latin typeface="Calibri"/>
                <a:ea typeface="Calibri"/>
              </a:rPr>
              <a:t>. </a:t>
            </a:r>
          </a:p>
          <a:p>
            <a:pPr marL="0" marR="0" algn="justLow" rtl="1">
              <a:lnSpc>
                <a:spcPct val="107000"/>
              </a:lnSpc>
              <a:spcBef>
                <a:spcPts val="0"/>
              </a:spcBef>
              <a:spcAft>
                <a:spcPts val="800"/>
              </a:spcAft>
            </a:pPr>
            <a:r>
              <a:rPr lang="ar-SA" sz="2000" b="1" dirty="0" smtClean="0">
                <a:latin typeface="Calibri"/>
                <a:ea typeface="Calibri"/>
              </a:rPr>
              <a:t> </a:t>
            </a:r>
            <a:r>
              <a:rPr lang="ar-SA" sz="2000" b="1" dirty="0">
                <a:latin typeface="Calibri"/>
                <a:ea typeface="Calibri"/>
              </a:rPr>
              <a:t>وتقع مفعولاً به ثانياً للأفعال التي تتعدّى إلى </a:t>
            </a:r>
            <a:r>
              <a:rPr lang="ar-SA" sz="2000" b="1" dirty="0" smtClean="0">
                <a:latin typeface="Calibri"/>
                <a:ea typeface="Calibri"/>
              </a:rPr>
              <a:t>مفعولين.</a:t>
            </a:r>
            <a:r>
              <a:rPr lang="ar-IQ" sz="1400" b="1" dirty="0">
                <a:latin typeface="Calibri"/>
                <a:ea typeface="Calibri"/>
              </a:rPr>
              <a:t> </a:t>
            </a:r>
            <a:r>
              <a:rPr lang="ar-SA" sz="2000" b="1" dirty="0" smtClean="0">
                <a:latin typeface="Calibri"/>
                <a:ea typeface="Calibri"/>
              </a:rPr>
              <a:t>مثال</a:t>
            </a:r>
            <a:r>
              <a:rPr lang="ar-SA" sz="2000" b="1" dirty="0">
                <a:latin typeface="Calibri"/>
                <a:ea typeface="Calibri"/>
              </a:rPr>
              <a:t>: {علمْتُ (أنَّ الدَّرسَ تَأجَّل)} إن مع اسمها و خبرها سدّت مسدّ مفعولي(علم) في محلّ نصب. </a:t>
            </a:r>
            <a:endParaRPr lang="en-US" sz="1400" b="1" dirty="0">
              <a:effectLst/>
              <a:latin typeface="Calibri"/>
              <a:ea typeface="Calibri"/>
            </a:endParaRPr>
          </a:p>
        </p:txBody>
      </p:sp>
    </p:spTree>
    <p:extLst>
      <p:ext uri="{BB962C8B-B14F-4D97-AF65-F5344CB8AC3E}">
        <p14:creationId xmlns:p14="http://schemas.microsoft.com/office/powerpoint/2010/main" val="395565186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836712"/>
            <a:ext cx="3384376" cy="4536504"/>
          </a:xfrm>
        </p:spPr>
      </p:pic>
      <p:sp>
        <p:nvSpPr>
          <p:cNvPr id="2" name="مستطيل 1"/>
          <p:cNvSpPr/>
          <p:nvPr/>
        </p:nvSpPr>
        <p:spPr>
          <a:xfrm>
            <a:off x="3635896" y="1484784"/>
            <a:ext cx="4572000" cy="2672335"/>
          </a:xfrm>
          <a:prstGeom prst="rect">
            <a:avLst/>
          </a:prstGeom>
        </p:spPr>
        <p:txBody>
          <a:bodyPr>
            <a:spAutoFit/>
          </a:bodyPr>
          <a:lstStyle/>
          <a:p>
            <a:pPr algn="ctr">
              <a:lnSpc>
                <a:spcPct val="107000"/>
              </a:lnSpc>
              <a:spcAft>
                <a:spcPts val="800"/>
              </a:spcAft>
            </a:pPr>
            <a:r>
              <a:rPr lang="ar-IQ" b="1" dirty="0" smtClean="0">
                <a:latin typeface="Calibri"/>
                <a:ea typeface="Calibri"/>
                <a:cs typeface="Arial"/>
              </a:rPr>
              <a:t>المصادر:</a:t>
            </a:r>
          </a:p>
          <a:p>
            <a:pPr algn="ctr">
              <a:lnSpc>
                <a:spcPct val="107000"/>
              </a:lnSpc>
              <a:spcAft>
                <a:spcPts val="800"/>
              </a:spcAft>
            </a:pPr>
            <a:r>
              <a:rPr lang="ar-IQ" sz="2400" b="1" dirty="0" smtClean="0">
                <a:solidFill>
                  <a:srgbClr val="FF0000"/>
                </a:solidFill>
                <a:latin typeface="Calibri"/>
                <a:ea typeface="Calibri"/>
                <a:cs typeface="Arial"/>
              </a:rPr>
              <a:t>اعراب الجمل  </a:t>
            </a:r>
            <a:r>
              <a:rPr lang="ar-IQ" sz="2400" b="1" dirty="0">
                <a:solidFill>
                  <a:srgbClr val="FF0000"/>
                </a:solidFill>
                <a:latin typeface="Calibri"/>
                <a:ea typeface="Calibri"/>
                <a:cs typeface="Arial"/>
              </a:rPr>
              <a:t>واشباه الجمل </a:t>
            </a:r>
            <a:r>
              <a:rPr lang="ar-IQ" sz="2400" b="1" dirty="0" smtClean="0">
                <a:solidFill>
                  <a:srgbClr val="FF0000"/>
                </a:solidFill>
                <a:latin typeface="Calibri"/>
                <a:ea typeface="Calibri"/>
                <a:cs typeface="Arial"/>
              </a:rPr>
              <a:t>/ د. فخر الدين </a:t>
            </a:r>
            <a:r>
              <a:rPr lang="ar-IQ" sz="2400" b="1" dirty="0" err="1" smtClean="0">
                <a:solidFill>
                  <a:srgbClr val="FF0000"/>
                </a:solidFill>
                <a:latin typeface="Calibri"/>
                <a:ea typeface="Calibri"/>
                <a:cs typeface="Arial"/>
              </a:rPr>
              <a:t>قباوة</a:t>
            </a:r>
            <a:r>
              <a:rPr lang="ar-IQ" sz="2400" b="1" dirty="0" smtClean="0">
                <a:solidFill>
                  <a:srgbClr val="FF0000"/>
                </a:solidFill>
                <a:latin typeface="Calibri"/>
                <a:ea typeface="Calibri"/>
                <a:cs typeface="Arial"/>
              </a:rPr>
              <a:t>.</a:t>
            </a:r>
            <a:r>
              <a:rPr lang="ar-IQ" sz="2400" b="1" dirty="0">
                <a:solidFill>
                  <a:srgbClr val="FF0000"/>
                </a:solidFill>
                <a:latin typeface="Calibri"/>
                <a:ea typeface="Calibri"/>
                <a:cs typeface="Arial"/>
              </a:rPr>
              <a:t> </a:t>
            </a:r>
            <a:r>
              <a:rPr lang="ar-IQ" sz="2400" b="1" dirty="0" smtClean="0">
                <a:solidFill>
                  <a:srgbClr val="FF0000"/>
                </a:solidFill>
                <a:latin typeface="Calibri"/>
                <a:ea typeface="Calibri"/>
                <a:cs typeface="Arial"/>
              </a:rPr>
              <a:t>ص 12 وما بعدها</a:t>
            </a:r>
            <a:endParaRPr lang="en-US" b="1" dirty="0">
              <a:solidFill>
                <a:srgbClr val="FF0000"/>
              </a:solidFill>
              <a:latin typeface="Calibri"/>
              <a:ea typeface="Calibri"/>
              <a:cs typeface="Arial"/>
            </a:endParaRPr>
          </a:p>
          <a:p>
            <a:pPr marL="285750" indent="-285750">
              <a:lnSpc>
                <a:spcPct val="107000"/>
              </a:lnSpc>
              <a:spcAft>
                <a:spcPts val="800"/>
              </a:spcAft>
              <a:buFontTx/>
              <a:buChar char="-"/>
            </a:pPr>
            <a:r>
              <a:rPr lang="ar-SA" sz="2400" b="1" dirty="0" smtClean="0">
                <a:solidFill>
                  <a:srgbClr val="FF0000"/>
                </a:solidFill>
                <a:latin typeface="Calibri"/>
                <a:ea typeface="Calibri"/>
                <a:cs typeface="Arial"/>
              </a:rPr>
              <a:t>التطبيق </a:t>
            </a:r>
            <a:r>
              <a:rPr lang="ar-SA" sz="2400" b="1" dirty="0">
                <a:solidFill>
                  <a:srgbClr val="FF0000"/>
                </a:solidFill>
                <a:latin typeface="Calibri"/>
                <a:ea typeface="Calibri"/>
                <a:cs typeface="Arial"/>
              </a:rPr>
              <a:t>النحوي، للدكتور عبده الراجحي، </a:t>
            </a:r>
            <a:r>
              <a:rPr lang="ar-SA" sz="2400" b="1" dirty="0" smtClean="0">
                <a:solidFill>
                  <a:srgbClr val="FF0000"/>
                </a:solidFill>
                <a:latin typeface="Calibri"/>
                <a:ea typeface="Calibri"/>
                <a:cs typeface="Arial"/>
              </a:rPr>
              <a:t>الصفحات من</a:t>
            </a:r>
            <a:r>
              <a:rPr lang="ar-IQ" sz="2400" b="1" dirty="0" smtClean="0">
                <a:solidFill>
                  <a:srgbClr val="FF0000"/>
                </a:solidFill>
                <a:latin typeface="Calibri"/>
                <a:ea typeface="Calibri"/>
                <a:cs typeface="Arial"/>
              </a:rPr>
              <a:t> ص</a:t>
            </a:r>
            <a:r>
              <a:rPr lang="ar-SA" sz="2400" b="1" dirty="0" smtClean="0">
                <a:solidFill>
                  <a:srgbClr val="FF0000"/>
                </a:solidFill>
                <a:latin typeface="Calibri"/>
                <a:ea typeface="Calibri"/>
                <a:cs typeface="Arial"/>
              </a:rPr>
              <a:t> </a:t>
            </a:r>
            <a:r>
              <a:rPr lang="ar-SA" sz="2400" b="1" dirty="0">
                <a:solidFill>
                  <a:srgbClr val="FF0000"/>
                </a:solidFill>
                <a:latin typeface="Calibri"/>
                <a:ea typeface="Calibri"/>
                <a:cs typeface="Arial"/>
              </a:rPr>
              <a:t>299 وما بعدها</a:t>
            </a:r>
            <a:r>
              <a:rPr lang="ar-SA" sz="2400" b="1" dirty="0" smtClean="0">
                <a:solidFill>
                  <a:srgbClr val="FF0000"/>
                </a:solidFill>
                <a:latin typeface="Calibri"/>
                <a:ea typeface="Calibri"/>
                <a:cs typeface="Arial"/>
              </a:rPr>
              <a:t>.</a:t>
            </a:r>
            <a:endParaRPr lang="ar-IQ" sz="2400" b="1" dirty="0" smtClean="0">
              <a:solidFill>
                <a:srgbClr val="FF0000"/>
              </a:solidFill>
              <a:latin typeface="Calibri"/>
              <a:ea typeface="Calibri"/>
              <a:cs typeface="Arial"/>
            </a:endParaRPr>
          </a:p>
          <a:p>
            <a:pPr marL="285750" indent="-285750">
              <a:lnSpc>
                <a:spcPct val="107000"/>
              </a:lnSpc>
              <a:spcAft>
                <a:spcPts val="800"/>
              </a:spcAft>
              <a:buFontTx/>
              <a:buChar char="-"/>
            </a:pPr>
            <a:r>
              <a:rPr lang="ar-SA" sz="2400" b="1" dirty="0">
                <a:solidFill>
                  <a:srgbClr val="FF0000"/>
                </a:solidFill>
                <a:latin typeface="Calibri"/>
                <a:ea typeface="Calibri"/>
                <a:cs typeface="Arial"/>
              </a:rPr>
              <a:t>الموجز في قواعد النحو  سعيد </a:t>
            </a:r>
            <a:r>
              <a:rPr lang="ar-SA" sz="2400" b="1" dirty="0" smtClean="0">
                <a:solidFill>
                  <a:srgbClr val="FF0000"/>
                </a:solidFill>
                <a:latin typeface="Calibri"/>
                <a:ea typeface="Calibri"/>
                <a:cs typeface="Arial"/>
              </a:rPr>
              <a:t>الافغاني</a:t>
            </a:r>
            <a:r>
              <a:rPr lang="ar-IQ" sz="2400" b="1" dirty="0" smtClean="0">
                <a:solidFill>
                  <a:srgbClr val="FF0000"/>
                </a:solidFill>
                <a:latin typeface="Calibri"/>
                <a:ea typeface="Calibri"/>
                <a:cs typeface="Arial"/>
              </a:rPr>
              <a:t> </a:t>
            </a:r>
            <a:endParaRPr lang="en-US" sz="2400" b="1" dirty="0">
              <a:solidFill>
                <a:srgbClr val="FF0000"/>
              </a:solidFill>
              <a:effectLst/>
              <a:latin typeface="Calibri"/>
              <a:ea typeface="Calibri"/>
              <a:cs typeface="Arial"/>
            </a:endParaRPr>
          </a:p>
        </p:txBody>
      </p:sp>
    </p:spTree>
    <p:extLst>
      <p:ext uri="{BB962C8B-B14F-4D97-AF65-F5344CB8AC3E}">
        <p14:creationId xmlns:p14="http://schemas.microsoft.com/office/powerpoint/2010/main" val="353521240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476672"/>
            <a:ext cx="8219256" cy="5997280"/>
          </a:xfrm>
        </p:spPr>
        <p:txBody>
          <a:bodyPr>
            <a:normAutofit fontScale="70000" lnSpcReduction="20000"/>
          </a:bodyPr>
          <a:lstStyle/>
          <a:p>
            <a:pPr marL="0" marR="0" algn="justLow" rtl="1">
              <a:lnSpc>
                <a:spcPct val="107000"/>
              </a:lnSpc>
              <a:spcBef>
                <a:spcPts val="0"/>
              </a:spcBef>
              <a:spcAft>
                <a:spcPts val="800"/>
              </a:spcAft>
            </a:pPr>
            <a:r>
              <a:rPr lang="ar-SA" dirty="0">
                <a:latin typeface="Calibri"/>
                <a:ea typeface="Calibri"/>
                <a:cs typeface="Arial"/>
              </a:rPr>
              <a:t> </a:t>
            </a:r>
            <a:r>
              <a:rPr lang="ar-SA" sz="2600" b="1" dirty="0">
                <a:latin typeface="Calibri"/>
                <a:ea typeface="Calibri"/>
                <a:cs typeface="Arial"/>
              </a:rPr>
              <a:t>*الجملة الوصفية : تكون في محل رفع ونصب وجر، بحسب الموصوف: لها شرطان:</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أ- أن يكون الموصوف نكرة.</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ب-أن تشتمل جملة النعت على ضمير بارز أو مستتر يعود على المنعوت</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مثال: {إنَّه طَّالبٌ (يواظب) على دراسته}. رفع صفة {مَررتُ برجلٍ(يحرثُ)أرضه} جرّ صفة.</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 الوقتُ سيفٌ (حدّه) قاطعٌ } اسمية رفع صفة {رَأيتُ طِفلاً(وجههُ) جميلٌ} نصب صفة.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*الجملة الإضافية: محلُّها الجرّ : وهي كلُّ جملة تقع بعد ظرف ،كجمل أفعال الشرط بعد الأدوات</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(إذا، كلّما، لمّا، حيثما، متى، أيّا ن، أينما، أنّى) مثال: {إِذا(جئتَني) أَكْرمتُكَ}، {أهوى السفرَ حينَ (الليل يأتي)}.</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*جملة جواب الشرط الجازم المقترن بالفاء: محلها الجزم ولها شرطان:</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أ- أن يكونَ الشرطُ جازماً مثال: {من ْيجتهدْ فالنجاحُ حليفهُ)}. في محلّ جزم جواب الشرط الجازم.</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ب- أن تقترن بالفاء مثال: {إنْ تسافرْ (فلن تندم)} إن اختلَّ أحد الشرطين لم يعدْ لها محلٌ من الإعراب.</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*الجملة المعطوفة على جملة لها محل من الإعراب: تكون في محل رفع ونصب وجر بحسب المعطوف عليه:</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مثال {الأزهارُ(تنثر العطرَ ) و (تُبهجُ النَّاظرين)}. جملة معطوفة على جملة محلها الرَّفع</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فهي مثلها في محل رفع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{كنتُ(أدرسُ) و (أشربُ القهوةَ)}. جملة معطوفة على جملة محلُّها النصبُ فهي مثلها في محلِّ نصبٍ.</a:t>
            </a:r>
            <a:endParaRPr lang="en-US" sz="1700" b="1" dirty="0">
              <a:effectLst/>
              <a:latin typeface="Calibri"/>
              <a:ea typeface="Calibri"/>
              <a:cs typeface="Arial"/>
            </a:endParaRPr>
          </a:p>
        </p:txBody>
      </p:sp>
    </p:spTree>
    <p:extLst>
      <p:ext uri="{BB962C8B-B14F-4D97-AF65-F5344CB8AC3E}">
        <p14:creationId xmlns:p14="http://schemas.microsoft.com/office/powerpoint/2010/main" val="420763762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9552" y="260648"/>
            <a:ext cx="7923204" cy="6141169"/>
          </a:xfrm>
        </p:spPr>
      </p:pic>
    </p:spTree>
    <p:extLst>
      <p:ext uri="{BB962C8B-B14F-4D97-AF65-F5344CB8AC3E}">
        <p14:creationId xmlns:p14="http://schemas.microsoft.com/office/powerpoint/2010/main" val="4069712752"/>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Eng-Yahya\Desktop\تعليم الكتروني\جملة\الجمل التي لها محل من الاعراب.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251520" y="188640"/>
            <a:ext cx="8424935" cy="6480720"/>
          </a:xfrm>
          <a:prstGeom prst="rect">
            <a:avLst/>
          </a:prstGeom>
          <a:noFill/>
          <a:extLst>
            <a:ext uri="{909E8E84-426E-40DD-AFC4-6F175D3DCCD1}">
              <a14:hiddenFill xmlns:a14="http://schemas.microsoft.com/office/drawing/2010/main">
                <a:solidFill>
                  <a:srgbClr val="FFFFFF"/>
                </a:solidFill>
              </a14:hiddenFill>
            </a:ext>
          </a:extLst>
        </p:spPr>
      </p:pic>
      <p:sp>
        <p:nvSpPr>
          <p:cNvPr id="2" name="نجمة ذات 5 نقاط 1"/>
          <p:cNvSpPr/>
          <p:nvPr/>
        </p:nvSpPr>
        <p:spPr>
          <a:xfrm>
            <a:off x="139552" y="-33104"/>
            <a:ext cx="2304256" cy="18002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dirty="0" smtClean="0">
                <a:solidFill>
                  <a:srgbClr val="FFFF00"/>
                </a:solidFill>
              </a:rPr>
              <a:t>خلاصة</a:t>
            </a:r>
            <a:endParaRPr lang="en-US" sz="2400" b="1" dirty="0">
              <a:solidFill>
                <a:srgbClr val="FFFF00"/>
              </a:solidFill>
            </a:endParaRPr>
          </a:p>
        </p:txBody>
      </p:sp>
    </p:spTree>
    <p:extLst>
      <p:ext uri="{BB962C8B-B14F-4D97-AF65-F5344CB8AC3E}">
        <p14:creationId xmlns:p14="http://schemas.microsoft.com/office/powerpoint/2010/main" val="325433367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عنصر نائب للمحتوى 5"/>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457712"/>
            <a:ext cx="8568952" cy="6408712"/>
          </a:xfrm>
        </p:spPr>
      </p:pic>
      <p:sp>
        <p:nvSpPr>
          <p:cNvPr id="2" name="سهم للأسفل 1"/>
          <p:cNvSpPr/>
          <p:nvPr/>
        </p:nvSpPr>
        <p:spPr>
          <a:xfrm>
            <a:off x="495792" y="260648"/>
            <a:ext cx="1944216" cy="19168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solidFill>
                  <a:srgbClr val="FFFF00"/>
                </a:solidFill>
                <a:cs typeface="Akhbar MT" pitchFamily="2" charset="-78"/>
              </a:rPr>
              <a:t>خلاصة</a:t>
            </a:r>
            <a:endParaRPr lang="en-US" sz="2800" b="1" dirty="0">
              <a:solidFill>
                <a:srgbClr val="FFFF00"/>
              </a:solidFill>
              <a:cs typeface="Akhbar MT" pitchFamily="2" charset="-78"/>
            </a:endParaRPr>
          </a:p>
        </p:txBody>
      </p:sp>
    </p:spTree>
    <p:extLst>
      <p:ext uri="{BB962C8B-B14F-4D97-AF65-F5344CB8AC3E}">
        <p14:creationId xmlns:p14="http://schemas.microsoft.com/office/powerpoint/2010/main" val="290581513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normAutofit/>
          </a:bodyPr>
          <a:lstStyle/>
          <a:p>
            <a:pPr algn="ctr"/>
            <a:r>
              <a:rPr lang="ar-SA" b="1" dirty="0">
                <a:solidFill>
                  <a:srgbClr val="FF0000"/>
                </a:solidFill>
                <a:latin typeface="Calibri"/>
                <a:ea typeface="Calibri"/>
                <a:cs typeface="Arial"/>
              </a:rPr>
              <a:t>الجمل التي لا محلّ لها من الإعراب وهي </a:t>
            </a:r>
            <a:endParaRPr lang="en-US" dirty="0">
              <a:solidFill>
                <a:srgbClr val="FF0000"/>
              </a:solidFill>
            </a:endParaRPr>
          </a:p>
        </p:txBody>
      </p:sp>
      <p:sp>
        <p:nvSpPr>
          <p:cNvPr id="3" name="عنصر نائب للمحتوى 2"/>
          <p:cNvSpPr>
            <a:spLocks noGrp="1"/>
          </p:cNvSpPr>
          <p:nvPr>
            <p:ph sz="quarter" idx="1"/>
          </p:nvPr>
        </p:nvSpPr>
        <p:spPr>
          <a:xfrm>
            <a:off x="251520" y="1268760"/>
            <a:ext cx="8352928" cy="5400600"/>
          </a:xfrm>
        </p:spPr>
        <p:txBody>
          <a:bodyPr>
            <a:noAutofit/>
          </a:bodyPr>
          <a:lstStyle/>
          <a:p>
            <a:pPr marL="0" marR="0" algn="justLow" rtl="1">
              <a:lnSpc>
                <a:spcPct val="107000"/>
              </a:lnSpc>
              <a:spcBef>
                <a:spcPts val="0"/>
              </a:spcBef>
              <a:spcAft>
                <a:spcPts val="800"/>
              </a:spcAft>
            </a:pPr>
            <a:r>
              <a:rPr lang="ar-SA" sz="1800" b="1" dirty="0" smtClean="0">
                <a:latin typeface="Calibri"/>
                <a:ea typeface="Calibri"/>
                <a:cs typeface="Arial"/>
              </a:rPr>
              <a:t>*</a:t>
            </a:r>
            <a:r>
              <a:rPr lang="ar-SA" sz="1800" b="1" dirty="0">
                <a:latin typeface="Calibri"/>
                <a:ea typeface="Calibri"/>
                <a:cs typeface="Arial"/>
              </a:rPr>
              <a:t>الجملة الابتدائية: هي الجملة التي يُبدأ بها الكلام سواء كانت اسمية أو فعلية.</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مثال: {(ذهب) إلى المدرسة}. فعلية. {(الجوُّ لطيفٌ) هذا المساء}. اسمية</a:t>
            </a:r>
            <a:r>
              <a:rPr lang="ar-SA" sz="1800" b="1" dirty="0" smtClean="0">
                <a:latin typeface="Calibri"/>
                <a:ea typeface="Calibri"/>
                <a:cs typeface="Arial"/>
              </a:rPr>
              <a:t>.</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*الجملة الاستئنافية: هي الجملة التي يتتابع من خلالها الكلام مفصولاً عن كلام أو متصل به بواسطة (و) أو (ف) </a:t>
            </a:r>
            <a:r>
              <a:rPr lang="ar-SA" sz="1800" b="1" dirty="0" err="1">
                <a:latin typeface="Calibri"/>
                <a:ea typeface="Calibri"/>
                <a:cs typeface="Arial"/>
              </a:rPr>
              <a:t>الإستئنافية</a:t>
            </a:r>
            <a:r>
              <a:rPr lang="ar-SA" sz="1800" b="1" dirty="0">
                <a:latin typeface="Calibri"/>
                <a:ea typeface="Calibri"/>
                <a:cs typeface="Arial"/>
              </a:rPr>
              <a:t>. الجملة الواقعة بعد (حتى) تكون استئنافية وذلك إذا كانت فعلية فعلها ماضٍ</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مثال: {ماتَ فلانٌ (رَحِمَهُ الله)}. أو مضارع مرفوع أو جملة اسمية. والجملة الواقعة بعد النداء تكون استئنافية نحوَ: يا صديقي (سأزورك غدا.)</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*جملة صلة الموصول: وهي الجملة التي تقع مباشرة بعد الاسم الموصول. </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مثال: {رَأيتُ الصَّديقَ الَّذي (تعرَّفت عليهِ البارحة)}.</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*جملة جواب القَسَم: وهي الجملة التي تقع جواباً بعد القسم مثال:{والله ( </a:t>
            </a:r>
            <a:r>
              <a:rPr lang="ar-SA" sz="1800" b="1" dirty="0" err="1">
                <a:latin typeface="Calibri"/>
                <a:ea typeface="Calibri"/>
                <a:cs typeface="Arial"/>
              </a:rPr>
              <a:t>لأُدَافِعَنَّ</a:t>
            </a:r>
            <a:r>
              <a:rPr lang="ar-SA" sz="1800" b="1" dirty="0">
                <a:latin typeface="Calibri"/>
                <a:ea typeface="Calibri"/>
                <a:cs typeface="Arial"/>
              </a:rPr>
              <a:t> )عَنْ بِلادي}.</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*الجملة التفسيرية: تقع بعد أحد الحروف التفسيرية ( أَنْ ، أًيْ )مثال: قال تعالى:</a:t>
            </a:r>
            <a:endParaRPr lang="en-US" sz="1200" b="1" dirty="0">
              <a:latin typeface="Calibri"/>
              <a:ea typeface="Calibri"/>
              <a:cs typeface="Arial"/>
            </a:endParaRPr>
          </a:p>
          <a:p>
            <a:pPr marL="0" marR="0" algn="justLow" rtl="1">
              <a:lnSpc>
                <a:spcPct val="107000"/>
              </a:lnSpc>
              <a:spcBef>
                <a:spcPts val="0"/>
              </a:spcBef>
              <a:spcAft>
                <a:spcPts val="800"/>
              </a:spcAft>
            </a:pPr>
            <a:r>
              <a:rPr lang="ar-SA" sz="1800" b="1" dirty="0">
                <a:latin typeface="Calibri"/>
                <a:ea typeface="Calibri"/>
                <a:cs typeface="Arial"/>
              </a:rPr>
              <a:t> {وَأوحى رَبُّكَ إِلَى النَّملِ (أنْ اتخذي)مِنَ الجبالِ بيوتاً}.أو تقع بعد( إذا ،إن) الداخلتين على اسم، إذ إنهما مختصتان بالدخول على الأفعال، عندئذ يعرب الاسم المرفوع بعدهما فاعلا لفعل محذوف يفسره المذكور بعده: {إذا الشَّعبُ يَوماً(أرادَ)الحَيَاةَ}. أو كقوله تعالى: "وإن أحدٌ من المشركين (أجارك) فأجرْه". فالجملتان هنا تفسيريتان للفعل المحذوف بعد (إذا، إن) لا محل لهما من الإعراب.</a:t>
            </a:r>
            <a:endParaRPr lang="en-US" sz="1200" b="1" dirty="0">
              <a:effectLst/>
              <a:latin typeface="Calibri"/>
              <a:ea typeface="Calibri"/>
              <a:cs typeface="Arial"/>
            </a:endParaRPr>
          </a:p>
        </p:txBody>
      </p:sp>
    </p:spTree>
    <p:extLst>
      <p:ext uri="{BB962C8B-B14F-4D97-AF65-F5344CB8AC3E}">
        <p14:creationId xmlns:p14="http://schemas.microsoft.com/office/powerpoint/2010/main" val="144002838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980728"/>
            <a:ext cx="7859216" cy="5493224"/>
          </a:xfrm>
        </p:spPr>
        <p:txBody>
          <a:bodyPr>
            <a:normAutofit fontScale="92500" lnSpcReduction="20000"/>
          </a:bodyPr>
          <a:lstStyle/>
          <a:p>
            <a:pPr marL="0" marR="0" indent="0" algn="justLow" rtl="1">
              <a:lnSpc>
                <a:spcPct val="107000"/>
              </a:lnSpc>
              <a:spcBef>
                <a:spcPts val="0"/>
              </a:spcBef>
              <a:spcAft>
                <a:spcPts val="800"/>
              </a:spcAft>
              <a:buNone/>
            </a:pPr>
            <a:r>
              <a:rPr lang="ar-SA" dirty="0" smtClean="0">
                <a:latin typeface="Calibri"/>
                <a:ea typeface="Calibri"/>
                <a:cs typeface="Arial"/>
              </a:rPr>
              <a:t>*</a:t>
            </a:r>
            <a:r>
              <a:rPr lang="ar-SA" sz="2600" b="1" dirty="0">
                <a:latin typeface="Calibri"/>
                <a:ea typeface="Calibri"/>
                <a:cs typeface="Arial"/>
              </a:rPr>
              <a:t>الجملة الاعتراضية: هي الجملة التي تقع بين جزأين متلازمين في جملة كوقوعها بين الفاعل و المفعول به أو بين الفعل و مفعوله مثال: {تذكَّر(-هَدَاكَ اللهُ-) وَقعَ سيوفنا}.</a:t>
            </a:r>
            <a:endParaRPr lang="en-US" sz="1700" b="1" dirty="0">
              <a:latin typeface="Calibri"/>
              <a:ea typeface="Calibri"/>
              <a:cs typeface="Arial"/>
            </a:endParaRPr>
          </a:p>
          <a:p>
            <a:pPr marL="0" marR="0" indent="0" algn="justLow" rtl="1">
              <a:lnSpc>
                <a:spcPct val="107000"/>
              </a:lnSpc>
              <a:spcBef>
                <a:spcPts val="0"/>
              </a:spcBef>
              <a:spcAft>
                <a:spcPts val="800"/>
              </a:spcAft>
              <a:buNone/>
            </a:pP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*الجملة المعطوفة على جملة ليس لها محلّ من الإعراب: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مثال: {أشرقتِ الشمسُ (فخرجَ الفلاَّحُونَ إلى حُقُولِهمْ)}. جملة ابتدائية.</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جملة معطوفة على جملة لا محلّ لها من الإعراب فهي مثلها لا محلّ لها من الإعراب أيضاً. </a:t>
            </a:r>
            <a:endParaRPr lang="en-US" sz="1700" b="1" dirty="0">
              <a:latin typeface="Calibri"/>
              <a:ea typeface="Calibri"/>
              <a:cs typeface="Arial"/>
            </a:endParaRPr>
          </a:p>
          <a:p>
            <a:pPr marL="0" marR="0" indent="0" algn="justLow" rtl="1">
              <a:lnSpc>
                <a:spcPct val="107000"/>
              </a:lnSpc>
              <a:spcBef>
                <a:spcPts val="0"/>
              </a:spcBef>
              <a:spcAft>
                <a:spcPts val="800"/>
              </a:spcAft>
              <a:buNone/>
            </a:pP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*الجملة الواقعة جواباً لشرط غير جازم ، أو جوابًا لشرط جازم غير مقترن بالفاء :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{إذا دَرستَ (نجحْتََ)} :جملة جواب الشرط غير الجازم لا محل لها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{إنْ تجتهدْ( تنجحْ)}.جملة جواب الشرط الجازم غير المقترن بالفاء </a:t>
            </a:r>
            <a:endParaRPr lang="en-US" sz="1700" b="1" dirty="0">
              <a:latin typeface="Calibri"/>
              <a:ea typeface="Calibri"/>
              <a:cs typeface="Arial"/>
            </a:endParaRPr>
          </a:p>
          <a:p>
            <a:pPr marL="0" marR="0" algn="justLow" rtl="1">
              <a:lnSpc>
                <a:spcPct val="107000"/>
              </a:lnSpc>
              <a:spcBef>
                <a:spcPts val="0"/>
              </a:spcBef>
              <a:spcAft>
                <a:spcPts val="800"/>
              </a:spcAft>
            </a:pPr>
            <a:r>
              <a:rPr lang="ar-SA" sz="2600" b="1" dirty="0">
                <a:latin typeface="Calibri"/>
                <a:ea typeface="Calibri"/>
                <a:cs typeface="Arial"/>
              </a:rPr>
              <a:t> لا محل لها من الإعراب.</a:t>
            </a:r>
            <a:endParaRPr lang="en-US" sz="1700" b="1" dirty="0">
              <a:latin typeface="Calibri"/>
              <a:ea typeface="Calibri"/>
              <a:cs typeface="Arial"/>
            </a:endParaRPr>
          </a:p>
          <a:p>
            <a:endParaRPr lang="en-US" dirty="0"/>
          </a:p>
        </p:txBody>
      </p:sp>
    </p:spTree>
    <p:extLst>
      <p:ext uri="{BB962C8B-B14F-4D97-AF65-F5344CB8AC3E}">
        <p14:creationId xmlns:p14="http://schemas.microsoft.com/office/powerpoint/2010/main" val="324585945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9512" y="332656"/>
            <a:ext cx="8303136" cy="6213177"/>
          </a:xfrm>
        </p:spPr>
      </p:pic>
      <p:sp>
        <p:nvSpPr>
          <p:cNvPr id="2" name="سهم للأسفل 1"/>
          <p:cNvSpPr/>
          <p:nvPr/>
        </p:nvSpPr>
        <p:spPr>
          <a:xfrm>
            <a:off x="179512" y="332656"/>
            <a:ext cx="1800200" cy="21602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b="1" dirty="0" smtClean="0">
                <a:solidFill>
                  <a:srgbClr val="FFFF00"/>
                </a:solidFill>
                <a:latin typeface="Andalus" panose="02020603050405020304" pitchFamily="18" charset="-78"/>
                <a:cs typeface="Andalus" panose="02020603050405020304" pitchFamily="18" charset="-78"/>
              </a:rPr>
              <a:t>خلاصة</a:t>
            </a:r>
            <a:endParaRPr lang="en-US" sz="2800" b="1" dirty="0">
              <a:solidFill>
                <a:srgbClr val="FFFF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379522269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8407562" cy="6285185"/>
          </a:xfrm>
        </p:spPr>
      </p:pic>
    </p:spTree>
    <p:extLst>
      <p:ext uri="{BB962C8B-B14F-4D97-AF65-F5344CB8AC3E}">
        <p14:creationId xmlns:p14="http://schemas.microsoft.com/office/powerpoint/2010/main" val="377077805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g-Yahya\Desktop\تعليم الكتروني\جملة\IMG_٢٠٢٠٠٣٣٠_٢٢٤٧٠٤.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61938" y="278552"/>
            <a:ext cx="8676108" cy="6513432"/>
          </a:xfrm>
          <a:prstGeom prst="rect">
            <a:avLst/>
          </a:prstGeom>
          <a:noFill/>
          <a:extLst>
            <a:ext uri="{909E8E84-426E-40DD-AFC4-6F175D3DCCD1}">
              <a14:hiddenFill xmlns:a14="http://schemas.microsoft.com/office/drawing/2010/main">
                <a:solidFill>
                  <a:srgbClr val="FFFFFF"/>
                </a:solidFill>
              </a14:hiddenFill>
            </a:ext>
          </a:extLst>
        </p:spPr>
      </p:pic>
      <p:sp>
        <p:nvSpPr>
          <p:cNvPr id="2" name="مستطيل مستدير الزوايا 1"/>
          <p:cNvSpPr/>
          <p:nvPr/>
        </p:nvSpPr>
        <p:spPr>
          <a:xfrm>
            <a:off x="3347864" y="-81488"/>
            <a:ext cx="2304256" cy="7200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3200" b="1" dirty="0" smtClean="0"/>
              <a:t>مقارنة</a:t>
            </a:r>
            <a:endParaRPr lang="en-US" sz="3200" b="1" dirty="0"/>
          </a:p>
        </p:txBody>
      </p:sp>
    </p:spTree>
    <p:extLst>
      <p:ext uri="{BB962C8B-B14F-4D97-AF65-F5344CB8AC3E}">
        <p14:creationId xmlns:p14="http://schemas.microsoft.com/office/powerpoint/2010/main" val="324849421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lstStyle/>
          <a:p>
            <a:pPr algn="ctr"/>
            <a:r>
              <a:rPr lang="ar-IQ" b="1" dirty="0" smtClean="0">
                <a:solidFill>
                  <a:srgbClr val="FF0000"/>
                </a:solidFill>
              </a:rPr>
              <a:t>تطبيق </a:t>
            </a:r>
            <a:endParaRPr lang="en-US" b="1" dirty="0">
              <a:solidFill>
                <a:srgbClr val="FF0000"/>
              </a:solidFill>
            </a:endParaRPr>
          </a:p>
        </p:txBody>
      </p:sp>
      <p:sp>
        <p:nvSpPr>
          <p:cNvPr id="3" name="عنصر نائب للمحتوى 2"/>
          <p:cNvSpPr>
            <a:spLocks noGrp="1"/>
          </p:cNvSpPr>
          <p:nvPr>
            <p:ph sz="quarter" idx="1"/>
          </p:nvPr>
        </p:nvSpPr>
        <p:spPr>
          <a:xfrm>
            <a:off x="457200" y="1124744"/>
            <a:ext cx="7467600" cy="5349208"/>
          </a:xfrm>
        </p:spPr>
        <p:txBody>
          <a:bodyPr>
            <a:normAutofit/>
          </a:bodyPr>
          <a:lstStyle/>
          <a:p>
            <a:pPr marL="0" indent="0" algn="r">
              <a:buNone/>
            </a:pPr>
            <a:r>
              <a:rPr lang="ar-IQ" b="1" dirty="0" smtClean="0">
                <a:solidFill>
                  <a:srgbClr val="FF0000"/>
                </a:solidFill>
              </a:rPr>
              <a:t>بيني الجمل التي لها موقع من الاعراب والجمل التي ليس لها محل من الاعراب للجمل </a:t>
            </a:r>
            <a:r>
              <a:rPr lang="ar-IQ" b="1" dirty="0">
                <a:solidFill>
                  <a:srgbClr val="FF0000"/>
                </a:solidFill>
              </a:rPr>
              <a:t>التي تحتها خط</a:t>
            </a:r>
            <a:r>
              <a:rPr lang="ar-IQ" b="1" dirty="0" smtClean="0">
                <a:solidFill>
                  <a:srgbClr val="FF0000"/>
                </a:solidFill>
              </a:rPr>
              <a:t>. واذكري الموقع الاعرابي :</a:t>
            </a:r>
          </a:p>
          <a:p>
            <a:pPr marL="0" indent="0" algn="r">
              <a:buNone/>
            </a:pPr>
            <a:r>
              <a:rPr lang="ar-IQ" dirty="0" smtClean="0"/>
              <a:t>قال </a:t>
            </a:r>
            <a:r>
              <a:rPr lang="ar-IQ" dirty="0"/>
              <a:t>تعالى: (قد افلح </a:t>
            </a:r>
            <a:r>
              <a:rPr lang="ar-IQ" u="sng" dirty="0"/>
              <a:t>من تزكى</a:t>
            </a:r>
            <a:r>
              <a:rPr lang="ar-IQ" dirty="0"/>
              <a:t>) جملة من تزكى صلة الموصول لا محل لها </a:t>
            </a:r>
            <a:endParaRPr lang="ar-IQ" dirty="0" smtClean="0"/>
          </a:p>
          <a:p>
            <a:pPr marL="0" indent="0" algn="r">
              <a:buNone/>
            </a:pPr>
            <a:r>
              <a:rPr lang="ar-IQ" dirty="0" smtClean="0"/>
              <a:t>من </a:t>
            </a:r>
            <a:r>
              <a:rPr lang="ar-IQ" dirty="0"/>
              <a:t>الاعراب .</a:t>
            </a:r>
            <a:br>
              <a:rPr lang="ar-IQ" dirty="0"/>
            </a:br>
            <a:r>
              <a:rPr lang="ar-IQ" dirty="0"/>
              <a:t> </a:t>
            </a:r>
            <a:r>
              <a:rPr lang="ar-IQ" dirty="0" smtClean="0"/>
              <a:t> العلم </a:t>
            </a:r>
            <a:r>
              <a:rPr lang="ar-IQ" u="sng" dirty="0"/>
              <a:t>ينفع صاحبه </a:t>
            </a:r>
            <a:r>
              <a:rPr lang="ar-IQ" dirty="0"/>
              <a:t>/ ينفع صاحبه جمله فعلية في محل رفع خبر للمبتدأ </a:t>
            </a:r>
            <a:r>
              <a:rPr lang="ar-IQ" dirty="0" smtClean="0"/>
              <a:t>العلم. </a:t>
            </a:r>
            <a:endParaRPr lang="ar-IQ" dirty="0"/>
          </a:p>
          <a:p>
            <a:pPr marL="0" indent="0" algn="r">
              <a:buNone/>
            </a:pPr>
            <a:r>
              <a:rPr lang="ar-IQ" dirty="0" smtClean="0"/>
              <a:t>٣- (تالله </a:t>
            </a:r>
            <a:r>
              <a:rPr lang="ar-IQ" u="sng" dirty="0"/>
              <a:t>لأكيدن اصنامهم</a:t>
            </a:r>
            <a:r>
              <a:rPr lang="ar-IQ" dirty="0"/>
              <a:t>) لأكيدن اصنامهم جملة جواب قسم لا محل لها .من </a:t>
            </a:r>
            <a:r>
              <a:rPr lang="ar-IQ" dirty="0" smtClean="0"/>
              <a:t>.الاعراب</a:t>
            </a:r>
            <a:r>
              <a:rPr lang="ar-IQ" dirty="0"/>
              <a:t/>
            </a:r>
            <a:br>
              <a:rPr lang="ar-IQ" dirty="0"/>
            </a:br>
            <a:r>
              <a:rPr lang="ar-IQ" dirty="0" smtClean="0"/>
              <a:t>٤- (</a:t>
            </a:r>
            <a:r>
              <a:rPr lang="ar-IQ" u="sng" dirty="0" smtClean="0"/>
              <a:t>انا </a:t>
            </a:r>
            <a:r>
              <a:rPr lang="ar-IQ" u="sng" dirty="0"/>
              <a:t>اعطيناك الكوثر</a:t>
            </a:r>
            <a:r>
              <a:rPr lang="ar-IQ" dirty="0"/>
              <a:t>)  جملة ابتدائية لا محل لها من </a:t>
            </a:r>
            <a:r>
              <a:rPr lang="ar-IQ" dirty="0" smtClean="0"/>
              <a:t>الاعراب.</a:t>
            </a:r>
          </a:p>
          <a:p>
            <a:pPr marL="0" indent="0" algn="r">
              <a:buNone/>
            </a:pPr>
            <a:r>
              <a:rPr lang="ar-IQ" dirty="0" smtClean="0"/>
              <a:t/>
            </a:r>
            <a:br>
              <a:rPr lang="ar-IQ" dirty="0" smtClean="0"/>
            </a:br>
            <a:r>
              <a:rPr lang="ar-IQ" dirty="0" smtClean="0"/>
              <a:t>٥- قال زيد : </a:t>
            </a:r>
            <a:r>
              <a:rPr lang="ar-IQ" u="sng" dirty="0" smtClean="0"/>
              <a:t>انا مجتهد </a:t>
            </a:r>
            <a:r>
              <a:rPr lang="ar-IQ" dirty="0" smtClean="0"/>
              <a:t>/ لها محل من الاعراب انا مجتهد جملة مقول القول .</a:t>
            </a:r>
          </a:p>
          <a:p>
            <a:pPr marL="0" indent="0" algn="r">
              <a:buNone/>
            </a:pPr>
            <a:r>
              <a:rPr lang="ar-IQ" dirty="0" smtClean="0"/>
              <a:t>.في </a:t>
            </a:r>
            <a:r>
              <a:rPr lang="ar-IQ" dirty="0"/>
              <a:t>محل نصب مفعول به</a:t>
            </a:r>
            <a:br>
              <a:rPr lang="ar-IQ" dirty="0"/>
            </a:br>
            <a:r>
              <a:rPr lang="ar-IQ" dirty="0" smtClean="0"/>
              <a:t>٦- جاء </a:t>
            </a:r>
            <a:r>
              <a:rPr lang="ar-IQ" dirty="0"/>
              <a:t>احمد </a:t>
            </a:r>
            <a:r>
              <a:rPr lang="ar-IQ" u="sng" dirty="0"/>
              <a:t>والمطر منهمر </a:t>
            </a:r>
            <a:r>
              <a:rPr lang="ar-IQ" dirty="0"/>
              <a:t>/ والمطر منهمر جملة لها محل من الاعراب</a:t>
            </a:r>
          </a:p>
          <a:p>
            <a:pPr marL="0" indent="0" algn="r">
              <a:buNone/>
            </a:pPr>
            <a:r>
              <a:rPr lang="ar-IQ" dirty="0"/>
              <a:t> في محل نصب وصاحب حال هو </a:t>
            </a:r>
            <a:r>
              <a:rPr lang="ar-IQ" dirty="0" smtClean="0"/>
              <a:t>أحمد</a:t>
            </a:r>
            <a:endParaRPr lang="ar-IQ" dirty="0"/>
          </a:p>
        </p:txBody>
      </p:sp>
    </p:spTree>
    <p:extLst>
      <p:ext uri="{BB962C8B-B14F-4D97-AF65-F5344CB8AC3E}">
        <p14:creationId xmlns:p14="http://schemas.microsoft.com/office/powerpoint/2010/main" val="10082215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1026" name="Picture 2" descr="C:\Users\Eng-Yahya\Desktop\كلام جملة.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250238"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06037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562074"/>
          </a:xfrm>
        </p:spPr>
        <p:txBody>
          <a:bodyPr/>
          <a:lstStyle/>
          <a:p>
            <a:pPr algn="ctr"/>
            <a:r>
              <a:rPr lang="ar-IQ" b="1" dirty="0" smtClean="0">
                <a:solidFill>
                  <a:srgbClr val="FF0000"/>
                </a:solidFill>
              </a:rPr>
              <a:t>بيني نوع الجمل الآتية</a:t>
            </a:r>
            <a:endParaRPr lang="en-US" b="1" dirty="0">
              <a:solidFill>
                <a:srgbClr val="FF0000"/>
              </a:solidFill>
            </a:endParaRPr>
          </a:p>
        </p:txBody>
      </p:sp>
      <p:sp>
        <p:nvSpPr>
          <p:cNvPr id="3" name="عنصر نائب للمحتوى 2"/>
          <p:cNvSpPr>
            <a:spLocks noGrp="1"/>
          </p:cNvSpPr>
          <p:nvPr>
            <p:ph sz="quarter" idx="1"/>
          </p:nvPr>
        </p:nvSpPr>
        <p:spPr/>
        <p:txBody>
          <a:bodyPr/>
          <a:lstStyle/>
          <a:p>
            <a:pPr marL="0" lvl="0" indent="0" algn="justLow" rtl="1">
              <a:lnSpc>
                <a:spcPct val="107000"/>
              </a:lnSpc>
              <a:spcBef>
                <a:spcPts val="0"/>
              </a:spcBef>
              <a:spcAft>
                <a:spcPts val="800"/>
              </a:spcAft>
              <a:buClr>
                <a:srgbClr val="FE8637"/>
              </a:buClr>
              <a:buNone/>
            </a:pPr>
            <a:r>
              <a:rPr lang="ar-SA" sz="2000" b="1" dirty="0">
                <a:solidFill>
                  <a:prstClr val="black"/>
                </a:solidFill>
                <a:latin typeface="Calibri"/>
                <a:ea typeface="Calibri"/>
              </a:rPr>
              <a:t>كانَ الطَّالبُ</a:t>
            </a:r>
            <a:r>
              <a:rPr lang="ar-IQ" sz="2000" b="1" dirty="0">
                <a:solidFill>
                  <a:prstClr val="black"/>
                </a:solidFill>
                <a:latin typeface="Calibri"/>
                <a:ea typeface="Calibri"/>
              </a:rPr>
              <a:t> </a:t>
            </a:r>
            <a:r>
              <a:rPr lang="ar-SA" sz="2000" b="1" dirty="0">
                <a:solidFill>
                  <a:prstClr val="black"/>
                </a:solidFill>
                <a:latin typeface="Calibri"/>
                <a:ea typeface="Calibri"/>
              </a:rPr>
              <a:t>(يَجُّدُ فِي دِرَاسَتِه</a:t>
            </a:r>
            <a:r>
              <a:rPr lang="ar-SA" sz="2000" b="1" dirty="0" smtClean="0">
                <a:solidFill>
                  <a:prstClr val="black"/>
                </a:solidFill>
                <a:latin typeface="Calibri"/>
                <a:ea typeface="Calibri"/>
              </a:rPr>
              <a:t>).}</a:t>
            </a:r>
            <a:endParaRPr lang="ar-IQ" sz="2000" b="1" dirty="0" smtClean="0">
              <a:solidFill>
                <a:prstClr val="black"/>
              </a:solidFill>
              <a:latin typeface="Calibri"/>
              <a:ea typeface="Calibri"/>
            </a:endParaRPr>
          </a:p>
          <a:p>
            <a:pPr marL="0" lvl="0" indent="0" algn="justLow" rtl="1">
              <a:lnSpc>
                <a:spcPct val="107000"/>
              </a:lnSpc>
              <a:spcBef>
                <a:spcPts val="0"/>
              </a:spcBef>
              <a:spcAft>
                <a:spcPts val="800"/>
              </a:spcAft>
              <a:buClr>
                <a:srgbClr val="FE8637"/>
              </a:buClr>
              <a:buNone/>
            </a:pPr>
            <a:r>
              <a:rPr lang="ar-SA" sz="2000" b="1" dirty="0" smtClean="0">
                <a:solidFill>
                  <a:prstClr val="black"/>
                </a:solidFill>
                <a:latin typeface="Calibri"/>
                <a:ea typeface="Calibri"/>
              </a:rPr>
              <a:t>{الأمُّ</a:t>
            </a:r>
            <a:r>
              <a:rPr lang="ar-IQ" sz="2000" b="1" dirty="0" smtClean="0">
                <a:solidFill>
                  <a:prstClr val="black"/>
                </a:solidFill>
                <a:latin typeface="Calibri"/>
                <a:ea typeface="Calibri"/>
              </a:rPr>
              <a:t> </a:t>
            </a:r>
            <a:r>
              <a:rPr lang="ar-SA" sz="2000" b="1" dirty="0" smtClean="0">
                <a:solidFill>
                  <a:prstClr val="black"/>
                </a:solidFill>
                <a:latin typeface="Calibri"/>
                <a:ea typeface="Calibri"/>
              </a:rPr>
              <a:t>(</a:t>
            </a:r>
            <a:r>
              <a:rPr lang="ar-SA" sz="2000" b="1" dirty="0">
                <a:solidFill>
                  <a:prstClr val="black"/>
                </a:solidFill>
                <a:latin typeface="Calibri"/>
                <a:ea typeface="Calibri"/>
              </a:rPr>
              <a:t>تُطعِمُ اِبنَها).} </a:t>
            </a:r>
            <a:endParaRPr lang="ar-IQ" sz="2000" b="1" dirty="0" smtClean="0">
              <a:solidFill>
                <a:prstClr val="black"/>
              </a:solidFill>
              <a:latin typeface="Calibri"/>
              <a:ea typeface="Calibri"/>
            </a:endParaRPr>
          </a:p>
          <a:p>
            <a:pPr marL="0" lvl="0" indent="0" algn="justLow" rtl="1">
              <a:lnSpc>
                <a:spcPct val="107000"/>
              </a:lnSpc>
              <a:spcBef>
                <a:spcPts val="0"/>
              </a:spcBef>
              <a:spcAft>
                <a:spcPts val="800"/>
              </a:spcAft>
              <a:buClr>
                <a:srgbClr val="FE8637"/>
              </a:buClr>
              <a:buNone/>
            </a:pPr>
            <a:r>
              <a:rPr lang="ar-SA" sz="2000" b="1" dirty="0" smtClean="0">
                <a:solidFill>
                  <a:prstClr val="black"/>
                </a:solidFill>
                <a:latin typeface="Calibri"/>
                <a:ea typeface="Calibri"/>
              </a:rPr>
              <a:t>{</a:t>
            </a:r>
            <a:r>
              <a:rPr lang="ar-SA" sz="2000" b="1" dirty="0">
                <a:solidFill>
                  <a:prstClr val="black"/>
                </a:solidFill>
                <a:latin typeface="Calibri"/>
                <a:ea typeface="Calibri"/>
              </a:rPr>
              <a:t>لعلّ المُهَاجر(يَعُوْد</a:t>
            </a:r>
            <a:r>
              <a:rPr lang="ar-SA" sz="2000" b="1" dirty="0" smtClean="0">
                <a:solidFill>
                  <a:prstClr val="black"/>
                </a:solidFill>
                <a:latin typeface="Calibri"/>
                <a:ea typeface="Calibri"/>
              </a:rPr>
              <a:t>)} </a:t>
            </a:r>
            <a:r>
              <a:rPr lang="ar-IQ" sz="2000" b="1" dirty="0" smtClean="0">
                <a:solidFill>
                  <a:prstClr val="black"/>
                </a:solidFill>
                <a:latin typeface="Calibri"/>
                <a:ea typeface="Calibri"/>
              </a:rPr>
              <a:t>/ </a:t>
            </a:r>
            <a:r>
              <a:rPr lang="ar-SA" sz="2000" b="1" dirty="0" smtClean="0">
                <a:solidFill>
                  <a:prstClr val="black"/>
                </a:solidFill>
                <a:latin typeface="Calibri"/>
                <a:ea typeface="Calibri"/>
              </a:rPr>
              <a:t>{</a:t>
            </a:r>
            <a:r>
              <a:rPr lang="ar-SA" sz="2000" b="1" dirty="0">
                <a:solidFill>
                  <a:prstClr val="black"/>
                </a:solidFill>
                <a:latin typeface="Calibri"/>
                <a:ea typeface="Calibri"/>
              </a:rPr>
              <a:t>ليْتَ الطَّالب (نَتَائِجُهُ جَيِّدةٌ</a:t>
            </a:r>
            <a:r>
              <a:rPr lang="ar-SA" sz="2000" b="1" dirty="0" smtClean="0">
                <a:solidFill>
                  <a:prstClr val="black"/>
                </a:solidFill>
                <a:latin typeface="Calibri"/>
                <a:ea typeface="Calibri"/>
              </a:rPr>
              <a:t>)}</a:t>
            </a:r>
            <a:r>
              <a:rPr lang="ar-IQ" sz="2000" b="1" dirty="0" smtClean="0">
                <a:solidFill>
                  <a:prstClr val="black"/>
                </a:solidFill>
                <a:latin typeface="Calibri"/>
                <a:ea typeface="Calibri"/>
              </a:rPr>
              <a:t>.</a:t>
            </a: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cs typeface="Arial"/>
              </a:rPr>
              <a:t>{</a:t>
            </a:r>
            <a:r>
              <a:rPr lang="ar-SA" sz="2000" b="1" dirty="0" smtClean="0">
                <a:solidFill>
                  <a:prstClr val="black"/>
                </a:solidFill>
                <a:latin typeface="Calibri"/>
                <a:ea typeface="Calibri"/>
                <a:cs typeface="Arial"/>
              </a:rPr>
              <a:t>تذكَّر</a:t>
            </a:r>
            <a:r>
              <a:rPr lang="ar-SA" sz="2000" b="1" dirty="0">
                <a:solidFill>
                  <a:prstClr val="black"/>
                </a:solidFill>
                <a:latin typeface="Calibri"/>
                <a:ea typeface="Calibri"/>
                <a:cs typeface="Arial"/>
              </a:rPr>
              <a:t>(-هَدَاكَ اللهُ-) وَقعَ سيوفنا}.</a:t>
            </a:r>
            <a:endParaRPr lang="en-US" sz="2000" b="1" dirty="0">
              <a:solidFill>
                <a:prstClr val="black"/>
              </a:solidFill>
              <a:latin typeface="Calibri"/>
              <a:ea typeface="Calibri"/>
              <a:cs typeface="Arial"/>
            </a:endParaRPr>
          </a:p>
          <a:p>
            <a:pPr marL="0" lvl="0" indent="0" algn="justLow" rtl="1">
              <a:lnSpc>
                <a:spcPct val="107000"/>
              </a:lnSpc>
              <a:spcBef>
                <a:spcPts val="0"/>
              </a:spcBef>
              <a:spcAft>
                <a:spcPts val="800"/>
              </a:spcAft>
              <a:buClr>
                <a:srgbClr val="FE8637"/>
              </a:buClr>
              <a:buNone/>
            </a:pPr>
            <a:r>
              <a:rPr lang="ar-SA" sz="2000" b="1" dirty="0" smtClean="0">
                <a:solidFill>
                  <a:prstClr val="black"/>
                </a:solidFill>
                <a:latin typeface="Calibri"/>
                <a:ea typeface="Calibri"/>
                <a:cs typeface="Arial"/>
              </a:rPr>
              <a:t>{</a:t>
            </a:r>
            <a:r>
              <a:rPr lang="ar-SA" sz="2000" b="1" dirty="0">
                <a:solidFill>
                  <a:prstClr val="black"/>
                </a:solidFill>
                <a:latin typeface="Calibri"/>
                <a:ea typeface="Calibri"/>
                <a:cs typeface="Arial"/>
              </a:rPr>
              <a:t>أشرقتِ الشمسُ (فخرجَ الفلاَّحُونَ إلى حُقُولِهمْ</a:t>
            </a:r>
            <a:r>
              <a:rPr lang="ar-SA" sz="2000" b="1" dirty="0" smtClean="0">
                <a:solidFill>
                  <a:prstClr val="black"/>
                </a:solidFill>
                <a:latin typeface="Calibri"/>
                <a:ea typeface="Calibri"/>
                <a:cs typeface="Arial"/>
              </a:rPr>
              <a:t>)}.</a:t>
            </a:r>
            <a:endParaRPr lang="ar-IQ" sz="2000" b="1" dirty="0" smtClean="0">
              <a:solidFill>
                <a:prstClr val="black"/>
              </a:solidFill>
              <a:latin typeface="Calibri"/>
              <a:ea typeface="Calibri"/>
              <a:cs typeface="Arial"/>
            </a:endParaRP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cs typeface="Arial"/>
              </a:rPr>
              <a:t>بسم الله الرحمن الرحيم.</a:t>
            </a: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cs typeface="Arial"/>
              </a:rPr>
              <a:t>الحمد لله رب العالمين.</a:t>
            </a: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cs typeface="Arial"/>
              </a:rPr>
              <a:t>{</a:t>
            </a:r>
            <a:r>
              <a:rPr lang="ar-SA" sz="2000" b="1" dirty="0" smtClean="0">
                <a:solidFill>
                  <a:prstClr val="black"/>
                </a:solidFill>
                <a:latin typeface="Calibri"/>
                <a:ea typeface="Calibri"/>
                <a:cs typeface="Arial"/>
              </a:rPr>
              <a:t>رَأيتُ </a:t>
            </a:r>
            <a:r>
              <a:rPr lang="ar-SA" sz="2000" b="1" dirty="0">
                <a:solidFill>
                  <a:prstClr val="black"/>
                </a:solidFill>
                <a:latin typeface="Calibri"/>
                <a:ea typeface="Calibri"/>
                <a:cs typeface="Arial"/>
              </a:rPr>
              <a:t>الصَّديقَ الَّذي (تعرَّفت عليهِ البارحة)}.</a:t>
            </a:r>
            <a:endParaRPr lang="en-US" sz="2000" b="1" dirty="0">
              <a:solidFill>
                <a:prstClr val="black"/>
              </a:solidFill>
              <a:latin typeface="Calibri"/>
              <a:ea typeface="Calibri"/>
              <a:cs typeface="Arial"/>
            </a:endParaRP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cs typeface="Arial"/>
              </a:rPr>
              <a:t>{</a:t>
            </a:r>
            <a:r>
              <a:rPr lang="ar-SA" sz="2000" b="1" dirty="0" smtClean="0">
                <a:solidFill>
                  <a:prstClr val="black"/>
                </a:solidFill>
                <a:latin typeface="Calibri"/>
                <a:ea typeface="Calibri"/>
                <a:cs typeface="Arial"/>
              </a:rPr>
              <a:t>والله </a:t>
            </a:r>
            <a:r>
              <a:rPr lang="ar-SA" sz="2000" b="1" dirty="0">
                <a:solidFill>
                  <a:prstClr val="black"/>
                </a:solidFill>
                <a:latin typeface="Calibri"/>
                <a:ea typeface="Calibri"/>
                <a:cs typeface="Arial"/>
              </a:rPr>
              <a:t>( </a:t>
            </a:r>
            <a:r>
              <a:rPr lang="ar-SA" sz="2000" b="1" dirty="0" err="1">
                <a:solidFill>
                  <a:prstClr val="black"/>
                </a:solidFill>
                <a:latin typeface="Calibri"/>
                <a:ea typeface="Calibri"/>
                <a:cs typeface="Arial"/>
              </a:rPr>
              <a:t>لأُدَافِعَنَّ</a:t>
            </a:r>
            <a:r>
              <a:rPr lang="ar-SA" sz="2000" b="1" dirty="0">
                <a:solidFill>
                  <a:prstClr val="black"/>
                </a:solidFill>
                <a:latin typeface="Calibri"/>
                <a:ea typeface="Calibri"/>
                <a:cs typeface="Arial"/>
              </a:rPr>
              <a:t> )عَنْ بِلادي}.</a:t>
            </a:r>
            <a:endParaRPr lang="en-US" sz="2000" b="1" dirty="0">
              <a:solidFill>
                <a:prstClr val="black"/>
              </a:solidFill>
              <a:latin typeface="Calibri"/>
              <a:ea typeface="Calibri"/>
              <a:cs typeface="Arial"/>
            </a:endParaRPr>
          </a:p>
          <a:p>
            <a:pPr marL="0" lvl="0" indent="0" algn="justLow" rtl="1">
              <a:lnSpc>
                <a:spcPct val="107000"/>
              </a:lnSpc>
              <a:spcBef>
                <a:spcPts val="0"/>
              </a:spcBef>
              <a:spcAft>
                <a:spcPts val="800"/>
              </a:spcAft>
              <a:buClr>
                <a:srgbClr val="FE8637"/>
              </a:buClr>
              <a:buNone/>
            </a:pPr>
            <a:r>
              <a:rPr lang="ar-SA" sz="2000" b="1" dirty="0" smtClean="0">
                <a:solidFill>
                  <a:prstClr val="black"/>
                </a:solidFill>
                <a:latin typeface="Calibri"/>
                <a:ea typeface="Calibri"/>
                <a:cs typeface="Arial"/>
              </a:rPr>
              <a:t> </a:t>
            </a:r>
            <a:r>
              <a:rPr lang="ar-SA" sz="2000" b="1" dirty="0">
                <a:solidFill>
                  <a:prstClr val="black"/>
                </a:solidFill>
                <a:latin typeface="Calibri"/>
                <a:ea typeface="Calibri"/>
                <a:cs typeface="Arial"/>
              </a:rPr>
              <a:t>{وَأوحى رَبُّكَ إِلَى النَّملِ (أنْ اتخذي)مِنَ الجبالِ بيوتاً}.</a:t>
            </a:r>
            <a:endParaRPr lang="ar-IQ" sz="2000" b="1" dirty="0" smtClean="0">
              <a:solidFill>
                <a:prstClr val="black"/>
              </a:solidFill>
              <a:latin typeface="Calibri"/>
              <a:ea typeface="Calibri"/>
              <a:cs typeface="Arial"/>
            </a:endParaRPr>
          </a:p>
          <a:p>
            <a:pPr marL="0" lvl="0" indent="0" algn="justLow" rtl="1">
              <a:lnSpc>
                <a:spcPct val="107000"/>
              </a:lnSpc>
              <a:spcBef>
                <a:spcPts val="0"/>
              </a:spcBef>
              <a:spcAft>
                <a:spcPts val="800"/>
              </a:spcAft>
              <a:buClr>
                <a:srgbClr val="FE8637"/>
              </a:buClr>
              <a:buNone/>
            </a:pPr>
            <a:r>
              <a:rPr lang="ar-IQ" sz="2000" b="1" dirty="0" smtClean="0">
                <a:solidFill>
                  <a:prstClr val="black"/>
                </a:solidFill>
                <a:latin typeface="Calibri"/>
                <a:ea typeface="Calibri"/>
              </a:rPr>
              <a:t>{ قال: إني عبد الله }.</a:t>
            </a:r>
          </a:p>
          <a:p>
            <a:pPr marL="0" lvl="0" indent="0" algn="justLow" rtl="1">
              <a:lnSpc>
                <a:spcPct val="107000"/>
              </a:lnSpc>
              <a:spcBef>
                <a:spcPts val="0"/>
              </a:spcBef>
              <a:spcAft>
                <a:spcPts val="800"/>
              </a:spcAft>
              <a:buClr>
                <a:srgbClr val="FE8637"/>
              </a:buClr>
              <a:buNone/>
            </a:pPr>
            <a:endParaRPr lang="en-US" sz="1400" b="1" dirty="0">
              <a:solidFill>
                <a:prstClr val="black"/>
              </a:solidFill>
              <a:latin typeface="Calibri"/>
              <a:ea typeface="Calibri"/>
            </a:endParaRPr>
          </a:p>
        </p:txBody>
      </p:sp>
    </p:spTree>
    <p:extLst>
      <p:ext uri="{BB962C8B-B14F-4D97-AF65-F5344CB8AC3E}">
        <p14:creationId xmlns:p14="http://schemas.microsoft.com/office/powerpoint/2010/main" val="353228445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7467600" cy="864096"/>
          </a:xfrm>
        </p:spPr>
        <p:txBody>
          <a:bodyPr>
            <a:normAutofit fontScale="90000"/>
          </a:bodyPr>
          <a:lstStyle/>
          <a:p>
            <a:pPr algn="ctr"/>
            <a:r>
              <a:rPr lang="ar-IQ" b="1" dirty="0" smtClean="0">
                <a:solidFill>
                  <a:schemeClr val="accent1"/>
                </a:solidFill>
                <a:latin typeface="Calibri"/>
                <a:ea typeface="Times New Roman"/>
                <a:cs typeface="Simplified Arabic"/>
              </a:rPr>
              <a:t>تفصيل أكثر</a:t>
            </a:r>
            <a:br>
              <a:rPr lang="ar-IQ" b="1" dirty="0" smtClean="0">
                <a:solidFill>
                  <a:schemeClr val="accent1"/>
                </a:solidFill>
                <a:latin typeface="Calibri"/>
                <a:ea typeface="Times New Roman"/>
                <a:cs typeface="Simplified Arabic"/>
              </a:rPr>
            </a:br>
            <a:r>
              <a:rPr lang="ar-SA" b="1" dirty="0" smtClean="0">
                <a:solidFill>
                  <a:srgbClr val="FF0000"/>
                </a:solidFill>
                <a:latin typeface="Calibri"/>
                <a:ea typeface="Times New Roman"/>
                <a:cs typeface="Simplified Arabic"/>
              </a:rPr>
              <a:t>الجمل </a:t>
            </a:r>
            <a:r>
              <a:rPr lang="ar-SA" b="1" dirty="0">
                <a:solidFill>
                  <a:srgbClr val="FF0000"/>
                </a:solidFill>
                <a:latin typeface="Calibri"/>
                <a:ea typeface="Times New Roman"/>
                <a:cs typeface="Simplified Arabic"/>
              </a:rPr>
              <a:t>التي لها محل من الإِعراب </a:t>
            </a:r>
            <a:r>
              <a:rPr lang="ar-SA" b="1" dirty="0" smtClean="0">
                <a:solidFill>
                  <a:srgbClr val="FF0000"/>
                </a:solidFill>
                <a:latin typeface="Calibri"/>
                <a:ea typeface="Times New Roman"/>
                <a:cs typeface="Simplified Arabic"/>
              </a:rPr>
              <a:t>ثمان</a:t>
            </a:r>
            <a:endParaRPr lang="en-US" dirty="0">
              <a:solidFill>
                <a:srgbClr val="FF0000"/>
              </a:solidFill>
            </a:endParaRPr>
          </a:p>
        </p:txBody>
      </p:sp>
      <p:sp>
        <p:nvSpPr>
          <p:cNvPr id="3" name="عنصر نائب للمحتوى 2"/>
          <p:cNvSpPr>
            <a:spLocks noGrp="1"/>
          </p:cNvSpPr>
          <p:nvPr>
            <p:ph sz="quarter" idx="1"/>
          </p:nvPr>
        </p:nvSpPr>
        <p:spPr>
          <a:xfrm>
            <a:off x="457200" y="1412776"/>
            <a:ext cx="7715200" cy="5061176"/>
          </a:xfrm>
        </p:spPr>
        <p:txBody>
          <a:bodyPr>
            <a:normAutofit fontScale="92500" lnSpcReduction="10000"/>
          </a:bodyPr>
          <a:lstStyle/>
          <a:p>
            <a:pPr marL="0" marR="0" indent="190500" algn="r" rtl="1">
              <a:lnSpc>
                <a:spcPct val="107000"/>
              </a:lnSpc>
              <a:spcBef>
                <a:spcPts val="375"/>
              </a:spcBef>
              <a:spcAft>
                <a:spcPts val="375"/>
              </a:spcAft>
            </a:pPr>
            <a:r>
              <a:rPr lang="ar-SA" b="1" dirty="0" smtClean="0">
                <a:solidFill>
                  <a:srgbClr val="1C8907"/>
                </a:solidFill>
                <a:latin typeface="Calibri"/>
                <a:ea typeface="Times New Roman"/>
                <a:cs typeface="Simplified Arabic"/>
              </a:rPr>
              <a:t>1- </a:t>
            </a:r>
            <a:r>
              <a:rPr lang="ar-SA" b="1" dirty="0">
                <a:solidFill>
                  <a:srgbClr val="1C8907"/>
                </a:solidFill>
                <a:latin typeface="Calibri"/>
                <a:ea typeface="Times New Roman"/>
                <a:cs typeface="Simplified Arabic"/>
              </a:rPr>
              <a:t>الواقعة موقع الخبر:</a:t>
            </a:r>
            <a:r>
              <a:rPr lang="ar-SA" b="1" dirty="0">
                <a:solidFill>
                  <a:srgbClr val="000050"/>
                </a:solidFill>
                <a:latin typeface="Calibri"/>
                <a:ea typeface="Times New Roman"/>
                <a:cs typeface="Simplified Arabic"/>
              </a:rPr>
              <a:t> فتكون في محل رفع بعد المبتدأ أَو اسم (إن) وأخواتها مثل: (بشْرك يحبّب بك، إِن أَخاك يسعى في خيرك، لا مؤذيَ عاقبتُه حميدة). وتكون في محل نصب إن وقعت خبراً للفعل الناقص وما يعمل عمله: (أَنا سعيد ما دمت أَعمل)، (إِنِ الناصحُ يندم) والتأْويل: ما دمتُ عاملاً، إِن الناصحُ نادماً.</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2- الواقعة فاعلاً</a:t>
            </a:r>
            <a:r>
              <a:rPr lang="en-US" b="1" dirty="0">
                <a:solidFill>
                  <a:srgbClr val="0000FF"/>
                </a:solidFill>
                <a:latin typeface="Simplified Arabic"/>
                <a:ea typeface="Times New Roman"/>
                <a:cs typeface="Arial"/>
                <a:hlinkClick r:id="rId2"/>
              </a:rPr>
              <a:t> </a:t>
            </a:r>
            <a:r>
              <a:rPr lang="ar-SA" b="1" dirty="0">
                <a:solidFill>
                  <a:srgbClr val="1C8907"/>
                </a:solidFill>
                <a:latin typeface="Calibri"/>
                <a:ea typeface="Times New Roman"/>
                <a:cs typeface="Simplified Arabic"/>
              </a:rPr>
              <a:t>:</a:t>
            </a:r>
            <a:r>
              <a:rPr lang="ar-SA" b="1" dirty="0">
                <a:solidFill>
                  <a:srgbClr val="000050"/>
                </a:solidFill>
                <a:latin typeface="Calibri"/>
                <a:ea typeface="Times New Roman"/>
                <a:cs typeface="Simplified Arabic"/>
              </a:rPr>
              <a:t> أَو نائب فاعل: مثل: </a:t>
            </a:r>
            <a:r>
              <a:rPr lang="ar-SA" b="1" dirty="0">
                <a:solidFill>
                  <a:srgbClr val="007BA6"/>
                </a:solidFill>
                <a:latin typeface="Calibri"/>
                <a:ea typeface="Times New Roman"/>
                <a:cs typeface="Simplified Arabic"/>
              </a:rPr>
              <a:t>{وَتَبَيَّنَ لَكُمْ كَيْفَ فَعَلْنا بِهِمْ}</a:t>
            </a:r>
            <a:r>
              <a:rPr lang="ar-SA" b="1" dirty="0">
                <a:solidFill>
                  <a:srgbClr val="000050"/>
                </a:solidFill>
                <a:latin typeface="Calibri"/>
                <a:ea typeface="Times New Roman"/>
                <a:cs typeface="Simplified Arabic"/>
              </a:rPr>
              <a:t>، </a:t>
            </a:r>
            <a:r>
              <a:rPr lang="ar-SA" b="1" dirty="0">
                <a:solidFill>
                  <a:srgbClr val="007BA6"/>
                </a:solidFill>
                <a:latin typeface="Calibri"/>
                <a:ea typeface="Times New Roman"/>
                <a:cs typeface="Simplified Arabic"/>
              </a:rPr>
              <a:t>{وَقِيلَ بُعْداً لِلْقَوْمِ الظّالِمِينَ}</a:t>
            </a:r>
            <a:r>
              <a:rPr lang="ar-SA" b="1" dirty="0">
                <a:solidFill>
                  <a:srgbClr val="000050"/>
                </a:solidFill>
                <a:latin typeface="Calibri"/>
                <a:ea typeface="Times New Roman"/>
                <a:cs typeface="Simplified Arabic"/>
              </a:rPr>
              <a:t>.</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3- الواقعة مفعولاً:</a:t>
            </a:r>
            <a:r>
              <a:rPr lang="ar-SA" b="1" dirty="0">
                <a:solidFill>
                  <a:srgbClr val="000050"/>
                </a:solidFill>
                <a:latin typeface="Calibri"/>
                <a:ea typeface="Times New Roman"/>
                <a:cs typeface="Simplified Arabic"/>
              </a:rPr>
              <a:t> بأَن كانت مقول القول مثل: (يقول: إني موافق) أو ثاني مفعولي (ظن) وأخواتها مثل: علمتك تحب الفقراء = علمتك محباً الفقراءَ، أو بعد الأفعال المعلقة عن العمل</a:t>
            </a:r>
            <a:r>
              <a:rPr lang="en-US" b="1" dirty="0">
                <a:solidFill>
                  <a:srgbClr val="0000FF"/>
                </a:solidFill>
                <a:latin typeface="Simplified Arabic"/>
                <a:ea typeface="Times New Roman"/>
                <a:cs typeface="Arial"/>
                <a:hlinkClick r:id="rId3"/>
              </a:rPr>
              <a:t> </a:t>
            </a:r>
            <a:r>
              <a:rPr lang="ar-SA" b="1" dirty="0">
                <a:solidFill>
                  <a:srgbClr val="000050"/>
                </a:solidFill>
                <a:latin typeface="Calibri"/>
                <a:ea typeface="Times New Roman"/>
                <a:cs typeface="Simplified Arabic"/>
              </a:rPr>
              <a:t>: (لا أدري أَسافرَ أَم أَقام).</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فالفعل (أَدري) علقه الاستفهام عن النصب لفظاً، فصارت الجملة الاستفهامية سادة مسدَّ مفعولي (أُدري) في محل نصب.</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4- الواقعة حالاً:</a:t>
            </a:r>
            <a:r>
              <a:rPr lang="ar-SA" b="1" dirty="0">
                <a:solidFill>
                  <a:srgbClr val="000050"/>
                </a:solidFill>
                <a:latin typeface="Calibri"/>
                <a:ea typeface="Times New Roman"/>
                <a:cs typeface="Simplified Arabic"/>
              </a:rPr>
              <a:t> بعد معرفة مثل: </a:t>
            </a:r>
            <a:r>
              <a:rPr lang="ar-SA" b="1" dirty="0">
                <a:solidFill>
                  <a:srgbClr val="007BA6"/>
                </a:solidFill>
                <a:latin typeface="Calibri"/>
                <a:ea typeface="Times New Roman"/>
                <a:cs typeface="Simplified Arabic"/>
              </a:rPr>
              <a:t>{وَلا تَمْنُنْ تَسْتَكْثِرْ}</a:t>
            </a:r>
            <a:r>
              <a:rPr lang="ar-SA" b="1" dirty="0">
                <a:solidFill>
                  <a:srgbClr val="000050"/>
                </a:solidFill>
                <a:latin typeface="Calibri"/>
                <a:ea typeface="Times New Roman"/>
                <a:cs typeface="Simplified Arabic"/>
              </a:rPr>
              <a:t> فجملة </a:t>
            </a:r>
            <a:r>
              <a:rPr lang="ar-SA" b="1" dirty="0">
                <a:solidFill>
                  <a:srgbClr val="007BA6"/>
                </a:solidFill>
                <a:latin typeface="Calibri"/>
                <a:ea typeface="Times New Roman"/>
                <a:cs typeface="Simplified Arabic"/>
              </a:rPr>
              <a:t>{تَسْتَكْثِرْ}</a:t>
            </a:r>
            <a:r>
              <a:rPr lang="ar-SA" b="1" dirty="0">
                <a:solidFill>
                  <a:srgbClr val="000050"/>
                </a:solidFill>
                <a:latin typeface="Calibri"/>
                <a:ea typeface="Times New Roman"/>
                <a:cs typeface="Simplified Arabic"/>
              </a:rPr>
              <a:t> في محل نصب، حال من فاعل تمنن وهو (أَنت) المستترة، والتأْويل: (مستكثراً).</a:t>
            </a:r>
            <a:endParaRPr lang="en-US" sz="2000" dirty="0">
              <a:effectLst/>
              <a:latin typeface="Calibri"/>
              <a:ea typeface="Calibri"/>
              <a:cs typeface="Arial"/>
            </a:endParaRPr>
          </a:p>
        </p:txBody>
      </p:sp>
    </p:spTree>
    <p:extLst>
      <p:ext uri="{BB962C8B-B14F-4D97-AF65-F5344CB8AC3E}">
        <p14:creationId xmlns:p14="http://schemas.microsoft.com/office/powerpoint/2010/main" val="148910948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188640"/>
            <a:ext cx="8003232" cy="6285312"/>
          </a:xfrm>
        </p:spPr>
        <p:txBody>
          <a:bodyPr>
            <a:normAutofit fontScale="92500" lnSpcReduction="10000"/>
          </a:bodyPr>
          <a:lstStyle/>
          <a:p>
            <a:pPr marL="0" indent="0" algn="r">
              <a:buNone/>
            </a:pPr>
            <a:r>
              <a:rPr lang="ar-IQ" dirty="0"/>
              <a:t>5- الواقعة صفة للنكرة: مررت برجل يحدثُ أَصحابه = برجل محدث أَصحابَه. فمحل جملة (يحدث) الجر صفة لـ(رجل).</a:t>
            </a:r>
          </a:p>
          <a:p>
            <a:pPr marL="0" indent="0" algn="r">
              <a:buNone/>
            </a:pPr>
            <a:r>
              <a:rPr lang="ar-IQ" dirty="0"/>
              <a:t>ملاحظة - إذا وقعت الجملة بعد معرفة محضة (أي معرفة لفظاً ومعنى) فهي حال، وإن وقعت بعد نكرة محضة (لفظاً ومعنى) فهي صفة؛ أما إذا وقعت بعد معرفة غير محضة (أي معرفة لفظاً لا معنى) كالمحلى بـ(ال) الجنسية جاز جعلها حالاً مراعاة للفظها أو جعلها مراعاة لمعناها مثل جملة (يسبني) في قول الشاعر:</a:t>
            </a:r>
          </a:p>
          <a:p>
            <a:pPr marL="0" indent="0" algn="r">
              <a:buNone/>
            </a:pPr>
            <a:r>
              <a:rPr lang="ar-IQ" dirty="0"/>
              <a:t>فمضيت ثمت قلت لا يعنيني		ولقد أمر على اللئيم يسبني</a:t>
            </a:r>
          </a:p>
          <a:p>
            <a:pPr marL="0" indent="0" algn="r">
              <a:buNone/>
            </a:pPr>
            <a:r>
              <a:rPr lang="ar-IQ" dirty="0"/>
              <a:t>فهو لا يقصد لئيماً بعينه بل يخبرنا بشأنه إزاء كل لئيم، فجملة (يسبني) يجوز أن تكون في محل نصب حالاً من (اللئيم) مراعاة للفظه المعرفة، وأن تكون في محل جر صفة له باعتبار معناه النكرة.</a:t>
            </a:r>
          </a:p>
          <a:p>
            <a:pPr marL="0" indent="0" algn="r">
              <a:buNone/>
            </a:pPr>
            <a:r>
              <a:rPr lang="ar-IQ" dirty="0"/>
              <a:t>كذلك إذا كانت النكرة غير محضة بأن كانت موصوفة مثلاً فتقترب بذلك من المعرفة ويسوغ للجملة بعدها أن تعرب صفة مراعاة للفظها. أو حالاً مراعاة لمعناها مثل: شاهدت فارساً قوياً (يجالد خصمه).</a:t>
            </a:r>
          </a:p>
          <a:p>
            <a:pPr marL="0" indent="0" algn="r">
              <a:buNone/>
            </a:pPr>
            <a:r>
              <a:rPr lang="ar-IQ" dirty="0"/>
              <a:t>هذا والقاعدة المشهورة (الجمل بعد النكرات صفات وبعد المعارف أحوال) سارية على أشباه الجمل أيضاً. فالظرف أو الجار والمجرور بعد النكرات المحضة يتعلقان بصفات مثل (رأيت رجلاً على فرس) و(خذ سمكةً في الحوض) التقدير: رجلاً كائناً على فرس، وسمكة كائنة في الحوض، وبعد المعارف المحضة تتعلق بأحوال مثل: (رأيت أخاك على فرس) أي (كائناً) على فرس، فالجار والمجرور متعلقان بـ(كائن) حال من (أخاك) وكذلك شاهدت أحمدَ عند الحاكم، الظرف متعلق بـ(كائن) حال والتقدير: شاهدت أحمد (كائناً) عند الحاكم.</a:t>
            </a:r>
          </a:p>
        </p:txBody>
      </p:sp>
    </p:spTree>
    <p:extLst>
      <p:ext uri="{BB962C8B-B14F-4D97-AF65-F5344CB8AC3E}">
        <p14:creationId xmlns:p14="http://schemas.microsoft.com/office/powerpoint/2010/main" val="1277906648"/>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79512" y="188640"/>
            <a:ext cx="8568952" cy="6552728"/>
          </a:xfrm>
        </p:spPr>
        <p:txBody>
          <a:bodyPr>
            <a:normAutofit fontScale="85000" lnSpcReduction="20000"/>
          </a:bodyPr>
          <a:lstStyle/>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6- الواقعة مضافاً إليها:</a:t>
            </a:r>
            <a:r>
              <a:rPr lang="ar-SA" b="1" dirty="0">
                <a:solidFill>
                  <a:srgbClr val="000050"/>
                </a:solidFill>
                <a:latin typeface="Calibri"/>
                <a:ea typeface="Times New Roman"/>
                <a:cs typeface="Simplified Arabic"/>
              </a:rPr>
              <a:t> بعد ظروف الزمان أَو أسمائه أو (حيث) أَو كلمة (قول) أَو (قائل) أَو (آية) مثل: </a:t>
            </a:r>
            <a:r>
              <a:rPr lang="ar-SA" b="1" dirty="0">
                <a:solidFill>
                  <a:srgbClr val="007BA6"/>
                </a:solidFill>
                <a:latin typeface="Calibri"/>
                <a:ea typeface="Times New Roman"/>
                <a:cs typeface="Simplified Arabic"/>
              </a:rPr>
              <a:t>{هَذا يَوْمُ لا يَنْطِقُونَ}</a:t>
            </a:r>
            <a:r>
              <a:rPr lang="ar-SA" b="1" dirty="0">
                <a:solidFill>
                  <a:srgbClr val="000050"/>
                </a:solidFill>
                <a:latin typeface="Calibri"/>
                <a:ea typeface="Times New Roman"/>
                <a:cs typeface="Simplified Arabic"/>
              </a:rPr>
              <a:t>، (اذكر نصيحة أَبيك إذ سافر)، اجلس حيثُ يجلس أخوك، قولُ (كان أَبي) يغرُّ الجاهل، أَجب قائلَ (كيف أَنت؟)، كنت قريباً منكم بآيةِ رفضتم الدعوة.</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7- الواقعة جواباً لشرط جازم</a:t>
            </a:r>
            <a:r>
              <a:rPr lang="ar-SA" b="1" dirty="0">
                <a:solidFill>
                  <a:srgbClr val="000050"/>
                </a:solidFill>
                <a:latin typeface="Calibri"/>
                <a:ea typeface="Times New Roman"/>
                <a:cs typeface="Simplified Arabic"/>
              </a:rPr>
              <a:t>: مقترنة بالفاء أَو (إِذا) الفجائية مثل: إِن تحسن فما لك من كاره، إن تحرمه إِذ هو عدوٌ لك.</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8- التابعة لجملة ذات محل:</a:t>
            </a:r>
            <a:r>
              <a:rPr lang="ar-SA" b="1" dirty="0">
                <a:solidFill>
                  <a:srgbClr val="000050"/>
                </a:solidFill>
                <a:latin typeface="Calibri"/>
                <a:ea typeface="Times New Roman"/>
                <a:cs typeface="Simplified Arabic"/>
              </a:rPr>
              <a:t> بالعطف أَو البدلية أَو التوكيد مثل </a:t>
            </a:r>
            <a:r>
              <a:rPr lang="ar-SA" b="1" dirty="0">
                <a:solidFill>
                  <a:srgbClr val="007BA6"/>
                </a:solidFill>
                <a:latin typeface="Calibri"/>
                <a:ea typeface="Times New Roman"/>
                <a:cs typeface="Simplified Arabic"/>
              </a:rPr>
              <a:t>{هَذا يَوْمُ لا يَنْطِقُونَ، وَلا يُؤْذَنُ لَهُمْ فَيَعْتَذِرُونَ</a:t>
            </a:r>
            <a:r>
              <a:rPr lang="ar-SA" b="1" dirty="0" smtClean="0">
                <a:solidFill>
                  <a:srgbClr val="007BA6"/>
                </a:solidFill>
                <a:latin typeface="Calibri"/>
                <a:ea typeface="Times New Roman"/>
                <a:cs typeface="Simplified Arabic"/>
              </a:rPr>
              <a:t>}</a:t>
            </a:r>
            <a:r>
              <a:rPr lang="ar-SA" b="1" dirty="0" smtClean="0">
                <a:solidFill>
                  <a:srgbClr val="000050"/>
                </a:solidFill>
                <a:latin typeface="Calibri"/>
                <a:ea typeface="Times New Roman"/>
                <a:cs typeface="Simplified Arabic"/>
              </a:rPr>
              <a:t>.</a:t>
            </a:r>
            <a:r>
              <a:rPr lang="ar-IQ" sz="2000" dirty="0">
                <a:latin typeface="Calibri"/>
                <a:ea typeface="Times New Roman"/>
                <a:cs typeface="Arial"/>
              </a:rPr>
              <a:t> </a:t>
            </a:r>
            <a:r>
              <a:rPr lang="ar-IQ" sz="2000" dirty="0" smtClean="0">
                <a:latin typeface="Calibri"/>
                <a:ea typeface="Times New Roman"/>
                <a:cs typeface="Arial"/>
              </a:rPr>
              <a:t> </a:t>
            </a:r>
            <a:r>
              <a:rPr lang="ar-SA" b="1" dirty="0" smtClean="0">
                <a:solidFill>
                  <a:srgbClr val="000050"/>
                </a:solidFill>
                <a:latin typeface="Calibri"/>
                <a:ea typeface="Times New Roman"/>
                <a:cs typeface="Simplified Arabic"/>
              </a:rPr>
              <a:t>جملة </a:t>
            </a:r>
            <a:r>
              <a:rPr lang="ar-SA" b="1" dirty="0">
                <a:solidFill>
                  <a:srgbClr val="007BA6"/>
                </a:solidFill>
                <a:latin typeface="Calibri"/>
                <a:ea typeface="Times New Roman"/>
                <a:cs typeface="Simplified Arabic"/>
              </a:rPr>
              <a:t>{وَلا يُؤْذَنُ}</a:t>
            </a:r>
            <a:r>
              <a:rPr lang="ar-SA" b="1" dirty="0">
                <a:solidFill>
                  <a:srgbClr val="000050"/>
                </a:solidFill>
                <a:latin typeface="Calibri"/>
                <a:ea typeface="Times New Roman"/>
                <a:cs typeface="Simplified Arabic"/>
              </a:rPr>
              <a:t> محلها الجر لعطفها على جملة </a:t>
            </a:r>
            <a:r>
              <a:rPr lang="ar-SA" b="1" dirty="0">
                <a:solidFill>
                  <a:srgbClr val="007BA6"/>
                </a:solidFill>
                <a:latin typeface="Calibri"/>
                <a:ea typeface="Times New Roman"/>
                <a:cs typeface="Simplified Arabic"/>
              </a:rPr>
              <a:t>{لا يَنْطِقُونَ </a:t>
            </a:r>
            <a:r>
              <a:rPr lang="ar-SA" b="1" dirty="0" smtClean="0">
                <a:solidFill>
                  <a:srgbClr val="007BA6"/>
                </a:solidFill>
                <a:latin typeface="Calibri"/>
                <a:ea typeface="Times New Roman"/>
                <a:cs typeface="Simplified Arabic"/>
              </a:rPr>
              <a:t>}</a:t>
            </a:r>
            <a:r>
              <a:rPr lang="ar-IQ" b="1" dirty="0" smtClean="0">
                <a:solidFill>
                  <a:srgbClr val="007BA6"/>
                </a:solidFill>
                <a:latin typeface="Calibri"/>
                <a:ea typeface="Times New Roman"/>
                <a:cs typeface="Simplified Arabic"/>
              </a:rPr>
              <a:t> </a:t>
            </a:r>
            <a:r>
              <a:rPr lang="ar-SA" b="1" dirty="0" smtClean="0">
                <a:solidFill>
                  <a:srgbClr val="000050"/>
                </a:solidFill>
                <a:latin typeface="Calibri"/>
                <a:ea typeface="Times New Roman"/>
                <a:cs typeface="Simplified Arabic"/>
              </a:rPr>
              <a:t>التي </a:t>
            </a:r>
            <a:r>
              <a:rPr lang="ar-SA" b="1" dirty="0">
                <a:solidFill>
                  <a:srgbClr val="000050"/>
                </a:solidFill>
                <a:latin typeface="Calibri"/>
                <a:ea typeface="Times New Roman"/>
                <a:cs typeface="Simplified Arabic"/>
              </a:rPr>
              <a:t>هي في محل جر لإضافة (يوم) إليها، كذلك جملة (لا ينطقون) التي هي في محل جر لإضافة (يوم) إليها، كذلك جملة </a:t>
            </a:r>
            <a:r>
              <a:rPr lang="ar-SA" b="1" dirty="0">
                <a:solidFill>
                  <a:srgbClr val="007BA6"/>
                </a:solidFill>
                <a:latin typeface="Calibri"/>
                <a:ea typeface="Times New Roman"/>
                <a:cs typeface="Simplified Arabic"/>
              </a:rPr>
              <a:t>{فَيَعْتَذِرُونَ}</a:t>
            </a:r>
            <a:r>
              <a:rPr lang="ar-SA" b="1" dirty="0">
                <a:solidFill>
                  <a:srgbClr val="000050"/>
                </a:solidFill>
                <a:latin typeface="Calibri"/>
                <a:ea typeface="Times New Roman"/>
                <a:cs typeface="Simplified Arabic"/>
              </a:rPr>
              <a:t> محلها الجر لعطفها بالفاء على جملة </a:t>
            </a:r>
            <a:r>
              <a:rPr lang="ar-SA" b="1" dirty="0">
                <a:solidFill>
                  <a:srgbClr val="007BA6"/>
                </a:solidFill>
                <a:latin typeface="Calibri"/>
                <a:ea typeface="Times New Roman"/>
                <a:cs typeface="Simplified Arabic"/>
              </a:rPr>
              <a:t>{وَلا يُؤْذَنُ لَهُمْ</a:t>
            </a:r>
            <a:r>
              <a:rPr lang="ar-SA" b="1" dirty="0" smtClean="0">
                <a:solidFill>
                  <a:srgbClr val="007BA6"/>
                </a:solidFill>
                <a:latin typeface="Calibri"/>
                <a:ea typeface="Times New Roman"/>
                <a:cs typeface="Simplified Arabic"/>
              </a:rPr>
              <a:t>}</a:t>
            </a:r>
            <a:r>
              <a:rPr lang="ar-IQ" b="1" dirty="0" smtClean="0">
                <a:solidFill>
                  <a:srgbClr val="000050"/>
                </a:solidFill>
                <a:latin typeface="Calibri"/>
                <a:ea typeface="Times New Roman"/>
                <a:cs typeface="Simplified Arabic"/>
              </a:rPr>
              <a:t>.</a:t>
            </a:r>
          </a:p>
          <a:p>
            <a:pPr marL="0" marR="0" indent="190500" algn="r" rtl="1">
              <a:lnSpc>
                <a:spcPct val="107000"/>
              </a:lnSpc>
              <a:spcBef>
                <a:spcPts val="375"/>
              </a:spcBef>
              <a:spcAft>
                <a:spcPts val="375"/>
              </a:spcAft>
            </a:pPr>
            <a:r>
              <a:rPr lang="ar-SA" b="1" dirty="0" smtClean="0">
                <a:solidFill>
                  <a:srgbClr val="000050"/>
                </a:solidFill>
                <a:latin typeface="Calibri"/>
                <a:ea typeface="Times New Roman"/>
                <a:cs typeface="Simplified Arabic"/>
              </a:rPr>
              <a:t> </a:t>
            </a:r>
            <a:r>
              <a:rPr lang="ar-SA" b="1" dirty="0">
                <a:solidFill>
                  <a:srgbClr val="000050"/>
                </a:solidFill>
                <a:latin typeface="Calibri"/>
                <a:ea typeface="Times New Roman"/>
                <a:cs typeface="Simplified Arabic"/>
              </a:rPr>
              <a:t>(اعمل عملاً ينفعك ينقذك من ورطتك) فجملة (ينقذك) محلها النصب بدل من جملة (ينفعك) التي هي صفة لـ(عملاً).</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والتوكيد مثل: (هذا قول هو ضارٌ لك هو ضارٌ لك) فالجملة الثانية محلها الرفع توكيد للجملة الأُولى (هو ضارٌ لك) التي هي صفة لـ(قولٌ) المرفوعة.</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ملاحظة</a:t>
            </a:r>
            <a:r>
              <a:rPr lang="ar-SA" b="1" dirty="0">
                <a:solidFill>
                  <a:srgbClr val="000050"/>
                </a:solidFill>
                <a:latin typeface="Calibri"/>
                <a:ea typeface="Times New Roman"/>
                <a:cs typeface="Simplified Arabic"/>
              </a:rPr>
              <a:t>: يعدون جملة (أنّ) وما دخلت عليه مما ألحق بالمفرد، وذلك لتأويلها بمصدر مرفوع أو منصوب أو مجرور مثل: (شاع أنك مسافر): (أنك مسافر) في محل رفع فاعل (شاع) والتأويل: شاع سفرُك، و(ظننت أنه مسافر) تأويلها: ظننت سفره، و(كافأته لأنه مستحق) المصدر المؤول في محل جر بالحرف: كافأته لاستحقاقه، و(</a:t>
            </a:r>
            <a:r>
              <a:rPr lang="ar-SA" b="1" dirty="0" err="1">
                <a:solidFill>
                  <a:srgbClr val="000050"/>
                </a:solidFill>
                <a:latin typeface="Calibri"/>
                <a:ea typeface="Times New Roman"/>
                <a:cs typeface="Simplified Arabic"/>
              </a:rPr>
              <a:t>ساءني</a:t>
            </a:r>
            <a:r>
              <a:rPr lang="ar-SA" b="1" dirty="0">
                <a:solidFill>
                  <a:srgbClr val="000050"/>
                </a:solidFill>
                <a:latin typeface="Calibri"/>
                <a:ea typeface="Times New Roman"/>
                <a:cs typeface="Simplified Arabic"/>
              </a:rPr>
              <a:t> خبرُ أنك مخفق) = </a:t>
            </a:r>
            <a:r>
              <a:rPr lang="ar-SA" b="1" dirty="0" err="1">
                <a:solidFill>
                  <a:srgbClr val="000050"/>
                </a:solidFill>
                <a:latin typeface="Calibri"/>
                <a:ea typeface="Times New Roman"/>
                <a:cs typeface="Simplified Arabic"/>
              </a:rPr>
              <a:t>ساءني</a:t>
            </a:r>
            <a:r>
              <a:rPr lang="ar-SA" b="1" dirty="0">
                <a:solidFill>
                  <a:srgbClr val="000050"/>
                </a:solidFill>
                <a:latin typeface="Calibri"/>
                <a:ea typeface="Times New Roman"/>
                <a:cs typeface="Simplified Arabic"/>
              </a:rPr>
              <a:t> خبر إخفاقِك.</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كذلك يؤولون ما بعد همزة التسوية بمصدر يعطون الجملة إعرابه مثل: (سواءٌ عندي أسافروا أم أقاموا) فيجعلون جملة (أسافروا) في محل رفع مبتدأ مؤخراً والتأويل: سفرُهم وإقامتهم سواءٌ عندي. وجملة (أم أقاموا) محلها الرفع لعطفها على جملة (أسافروا) وهذا ينساق مع الأصل العام: كل جملة أولت بمفرد فهي ذات محل.</a:t>
            </a:r>
            <a:endParaRPr lang="en-US" sz="2000" dirty="0">
              <a:effectLst/>
              <a:latin typeface="Calibri"/>
              <a:ea typeface="Calibri"/>
              <a:cs typeface="Arial"/>
            </a:endParaRPr>
          </a:p>
        </p:txBody>
      </p:sp>
    </p:spTree>
    <p:extLst>
      <p:ext uri="{BB962C8B-B14F-4D97-AF65-F5344CB8AC3E}">
        <p14:creationId xmlns:p14="http://schemas.microsoft.com/office/powerpoint/2010/main" val="178094974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51520" y="1509274"/>
            <a:ext cx="8280920" cy="5540742"/>
          </a:xfrm>
        </p:spPr>
        <p:txBody>
          <a:bodyPr>
            <a:normAutofit fontScale="92500" lnSpcReduction="20000"/>
          </a:bodyPr>
          <a:lstStyle/>
          <a:p>
            <a:pPr marL="0" marR="0" indent="190500" algn="r" rtl="1">
              <a:lnSpc>
                <a:spcPct val="107000"/>
              </a:lnSpc>
              <a:spcBef>
                <a:spcPts val="375"/>
              </a:spcBef>
              <a:spcAft>
                <a:spcPts val="375"/>
              </a:spcAft>
            </a:pPr>
            <a:r>
              <a:rPr lang="ar-SA" b="1" dirty="0" smtClean="0">
                <a:solidFill>
                  <a:srgbClr val="1C8907"/>
                </a:solidFill>
                <a:latin typeface="Calibri"/>
                <a:ea typeface="Times New Roman"/>
                <a:cs typeface="Simplified Arabic"/>
              </a:rPr>
              <a:t>1- الابتدائية</a:t>
            </a:r>
            <a:r>
              <a:rPr lang="ar-SA" b="1" dirty="0">
                <a:solidFill>
                  <a:srgbClr val="1C8907"/>
                </a:solidFill>
                <a:latin typeface="Calibri"/>
                <a:ea typeface="Times New Roman"/>
                <a:cs typeface="Simplified Arabic"/>
              </a:rPr>
              <a:t>:</a:t>
            </a:r>
            <a:r>
              <a:rPr lang="ar-SA" b="1" dirty="0">
                <a:solidFill>
                  <a:srgbClr val="000050"/>
                </a:solidFill>
                <a:latin typeface="Calibri"/>
                <a:ea typeface="Times New Roman"/>
                <a:cs typeface="Simplified Arabic"/>
              </a:rPr>
              <a:t> وهي التي تقع أول الكلام مثل: (السلام عليكم)، (كيف أنتم؟)، </a:t>
            </a:r>
            <a:r>
              <a:rPr lang="ar-SA" b="1" dirty="0" smtClean="0">
                <a:solidFill>
                  <a:srgbClr val="000050"/>
                </a:solidFill>
                <a:latin typeface="Calibri"/>
                <a:ea typeface="Times New Roman"/>
                <a:cs typeface="Simplified Arabic"/>
              </a:rPr>
              <a:t>سافر</a:t>
            </a:r>
            <a:r>
              <a:rPr lang="ar-IQ" b="1" dirty="0" smtClean="0">
                <a:solidFill>
                  <a:srgbClr val="000050"/>
                </a:solidFill>
                <a:latin typeface="Calibri"/>
                <a:ea typeface="Times New Roman"/>
                <a:cs typeface="Simplified Arabic"/>
              </a:rPr>
              <a:t> اخوك</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2- الاستئنافية:</a:t>
            </a:r>
            <a:r>
              <a:rPr lang="ar-SA" b="1" dirty="0">
                <a:solidFill>
                  <a:srgbClr val="000050"/>
                </a:solidFill>
                <a:latin typeface="Calibri"/>
                <a:ea typeface="Times New Roman"/>
                <a:cs typeface="Simplified Arabic"/>
              </a:rPr>
              <a:t> وهي التي يبتدأُ بها معنى جديدٌ بعد كلام سابق كالجملة الثانية والثالثة في قولنا (أَحزنتْك وشاية فلان، لا تلتفت إليها، إني لم أُصدقها).</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وقد تقترن بالواو أَو الفاء الاستئنافيتين مثل: (أَحزنتك وشاية فلان، فلا تلتفت إليها، وإني لم أُصدقها) فالجملة الأُولى خبرية والثانية إنشائية طلبية، والثالثة </a:t>
            </a:r>
            <a:r>
              <a:rPr lang="ar-SA" b="1" dirty="0" smtClean="0">
                <a:solidFill>
                  <a:srgbClr val="000050"/>
                </a:solidFill>
                <a:latin typeface="Calibri"/>
                <a:ea typeface="Times New Roman"/>
                <a:cs typeface="Simplified Arabic"/>
              </a:rPr>
              <a:t>خبرية.</a:t>
            </a:r>
            <a:r>
              <a:rPr lang="ar-IQ" sz="2000" dirty="0">
                <a:latin typeface="Calibri"/>
                <a:ea typeface="Times New Roman"/>
                <a:cs typeface="Arial"/>
              </a:rPr>
              <a:t> </a:t>
            </a:r>
            <a:r>
              <a:rPr lang="ar-SA" b="1" dirty="0" smtClean="0">
                <a:solidFill>
                  <a:srgbClr val="000050"/>
                </a:solidFill>
                <a:latin typeface="Calibri"/>
                <a:ea typeface="Times New Roman"/>
                <a:cs typeface="Simplified Arabic"/>
              </a:rPr>
              <a:t>وكثيراً </a:t>
            </a:r>
            <a:r>
              <a:rPr lang="ar-SA" b="1" dirty="0">
                <a:solidFill>
                  <a:srgbClr val="000050"/>
                </a:solidFill>
                <a:latin typeface="Calibri"/>
                <a:ea typeface="Times New Roman"/>
                <a:cs typeface="Simplified Arabic"/>
              </a:rPr>
              <a:t>ما تكون الاستئنافية مفيدة التعليل مثل (سافرْ ففي السفر فائدة)، (اشتر هذا الكتاب إنه نافع لك).</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3-الاعتراضية:</a:t>
            </a:r>
            <a:r>
              <a:rPr lang="ar-SA" b="1" dirty="0">
                <a:solidFill>
                  <a:srgbClr val="000050"/>
                </a:solidFill>
                <a:latin typeface="Calibri"/>
                <a:ea typeface="Times New Roman"/>
                <a:cs typeface="Simplified Arabic"/>
              </a:rPr>
              <a:t> وتقع بين جزأَي جملة مثل (كان أبوك - رحمه الله - سخياً) أو بين جملتين متلازمتين معنى مثل:</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7BA6"/>
                </a:solidFill>
                <a:latin typeface="Calibri"/>
                <a:ea typeface="Times New Roman"/>
                <a:cs typeface="Simplified Arabic"/>
              </a:rPr>
              <a:t>{وَوَصَّيْنا الإِنْسانَ بِوالِدَيْهِ حَمَلَتْهُ أُمُّهُ وَهْناً عَلَى وَهْنٍ وَفِصالُهُ فِي عامَيْنِ أَنِ اشْكُرْ لِي وَلِوالِدَيْكَ إِلَيَّ الْمَصِيرُ}</a:t>
            </a:r>
            <a:r>
              <a:rPr lang="ar-SA" b="1" dirty="0">
                <a:solidFill>
                  <a:srgbClr val="000050"/>
                </a:solidFill>
                <a:latin typeface="Calibri"/>
                <a:ea typeface="Times New Roman"/>
                <a:cs typeface="Simplified Arabic"/>
              </a:rPr>
              <a:t>.</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فالجملتان (حملته أُمه، وفصاله في عامين) اعترضتا بين (ووصينا) وتفسيرها (أَن اشكر) ولولا ذلك لكان الكلام (ووصينا الإنسان بوالديه: أن اشكر لي ولوالديك).</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وقد تقترن الجملة المعترضة بالواو كما رأيت أو بالفاء.</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ولا يكون الاعتراض إلا لغرض عند المتكلم كالدعاء في المثال الأَول، </a:t>
            </a:r>
            <a:r>
              <a:rPr lang="ar-SA" b="1" dirty="0" err="1">
                <a:solidFill>
                  <a:srgbClr val="000050"/>
                </a:solidFill>
                <a:latin typeface="Calibri"/>
                <a:ea typeface="Times New Roman"/>
                <a:cs typeface="Simplified Arabic"/>
              </a:rPr>
              <a:t>وكتهييء</a:t>
            </a:r>
            <a:r>
              <a:rPr lang="ar-SA" b="1" dirty="0">
                <a:solidFill>
                  <a:srgbClr val="000050"/>
                </a:solidFill>
                <a:latin typeface="Calibri"/>
                <a:ea typeface="Times New Roman"/>
                <a:cs typeface="Simplified Arabic"/>
              </a:rPr>
              <a:t> نفس المخاطب لقبول ما بعده كما في الآية، أَو لغيرهما من الأَغراض كتقوية الكلام وتسديده.</a:t>
            </a:r>
            <a:endParaRPr lang="en-US" sz="2000" dirty="0">
              <a:effectLst/>
              <a:latin typeface="Calibri"/>
              <a:ea typeface="Calibri"/>
              <a:cs typeface="Arial"/>
            </a:endParaRPr>
          </a:p>
        </p:txBody>
      </p:sp>
      <p:sp>
        <p:nvSpPr>
          <p:cNvPr id="4" name="مستطيل 3"/>
          <p:cNvSpPr/>
          <p:nvPr/>
        </p:nvSpPr>
        <p:spPr>
          <a:xfrm>
            <a:off x="1475656" y="392302"/>
            <a:ext cx="6772870" cy="1116972"/>
          </a:xfrm>
          <a:prstGeom prst="rect">
            <a:avLst/>
          </a:prstGeom>
        </p:spPr>
        <p:txBody>
          <a:bodyPr wrap="square">
            <a:spAutoFit/>
          </a:bodyPr>
          <a:lstStyle/>
          <a:p>
            <a:pPr lvl="0" algn="ctr">
              <a:lnSpc>
                <a:spcPct val="107000"/>
              </a:lnSpc>
              <a:spcBef>
                <a:spcPts val="375"/>
              </a:spcBef>
              <a:spcAft>
                <a:spcPts val="375"/>
              </a:spcAft>
              <a:buClr>
                <a:srgbClr val="FE8637"/>
              </a:buClr>
              <a:buSzPct val="70000"/>
            </a:pPr>
            <a:r>
              <a:rPr lang="ar-IQ" sz="2800" b="1" dirty="0" smtClean="0">
                <a:solidFill>
                  <a:schemeClr val="accent1"/>
                </a:solidFill>
                <a:latin typeface="Calibri"/>
                <a:ea typeface="Times New Roman"/>
                <a:cs typeface="Simplified Arabic"/>
              </a:rPr>
              <a:t>تفصيل أكثر</a:t>
            </a:r>
          </a:p>
          <a:p>
            <a:pPr lvl="0" algn="ctr">
              <a:lnSpc>
                <a:spcPct val="107000"/>
              </a:lnSpc>
              <a:spcBef>
                <a:spcPts val="375"/>
              </a:spcBef>
              <a:spcAft>
                <a:spcPts val="375"/>
              </a:spcAft>
              <a:buClr>
                <a:srgbClr val="FE8637"/>
              </a:buClr>
              <a:buSzPct val="70000"/>
            </a:pPr>
            <a:r>
              <a:rPr lang="ar-SA" sz="2800" b="1" dirty="0" smtClean="0">
                <a:solidFill>
                  <a:srgbClr val="FF0000"/>
                </a:solidFill>
                <a:latin typeface="Calibri"/>
                <a:ea typeface="Times New Roman"/>
                <a:cs typeface="Simplified Arabic"/>
              </a:rPr>
              <a:t>الجمل </a:t>
            </a:r>
            <a:r>
              <a:rPr lang="ar-SA" sz="2800" b="1" dirty="0">
                <a:solidFill>
                  <a:srgbClr val="FF0000"/>
                </a:solidFill>
                <a:latin typeface="Calibri"/>
                <a:ea typeface="Times New Roman"/>
                <a:cs typeface="Simplified Arabic"/>
              </a:rPr>
              <a:t>التي ليس لها محل من الإعراب </a:t>
            </a:r>
            <a:r>
              <a:rPr lang="ar-SA" sz="2800" b="1" dirty="0" smtClean="0">
                <a:solidFill>
                  <a:srgbClr val="FF0000"/>
                </a:solidFill>
                <a:latin typeface="Calibri"/>
                <a:ea typeface="Times New Roman"/>
                <a:cs typeface="Simplified Arabic"/>
              </a:rPr>
              <a:t>ثمان</a:t>
            </a:r>
            <a:endParaRPr lang="en-US" sz="2000" dirty="0">
              <a:solidFill>
                <a:srgbClr val="FF0000"/>
              </a:solidFill>
              <a:latin typeface="Calibri"/>
              <a:ea typeface="Calibri"/>
              <a:cs typeface="Arial"/>
            </a:endParaRPr>
          </a:p>
        </p:txBody>
      </p:sp>
    </p:spTree>
    <p:extLst>
      <p:ext uri="{BB962C8B-B14F-4D97-AF65-F5344CB8AC3E}">
        <p14:creationId xmlns:p14="http://schemas.microsoft.com/office/powerpoint/2010/main" val="345662000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457200" y="764704"/>
            <a:ext cx="8075240" cy="5709248"/>
          </a:xfrm>
        </p:spPr>
        <p:txBody>
          <a:bodyPr>
            <a:normAutofit fontScale="70000" lnSpcReduction="20000"/>
          </a:bodyPr>
          <a:lstStyle/>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4- التفسيرية: </a:t>
            </a:r>
            <a:r>
              <a:rPr lang="ar-SA" b="1" dirty="0">
                <a:solidFill>
                  <a:srgbClr val="000050"/>
                </a:solidFill>
                <a:latin typeface="Calibri"/>
                <a:ea typeface="Times New Roman"/>
                <a:cs typeface="Simplified Arabic"/>
              </a:rPr>
              <a:t>جملة تزيد ما قبلها توضيحاً وكشفاً وتأْتي بعد ما يدل على معنى القول دون حروفه؛ إِما مقرونة بأحد حرفي التفسير وهما (أَنْ) و(أَيْ) مثل </a:t>
            </a:r>
            <a:r>
              <a:rPr lang="ar-SA" b="1" dirty="0">
                <a:solidFill>
                  <a:srgbClr val="007BA6"/>
                </a:solidFill>
                <a:latin typeface="Calibri"/>
                <a:ea typeface="Times New Roman"/>
                <a:cs typeface="Simplified Arabic"/>
              </a:rPr>
              <a:t>{فَأَوْحَيْنا إِلَيْهِ أَنِ اصْنَعِ الْفُلْكَ}</a:t>
            </a:r>
            <a:r>
              <a:rPr lang="ar-SA" b="1" dirty="0">
                <a:solidFill>
                  <a:srgbClr val="000050"/>
                </a:solidFill>
                <a:latin typeface="Calibri"/>
                <a:ea typeface="Times New Roman"/>
                <a:cs typeface="Simplified Arabic"/>
              </a:rPr>
              <a:t>، (ينظر إليَّ أَيْ أَنت مذنب)، فكل من (اصنع) و(أَنت مذنب) جملة تفسيرية لا محل لها من الإِعراب، و(أوحينا) و(ينظر) هنا فيهما معنى القول؛</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وإما ألا تقترن بحرف تفسير مثل: </a:t>
            </a:r>
            <a:r>
              <a:rPr lang="ar-SA" b="1" dirty="0">
                <a:solidFill>
                  <a:srgbClr val="007BA6"/>
                </a:solidFill>
                <a:latin typeface="Calibri"/>
                <a:ea typeface="Times New Roman"/>
                <a:cs typeface="Simplified Arabic"/>
              </a:rPr>
              <a:t>{هَلْ أَدُلُّكُمْ عَلَى تِجارَةٍ تُنْجِيكُمْ مِنْ عَذابٍ أَلِيمٍ، تُؤْمِنُونَ بِاللَّهِ وَرَسُولِهِ}</a:t>
            </a:r>
            <a:r>
              <a:rPr lang="ar-SA" b="1" dirty="0">
                <a:solidFill>
                  <a:srgbClr val="000050"/>
                </a:solidFill>
                <a:latin typeface="Calibri"/>
                <a:ea typeface="Times New Roman"/>
                <a:cs typeface="Simplified Arabic"/>
              </a:rPr>
              <a:t>.</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5- الواقعة صلة لموصول اسمي أَو حرفي:</a:t>
            </a:r>
            <a:r>
              <a:rPr lang="ar-SA" b="1" dirty="0">
                <a:solidFill>
                  <a:srgbClr val="000050"/>
                </a:solidFill>
                <a:latin typeface="Calibri"/>
                <a:ea typeface="Times New Roman"/>
                <a:cs typeface="Simplified Arabic"/>
              </a:rPr>
              <a:t> وذلك لأَن صلة الموصول كأَنها جزءٌ مما قبلها ويؤول معها باسم واحد </a:t>
            </a:r>
            <a:r>
              <a:rPr lang="ar-SA" b="1" dirty="0" smtClean="0">
                <a:solidFill>
                  <a:srgbClr val="000050"/>
                </a:solidFill>
                <a:latin typeface="Calibri"/>
                <a:ea typeface="Times New Roman"/>
                <a:cs typeface="Simplified Arabic"/>
              </a:rPr>
              <a:t>مشتق.</a:t>
            </a:r>
            <a:endParaRPr lang="en-US" sz="2000" dirty="0" smtClean="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فصلة الموصول الاسمي مثل (حضر الذي زارك أَمس) فجملة (زارك) لا محل لها، والتأْويل: حضر زائرُك أَمسِ.</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smtClean="0">
                <a:solidFill>
                  <a:srgbClr val="000050"/>
                </a:solidFill>
                <a:latin typeface="Calibri"/>
                <a:ea typeface="Times New Roman"/>
                <a:cs typeface="Simplified Arabic"/>
              </a:rPr>
              <a:t>وصلة </a:t>
            </a:r>
            <a:r>
              <a:rPr lang="ar-SA" b="1" dirty="0">
                <a:solidFill>
                  <a:srgbClr val="000050"/>
                </a:solidFill>
                <a:latin typeface="Calibri"/>
                <a:ea typeface="Times New Roman"/>
                <a:cs typeface="Simplified Arabic"/>
              </a:rPr>
              <a:t>الموصول الحرفي ما اتصلت بأَحد الأَحرف المصدرية (أَنْ، وأَنَّ، وكي، وما، ولو المصدرية، وهمزة التسوية) مثل: أَحببت أَن أَكتب إليك، سررت لأَنك ربحت، حضر لكي يحسنَ، </a:t>
            </a:r>
            <a:r>
              <a:rPr lang="ar-SA" b="1" dirty="0">
                <a:solidFill>
                  <a:srgbClr val="007BA6"/>
                </a:solidFill>
                <a:latin typeface="Calibri"/>
                <a:ea typeface="Times New Roman"/>
                <a:cs typeface="Simplified Arabic"/>
              </a:rPr>
              <a:t>{عَزِيزٌ عَلَيْهِ ما عَنِتُّمْ}</a:t>
            </a:r>
            <a:r>
              <a:rPr lang="ar-SA" b="1" dirty="0">
                <a:solidFill>
                  <a:srgbClr val="000050"/>
                </a:solidFill>
                <a:latin typeface="Calibri"/>
                <a:ea typeface="Times New Roman"/>
                <a:cs typeface="Simplified Arabic"/>
              </a:rPr>
              <a:t>، ودُّوا لو تخسرُ، سواءٌ عليكم أَربحتُ أَم خسرت.</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وكل هذه الصلات تؤول مع الأحرف قبلها بمصادر فكأَنها جزءٌ من المصدر المؤول، والتقدير على الترتيب: أَحببت الكتابة إِليك، سررت لربحك، حضر للإِحسان، عزيزٌ عليه عَنَتُكم، ودُّوا خسارتَك، سواءٌ عليكم ربحي وخسارتي.</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7،6- الواقعة جواباً لقسم، أو جواباً لشرط غير جازم، أو جواباً لنداء:</a:t>
            </a:r>
            <a:r>
              <a:rPr lang="ar-SA" b="1" dirty="0">
                <a:solidFill>
                  <a:srgbClr val="000050"/>
                </a:solidFill>
                <a:latin typeface="Calibri"/>
                <a:ea typeface="Times New Roman"/>
                <a:cs typeface="Simplified Arabic"/>
              </a:rPr>
              <a:t> فالأُولى مثل: (والله لأَصدقنَّ)، (لعمري </a:t>
            </a:r>
            <a:r>
              <a:rPr lang="ar-SA" b="1" dirty="0" err="1">
                <a:solidFill>
                  <a:srgbClr val="000050"/>
                </a:solidFill>
                <a:latin typeface="Calibri"/>
                <a:ea typeface="Times New Roman"/>
                <a:cs typeface="Simplified Arabic"/>
              </a:rPr>
              <a:t>لأُناضلن</a:t>
            </a:r>
            <a:r>
              <a:rPr lang="ar-SA" b="1" dirty="0">
                <a:solidFill>
                  <a:srgbClr val="000050"/>
                </a:solidFill>
                <a:latin typeface="Calibri"/>
                <a:ea typeface="Times New Roman"/>
                <a:cs typeface="Simplified Arabic"/>
              </a:rPr>
              <a:t>).</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والثانية مثل: (لو حضرت أَكرمتك)، (لولا السفر لزرتك)، (إِذا سافرت لحقتك)، فكل من الجمل الثانية لا محل لوقوعها بعد شرط غير جازم.</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000050"/>
                </a:solidFill>
                <a:latin typeface="Calibri"/>
                <a:ea typeface="Times New Roman"/>
                <a:cs typeface="Simplified Arabic"/>
              </a:rPr>
              <a:t>والثالثة مثل: (يا عبد الله أَحضرْ كتبك) فالجملة الأُولى ندائية والثانية واقعة في جواب النداءِ ولا محل لها من الإِعراب.</a:t>
            </a:r>
            <a:endParaRPr lang="en-US" sz="2000" dirty="0">
              <a:latin typeface="Calibri"/>
              <a:ea typeface="Calibri"/>
              <a:cs typeface="Arial"/>
            </a:endParaRPr>
          </a:p>
          <a:p>
            <a:pPr marL="0" marR="0" indent="190500" algn="r" rtl="1">
              <a:lnSpc>
                <a:spcPct val="107000"/>
              </a:lnSpc>
              <a:spcBef>
                <a:spcPts val="375"/>
              </a:spcBef>
              <a:spcAft>
                <a:spcPts val="375"/>
              </a:spcAft>
            </a:pPr>
            <a:r>
              <a:rPr lang="ar-SA" b="1" dirty="0">
                <a:solidFill>
                  <a:srgbClr val="1C8907"/>
                </a:solidFill>
                <a:latin typeface="Calibri"/>
                <a:ea typeface="Times New Roman"/>
                <a:cs typeface="Simplified Arabic"/>
              </a:rPr>
              <a:t>8- التابعة لجملة لها محل لها من الإِعراب مثل:</a:t>
            </a:r>
            <a:r>
              <a:rPr lang="ar-SA" b="1" dirty="0">
                <a:solidFill>
                  <a:srgbClr val="000050"/>
                </a:solidFill>
                <a:latin typeface="Calibri"/>
                <a:ea typeface="Times New Roman"/>
                <a:cs typeface="Simplified Arabic"/>
              </a:rPr>
              <a:t> إذا أَنصفت تابعتك وأكرمتك) فجملة (أكرمتك) لا محل لها لعطفها بالواو على جملة لها محل وهي (تابعتك) التي هي جواب شرط غير جازم.</a:t>
            </a:r>
            <a:endParaRPr lang="en-US" sz="2000" dirty="0">
              <a:effectLst/>
              <a:latin typeface="Calibri"/>
              <a:ea typeface="Calibri"/>
              <a:cs typeface="Arial"/>
            </a:endParaRPr>
          </a:p>
        </p:txBody>
      </p:sp>
    </p:spTree>
    <p:extLst>
      <p:ext uri="{BB962C8B-B14F-4D97-AF65-F5344CB8AC3E}">
        <p14:creationId xmlns:p14="http://schemas.microsoft.com/office/powerpoint/2010/main" val="192532533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normAutofit/>
          </a:bodyPr>
          <a:lstStyle/>
          <a:p>
            <a:pPr algn="ctr"/>
            <a:r>
              <a:rPr lang="ar-IQ" b="1" dirty="0" smtClean="0">
                <a:solidFill>
                  <a:srgbClr val="FF0000"/>
                </a:solidFill>
              </a:rPr>
              <a:t>المهم </a:t>
            </a:r>
            <a:r>
              <a:rPr lang="ar-IQ" b="1" dirty="0" smtClean="0">
                <a:solidFill>
                  <a:srgbClr val="FF0000"/>
                </a:solidFill>
              </a:rPr>
              <a:t>من موضوع الجملة</a:t>
            </a:r>
            <a:endParaRPr lang="en-US" b="1" dirty="0">
              <a:solidFill>
                <a:srgbClr val="FF000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2431742474"/>
              </p:ext>
            </p:extLst>
          </p:nvPr>
        </p:nvGraphicFramePr>
        <p:xfrm>
          <a:off x="457200" y="1052736"/>
          <a:ext cx="8219256" cy="54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63919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lstStyle/>
          <a:p>
            <a:pPr algn="ctr"/>
            <a:r>
              <a:rPr lang="ar-IQ" b="1" dirty="0" smtClean="0">
                <a:solidFill>
                  <a:srgbClr val="FF0000"/>
                </a:solidFill>
              </a:rPr>
              <a:t>انتهى </a:t>
            </a:r>
            <a:endParaRPr lang="en-US" b="1" dirty="0">
              <a:solidFill>
                <a:srgbClr val="FF0000"/>
              </a:solidFill>
            </a:endParaRPr>
          </a:p>
        </p:txBody>
      </p:sp>
      <p:sp>
        <p:nvSpPr>
          <p:cNvPr id="3" name="عنصر نائب للمحتوى 2"/>
          <p:cNvSpPr>
            <a:spLocks noGrp="1"/>
          </p:cNvSpPr>
          <p:nvPr>
            <p:ph sz="quarter" idx="1"/>
          </p:nvPr>
        </p:nvSpPr>
        <p:spPr/>
        <p:txBody>
          <a:bodyPr>
            <a:normAutofit/>
          </a:bodyPr>
          <a:lstStyle/>
          <a:p>
            <a:pPr algn="ctr"/>
            <a:r>
              <a:rPr lang="ar-IQ" sz="4800" b="1" dirty="0" smtClean="0">
                <a:solidFill>
                  <a:srgbClr val="FF0000"/>
                </a:solidFill>
              </a:rPr>
              <a:t>امنياتي لكم بالتوفيق والنجاح</a:t>
            </a:r>
          </a:p>
          <a:p>
            <a:pPr algn="ctr"/>
            <a:r>
              <a:rPr lang="ar-IQ" sz="4800" b="1" dirty="0" smtClean="0">
                <a:solidFill>
                  <a:srgbClr val="FF0000"/>
                </a:solidFill>
              </a:rPr>
              <a:t>وأن يجنبكم الله كل مكروه ويحفظكم ... </a:t>
            </a:r>
          </a:p>
          <a:p>
            <a:pPr algn="ctr"/>
            <a:r>
              <a:rPr lang="ar-IQ" sz="4800" b="1" dirty="0" smtClean="0">
                <a:solidFill>
                  <a:srgbClr val="FF0000"/>
                </a:solidFill>
              </a:rPr>
              <a:t>آمين  </a:t>
            </a:r>
          </a:p>
          <a:p>
            <a:pPr algn="ctr"/>
            <a:endParaRPr lang="ar-IQ" sz="4800" b="1" dirty="0">
              <a:solidFill>
                <a:srgbClr val="FF0000"/>
              </a:solidFill>
            </a:endParaRPr>
          </a:p>
          <a:p>
            <a:pPr algn="ctr"/>
            <a:endParaRPr lang="en-US" sz="4800" b="1" dirty="0">
              <a:solidFill>
                <a:srgbClr val="FF0000"/>
              </a:solidFill>
            </a:endParaRPr>
          </a:p>
        </p:txBody>
      </p:sp>
    </p:spTree>
    <p:extLst>
      <p:ext uri="{BB962C8B-B14F-4D97-AF65-F5344CB8AC3E}">
        <p14:creationId xmlns:p14="http://schemas.microsoft.com/office/powerpoint/2010/main" val="359154607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lstStyle/>
          <a:p>
            <a:pPr algn="ctr"/>
            <a:r>
              <a:rPr lang="ar-IQ" b="1" dirty="0" smtClean="0">
                <a:solidFill>
                  <a:srgbClr val="FF0000"/>
                </a:solidFill>
              </a:rPr>
              <a:t> الجملة والكلام</a:t>
            </a:r>
            <a:endParaRPr lang="en-US" b="1" dirty="0">
              <a:solidFill>
                <a:srgbClr val="FF000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1213322904"/>
              </p:ext>
            </p:extLst>
          </p:nvPr>
        </p:nvGraphicFramePr>
        <p:xfrm>
          <a:off x="457200" y="908720"/>
          <a:ext cx="7859216" cy="55652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581250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634082"/>
          </a:xfrm>
        </p:spPr>
        <p:txBody>
          <a:bodyPr/>
          <a:lstStyle/>
          <a:p>
            <a:pPr algn="ctr"/>
            <a:r>
              <a:rPr lang="ar-IQ" b="1" dirty="0" smtClean="0">
                <a:solidFill>
                  <a:srgbClr val="FF0000"/>
                </a:solidFill>
              </a:rPr>
              <a:t>أقسام الجمل</a:t>
            </a:r>
            <a:endParaRPr lang="en-US" b="1" dirty="0">
              <a:solidFill>
                <a:srgbClr val="FF0000"/>
              </a:solidFill>
            </a:endParaRPr>
          </a:p>
        </p:txBody>
      </p:sp>
      <p:graphicFrame>
        <p:nvGraphicFramePr>
          <p:cNvPr id="4" name="عنصر نائب للمحتوى 3"/>
          <p:cNvGraphicFramePr>
            <a:graphicFrameLocks noGrp="1"/>
          </p:cNvGraphicFramePr>
          <p:nvPr>
            <p:ph sz="quarter" idx="1"/>
            <p:extLst>
              <p:ext uri="{D42A27DB-BD31-4B8C-83A1-F6EECF244321}">
                <p14:modId xmlns:p14="http://schemas.microsoft.com/office/powerpoint/2010/main" val="911484156"/>
              </p:ext>
            </p:extLst>
          </p:nvPr>
        </p:nvGraphicFramePr>
        <p:xfrm>
          <a:off x="457200" y="1052736"/>
          <a:ext cx="7787208" cy="5421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588991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467544" y="260648"/>
            <a:ext cx="8109010" cy="6285185"/>
          </a:xfrm>
        </p:spPr>
      </p:pic>
    </p:spTree>
    <p:extLst>
      <p:ext uri="{BB962C8B-B14F-4D97-AF65-F5344CB8AC3E}">
        <p14:creationId xmlns:p14="http://schemas.microsoft.com/office/powerpoint/2010/main" val="419328992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51520" y="332656"/>
            <a:ext cx="8201913" cy="6357193"/>
          </a:xfrm>
        </p:spPr>
      </p:pic>
    </p:spTree>
    <p:extLst>
      <p:ext uri="{BB962C8B-B14F-4D97-AF65-F5344CB8AC3E}">
        <p14:creationId xmlns:p14="http://schemas.microsoft.com/office/powerpoint/2010/main" val="1691199387"/>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323528" y="260648"/>
            <a:ext cx="8109010" cy="6285185"/>
          </a:xfrm>
        </p:spPr>
      </p:pic>
    </p:spTree>
    <p:extLst>
      <p:ext uri="{BB962C8B-B14F-4D97-AF65-F5344CB8AC3E}">
        <p14:creationId xmlns:p14="http://schemas.microsoft.com/office/powerpoint/2010/main" val="283996364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en-US"/>
          </a:p>
        </p:txBody>
      </p:sp>
      <p:sp>
        <p:nvSpPr>
          <p:cNvPr id="3" name="عنصر نائب للمحتوى 2"/>
          <p:cNvSpPr>
            <a:spLocks noGrp="1"/>
          </p:cNvSpPr>
          <p:nvPr>
            <p:ph sz="quarter" idx="1"/>
          </p:nvPr>
        </p:nvSpPr>
        <p:spPr/>
        <p:txBody>
          <a:bodyPr/>
          <a:lstStyle/>
          <a:p>
            <a:endParaRPr lang="en-US"/>
          </a:p>
        </p:txBody>
      </p:sp>
      <p:pic>
        <p:nvPicPr>
          <p:cNvPr id="2050" name="Picture 2" descr="C:\Users\Eng-Yahya\Desktop\كبرى صغرى.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88640"/>
            <a:ext cx="8107313" cy="6740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883854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Stack of books design template</Template>
  <TotalTime>1088</TotalTime>
  <Words>2548</Words>
  <Application>Microsoft Office PowerPoint</Application>
  <PresentationFormat>عرض على الشاشة (3:4)‏</PresentationFormat>
  <Paragraphs>152</Paragraphs>
  <Slides>37</Slides>
  <Notes>0</Notes>
  <HiddenSlides>0</HiddenSlides>
  <MMClips>0</MMClips>
  <ScaleCrop>false</ScaleCrop>
  <HeadingPairs>
    <vt:vector size="4" baseType="variant">
      <vt:variant>
        <vt:lpstr>نسق</vt:lpstr>
      </vt:variant>
      <vt:variant>
        <vt:i4>1</vt:i4>
      </vt:variant>
      <vt:variant>
        <vt:lpstr>عناوين الشرائح</vt:lpstr>
      </vt:variant>
      <vt:variant>
        <vt:i4>37</vt:i4>
      </vt:variant>
    </vt:vector>
  </HeadingPairs>
  <TitlesOfParts>
    <vt:vector size="38" baseType="lpstr">
      <vt:lpstr>مشربية</vt:lpstr>
      <vt:lpstr>الجملة أقسامها واعرابها    أ.د. حسن منديل حسن</vt:lpstr>
      <vt:lpstr>عرض تقديمي في PowerPoint</vt:lpstr>
      <vt:lpstr>عرض تقديمي في PowerPoint</vt:lpstr>
      <vt:lpstr> الجملة والكلام</vt:lpstr>
      <vt:lpstr>أقسام الجمل</vt:lpstr>
      <vt:lpstr>عرض تقديمي في PowerPoint</vt:lpstr>
      <vt:lpstr>عرض تقديمي في PowerPoint</vt:lpstr>
      <vt:lpstr>عرض تقديمي في PowerPoint</vt:lpstr>
      <vt:lpstr>عرض تقديمي في PowerPoint</vt:lpstr>
      <vt:lpstr>عرض تقديمي في PowerPoint</vt:lpstr>
      <vt:lpstr>الجملة الصغرى والكبرى</vt:lpstr>
      <vt:lpstr>عرض تقديمي في PowerPoint</vt:lpstr>
      <vt:lpstr>عرض تقديمي في PowerPoint</vt:lpstr>
      <vt:lpstr>اعراب الجمل</vt:lpstr>
      <vt:lpstr>عرض تقديمي في PowerPoint</vt:lpstr>
      <vt:lpstr>عرض تقديمي في PowerPoint</vt:lpstr>
      <vt:lpstr>عرض تقديمي في PowerPoint</vt:lpstr>
      <vt:lpstr>عرض تقديمي في PowerPoint</vt:lpstr>
      <vt:lpstr>الجمل التي لها محل من الإعراب وهي سبعٌ</vt:lpstr>
      <vt:lpstr>عرض تقديمي في PowerPoint</vt:lpstr>
      <vt:lpstr>عرض تقديمي في PowerPoint</vt:lpstr>
      <vt:lpstr>عرض تقديمي في PowerPoint</vt:lpstr>
      <vt:lpstr>عرض تقديمي في PowerPoint</vt:lpstr>
      <vt:lpstr>الجمل التي لا محلّ لها من الإعراب وهي </vt:lpstr>
      <vt:lpstr>عرض تقديمي في PowerPoint</vt:lpstr>
      <vt:lpstr>عرض تقديمي في PowerPoint</vt:lpstr>
      <vt:lpstr>عرض تقديمي في PowerPoint</vt:lpstr>
      <vt:lpstr>عرض تقديمي في PowerPoint</vt:lpstr>
      <vt:lpstr>تطبيق </vt:lpstr>
      <vt:lpstr>بيني نوع الجمل الآتية</vt:lpstr>
      <vt:lpstr>تفصيل أكثر الجمل التي لها محل من الإِعراب ثمان</vt:lpstr>
      <vt:lpstr>عرض تقديمي في PowerPoint</vt:lpstr>
      <vt:lpstr>عرض تقديمي في PowerPoint</vt:lpstr>
      <vt:lpstr>عرض تقديمي في PowerPoint</vt:lpstr>
      <vt:lpstr>عرض تقديمي في PowerPoint</vt:lpstr>
      <vt:lpstr>المهم من موضوع الجملة</vt:lpstr>
      <vt:lpstr>انتهى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اختبار الجملة وتحديد المادة</dc:title>
  <dc:creator>Eng-Yahya</dc:creator>
  <cp:lastModifiedBy>DR.Hassan M. 2020</cp:lastModifiedBy>
  <cp:revision>42</cp:revision>
  <dcterms:created xsi:type="dcterms:W3CDTF">2020-04-16T14:33:19Z</dcterms:created>
  <dcterms:modified xsi:type="dcterms:W3CDTF">2021-02-22T12:30:38Z</dcterms:modified>
</cp:coreProperties>
</file>