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1" r:id="rId2"/>
    <p:sldId id="256" r:id="rId3"/>
    <p:sldId id="257" r:id="rId4"/>
    <p:sldId id="258" r:id="rId5"/>
    <p:sldId id="259" r:id="rId6"/>
    <p:sldId id="260" r:id="rId7"/>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نمط ذو نسُق 1 - تمييز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نمط متوسط 4 - تمييز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0" autoAdjust="0"/>
    <p:restoredTop sz="94660"/>
  </p:normalViewPr>
  <p:slideViewPr>
    <p:cSldViewPr snapToGrid="0">
      <p:cViewPr varScale="1">
        <p:scale>
          <a:sx n="102" d="100"/>
          <a:sy n="102" d="100"/>
        </p:scale>
        <p:origin x="138"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4900075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509756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23127232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3051676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عنصر نائب للتاريخ 3"/>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3999144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تاريخ 4"/>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2170201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7" name="عنصر نائب للتاريخ 6"/>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747259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972335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1872553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2073430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عنصر نائب للتاريخ 4"/>
          <p:cNvSpPr>
            <a:spLocks noGrp="1"/>
          </p:cNvSpPr>
          <p:nvPr>
            <p:ph type="dt" sz="half" idx="10"/>
          </p:nvPr>
        </p:nvSpPr>
        <p:spPr/>
        <p:txBody>
          <a:bodyPr/>
          <a:lstStyle/>
          <a:p>
            <a:fld id="{903BA9AB-BE1D-458A-8E5F-D047A40CD9AD}" type="datetimeFigureOut">
              <a:rPr lang="ar-IQ" smtClean="0"/>
              <a:pPr/>
              <a:t>01/07/1445</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109941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03BA9AB-BE1D-458A-8E5F-D047A40CD9AD}" type="datetimeFigureOut">
              <a:rPr lang="ar-IQ" smtClean="0"/>
              <a:pPr/>
              <a:t>01/07/1445</a:t>
            </a:fld>
            <a:endParaRPr lang="ar-IQ" dirty="0"/>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C57DAE2-984F-4934-962F-28D4F97535D8}" type="slidenum">
              <a:rPr lang="ar-IQ" smtClean="0"/>
              <a:pPr/>
              <a:t>‹#›</a:t>
            </a:fld>
            <a:endParaRPr lang="ar-IQ" dirty="0"/>
          </a:p>
        </p:txBody>
      </p:sp>
    </p:spTree>
    <p:extLst>
      <p:ext uri="{BB962C8B-B14F-4D97-AF65-F5344CB8AC3E}">
        <p14:creationId xmlns:p14="http://schemas.microsoft.com/office/powerpoint/2010/main" val="41956887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AC791-F6E0-8349-F015-64883AB64346}"/>
              </a:ext>
            </a:extLst>
          </p:cNvPr>
          <p:cNvSpPr>
            <a:spLocks noGrp="1"/>
          </p:cNvSpPr>
          <p:nvPr>
            <p:ph type="ctrTitle"/>
          </p:nvPr>
        </p:nvSpPr>
        <p:spPr/>
        <p:txBody>
          <a:bodyPr>
            <a:normAutofit fontScale="90000"/>
          </a:bodyPr>
          <a:lstStyle/>
          <a:p>
            <a:r>
              <a:rPr lang="ar-IQ" dirty="0">
                <a:solidFill>
                  <a:schemeClr val="accent1"/>
                </a:solidFill>
              </a:rPr>
              <a:t>الاحصاء الاستدلالي اللامعلمي</a:t>
            </a:r>
            <a:br>
              <a:rPr lang="ar-IQ" dirty="0">
                <a:solidFill>
                  <a:schemeClr val="accent1"/>
                </a:solidFill>
              </a:rPr>
            </a:br>
            <a:r>
              <a:rPr lang="ar-IQ" dirty="0">
                <a:solidFill>
                  <a:schemeClr val="accent1"/>
                </a:solidFill>
              </a:rPr>
              <a:t>الصف الثالث </a:t>
            </a:r>
            <a:br>
              <a:rPr lang="ar-IQ" dirty="0">
                <a:solidFill>
                  <a:schemeClr val="accent1"/>
                </a:solidFill>
              </a:rPr>
            </a:br>
            <a:r>
              <a:rPr lang="ar-IQ" dirty="0">
                <a:solidFill>
                  <a:schemeClr val="accent1"/>
                </a:solidFill>
              </a:rPr>
              <a:t>ا.م.د. صبا علي طلال</a:t>
            </a:r>
            <a:endParaRPr lang="en-US" dirty="0">
              <a:solidFill>
                <a:schemeClr val="accent1"/>
              </a:solidFill>
            </a:endParaRPr>
          </a:p>
        </p:txBody>
      </p:sp>
      <p:sp>
        <p:nvSpPr>
          <p:cNvPr id="3" name="Subtitle 2">
            <a:extLst>
              <a:ext uri="{FF2B5EF4-FFF2-40B4-BE49-F238E27FC236}">
                <a16:creationId xmlns:a16="http://schemas.microsoft.com/office/drawing/2014/main" id="{2641698C-2F2A-05A9-2953-FD471B1D93E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9903302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540218" y="12879"/>
            <a:ext cx="8638903" cy="830997"/>
          </a:xfrm>
          <a:prstGeom prst="rect">
            <a:avLst/>
          </a:prstGeom>
          <a:noFill/>
        </p:spPr>
        <p:txBody>
          <a:bodyPr wrap="none" lIns="91440" tIns="45720" rIns="91440" bIns="45720">
            <a:spAutoFit/>
          </a:bodyPr>
          <a:lstStyle/>
          <a:p>
            <a:pPr algn="ctr"/>
            <a:r>
              <a:rPr lang="ar-IQ" sz="4800" b="0" cap="none" spc="0" dirty="0">
                <a:ln w="0"/>
                <a:solidFill>
                  <a:schemeClr val="tx1"/>
                </a:solidFill>
                <a:effectLst>
                  <a:outerShdw blurRad="38100" dist="19050" dir="2700000" algn="tl" rotWithShape="0">
                    <a:schemeClr val="dk1">
                      <a:alpha val="40000"/>
                    </a:schemeClr>
                  </a:outerShdw>
                </a:effectLst>
              </a:rPr>
              <a:t>اختبار (مان – وتني)(ي) لعينتين مستقلتين :</a:t>
            </a:r>
            <a:endParaRPr lang="ar-SA" sz="4800" b="0" cap="none" spc="0" dirty="0">
              <a:ln w="0"/>
              <a:solidFill>
                <a:schemeClr val="tx1"/>
              </a:solidFill>
              <a:effectLst>
                <a:outerShdw blurRad="38100" dist="19050" dir="2700000" algn="tl" rotWithShape="0">
                  <a:schemeClr val="dk1">
                    <a:alpha val="40000"/>
                  </a:schemeClr>
                </a:outerShdw>
              </a:effectLst>
            </a:endParaRPr>
          </a:p>
        </p:txBody>
      </p:sp>
      <p:sp>
        <p:nvSpPr>
          <p:cNvPr id="5" name="مستطيل 4"/>
          <p:cNvSpPr/>
          <p:nvPr/>
        </p:nvSpPr>
        <p:spPr>
          <a:xfrm>
            <a:off x="389964" y="1039517"/>
            <a:ext cx="11656997" cy="6555641"/>
          </a:xfrm>
          <a:prstGeom prst="rect">
            <a:avLst/>
          </a:prstGeom>
          <a:noFill/>
        </p:spPr>
        <p:txBody>
          <a:bodyPr wrap="square" lIns="91440" tIns="45720" rIns="91440" bIns="45720">
            <a:spAutoFit/>
          </a:bodyPr>
          <a:lstStyle/>
          <a:p>
            <a:pPr>
              <a:lnSpc>
                <a:spcPct val="150000"/>
              </a:lnSpc>
            </a:pPr>
            <a:r>
              <a:rPr lang="ar-IQ" sz="2800" b="0" cap="none" spc="0" dirty="0">
                <a:ln w="0"/>
                <a:solidFill>
                  <a:schemeClr val="accent5"/>
                </a:solidFill>
                <a:effectLst>
                  <a:outerShdw blurRad="38100" dist="25400" dir="5400000" algn="ctr" rotWithShape="0">
                    <a:srgbClr val="6E747A">
                      <a:alpha val="43000"/>
                    </a:srgbClr>
                  </a:outerShdw>
                </a:effectLst>
              </a:rPr>
              <a:t>1.يعتبر اختبار (مان-وتني)(ي) من الأساليب الإحصائية اللا معلميه .</a:t>
            </a:r>
            <a:r>
              <a:rPr lang="ar-IQ" sz="2800" dirty="0">
                <a:ln w="0"/>
                <a:solidFill>
                  <a:schemeClr val="accent5"/>
                </a:solidFill>
                <a:effectLst>
                  <a:outerShdw blurRad="38100" dist="25400" dir="5400000" algn="ctr" rotWithShape="0">
                    <a:srgbClr val="6E747A">
                      <a:alpha val="43000"/>
                    </a:srgbClr>
                  </a:outerShdw>
                </a:effectLst>
              </a:rPr>
              <a:t> </a:t>
            </a:r>
          </a:p>
          <a:p>
            <a:pPr>
              <a:lnSpc>
                <a:spcPct val="150000"/>
              </a:lnSpc>
            </a:pPr>
            <a:r>
              <a:rPr lang="ar-IQ" sz="2800" b="0" cap="none" spc="0" dirty="0">
                <a:ln w="0"/>
                <a:solidFill>
                  <a:schemeClr val="accent5"/>
                </a:solidFill>
                <a:effectLst>
                  <a:outerShdw blurRad="38100" dist="25400" dir="5400000" algn="ctr" rotWithShape="0">
                    <a:srgbClr val="6E747A">
                      <a:alpha val="43000"/>
                    </a:srgbClr>
                  </a:outerShdw>
                </a:effectLst>
              </a:rPr>
              <a:t>2. يستخدم هذه الاختبار للمقارنة بين عينتين مستقلتين عندما تكون البيانات عددية رتبيه وهو حاليا ما يستخدم عوضا عن الاختيار التائي</a:t>
            </a:r>
            <a:r>
              <a:rPr lang="ar-IQ" sz="2800" dirty="0">
                <a:ln w="0"/>
                <a:solidFill>
                  <a:schemeClr val="accent5"/>
                </a:solidFill>
                <a:effectLst>
                  <a:outerShdw blurRad="38100" dist="25400" dir="5400000" algn="ctr" rotWithShape="0">
                    <a:srgbClr val="6E747A">
                      <a:alpha val="43000"/>
                    </a:srgbClr>
                  </a:outerShdw>
                </a:effectLst>
              </a:rPr>
              <a:t> لعينتين مستقلتين .</a:t>
            </a:r>
            <a:r>
              <a:rPr lang="ar-IQ" sz="2800" b="0" cap="none" spc="0" dirty="0">
                <a:ln w="0"/>
                <a:solidFill>
                  <a:schemeClr val="accent5"/>
                </a:solidFill>
                <a:effectLst>
                  <a:outerShdw blurRad="38100" dist="25400" dir="5400000" algn="ctr" rotWithShape="0">
                    <a:srgbClr val="6E747A">
                      <a:alpha val="43000"/>
                    </a:srgbClr>
                  </a:outerShdw>
                </a:effectLst>
              </a:rPr>
              <a:t> </a:t>
            </a:r>
          </a:p>
          <a:p>
            <a:pPr>
              <a:lnSpc>
                <a:spcPct val="150000"/>
              </a:lnSpc>
            </a:pPr>
            <a:r>
              <a:rPr lang="ar-IQ" sz="2800" dirty="0">
                <a:ln w="0"/>
                <a:solidFill>
                  <a:schemeClr val="accent5"/>
                </a:solidFill>
                <a:effectLst>
                  <a:outerShdw blurRad="38100" dist="25400" dir="5400000" algn="ctr" rotWithShape="0">
                    <a:srgbClr val="6E747A">
                      <a:alpha val="43000"/>
                    </a:srgbClr>
                  </a:outerShdw>
                </a:effectLst>
              </a:rPr>
              <a:t>3.اختبار (ي) يستند الى أساس انه اذا كانت الدرجات الخاصة بمجموعتين متشابهتين مرتبة معا وكأنهما مجموعة واحدة .</a:t>
            </a:r>
          </a:p>
          <a:p>
            <a:pPr>
              <a:lnSpc>
                <a:spcPct val="150000"/>
              </a:lnSpc>
            </a:pPr>
            <a:r>
              <a:rPr lang="ar-IQ" sz="2800" b="0" cap="none" spc="0" dirty="0">
                <a:ln w="0"/>
                <a:solidFill>
                  <a:schemeClr val="accent5"/>
                </a:solidFill>
                <a:effectLst>
                  <a:outerShdw blurRad="38100" dist="25400" dir="5400000" algn="ctr" rotWithShape="0">
                    <a:srgbClr val="6E747A">
                      <a:alpha val="43000"/>
                    </a:srgbClr>
                  </a:outerShdw>
                </a:effectLst>
              </a:rPr>
              <a:t>4.سيكون هناك تمازج بين رتب المجموعتين لكن اذا تفوض احدى المجموعتين على المجموعة الأخرى فأن معظم رتب المجموعة المتفوقة ستكون اعلى من رتب المجموعة الدنيا .</a:t>
            </a:r>
          </a:p>
          <a:p>
            <a:pPr>
              <a:lnSpc>
                <a:spcPct val="150000"/>
              </a:lnSpc>
            </a:pPr>
            <a:r>
              <a:rPr lang="ar-IQ" sz="2800" dirty="0">
                <a:ln w="0"/>
                <a:solidFill>
                  <a:schemeClr val="accent5"/>
                </a:solidFill>
                <a:effectLst>
                  <a:outerShdw blurRad="38100" dist="25400" dir="5400000" algn="ctr" rotWithShape="0">
                    <a:srgbClr val="6E747A">
                      <a:alpha val="43000"/>
                    </a:srgbClr>
                  </a:outerShdw>
                </a:effectLst>
              </a:rPr>
              <a:t>5.لذا فان قيمة (ي) تحسب بعد دمج رتب المجموعتين معا ثم بحسب عدد الرتب الخاطئة بالمجموعة العليا والتي تقع تحت رتب المجموعة الدنيا .</a:t>
            </a:r>
          </a:p>
          <a:p>
            <a:pPr>
              <a:lnSpc>
                <a:spcPct val="150000"/>
              </a:lnSpc>
            </a:pPr>
            <a:endParaRPr lang="ar-SA" sz="2800" b="0" cap="none" spc="0" dirty="0">
              <a:ln w="0"/>
              <a:solidFill>
                <a:schemeClr val="accent5"/>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9301356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1056753" y="0"/>
            <a:ext cx="1135247"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91440" tIns="45720" rIns="91440" bIns="45720">
            <a:spAutoFit/>
          </a:bodyPr>
          <a:lstStyle/>
          <a:p>
            <a:pPr algn="ctr"/>
            <a:r>
              <a:rPr lang="ar-IQ" sz="5400" b="0" cap="none" spc="0" dirty="0">
                <a:ln w="0"/>
                <a:solidFill>
                  <a:schemeClr val="tx1"/>
                </a:solidFill>
                <a:effectLst>
                  <a:outerShdw blurRad="38100" dist="19050" dir="2700000" algn="tl" rotWithShape="0">
                    <a:schemeClr val="dk1">
                      <a:alpha val="40000"/>
                    </a:schemeClr>
                  </a:outerShdw>
                </a:effectLst>
              </a:rPr>
              <a:t>مثال</a:t>
            </a:r>
            <a:endParaRPr lang="ar-SA" sz="5400" b="0" cap="none" spc="0" dirty="0">
              <a:ln w="0"/>
              <a:solidFill>
                <a:schemeClr val="tx1"/>
              </a:solidFill>
              <a:effectLst>
                <a:outerShdw blurRad="38100" dist="19050" dir="2700000" algn="tl" rotWithShape="0">
                  <a:schemeClr val="dk1">
                    <a:alpha val="40000"/>
                  </a:schemeClr>
                </a:outerShdw>
              </a:effectLst>
            </a:endParaRPr>
          </a:p>
        </p:txBody>
      </p:sp>
      <p:sp>
        <p:nvSpPr>
          <p:cNvPr id="4" name="مستطيل 3"/>
          <p:cNvSpPr/>
          <p:nvPr/>
        </p:nvSpPr>
        <p:spPr>
          <a:xfrm>
            <a:off x="11022" y="1035504"/>
            <a:ext cx="12180978" cy="4524315"/>
          </a:xfrm>
          <a:prstGeom prst="rect">
            <a:avLst/>
          </a:prstGeom>
          <a:noFill/>
        </p:spPr>
        <p:txBody>
          <a:bodyPr wrap="square" lIns="91440" tIns="45720" rIns="91440" bIns="45720">
            <a:spAutoFit/>
          </a:bodyPr>
          <a:lstStyle/>
          <a:p>
            <a:r>
              <a:rPr lang="ar-IQ" sz="3600" b="0" cap="none" spc="0" dirty="0">
                <a:ln w="0"/>
                <a:solidFill>
                  <a:schemeClr val="tx1"/>
                </a:solidFill>
                <a:effectLst>
                  <a:outerShdw blurRad="38100" dist="19050" dir="2700000" algn="tl" rotWithShape="0">
                    <a:schemeClr val="dk1">
                      <a:alpha val="40000"/>
                    </a:schemeClr>
                  </a:outerShdw>
                </a:effectLst>
              </a:rPr>
              <a:t>احد الباحثين اختار عينتين عشوائيتين تتألف العينة الأولى من (5) افراد وتتألف العينة الثانية من (3)افراد ثم قام بتطبيق اختبار معين على هاتين العينتين فحصل كل فرد في كل من العينتين على الدرجات التالية :</a:t>
            </a:r>
          </a:p>
          <a:p>
            <a:endParaRPr lang="ar-IQ" sz="3600" dirty="0">
              <a:ln w="0"/>
              <a:effectLst>
                <a:outerShdw blurRad="38100" dist="19050" dir="2700000" algn="tl" rotWithShape="0">
                  <a:schemeClr val="dk1">
                    <a:alpha val="40000"/>
                  </a:schemeClr>
                </a:outerShdw>
              </a:effectLst>
            </a:endParaRPr>
          </a:p>
          <a:p>
            <a:r>
              <a:rPr lang="ar-IQ" sz="3600" b="0" cap="none" spc="0" dirty="0">
                <a:ln w="0"/>
                <a:solidFill>
                  <a:schemeClr val="tx1"/>
                </a:solidFill>
                <a:effectLst>
                  <a:outerShdw blurRad="38100" dist="19050" dir="2700000" algn="tl" rotWithShape="0">
                    <a:schemeClr val="dk1">
                      <a:alpha val="40000"/>
                    </a:schemeClr>
                  </a:outerShdw>
                </a:effectLst>
              </a:rPr>
              <a:t>درجات العينة (أ)= 21,18,13,12,10</a:t>
            </a:r>
          </a:p>
          <a:p>
            <a:r>
              <a:rPr lang="ar-IQ" sz="3600" dirty="0">
                <a:ln w="0"/>
                <a:effectLst>
                  <a:outerShdw blurRad="38100" dist="19050" dir="2700000" algn="tl" rotWithShape="0">
                    <a:schemeClr val="dk1">
                      <a:alpha val="40000"/>
                    </a:schemeClr>
                  </a:outerShdw>
                </a:effectLst>
              </a:rPr>
              <a:t>درجات العينة (ب)=15,14,9</a:t>
            </a:r>
          </a:p>
          <a:p>
            <a:endParaRPr lang="ar-IQ" sz="3600" b="0" cap="none" spc="0" dirty="0">
              <a:ln w="0"/>
              <a:solidFill>
                <a:schemeClr val="tx1"/>
              </a:solidFill>
              <a:effectLst>
                <a:outerShdw blurRad="38100" dist="19050" dir="2700000" algn="tl" rotWithShape="0">
                  <a:schemeClr val="dk1">
                    <a:alpha val="40000"/>
                  </a:schemeClr>
                </a:outerShdw>
              </a:effectLst>
            </a:endParaRPr>
          </a:p>
          <a:p>
            <a:r>
              <a:rPr lang="ar-IQ" sz="3600" dirty="0">
                <a:ln w="0"/>
                <a:effectLst>
                  <a:outerShdw blurRad="38100" dist="19050" dir="2700000" algn="tl" rotWithShape="0">
                    <a:schemeClr val="dk1">
                      <a:alpha val="40000"/>
                    </a:schemeClr>
                  </a:outerShdw>
                </a:effectLst>
              </a:rPr>
              <a:t>فهل هناك فرق ذو دلالة إحصائية بين العينتين؟</a:t>
            </a:r>
            <a:endParaRPr lang="ar-SA" sz="36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838312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جدول 1"/>
          <p:cNvGraphicFramePr>
            <a:graphicFrameLocks noGrp="1"/>
          </p:cNvGraphicFramePr>
          <p:nvPr>
            <p:extLst>
              <p:ext uri="{D42A27DB-BD31-4B8C-83A1-F6EECF244321}">
                <p14:modId xmlns:p14="http://schemas.microsoft.com/office/powerpoint/2010/main" val="3617272328"/>
              </p:ext>
            </p:extLst>
          </p:nvPr>
        </p:nvGraphicFramePr>
        <p:xfrm>
          <a:off x="1171978" y="681030"/>
          <a:ext cx="9865215" cy="1637168"/>
        </p:xfrm>
        <a:graphic>
          <a:graphicData uri="http://schemas.openxmlformats.org/drawingml/2006/table">
            <a:tbl>
              <a:tblPr rtl="1" firstRow="1" bandRow="1">
                <a:tableStyleId>{69CF1AB2-1976-4502-BF36-3FF5EA218861}</a:tableStyleId>
              </a:tblPr>
              <a:tblGrid>
                <a:gridCol w="1096135">
                  <a:extLst>
                    <a:ext uri="{9D8B030D-6E8A-4147-A177-3AD203B41FA5}">
                      <a16:colId xmlns:a16="http://schemas.microsoft.com/office/drawing/2014/main" val="2097131378"/>
                    </a:ext>
                  </a:extLst>
                </a:gridCol>
                <a:gridCol w="1096135">
                  <a:extLst>
                    <a:ext uri="{9D8B030D-6E8A-4147-A177-3AD203B41FA5}">
                      <a16:colId xmlns:a16="http://schemas.microsoft.com/office/drawing/2014/main" val="715839368"/>
                    </a:ext>
                  </a:extLst>
                </a:gridCol>
                <a:gridCol w="1096135">
                  <a:extLst>
                    <a:ext uri="{9D8B030D-6E8A-4147-A177-3AD203B41FA5}">
                      <a16:colId xmlns:a16="http://schemas.microsoft.com/office/drawing/2014/main" val="4266083989"/>
                    </a:ext>
                  </a:extLst>
                </a:gridCol>
                <a:gridCol w="1096135">
                  <a:extLst>
                    <a:ext uri="{9D8B030D-6E8A-4147-A177-3AD203B41FA5}">
                      <a16:colId xmlns:a16="http://schemas.microsoft.com/office/drawing/2014/main" val="2879837506"/>
                    </a:ext>
                  </a:extLst>
                </a:gridCol>
                <a:gridCol w="1096135">
                  <a:extLst>
                    <a:ext uri="{9D8B030D-6E8A-4147-A177-3AD203B41FA5}">
                      <a16:colId xmlns:a16="http://schemas.microsoft.com/office/drawing/2014/main" val="4137024452"/>
                    </a:ext>
                  </a:extLst>
                </a:gridCol>
                <a:gridCol w="1096135">
                  <a:extLst>
                    <a:ext uri="{9D8B030D-6E8A-4147-A177-3AD203B41FA5}">
                      <a16:colId xmlns:a16="http://schemas.microsoft.com/office/drawing/2014/main" val="1890232449"/>
                    </a:ext>
                  </a:extLst>
                </a:gridCol>
                <a:gridCol w="1096135">
                  <a:extLst>
                    <a:ext uri="{9D8B030D-6E8A-4147-A177-3AD203B41FA5}">
                      <a16:colId xmlns:a16="http://schemas.microsoft.com/office/drawing/2014/main" val="1367312742"/>
                    </a:ext>
                  </a:extLst>
                </a:gridCol>
                <a:gridCol w="1096135">
                  <a:extLst>
                    <a:ext uri="{9D8B030D-6E8A-4147-A177-3AD203B41FA5}">
                      <a16:colId xmlns:a16="http://schemas.microsoft.com/office/drawing/2014/main" val="3505728022"/>
                    </a:ext>
                  </a:extLst>
                </a:gridCol>
                <a:gridCol w="1096135">
                  <a:extLst>
                    <a:ext uri="{9D8B030D-6E8A-4147-A177-3AD203B41FA5}">
                      <a16:colId xmlns:a16="http://schemas.microsoft.com/office/drawing/2014/main" val="4134414004"/>
                    </a:ext>
                  </a:extLst>
                </a:gridCol>
              </a:tblGrid>
              <a:tr h="818584">
                <a:tc>
                  <a:txBody>
                    <a:bodyPr/>
                    <a:lstStyle/>
                    <a:p>
                      <a:pPr rtl="1"/>
                      <a:r>
                        <a:rPr lang="ar-IQ" dirty="0"/>
                        <a:t>الدرجات </a:t>
                      </a:r>
                    </a:p>
                  </a:txBody>
                  <a:tcPr/>
                </a:tc>
                <a:tc>
                  <a:txBody>
                    <a:bodyPr/>
                    <a:lstStyle/>
                    <a:p>
                      <a:pPr rtl="1"/>
                      <a:r>
                        <a:rPr lang="ar-IQ" dirty="0"/>
                        <a:t>9</a:t>
                      </a:r>
                    </a:p>
                  </a:txBody>
                  <a:tcPr/>
                </a:tc>
                <a:tc>
                  <a:txBody>
                    <a:bodyPr/>
                    <a:lstStyle/>
                    <a:p>
                      <a:pPr rtl="1"/>
                      <a:r>
                        <a:rPr lang="ar-IQ" dirty="0"/>
                        <a:t>10</a:t>
                      </a:r>
                    </a:p>
                  </a:txBody>
                  <a:tcPr/>
                </a:tc>
                <a:tc>
                  <a:txBody>
                    <a:bodyPr/>
                    <a:lstStyle/>
                    <a:p>
                      <a:pPr rtl="1"/>
                      <a:r>
                        <a:rPr lang="ar-IQ" dirty="0"/>
                        <a:t>12</a:t>
                      </a:r>
                    </a:p>
                  </a:txBody>
                  <a:tcPr/>
                </a:tc>
                <a:tc>
                  <a:txBody>
                    <a:bodyPr/>
                    <a:lstStyle/>
                    <a:p>
                      <a:pPr rtl="1"/>
                      <a:r>
                        <a:rPr lang="ar-IQ" dirty="0"/>
                        <a:t>13</a:t>
                      </a:r>
                    </a:p>
                  </a:txBody>
                  <a:tcPr/>
                </a:tc>
                <a:tc>
                  <a:txBody>
                    <a:bodyPr/>
                    <a:lstStyle/>
                    <a:p>
                      <a:pPr rtl="1"/>
                      <a:r>
                        <a:rPr lang="ar-IQ" dirty="0"/>
                        <a:t>14</a:t>
                      </a:r>
                    </a:p>
                  </a:txBody>
                  <a:tcPr/>
                </a:tc>
                <a:tc>
                  <a:txBody>
                    <a:bodyPr/>
                    <a:lstStyle/>
                    <a:p>
                      <a:pPr rtl="1"/>
                      <a:r>
                        <a:rPr lang="ar-IQ" dirty="0"/>
                        <a:t>15</a:t>
                      </a:r>
                    </a:p>
                  </a:txBody>
                  <a:tcPr/>
                </a:tc>
                <a:tc>
                  <a:txBody>
                    <a:bodyPr/>
                    <a:lstStyle/>
                    <a:p>
                      <a:pPr rtl="1"/>
                      <a:r>
                        <a:rPr lang="ar-IQ" dirty="0"/>
                        <a:t>18</a:t>
                      </a:r>
                    </a:p>
                  </a:txBody>
                  <a:tcPr/>
                </a:tc>
                <a:tc>
                  <a:txBody>
                    <a:bodyPr/>
                    <a:lstStyle/>
                    <a:p>
                      <a:pPr rtl="1"/>
                      <a:r>
                        <a:rPr lang="ar-IQ" dirty="0"/>
                        <a:t>21</a:t>
                      </a:r>
                    </a:p>
                  </a:txBody>
                  <a:tcPr/>
                </a:tc>
                <a:extLst>
                  <a:ext uri="{0D108BD9-81ED-4DB2-BD59-A6C34878D82A}">
                    <a16:rowId xmlns:a16="http://schemas.microsoft.com/office/drawing/2014/main" val="2136827715"/>
                  </a:ext>
                </a:extLst>
              </a:tr>
              <a:tr h="818584">
                <a:tc>
                  <a:txBody>
                    <a:bodyPr/>
                    <a:lstStyle/>
                    <a:p>
                      <a:pPr rtl="1"/>
                      <a:r>
                        <a:rPr lang="ar-IQ" dirty="0"/>
                        <a:t>العينة </a:t>
                      </a:r>
                    </a:p>
                  </a:txBody>
                  <a:tcPr/>
                </a:tc>
                <a:tc>
                  <a:txBody>
                    <a:bodyPr/>
                    <a:lstStyle/>
                    <a:p>
                      <a:pPr rtl="1"/>
                      <a:r>
                        <a:rPr lang="ar-IQ" dirty="0"/>
                        <a:t>ب</a:t>
                      </a:r>
                    </a:p>
                  </a:txBody>
                  <a:tcPr/>
                </a:tc>
                <a:tc>
                  <a:txBody>
                    <a:bodyPr/>
                    <a:lstStyle/>
                    <a:p>
                      <a:pPr rtl="1"/>
                      <a:r>
                        <a:rPr lang="ar-IQ" dirty="0"/>
                        <a:t>أ</a:t>
                      </a:r>
                    </a:p>
                  </a:txBody>
                  <a:tcPr/>
                </a:tc>
                <a:tc>
                  <a:txBody>
                    <a:bodyPr/>
                    <a:lstStyle/>
                    <a:p>
                      <a:pPr rtl="1"/>
                      <a:r>
                        <a:rPr lang="ar-IQ" dirty="0"/>
                        <a:t>أ</a:t>
                      </a:r>
                    </a:p>
                  </a:txBody>
                  <a:tcPr/>
                </a:tc>
                <a:tc>
                  <a:txBody>
                    <a:bodyPr/>
                    <a:lstStyle/>
                    <a:p>
                      <a:pPr rtl="1"/>
                      <a:r>
                        <a:rPr lang="ar-IQ" dirty="0"/>
                        <a:t>أ</a:t>
                      </a:r>
                    </a:p>
                  </a:txBody>
                  <a:tcPr/>
                </a:tc>
                <a:tc>
                  <a:txBody>
                    <a:bodyPr/>
                    <a:lstStyle/>
                    <a:p>
                      <a:pPr rtl="1"/>
                      <a:r>
                        <a:rPr lang="ar-IQ" dirty="0"/>
                        <a:t>ب</a:t>
                      </a:r>
                    </a:p>
                  </a:txBody>
                  <a:tcPr/>
                </a:tc>
                <a:tc>
                  <a:txBody>
                    <a:bodyPr/>
                    <a:lstStyle/>
                    <a:p>
                      <a:pPr rtl="1"/>
                      <a:r>
                        <a:rPr lang="ar-IQ" dirty="0"/>
                        <a:t>ب</a:t>
                      </a:r>
                    </a:p>
                  </a:txBody>
                  <a:tcPr/>
                </a:tc>
                <a:tc>
                  <a:txBody>
                    <a:bodyPr/>
                    <a:lstStyle/>
                    <a:p>
                      <a:pPr rtl="1"/>
                      <a:r>
                        <a:rPr lang="ar-IQ" dirty="0"/>
                        <a:t>أ</a:t>
                      </a:r>
                    </a:p>
                  </a:txBody>
                  <a:tcPr/>
                </a:tc>
                <a:tc>
                  <a:txBody>
                    <a:bodyPr/>
                    <a:lstStyle/>
                    <a:p>
                      <a:pPr rtl="1"/>
                      <a:r>
                        <a:rPr lang="ar-IQ" dirty="0"/>
                        <a:t>أ</a:t>
                      </a:r>
                    </a:p>
                  </a:txBody>
                  <a:tcPr/>
                </a:tc>
                <a:extLst>
                  <a:ext uri="{0D108BD9-81ED-4DB2-BD59-A6C34878D82A}">
                    <a16:rowId xmlns:a16="http://schemas.microsoft.com/office/drawing/2014/main" val="1831983294"/>
                  </a:ext>
                </a:extLst>
              </a:tr>
            </a:tbl>
          </a:graphicData>
        </a:graphic>
      </p:graphicFrame>
      <p:sp>
        <p:nvSpPr>
          <p:cNvPr id="3" name="مستطيل 2"/>
          <p:cNvSpPr/>
          <p:nvPr/>
        </p:nvSpPr>
        <p:spPr>
          <a:xfrm>
            <a:off x="8042307" y="2709759"/>
            <a:ext cx="4153701" cy="1754326"/>
          </a:xfrm>
          <a:prstGeom prst="rect">
            <a:avLst/>
          </a:prstGeom>
          <a:noFill/>
        </p:spPr>
        <p:txBody>
          <a:bodyPr wrap="none" lIns="91440" tIns="45720" rIns="91440" bIns="45720">
            <a:spAutoFit/>
          </a:bodyPr>
          <a:lstStyle/>
          <a:p>
            <a:pPr algn="ctr"/>
            <a:r>
              <a:rPr lang="en-US" sz="5400" dirty="0">
                <a:ln w="0"/>
                <a:effectLst>
                  <a:outerShdw blurRad="38100" dist="19050" dir="2700000" algn="tl" rotWithShape="0">
                    <a:schemeClr val="dk1">
                      <a:alpha val="40000"/>
                    </a:schemeClr>
                  </a:outerShdw>
                </a:effectLst>
              </a:rPr>
              <a:t>U</a:t>
            </a:r>
            <a:r>
              <a:rPr lang="ar-IQ" sz="2000" dirty="0">
                <a:ln w="0"/>
                <a:effectLst>
                  <a:outerShdw blurRad="38100" dist="19050" dir="2700000" algn="tl" rotWithShape="0">
                    <a:schemeClr val="dk1">
                      <a:alpha val="40000"/>
                    </a:schemeClr>
                  </a:outerShdw>
                </a:effectLst>
              </a:rPr>
              <a:t>ب</a:t>
            </a:r>
            <a:r>
              <a:rPr lang="ar-IQ" sz="4000" dirty="0">
                <a:ln w="0"/>
                <a:effectLst>
                  <a:outerShdw blurRad="38100" dist="19050" dir="2700000" algn="tl" rotWithShape="0">
                    <a:schemeClr val="dk1">
                      <a:alpha val="40000"/>
                    </a:schemeClr>
                  </a:outerShdw>
                </a:effectLst>
              </a:rPr>
              <a:t>=صفر+3+3=6 </a:t>
            </a:r>
          </a:p>
          <a:p>
            <a:pPr algn="ctr"/>
            <a:r>
              <a:rPr lang="en-US" sz="5400" dirty="0">
                <a:ln w="0"/>
                <a:effectLst>
                  <a:outerShdw blurRad="38100" dist="19050" dir="2700000" algn="tl" rotWithShape="0">
                    <a:schemeClr val="dk1">
                      <a:alpha val="40000"/>
                    </a:schemeClr>
                  </a:outerShdw>
                </a:effectLst>
              </a:rPr>
              <a:t>U</a:t>
            </a:r>
            <a:r>
              <a:rPr lang="en-US" sz="2000" dirty="0">
                <a:ln w="0"/>
                <a:effectLst>
                  <a:outerShdw blurRad="38100" dist="19050" dir="2700000" algn="tl" rotWithShape="0">
                    <a:schemeClr val="dk1">
                      <a:alpha val="40000"/>
                    </a:schemeClr>
                  </a:outerShdw>
                </a:effectLst>
              </a:rPr>
              <a:t> </a:t>
            </a:r>
            <a:r>
              <a:rPr lang="ar-IQ" sz="2000" dirty="0">
                <a:ln w="0"/>
                <a:effectLst>
                  <a:outerShdw blurRad="38100" dist="19050" dir="2700000" algn="tl" rotWithShape="0">
                    <a:schemeClr val="dk1">
                      <a:alpha val="40000"/>
                    </a:schemeClr>
                  </a:outerShdw>
                </a:effectLst>
              </a:rPr>
              <a:t>أ</a:t>
            </a:r>
            <a:r>
              <a:rPr lang="ar-IQ" sz="4000" dirty="0">
                <a:ln w="0"/>
                <a:effectLst>
                  <a:outerShdw blurRad="38100" dist="19050" dir="2700000" algn="tl" rotWithShape="0">
                    <a:schemeClr val="dk1">
                      <a:alpha val="40000"/>
                    </a:schemeClr>
                  </a:outerShdw>
                </a:effectLst>
              </a:rPr>
              <a:t>=1+1+1+3+3=9</a:t>
            </a:r>
            <a:endParaRPr lang="ar-SA" sz="54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324110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833736"/>
            <a:ext cx="12192000" cy="3244158"/>
          </a:xfrm>
          <a:prstGeom prst="rect">
            <a:avLst/>
          </a:prstGeom>
          <a:noFill/>
        </p:spPr>
        <p:txBody>
          <a:bodyPr wrap="square" lIns="91440" tIns="45720" rIns="91440" bIns="45720">
            <a:spAutoFit/>
          </a:bodyPr>
          <a:lstStyle/>
          <a:p>
            <a:pPr>
              <a:lnSpc>
                <a:spcPct val="150000"/>
              </a:lnSpc>
            </a:pPr>
            <a:r>
              <a:rPr lang="ar-IQ" sz="2800" b="0" cap="none" spc="0" dirty="0">
                <a:ln w="0"/>
                <a:solidFill>
                  <a:schemeClr val="tx1"/>
                </a:solidFill>
                <a:effectLst>
                  <a:outerShdw blurRad="38100" dist="19050" dir="2700000" algn="tl" rotWithShape="0">
                    <a:schemeClr val="dk1">
                      <a:alpha val="40000"/>
                    </a:schemeClr>
                  </a:outerShdw>
                </a:effectLst>
              </a:rPr>
              <a:t>1.نقوم بتنظيم الدرجات الخاصة بالمجموعتين ووضعها بشكل رتبي من اصغر الى اكبر درجة وتتم هذه العملية بعد خلط درجات العينتين معا.</a:t>
            </a:r>
          </a:p>
          <a:p>
            <a:pPr>
              <a:lnSpc>
                <a:spcPct val="150000"/>
              </a:lnSpc>
            </a:pPr>
            <a:r>
              <a:rPr lang="ar-IQ" sz="2800" dirty="0">
                <a:ln w="0"/>
                <a:effectLst>
                  <a:outerShdw blurRad="38100" dist="19050" dir="2700000" algn="tl" rotWithShape="0">
                    <a:schemeClr val="dk1">
                      <a:alpha val="40000"/>
                    </a:schemeClr>
                  </a:outerShdw>
                </a:effectLst>
              </a:rPr>
              <a:t>2.ان قيمة (ي) المحسوبة =6 نلاحظ ان مستوى الدلالة المقابل لهذه القيمة وتحت الرقم (3)=0,393 في اختبار ذي النهاية الواحدة ويكون في الاختبار ذي النهايتين =0,786 وهذا يعني ان الفرق بين العينتين غير ذي دلالة إحصائية عند مستوى 0,05 لان القيمة المحسوبة اعلى من الجدولية أي تقبل الفرضية الصفرية .</a:t>
            </a:r>
            <a:endParaRPr lang="ar-SA" sz="2800" b="0"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70200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15635" y="113299"/>
            <a:ext cx="11623965" cy="3108543"/>
          </a:xfrm>
          <a:prstGeom prst="rect">
            <a:avLst/>
          </a:prstGeom>
          <a:noFill/>
        </p:spPr>
        <p:txBody>
          <a:bodyPr wrap="square" lIns="91440" tIns="45720" rIns="91440" bIns="45720">
            <a:spAutoFit/>
          </a:bodyPr>
          <a:lstStyle/>
          <a:p>
            <a:r>
              <a:rPr lang="ar-IQ" sz="2800" b="0" cap="none" spc="0" dirty="0">
                <a:ln w="0"/>
                <a:solidFill>
                  <a:schemeClr val="tx1"/>
                </a:solidFill>
                <a:effectLst>
                  <a:outerShdw blurRad="38100" dist="19050" dir="2700000" algn="tl" rotWithShape="0">
                    <a:schemeClr val="dk1">
                      <a:alpha val="40000"/>
                    </a:schemeClr>
                  </a:outerShdw>
                </a:effectLst>
              </a:rPr>
              <a:t>مثال / استطلع الباحث اتجاهات 5 ذكور و 3 اناث حول قضية الزي الموحد فكانت العلامات كما يلي </a:t>
            </a:r>
          </a:p>
          <a:p>
            <a:r>
              <a:rPr lang="ar-IQ" sz="2800" dirty="0">
                <a:ln w="0"/>
                <a:effectLst>
                  <a:outerShdw blurRad="38100" dist="19050" dir="2700000" algn="tl" rotWithShape="0">
                    <a:schemeClr val="dk1">
                      <a:alpha val="40000"/>
                    </a:schemeClr>
                  </a:outerShdw>
                </a:effectLst>
              </a:rPr>
              <a:t>المجموعة (أ)=40,38,30,20,19</a:t>
            </a:r>
          </a:p>
          <a:p>
            <a:r>
              <a:rPr lang="ar-IQ" sz="2800" b="0" cap="none" spc="0" dirty="0">
                <a:ln w="0"/>
                <a:solidFill>
                  <a:schemeClr val="tx1"/>
                </a:solidFill>
                <a:effectLst>
                  <a:outerShdw blurRad="38100" dist="19050" dir="2700000" algn="tl" rotWithShape="0">
                    <a:schemeClr val="dk1">
                      <a:alpha val="40000"/>
                    </a:schemeClr>
                  </a:outerShdw>
                </a:effectLst>
              </a:rPr>
              <a:t>المجموعة (ب)=23,22,18 </a:t>
            </a:r>
          </a:p>
          <a:p>
            <a:endParaRPr lang="ar-IQ" sz="2800" dirty="0">
              <a:ln w="0"/>
              <a:effectLst>
                <a:outerShdw blurRad="38100" dist="19050" dir="2700000" algn="tl" rotWithShape="0">
                  <a:schemeClr val="dk1">
                    <a:alpha val="40000"/>
                  </a:schemeClr>
                </a:outerShdw>
              </a:effectLst>
            </a:endParaRPr>
          </a:p>
          <a:p>
            <a:endParaRPr lang="ar-IQ" sz="2800" b="0" cap="none" spc="0" dirty="0">
              <a:ln w="0"/>
              <a:solidFill>
                <a:schemeClr val="tx1"/>
              </a:solidFill>
              <a:effectLst>
                <a:outerShdw blurRad="38100" dist="19050" dir="2700000" algn="tl" rotWithShape="0">
                  <a:schemeClr val="dk1">
                    <a:alpha val="40000"/>
                  </a:schemeClr>
                </a:outerShdw>
              </a:effectLst>
            </a:endParaRPr>
          </a:p>
          <a:p>
            <a:endParaRPr lang="ar-IQ" sz="2800" dirty="0">
              <a:ln w="0"/>
              <a:effectLst>
                <a:outerShdw blurRad="38100" dist="19050" dir="2700000" algn="tl" rotWithShape="0">
                  <a:schemeClr val="dk1">
                    <a:alpha val="40000"/>
                  </a:schemeClr>
                </a:outerShdw>
              </a:effectLst>
            </a:endParaRPr>
          </a:p>
          <a:p>
            <a:endParaRPr lang="ar-SA" sz="2800" b="0" cap="none" spc="0" dirty="0">
              <a:ln w="0"/>
              <a:solidFill>
                <a:schemeClr val="tx1"/>
              </a:solidFill>
              <a:effectLst>
                <a:outerShdw blurRad="38100" dist="19050" dir="2700000" algn="tl" rotWithShape="0">
                  <a:schemeClr val="dk1">
                    <a:alpha val="40000"/>
                  </a:schemeClr>
                </a:outerShdw>
              </a:effectLst>
            </a:endParaRPr>
          </a:p>
        </p:txBody>
      </p:sp>
      <p:graphicFrame>
        <p:nvGraphicFramePr>
          <p:cNvPr id="3" name="جدول 2"/>
          <p:cNvGraphicFramePr>
            <a:graphicFrameLocks noGrp="1"/>
          </p:cNvGraphicFramePr>
          <p:nvPr>
            <p:extLst>
              <p:ext uri="{D42A27DB-BD31-4B8C-83A1-F6EECF244321}">
                <p14:modId xmlns:p14="http://schemas.microsoft.com/office/powerpoint/2010/main" val="2749759824"/>
              </p:ext>
            </p:extLst>
          </p:nvPr>
        </p:nvGraphicFramePr>
        <p:xfrm>
          <a:off x="270423" y="1525902"/>
          <a:ext cx="8127999" cy="1280160"/>
        </p:xfrm>
        <a:graphic>
          <a:graphicData uri="http://schemas.openxmlformats.org/drawingml/2006/table">
            <a:tbl>
              <a:tblPr rtl="1" firstRow="1" bandRow="1">
                <a:tableStyleId>{5C22544A-7EE6-4342-B048-85BDC9FD1C3A}</a:tableStyleId>
              </a:tblPr>
              <a:tblGrid>
                <a:gridCol w="903111">
                  <a:extLst>
                    <a:ext uri="{9D8B030D-6E8A-4147-A177-3AD203B41FA5}">
                      <a16:colId xmlns:a16="http://schemas.microsoft.com/office/drawing/2014/main" val="366200248"/>
                    </a:ext>
                  </a:extLst>
                </a:gridCol>
                <a:gridCol w="903111">
                  <a:extLst>
                    <a:ext uri="{9D8B030D-6E8A-4147-A177-3AD203B41FA5}">
                      <a16:colId xmlns:a16="http://schemas.microsoft.com/office/drawing/2014/main" val="2338838651"/>
                    </a:ext>
                  </a:extLst>
                </a:gridCol>
                <a:gridCol w="903111">
                  <a:extLst>
                    <a:ext uri="{9D8B030D-6E8A-4147-A177-3AD203B41FA5}">
                      <a16:colId xmlns:a16="http://schemas.microsoft.com/office/drawing/2014/main" val="3190827448"/>
                    </a:ext>
                  </a:extLst>
                </a:gridCol>
                <a:gridCol w="903111">
                  <a:extLst>
                    <a:ext uri="{9D8B030D-6E8A-4147-A177-3AD203B41FA5}">
                      <a16:colId xmlns:a16="http://schemas.microsoft.com/office/drawing/2014/main" val="694714922"/>
                    </a:ext>
                  </a:extLst>
                </a:gridCol>
                <a:gridCol w="903111">
                  <a:extLst>
                    <a:ext uri="{9D8B030D-6E8A-4147-A177-3AD203B41FA5}">
                      <a16:colId xmlns:a16="http://schemas.microsoft.com/office/drawing/2014/main" val="2962300558"/>
                    </a:ext>
                  </a:extLst>
                </a:gridCol>
                <a:gridCol w="903111">
                  <a:extLst>
                    <a:ext uri="{9D8B030D-6E8A-4147-A177-3AD203B41FA5}">
                      <a16:colId xmlns:a16="http://schemas.microsoft.com/office/drawing/2014/main" val="463197148"/>
                    </a:ext>
                  </a:extLst>
                </a:gridCol>
                <a:gridCol w="903111">
                  <a:extLst>
                    <a:ext uri="{9D8B030D-6E8A-4147-A177-3AD203B41FA5}">
                      <a16:colId xmlns:a16="http://schemas.microsoft.com/office/drawing/2014/main" val="359536302"/>
                    </a:ext>
                  </a:extLst>
                </a:gridCol>
                <a:gridCol w="903111">
                  <a:extLst>
                    <a:ext uri="{9D8B030D-6E8A-4147-A177-3AD203B41FA5}">
                      <a16:colId xmlns:a16="http://schemas.microsoft.com/office/drawing/2014/main" val="3359780331"/>
                    </a:ext>
                  </a:extLst>
                </a:gridCol>
                <a:gridCol w="903111">
                  <a:extLst>
                    <a:ext uri="{9D8B030D-6E8A-4147-A177-3AD203B41FA5}">
                      <a16:colId xmlns:a16="http://schemas.microsoft.com/office/drawing/2014/main" val="2279756411"/>
                    </a:ext>
                  </a:extLst>
                </a:gridCol>
              </a:tblGrid>
              <a:tr h="370840">
                <a:tc>
                  <a:txBody>
                    <a:bodyPr/>
                    <a:lstStyle/>
                    <a:p>
                      <a:pPr rtl="1"/>
                      <a:r>
                        <a:rPr lang="ar-IQ" dirty="0"/>
                        <a:t>الاعداد مرتبة</a:t>
                      </a:r>
                    </a:p>
                  </a:txBody>
                  <a:tcPr/>
                </a:tc>
                <a:tc>
                  <a:txBody>
                    <a:bodyPr/>
                    <a:lstStyle/>
                    <a:p>
                      <a:pPr rtl="1"/>
                      <a:r>
                        <a:rPr lang="ar-IQ" dirty="0"/>
                        <a:t>18</a:t>
                      </a:r>
                    </a:p>
                  </a:txBody>
                  <a:tcPr/>
                </a:tc>
                <a:tc>
                  <a:txBody>
                    <a:bodyPr/>
                    <a:lstStyle/>
                    <a:p>
                      <a:pPr rtl="1"/>
                      <a:r>
                        <a:rPr lang="ar-IQ" dirty="0"/>
                        <a:t>19</a:t>
                      </a:r>
                    </a:p>
                  </a:txBody>
                  <a:tcPr/>
                </a:tc>
                <a:tc>
                  <a:txBody>
                    <a:bodyPr/>
                    <a:lstStyle/>
                    <a:p>
                      <a:pPr rtl="1"/>
                      <a:r>
                        <a:rPr lang="ar-IQ" dirty="0"/>
                        <a:t>20</a:t>
                      </a:r>
                    </a:p>
                  </a:txBody>
                  <a:tcPr/>
                </a:tc>
                <a:tc>
                  <a:txBody>
                    <a:bodyPr/>
                    <a:lstStyle/>
                    <a:p>
                      <a:pPr rtl="1"/>
                      <a:r>
                        <a:rPr lang="ar-IQ" dirty="0"/>
                        <a:t>22</a:t>
                      </a:r>
                    </a:p>
                  </a:txBody>
                  <a:tcPr/>
                </a:tc>
                <a:tc>
                  <a:txBody>
                    <a:bodyPr/>
                    <a:lstStyle/>
                    <a:p>
                      <a:pPr rtl="1"/>
                      <a:r>
                        <a:rPr lang="ar-IQ" dirty="0"/>
                        <a:t>23</a:t>
                      </a:r>
                    </a:p>
                  </a:txBody>
                  <a:tcPr/>
                </a:tc>
                <a:tc>
                  <a:txBody>
                    <a:bodyPr/>
                    <a:lstStyle/>
                    <a:p>
                      <a:pPr rtl="1"/>
                      <a:r>
                        <a:rPr lang="ar-IQ" dirty="0"/>
                        <a:t>30</a:t>
                      </a:r>
                    </a:p>
                  </a:txBody>
                  <a:tcPr/>
                </a:tc>
                <a:tc>
                  <a:txBody>
                    <a:bodyPr/>
                    <a:lstStyle/>
                    <a:p>
                      <a:pPr rtl="1"/>
                      <a:r>
                        <a:rPr lang="ar-IQ" dirty="0"/>
                        <a:t>38</a:t>
                      </a:r>
                    </a:p>
                  </a:txBody>
                  <a:tcPr/>
                </a:tc>
                <a:tc>
                  <a:txBody>
                    <a:bodyPr/>
                    <a:lstStyle/>
                    <a:p>
                      <a:pPr rtl="1"/>
                      <a:r>
                        <a:rPr lang="ar-IQ" dirty="0"/>
                        <a:t>40</a:t>
                      </a:r>
                    </a:p>
                  </a:txBody>
                  <a:tcPr/>
                </a:tc>
                <a:extLst>
                  <a:ext uri="{0D108BD9-81ED-4DB2-BD59-A6C34878D82A}">
                    <a16:rowId xmlns:a16="http://schemas.microsoft.com/office/drawing/2014/main" val="3048396983"/>
                  </a:ext>
                </a:extLst>
              </a:tr>
              <a:tr h="370840">
                <a:tc>
                  <a:txBody>
                    <a:bodyPr/>
                    <a:lstStyle/>
                    <a:p>
                      <a:pPr rtl="1"/>
                      <a:r>
                        <a:rPr lang="ar-IQ" dirty="0"/>
                        <a:t>رمز المجموعة </a:t>
                      </a:r>
                    </a:p>
                  </a:txBody>
                  <a:tcPr/>
                </a:tc>
                <a:tc>
                  <a:txBody>
                    <a:bodyPr/>
                    <a:lstStyle/>
                    <a:p>
                      <a:pPr rtl="1"/>
                      <a:r>
                        <a:rPr lang="ar-IQ" dirty="0"/>
                        <a:t>ب</a:t>
                      </a:r>
                    </a:p>
                  </a:txBody>
                  <a:tcPr/>
                </a:tc>
                <a:tc>
                  <a:txBody>
                    <a:bodyPr/>
                    <a:lstStyle/>
                    <a:p>
                      <a:pPr rtl="1"/>
                      <a:r>
                        <a:rPr lang="ar-IQ" dirty="0"/>
                        <a:t>أ</a:t>
                      </a:r>
                    </a:p>
                  </a:txBody>
                  <a:tcPr/>
                </a:tc>
                <a:tc>
                  <a:txBody>
                    <a:bodyPr/>
                    <a:lstStyle/>
                    <a:p>
                      <a:pPr rtl="1"/>
                      <a:r>
                        <a:rPr lang="ar-IQ" dirty="0"/>
                        <a:t>أ</a:t>
                      </a:r>
                    </a:p>
                  </a:txBody>
                  <a:tcPr/>
                </a:tc>
                <a:tc>
                  <a:txBody>
                    <a:bodyPr/>
                    <a:lstStyle/>
                    <a:p>
                      <a:pPr rtl="1"/>
                      <a:r>
                        <a:rPr lang="ar-IQ" dirty="0"/>
                        <a:t>ب</a:t>
                      </a:r>
                    </a:p>
                  </a:txBody>
                  <a:tcPr/>
                </a:tc>
                <a:tc>
                  <a:txBody>
                    <a:bodyPr/>
                    <a:lstStyle/>
                    <a:p>
                      <a:pPr rtl="1"/>
                      <a:r>
                        <a:rPr lang="ar-IQ" dirty="0"/>
                        <a:t>ب</a:t>
                      </a:r>
                    </a:p>
                  </a:txBody>
                  <a:tcPr/>
                </a:tc>
                <a:tc>
                  <a:txBody>
                    <a:bodyPr/>
                    <a:lstStyle/>
                    <a:p>
                      <a:pPr rtl="1"/>
                      <a:r>
                        <a:rPr lang="ar-IQ" dirty="0"/>
                        <a:t>أ</a:t>
                      </a:r>
                    </a:p>
                  </a:txBody>
                  <a:tcPr/>
                </a:tc>
                <a:tc>
                  <a:txBody>
                    <a:bodyPr/>
                    <a:lstStyle/>
                    <a:p>
                      <a:pPr rtl="1"/>
                      <a:r>
                        <a:rPr lang="ar-IQ" dirty="0"/>
                        <a:t>أ</a:t>
                      </a:r>
                    </a:p>
                  </a:txBody>
                  <a:tcPr/>
                </a:tc>
                <a:tc>
                  <a:txBody>
                    <a:bodyPr/>
                    <a:lstStyle/>
                    <a:p>
                      <a:pPr rtl="1"/>
                      <a:r>
                        <a:rPr lang="ar-IQ" dirty="0"/>
                        <a:t>أ</a:t>
                      </a:r>
                    </a:p>
                  </a:txBody>
                  <a:tcPr/>
                </a:tc>
                <a:extLst>
                  <a:ext uri="{0D108BD9-81ED-4DB2-BD59-A6C34878D82A}">
                    <a16:rowId xmlns:a16="http://schemas.microsoft.com/office/drawing/2014/main" val="917622511"/>
                  </a:ext>
                </a:extLst>
              </a:tr>
            </a:tbl>
          </a:graphicData>
        </a:graphic>
      </p:graphicFrame>
      <p:sp>
        <p:nvSpPr>
          <p:cNvPr id="4" name="مستطيل 3"/>
          <p:cNvSpPr/>
          <p:nvPr/>
        </p:nvSpPr>
        <p:spPr>
          <a:xfrm>
            <a:off x="1558345" y="2806062"/>
            <a:ext cx="10211950" cy="3416320"/>
          </a:xfrm>
          <a:prstGeom prst="rect">
            <a:avLst/>
          </a:prstGeom>
          <a:noFill/>
        </p:spPr>
        <p:txBody>
          <a:bodyPr wrap="square" lIns="91440" tIns="45720" rIns="91440" bIns="45720">
            <a:spAutoFit/>
          </a:bodyPr>
          <a:lstStyle/>
          <a:p>
            <a:r>
              <a:rPr lang="en-US" sz="3600" dirty="0">
                <a:ln w="0"/>
                <a:effectLst>
                  <a:outerShdw blurRad="38100" dist="19050" dir="2700000" algn="tl" rotWithShape="0">
                    <a:schemeClr val="dk1">
                      <a:alpha val="40000"/>
                    </a:schemeClr>
                  </a:outerShdw>
                </a:effectLst>
              </a:rPr>
              <a:t>U </a:t>
            </a:r>
            <a:r>
              <a:rPr lang="ar-IQ" sz="1200" b="0" cap="none" spc="0" dirty="0">
                <a:ln w="0"/>
                <a:solidFill>
                  <a:schemeClr val="tx1"/>
                </a:solidFill>
                <a:effectLst>
                  <a:outerShdw blurRad="38100" dist="19050" dir="2700000" algn="tl" rotWithShape="0">
                    <a:schemeClr val="dk1">
                      <a:alpha val="40000"/>
                    </a:schemeClr>
                  </a:outerShdw>
                </a:effectLst>
              </a:rPr>
              <a:t>ب</a:t>
            </a:r>
            <a:r>
              <a:rPr lang="ar-IQ" sz="2400" b="0" cap="none" spc="0" dirty="0">
                <a:ln w="0"/>
                <a:solidFill>
                  <a:schemeClr val="tx1"/>
                </a:solidFill>
                <a:effectLst>
                  <a:outerShdw blurRad="38100" dist="19050" dir="2700000" algn="tl" rotWithShape="0">
                    <a:schemeClr val="dk1">
                      <a:alpha val="40000"/>
                    </a:schemeClr>
                  </a:outerShdw>
                </a:effectLst>
              </a:rPr>
              <a:t>=صفر+2+2=4</a:t>
            </a:r>
            <a:endParaRPr lang="ar-IQ" sz="3600" b="0" cap="none" spc="0" dirty="0">
              <a:ln w="0"/>
              <a:solidFill>
                <a:schemeClr val="tx1"/>
              </a:solidFill>
              <a:effectLst>
                <a:outerShdw blurRad="38100" dist="19050" dir="2700000" algn="tl" rotWithShape="0">
                  <a:schemeClr val="dk1">
                    <a:alpha val="40000"/>
                  </a:schemeClr>
                </a:outerShdw>
              </a:effectLst>
            </a:endParaRPr>
          </a:p>
          <a:p>
            <a:r>
              <a:rPr lang="en-US" sz="3600" dirty="0">
                <a:ln w="0"/>
                <a:effectLst>
                  <a:outerShdw blurRad="38100" dist="19050" dir="2700000" algn="tl" rotWithShape="0">
                    <a:schemeClr val="dk1">
                      <a:alpha val="40000"/>
                    </a:schemeClr>
                  </a:outerShdw>
                </a:effectLst>
              </a:rPr>
              <a:t>U </a:t>
            </a:r>
            <a:r>
              <a:rPr lang="ar-IQ" sz="1200" dirty="0">
                <a:ln w="0"/>
                <a:effectLst>
                  <a:outerShdw blurRad="38100" dist="19050" dir="2700000" algn="tl" rotWithShape="0">
                    <a:schemeClr val="dk1">
                      <a:alpha val="40000"/>
                    </a:schemeClr>
                  </a:outerShdw>
                </a:effectLst>
              </a:rPr>
              <a:t>أ</a:t>
            </a:r>
            <a:r>
              <a:rPr lang="ar-IQ" sz="2400" dirty="0">
                <a:ln w="0"/>
                <a:effectLst>
                  <a:outerShdw blurRad="38100" dist="19050" dir="2700000" algn="tl" rotWithShape="0">
                    <a:schemeClr val="dk1">
                      <a:alpha val="40000"/>
                    </a:schemeClr>
                  </a:outerShdw>
                </a:effectLst>
              </a:rPr>
              <a:t>=1+1+3+3+3=</a:t>
            </a:r>
            <a:r>
              <a:rPr lang="ar-IQ" sz="3600" dirty="0">
                <a:ln w="0"/>
                <a:effectLst>
                  <a:outerShdw blurRad="38100" dist="19050" dir="2700000" algn="tl" rotWithShape="0">
                    <a:schemeClr val="dk1">
                      <a:alpha val="40000"/>
                    </a:schemeClr>
                  </a:outerShdw>
                </a:effectLst>
              </a:rPr>
              <a:t>11</a:t>
            </a:r>
          </a:p>
          <a:p>
            <a:r>
              <a:rPr lang="ar-IQ" sz="3600" dirty="0">
                <a:ln w="0"/>
                <a:effectLst>
                  <a:outerShdw blurRad="38100" dist="19050" dir="2700000" algn="tl" rotWithShape="0">
                    <a:schemeClr val="dk1">
                      <a:alpha val="40000"/>
                    </a:schemeClr>
                  </a:outerShdw>
                </a:effectLst>
              </a:rPr>
              <a:t>1.نرتب البيانات تصاعديا.</a:t>
            </a:r>
          </a:p>
          <a:p>
            <a:r>
              <a:rPr lang="ar-IQ" sz="3600" dirty="0">
                <a:ln w="0"/>
                <a:effectLst>
                  <a:outerShdw blurRad="38100" dist="19050" dir="2700000" algn="tl" rotWithShape="0">
                    <a:schemeClr val="dk1">
                      <a:alpha val="40000"/>
                    </a:schemeClr>
                  </a:outerShdw>
                </a:effectLst>
              </a:rPr>
              <a:t>2.ناخذ القيمة الصغرى البالغة 4 ونقارنها مع القيمة الجدولية البالغة 0,196 بما ان المحسوبة اكبر اذا نقبل الفرضية الصفرية أي لا يوجد اختلاف بين المجوعتين . </a:t>
            </a:r>
          </a:p>
        </p:txBody>
      </p:sp>
    </p:spTree>
    <p:extLst>
      <p:ext uri="{BB962C8B-B14F-4D97-AF65-F5344CB8AC3E}">
        <p14:creationId xmlns:p14="http://schemas.microsoft.com/office/powerpoint/2010/main" val="2166308688"/>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410</Words>
  <Application>Microsoft Office PowerPoint</Application>
  <PresentationFormat>Widescreen</PresentationFormat>
  <Paragraphs>63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نسق Office</vt:lpstr>
      <vt:lpstr>الاحصاء الاستدلالي اللامعلمي الصف الثالث  ا.م.د. صبا علي طلال</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ahmed ahmed</dc:creator>
  <cp:lastModifiedBy>saba ali talal</cp:lastModifiedBy>
  <cp:revision>10</cp:revision>
  <dcterms:created xsi:type="dcterms:W3CDTF">2018-05-13T09:41:04Z</dcterms:created>
  <dcterms:modified xsi:type="dcterms:W3CDTF">2024-01-11T05:37:09Z</dcterms:modified>
</cp:coreProperties>
</file>