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9" r:id="rId1"/>
  </p:sldMasterIdLst>
  <p:sldIdLst>
    <p:sldId id="298" r:id="rId2"/>
    <p:sldId id="256" r:id="rId3"/>
    <p:sldId id="288" r:id="rId4"/>
    <p:sldId id="291" r:id="rId5"/>
    <p:sldId id="293" r:id="rId6"/>
    <p:sldId id="294" r:id="rId7"/>
    <p:sldId id="296" r:id="rId8"/>
    <p:sldId id="295" r:id="rId9"/>
    <p:sldId id="29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86364" autoAdjust="0"/>
  </p:normalViewPr>
  <p:slideViewPr>
    <p:cSldViewPr snapToGrid="0">
      <p:cViewPr varScale="1">
        <p:scale>
          <a:sx n="102" d="100"/>
          <a:sy n="102" d="100"/>
        </p:scale>
        <p:origin x="138" y="12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221600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1765685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16229197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1024685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4346428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F5470D4-92F4-41EF-ABB0-842CBB6E1A66}"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5641207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F5470D4-92F4-41EF-ABB0-842CBB6E1A66}"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087161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16156425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95620133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16851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9621390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F5470D4-92F4-41EF-ABB0-842CBB6E1A66}" type="datetimeFigureOut">
              <a:rPr lang="en-US" smtClean="0"/>
              <a:t>1/11/2024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4069492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115569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5470D4-92F4-41EF-ABB0-842CBB6E1A66}" type="datetimeFigureOut">
              <a:rPr lang="en-US" smtClean="0"/>
              <a:t>1/11/2024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3415534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5470D4-92F4-41EF-ABB0-842CBB6E1A66}" type="datetimeFigureOut">
              <a:rPr lang="en-US" smtClean="0"/>
              <a:t>1/11/2024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2216746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F5470D4-92F4-41EF-ABB0-842CBB6E1A66}" type="datetimeFigureOut">
              <a:rPr lang="en-US" smtClean="0"/>
              <a:t>1/11/2024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539779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2584989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F5470D4-92F4-41EF-ABB0-842CBB6E1A66}" type="datetimeFigureOut">
              <a:rPr lang="en-US" smtClean="0"/>
              <a:t>1/11/2024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12E83-0715-4511-A1BD-7F4094D9F669}" type="slidenum">
              <a:rPr lang="en-US" smtClean="0"/>
              <a:t>‹#›</a:t>
            </a:fld>
            <a:endParaRPr lang="en-US"/>
          </a:p>
        </p:txBody>
      </p:sp>
    </p:spTree>
    <p:extLst>
      <p:ext uri="{BB962C8B-B14F-4D97-AF65-F5344CB8AC3E}">
        <p14:creationId xmlns:p14="http://schemas.microsoft.com/office/powerpoint/2010/main" val="2367884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0">
            <a:lum/>
          </a:blip>
          <a:srcRect/>
          <a:stretch>
            <a:fillRect t="-17000" b="-17000"/>
          </a:stretch>
        </a:blipFill>
        <a:effectLst/>
      </p:bgPr>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1">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F5470D4-92F4-41EF-ABB0-842CBB6E1A66}" type="datetimeFigureOut">
              <a:rPr lang="en-US" smtClean="0"/>
              <a:t>1/11/2024</a:t>
            </a:fld>
            <a:endParaRPr 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CF312E83-0715-4511-A1BD-7F4094D9F669}" type="slidenum">
              <a:rPr lang="en-US" smtClean="0"/>
              <a:t>‹#›</a:t>
            </a:fld>
            <a:endParaRPr lang="en-US"/>
          </a:p>
        </p:txBody>
      </p:sp>
    </p:spTree>
    <p:extLst>
      <p:ext uri="{BB962C8B-B14F-4D97-AF65-F5344CB8AC3E}">
        <p14:creationId xmlns:p14="http://schemas.microsoft.com/office/powerpoint/2010/main" val="1375807227"/>
      </p:ext>
    </p:extLst>
  </p:cSld>
  <p:clrMap bg1="lt1" tx1="dk1" bg2="lt2" tx2="dk2" accent1="accent1" accent2="accent2" accent3="accent3" accent4="accent4" accent5="accent5" accent6="accent6" hlink="hlink" folHlink="folHlink"/>
  <p:sldLayoutIdLst>
    <p:sldLayoutId id="2147483880" r:id="rId1"/>
    <p:sldLayoutId id="2147483881" r:id="rId2"/>
    <p:sldLayoutId id="2147483882" r:id="rId3"/>
    <p:sldLayoutId id="2147483883" r:id="rId4"/>
    <p:sldLayoutId id="2147483884" r:id="rId5"/>
    <p:sldLayoutId id="2147483885" r:id="rId6"/>
    <p:sldLayoutId id="2147483886" r:id="rId7"/>
    <p:sldLayoutId id="2147483887" r:id="rId8"/>
    <p:sldLayoutId id="2147483888" r:id="rId9"/>
    <p:sldLayoutId id="2147483889" r:id="rId10"/>
    <p:sldLayoutId id="2147483890" r:id="rId11"/>
    <p:sldLayoutId id="2147483891" r:id="rId12"/>
    <p:sldLayoutId id="2147483892" r:id="rId13"/>
    <p:sldLayoutId id="2147483893" r:id="rId14"/>
    <p:sldLayoutId id="2147483894" r:id="rId15"/>
    <p:sldLayoutId id="2147483895" r:id="rId16"/>
    <p:sldLayoutId id="2147483896" r:id="rId17"/>
    <p:sldLayoutId id="2147483897"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C4A1-734D-F110-F063-0883EEC94206}"/>
              </a:ext>
            </a:extLst>
          </p:cNvPr>
          <p:cNvSpPr>
            <a:spLocks noGrp="1"/>
          </p:cNvSpPr>
          <p:nvPr>
            <p:ph type="ctrTitle"/>
          </p:nvPr>
        </p:nvSpPr>
        <p:spPr/>
        <p:txBody>
          <a:bodyPr/>
          <a:lstStyle/>
          <a:p>
            <a:r>
              <a:rPr lang="ar-IQ" dirty="0"/>
              <a:t>الاحصاء الاستدلالي اللامعلمي </a:t>
            </a:r>
            <a:br>
              <a:rPr lang="ar-IQ" dirty="0"/>
            </a:br>
            <a:r>
              <a:rPr lang="ar-IQ" dirty="0"/>
              <a:t>الصف الثالث </a:t>
            </a:r>
            <a:br>
              <a:rPr lang="ar-IQ" dirty="0"/>
            </a:br>
            <a:r>
              <a:rPr lang="ar-IQ" dirty="0"/>
              <a:t>ا.م.د. </a:t>
            </a:r>
            <a:r>
              <a:rPr lang="ar-IQ"/>
              <a:t>صبا علي طلال </a:t>
            </a:r>
            <a:endParaRPr lang="en-US"/>
          </a:p>
        </p:txBody>
      </p:sp>
      <p:sp>
        <p:nvSpPr>
          <p:cNvPr id="3" name="Subtitle 2">
            <a:extLst>
              <a:ext uri="{FF2B5EF4-FFF2-40B4-BE49-F238E27FC236}">
                <a16:creationId xmlns:a16="http://schemas.microsoft.com/office/drawing/2014/main" id="{A23B4C44-2FA1-EC83-9760-C03C24AF9F37}"/>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443642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0000"/>
            <a:lum/>
          </a:blip>
          <a:srcRect/>
          <a:stretch>
            <a:fillRect t="-17000" b="-17000"/>
          </a:stretch>
        </a:blipFill>
        <a:effectLst/>
      </p:bgPr>
    </p:bg>
    <p:spTree>
      <p:nvGrpSpPr>
        <p:cNvPr id="1" name=""/>
        <p:cNvGrpSpPr/>
        <p:nvPr/>
      </p:nvGrpSpPr>
      <p:grpSpPr>
        <a:xfrm>
          <a:off x="0" y="0"/>
          <a:ext cx="0" cy="0"/>
          <a:chOff x="0" y="0"/>
          <a:chExt cx="0" cy="0"/>
        </a:xfrm>
      </p:grpSpPr>
      <p:sp>
        <p:nvSpPr>
          <p:cNvPr id="2" name="Rectangle 1"/>
          <p:cNvSpPr/>
          <p:nvPr/>
        </p:nvSpPr>
        <p:spPr>
          <a:xfrm>
            <a:off x="895350" y="411391"/>
            <a:ext cx="10668000" cy="6340197"/>
          </a:xfrm>
          <a:prstGeom prst="rect">
            <a:avLst/>
          </a:prstGeom>
        </p:spPr>
        <p:txBody>
          <a:bodyPr wrap="square">
            <a:spAutoFit/>
          </a:bodyPr>
          <a:lstStyle/>
          <a:p>
            <a:pPr algn="ctr" rtl="1"/>
            <a:r>
              <a:rPr lang="ar-IQ" sz="5400" b="1" dirty="0">
                <a:solidFill>
                  <a:srgbClr val="FF0000"/>
                </a:solidFill>
              </a:rPr>
              <a:t>اختبار ولكوكسن لعينتين متر ابطتين</a:t>
            </a:r>
            <a:endParaRPr lang="en-US" sz="5400" b="1" dirty="0">
              <a:solidFill>
                <a:srgbClr val="FF0000"/>
              </a:solidFill>
            </a:endParaRPr>
          </a:p>
          <a:p>
            <a:pPr algn="just" rtl="1"/>
            <a:r>
              <a:rPr lang="ar-IQ" sz="4400" b="1" dirty="0"/>
              <a:t>اختبار لا معلمي : يوجد اختبار قلبي واختبار بعدي أي (الأزواج) او مابين فصل اول  وفصل ثاني درجتين. </a:t>
            </a:r>
            <a:endParaRPr lang="en-US" sz="4400" b="1" dirty="0"/>
          </a:p>
          <a:p>
            <a:pPr algn="just" rtl="1"/>
            <a:r>
              <a:rPr lang="ar-IQ" sz="4400" b="1" dirty="0"/>
              <a:t>من الأساليب الإحصائية المستخدمة في مثل هذه الحالة هو اختبار (إشارة الرتب) والذي يسمى احياناً ولكولسن. </a:t>
            </a:r>
            <a:endParaRPr lang="en-US" sz="4400" b="1" dirty="0"/>
          </a:p>
          <a:p>
            <a:pPr algn="just" rtl="1"/>
            <a:r>
              <a:rPr lang="ar-IQ" sz="4400" b="1" dirty="0"/>
              <a:t>وأهم مايمتاز به هذه الاختبار هو يختبر اتجاه الفروق بين ازواج الدرجات من ناحية والحجم النسبي لهذه الفروق من ناحية اخرى ولذا فان الدرجات يجب ان تكون بشكل ارقام وليس بشكل تصنيف اسمي. </a:t>
            </a:r>
            <a:endParaRPr lang="en-US" sz="4400" b="1" dirty="0"/>
          </a:p>
        </p:txBody>
      </p:sp>
    </p:spTree>
    <p:extLst>
      <p:ext uri="{BB962C8B-B14F-4D97-AF65-F5344CB8AC3E}">
        <p14:creationId xmlns:p14="http://schemas.microsoft.com/office/powerpoint/2010/main" val="1039414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4850" y="641688"/>
            <a:ext cx="10953750" cy="5755422"/>
          </a:xfrm>
          <a:prstGeom prst="rect">
            <a:avLst/>
          </a:prstGeom>
        </p:spPr>
        <p:txBody>
          <a:bodyPr wrap="square">
            <a:spAutoFit/>
          </a:bodyPr>
          <a:lstStyle/>
          <a:p>
            <a:pPr algn="just" rtl="1"/>
            <a:r>
              <a:rPr lang="ar-IQ" sz="6000" b="1" dirty="0">
                <a:solidFill>
                  <a:srgbClr val="FF0000"/>
                </a:solidFill>
              </a:rPr>
              <a:t>شروط الاستخدام </a:t>
            </a:r>
          </a:p>
          <a:p>
            <a:pPr algn="just" rtl="1"/>
            <a:r>
              <a:rPr lang="ar-IQ" sz="4400" b="1" dirty="0"/>
              <a:t> استخدام هذه الاختبار يجب ان: </a:t>
            </a:r>
            <a:endParaRPr lang="en-US" sz="4400" b="1" dirty="0"/>
          </a:p>
          <a:p>
            <a:pPr algn="just" rtl="1"/>
            <a:r>
              <a:rPr lang="ar-IQ" sz="4400" b="1" dirty="0"/>
              <a:t>1- ان تكون البيانات بشكل ازواج من الدرجات وكل زوج فيها يخص احد افراد العينة وان هذه الدرجات تشكل بيانات رتبية كما يشترط عادة ان يكون عدد ازواج الدرجات اي كل عينة لايزيد عن 25. </a:t>
            </a:r>
            <a:endParaRPr lang="en-US" sz="4400" b="1" dirty="0"/>
          </a:p>
          <a:p>
            <a:pPr algn="just" rtl="1"/>
            <a:r>
              <a:rPr lang="ar-IQ" sz="4400" b="1" dirty="0"/>
              <a:t>2- لا معلمي يتعامل مع الرتب. </a:t>
            </a:r>
            <a:endParaRPr lang="en-US" sz="4400" b="1" dirty="0"/>
          </a:p>
          <a:p>
            <a:pPr algn="just" rtl="1"/>
            <a:r>
              <a:rPr lang="ar-IQ" sz="4400" b="1" dirty="0"/>
              <a:t>3- يحول الدرجات الى رتب لكونه اختبار لا معلمي. </a:t>
            </a:r>
            <a:endParaRPr lang="en-US" sz="4400" b="1" dirty="0"/>
          </a:p>
        </p:txBody>
      </p:sp>
    </p:spTree>
    <p:extLst>
      <p:ext uri="{BB962C8B-B14F-4D97-AF65-F5344CB8AC3E}">
        <p14:creationId xmlns:p14="http://schemas.microsoft.com/office/powerpoint/2010/main" val="865460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443919" y="196334"/>
            <a:ext cx="7361311" cy="646331"/>
          </a:xfrm>
          <a:prstGeom prst="rect">
            <a:avLst/>
          </a:prstGeom>
        </p:spPr>
        <p:txBody>
          <a:bodyPr wrap="none">
            <a:spAutoFit/>
          </a:bodyPr>
          <a:lstStyle/>
          <a:p>
            <a:pPr rtl="1"/>
            <a:r>
              <a:rPr lang="ar-IQ" sz="3600" b="1" dirty="0">
                <a:solidFill>
                  <a:srgbClr val="FF0000"/>
                </a:solidFill>
              </a:rPr>
              <a:t>الخطوات التي يجب اتباعها لاستخدام ولكوكسن. </a:t>
            </a:r>
            <a:endParaRPr lang="en-US" sz="3600" b="1" dirty="0">
              <a:solidFill>
                <a:srgbClr val="FF0000"/>
              </a:solidFill>
            </a:endParaRPr>
          </a:p>
        </p:txBody>
      </p:sp>
      <p:sp>
        <p:nvSpPr>
          <p:cNvPr id="7" name="Rectangle 6"/>
          <p:cNvSpPr/>
          <p:nvPr/>
        </p:nvSpPr>
        <p:spPr>
          <a:xfrm>
            <a:off x="685800" y="825489"/>
            <a:ext cx="11068050" cy="6001643"/>
          </a:xfrm>
          <a:prstGeom prst="rect">
            <a:avLst/>
          </a:prstGeom>
        </p:spPr>
        <p:txBody>
          <a:bodyPr wrap="square">
            <a:spAutoFit/>
          </a:bodyPr>
          <a:lstStyle/>
          <a:p>
            <a:pPr algn="just" rtl="1"/>
            <a:r>
              <a:rPr lang="ar-IQ" sz="3200" b="1" dirty="0"/>
              <a:t>- تنظيم الدرجات في جدول بحيث يكون العمود الأول ممثلا لارقام افراد العينه متسلسلاً ثم تكتب الدرجات الخاصة بالاختبار الاول في العمود الثاني ثم نكتب الدرجات الخاصة بالاختبار الثاني في العمود الثالث. </a:t>
            </a:r>
            <a:endParaRPr lang="en-US" sz="3200" b="1" dirty="0"/>
          </a:p>
          <a:p>
            <a:pPr algn="just" rtl="1"/>
            <a:r>
              <a:rPr lang="ar-IQ" sz="3200" b="1" dirty="0"/>
              <a:t>2- يستخرج الفرق بين الدرجة البعدية والقبلية لكل واحد من افراد العينة. </a:t>
            </a:r>
            <a:endParaRPr lang="en-US" sz="3200" b="1" dirty="0"/>
          </a:p>
          <a:p>
            <a:pPr algn="just" rtl="1"/>
            <a:r>
              <a:rPr lang="ar-IQ" sz="3200" b="1" dirty="0"/>
              <a:t>3- تكتب نفس الفروق المستخرجة في العمود الرابع في شكلها المطابق في العمود الخامس </a:t>
            </a:r>
            <a:endParaRPr lang="en-US" sz="3200" b="1" dirty="0"/>
          </a:p>
          <a:p>
            <a:pPr algn="just" rtl="1"/>
            <a:r>
              <a:rPr lang="ar-IQ" sz="3200" b="1" dirty="0"/>
              <a:t>4- تعطى رتبة معينة خاصة بكل فرق من النسب الموضحة في العمود الخامس </a:t>
            </a:r>
            <a:endParaRPr lang="en-US" sz="3200" b="1" dirty="0"/>
          </a:p>
          <a:p>
            <a:pPr algn="just" rtl="1"/>
            <a:r>
              <a:rPr lang="ar-IQ" sz="3200" b="1" dirty="0"/>
              <a:t>5- بعد اكمال إعطاء الرتب لجميع الفروق تسترجع اشارات هذه الرتب الخاصة بالفروق ثم تجمع الرتب ذات الاشارات المتشابهة الموجبة على حدة والاشارات السالبة على حدة. </a:t>
            </a:r>
            <a:endParaRPr lang="en-US" sz="3200" b="1" dirty="0"/>
          </a:p>
          <a:p>
            <a:pPr algn="just" rtl="1"/>
            <a:r>
              <a:rPr lang="ar-IQ" sz="3200" b="1" dirty="0"/>
              <a:t>6- تأخذ القيمة الصغرى لمجموعة الرتب سواء كانت سالب ام موجب ثم يتم بعد ذلك تقارنها بالقيمة النظرية .</a:t>
            </a:r>
            <a:endParaRPr lang="en-US" sz="3200" b="1" dirty="0"/>
          </a:p>
        </p:txBody>
      </p:sp>
    </p:spTree>
    <p:extLst>
      <p:ext uri="{BB962C8B-B14F-4D97-AF65-F5344CB8AC3E}">
        <p14:creationId xmlns:p14="http://schemas.microsoft.com/office/powerpoint/2010/main" val="1247232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38150" y="290036"/>
            <a:ext cx="11391900" cy="1815882"/>
          </a:xfrm>
          <a:prstGeom prst="rect">
            <a:avLst/>
          </a:prstGeom>
        </p:spPr>
        <p:txBody>
          <a:bodyPr wrap="square">
            <a:spAutoFit/>
          </a:bodyPr>
          <a:lstStyle/>
          <a:p>
            <a:pPr algn="just" rtl="1"/>
            <a:r>
              <a:rPr lang="ar-IQ" sz="2800" dirty="0">
                <a:solidFill>
                  <a:srgbClr val="FF0000"/>
                </a:solidFill>
              </a:rPr>
              <a:t>مثال(2) </a:t>
            </a:r>
            <a:endParaRPr lang="en-US" sz="2800" dirty="0">
              <a:solidFill>
                <a:srgbClr val="FF0000"/>
              </a:solidFill>
            </a:endParaRPr>
          </a:p>
          <a:p>
            <a:pPr algn="just" rtl="1"/>
            <a:r>
              <a:rPr lang="ar-IQ" sz="2800" dirty="0"/>
              <a:t>اراد باحث دراسة تأثير استخدام احدى الوسائل التعليمية الحديثة في قدرتهم على التمييز على الاشكال المختلفة وقام الباحث بتطبيق احد الاختبارات الخاصة بقدرة الأطفال على التمييز قبل استخدام الوسيلة التعليمية وما بعدها وكما موضح في الجدول ادناه: </a:t>
            </a:r>
            <a:endParaRPr lang="en-US" sz="2800" dirty="0"/>
          </a:p>
        </p:txBody>
      </p:sp>
      <p:graphicFrame>
        <p:nvGraphicFramePr>
          <p:cNvPr id="5" name="Table 4"/>
          <p:cNvGraphicFramePr>
            <a:graphicFrameLocks noGrp="1"/>
          </p:cNvGraphicFramePr>
          <p:nvPr>
            <p:extLst>
              <p:ext uri="{D42A27DB-BD31-4B8C-83A1-F6EECF244321}">
                <p14:modId xmlns:p14="http://schemas.microsoft.com/office/powerpoint/2010/main" val="2687248512"/>
              </p:ext>
            </p:extLst>
          </p:nvPr>
        </p:nvGraphicFramePr>
        <p:xfrm>
          <a:off x="4667250" y="2105915"/>
          <a:ext cx="7010400" cy="4352106"/>
        </p:xfrm>
        <a:graphic>
          <a:graphicData uri="http://schemas.openxmlformats.org/drawingml/2006/table">
            <a:tbl>
              <a:tblPr rtl="1" firstRow="1" firstCol="1" bandRow="1">
                <a:tableStyleId>{5C22544A-7EE6-4342-B048-85BDC9FD1C3A}</a:tableStyleId>
              </a:tblPr>
              <a:tblGrid>
                <a:gridCol w="851751">
                  <a:extLst>
                    <a:ext uri="{9D8B030D-6E8A-4147-A177-3AD203B41FA5}">
                      <a16:colId xmlns:a16="http://schemas.microsoft.com/office/drawing/2014/main" val="20000"/>
                    </a:ext>
                  </a:extLst>
                </a:gridCol>
                <a:gridCol w="1189867">
                  <a:extLst>
                    <a:ext uri="{9D8B030D-6E8A-4147-A177-3AD203B41FA5}">
                      <a16:colId xmlns:a16="http://schemas.microsoft.com/office/drawing/2014/main" val="20001"/>
                    </a:ext>
                  </a:extLst>
                </a:gridCol>
                <a:gridCol w="1429132">
                  <a:extLst>
                    <a:ext uri="{9D8B030D-6E8A-4147-A177-3AD203B41FA5}">
                      <a16:colId xmlns:a16="http://schemas.microsoft.com/office/drawing/2014/main" val="20002"/>
                    </a:ext>
                  </a:extLst>
                </a:gridCol>
                <a:gridCol w="1088862">
                  <a:extLst>
                    <a:ext uri="{9D8B030D-6E8A-4147-A177-3AD203B41FA5}">
                      <a16:colId xmlns:a16="http://schemas.microsoft.com/office/drawing/2014/main" val="20003"/>
                    </a:ext>
                  </a:extLst>
                </a:gridCol>
                <a:gridCol w="1190943">
                  <a:extLst>
                    <a:ext uri="{9D8B030D-6E8A-4147-A177-3AD203B41FA5}">
                      <a16:colId xmlns:a16="http://schemas.microsoft.com/office/drawing/2014/main" val="20004"/>
                    </a:ext>
                  </a:extLst>
                </a:gridCol>
                <a:gridCol w="1259845">
                  <a:extLst>
                    <a:ext uri="{9D8B030D-6E8A-4147-A177-3AD203B41FA5}">
                      <a16:colId xmlns:a16="http://schemas.microsoft.com/office/drawing/2014/main" val="20005"/>
                    </a:ext>
                  </a:extLst>
                </a:gridCol>
              </a:tblGrid>
              <a:tr h="514317">
                <a:tc>
                  <a:txBody>
                    <a:bodyPr/>
                    <a:lstStyle/>
                    <a:p>
                      <a:pPr algn="ctr" rtl="1">
                        <a:lnSpc>
                          <a:spcPct val="107000"/>
                        </a:lnSpc>
                        <a:spcAft>
                          <a:spcPts val="0"/>
                        </a:spcAft>
                      </a:pPr>
                      <a:r>
                        <a:rPr lang="ar-IQ" sz="2000" dirty="0">
                          <a:effectLst/>
                        </a:rPr>
                        <a:t>الافراد </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اختبار قبلي </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اختبار بعدي </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فرق </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ترتيب الفرق المطلق </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رتب </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299172">
                <a:tc>
                  <a:txBody>
                    <a:bodyPr/>
                    <a:lstStyle/>
                    <a:p>
                      <a:pPr algn="ctr" rtl="1">
                        <a:lnSpc>
                          <a:spcPct val="107000"/>
                        </a:lnSpc>
                        <a:spcAft>
                          <a:spcPts val="0"/>
                        </a:spcAft>
                      </a:pPr>
                      <a:r>
                        <a:rPr lang="ar-IQ" sz="2000">
                          <a:effectLst/>
                        </a:rPr>
                        <a:t>1</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20</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25</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-5</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9</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-9 </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299172">
                <a:tc>
                  <a:txBody>
                    <a:bodyPr/>
                    <a:lstStyle/>
                    <a:p>
                      <a:pPr algn="ctr" rtl="1">
                        <a:lnSpc>
                          <a:spcPct val="107000"/>
                        </a:lnSpc>
                        <a:spcAft>
                          <a:spcPts val="0"/>
                        </a:spcAft>
                      </a:pPr>
                      <a:r>
                        <a:rPr lang="ar-IQ" sz="2000">
                          <a:effectLst/>
                        </a:rPr>
                        <a:t>2</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19</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299172">
                <a:tc>
                  <a:txBody>
                    <a:bodyPr/>
                    <a:lstStyle/>
                    <a:p>
                      <a:pPr algn="ctr" rtl="1">
                        <a:lnSpc>
                          <a:spcPct val="107000"/>
                        </a:lnSpc>
                        <a:spcAft>
                          <a:spcPts val="0"/>
                        </a:spcAft>
                      </a:pPr>
                      <a:r>
                        <a:rPr lang="ar-IQ" sz="2000">
                          <a:effectLst/>
                        </a:rPr>
                        <a:t>3</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22</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-2</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2</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-2</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299172">
                <a:tc>
                  <a:txBody>
                    <a:bodyPr/>
                    <a:lstStyle/>
                    <a:p>
                      <a:pPr algn="ctr" rtl="1">
                        <a:lnSpc>
                          <a:spcPct val="107000"/>
                        </a:lnSpc>
                        <a:spcAft>
                          <a:spcPts val="0"/>
                        </a:spcAft>
                      </a:pPr>
                      <a:r>
                        <a:rPr lang="ar-IQ" sz="2000">
                          <a:effectLst/>
                        </a:rPr>
                        <a:t>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4</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5</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1600" dirty="0">
                          <a:effectLst/>
                          <a:latin typeface="Calibri"/>
                          <a:ea typeface="Calibri"/>
                          <a:cs typeface="Arial"/>
                        </a:rPr>
                        <a:t>6.5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299172">
                <a:tc>
                  <a:txBody>
                    <a:bodyPr/>
                    <a:lstStyle/>
                    <a:p>
                      <a:pPr algn="ctr" rtl="1">
                        <a:lnSpc>
                          <a:spcPct val="107000"/>
                        </a:lnSpc>
                        <a:spcAft>
                          <a:spcPts val="0"/>
                        </a:spcAft>
                      </a:pPr>
                      <a:r>
                        <a:rPr lang="ar-IQ" sz="2000">
                          <a:effectLst/>
                        </a:rPr>
                        <a:t>5</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17</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21</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-4</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6</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-6.5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299172">
                <a:tc>
                  <a:txBody>
                    <a:bodyPr/>
                    <a:lstStyle/>
                    <a:p>
                      <a:pPr algn="ctr" rtl="1">
                        <a:lnSpc>
                          <a:spcPct val="107000"/>
                        </a:lnSpc>
                        <a:spcAft>
                          <a:spcPts val="0"/>
                        </a:spcAft>
                      </a:pPr>
                      <a:r>
                        <a:rPr lang="ar-IQ" sz="2000">
                          <a:effectLst/>
                        </a:rPr>
                        <a:t>6</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26</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29</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-3</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3</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-3.5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6"/>
                  </a:ext>
                </a:extLst>
              </a:tr>
              <a:tr h="299172">
                <a:tc>
                  <a:txBody>
                    <a:bodyPr/>
                    <a:lstStyle/>
                    <a:p>
                      <a:pPr algn="ctr" rtl="1">
                        <a:lnSpc>
                          <a:spcPct val="107000"/>
                        </a:lnSpc>
                        <a:spcAft>
                          <a:spcPts val="0"/>
                        </a:spcAft>
                      </a:pPr>
                      <a:r>
                        <a:rPr lang="ar-IQ" sz="2000">
                          <a:effectLst/>
                        </a:rPr>
                        <a:t>7</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25</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21</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7</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6.5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7"/>
                  </a:ext>
                </a:extLst>
              </a:tr>
              <a:tr h="299172">
                <a:tc>
                  <a:txBody>
                    <a:bodyPr/>
                    <a:lstStyle/>
                    <a:p>
                      <a:pPr algn="ctr" rtl="1">
                        <a:lnSpc>
                          <a:spcPct val="107000"/>
                        </a:lnSpc>
                        <a:spcAft>
                          <a:spcPts val="0"/>
                        </a:spcAft>
                      </a:pPr>
                      <a:r>
                        <a:rPr lang="ar-IQ" sz="2000">
                          <a:effectLst/>
                        </a:rPr>
                        <a:t>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6</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10</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11</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8"/>
                  </a:ext>
                </a:extLst>
              </a:tr>
              <a:tr h="299172">
                <a:tc>
                  <a:txBody>
                    <a:bodyPr/>
                    <a:lstStyle/>
                    <a:p>
                      <a:pPr algn="ctr" rtl="1">
                        <a:lnSpc>
                          <a:spcPct val="107000"/>
                        </a:lnSpc>
                        <a:spcAft>
                          <a:spcPts val="0"/>
                        </a:spcAft>
                      </a:pPr>
                      <a:r>
                        <a:rPr lang="ar-IQ" sz="2000">
                          <a:effectLst/>
                        </a:rPr>
                        <a:t>9</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27</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23</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4</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8</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6.5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09"/>
                  </a:ext>
                </a:extLst>
              </a:tr>
              <a:tr h="299172">
                <a:tc>
                  <a:txBody>
                    <a:bodyPr/>
                    <a:lstStyle/>
                    <a:p>
                      <a:pPr algn="ctr" rtl="1">
                        <a:lnSpc>
                          <a:spcPct val="107000"/>
                        </a:lnSpc>
                        <a:spcAft>
                          <a:spcPts val="0"/>
                        </a:spcAft>
                      </a:pPr>
                      <a:r>
                        <a:rPr lang="ar-IQ" sz="2000">
                          <a:effectLst/>
                        </a:rPr>
                        <a:t>10</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21</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3</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4</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3.5</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10"/>
                  </a:ext>
                </a:extLst>
              </a:tr>
              <a:tr h="299172">
                <a:tc>
                  <a:txBody>
                    <a:bodyPr/>
                    <a:lstStyle/>
                    <a:p>
                      <a:pPr algn="ctr" rtl="1">
                        <a:lnSpc>
                          <a:spcPct val="107000"/>
                        </a:lnSpc>
                        <a:spcAft>
                          <a:spcPts val="0"/>
                        </a:spcAft>
                      </a:pPr>
                      <a:r>
                        <a:rPr lang="ar-IQ" sz="2000">
                          <a:effectLst/>
                        </a:rPr>
                        <a:t>11</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19</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25</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-6</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11</a:t>
                      </a:r>
                      <a:endParaRPr lang="en-US" sz="1600" dirty="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-11</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11"/>
                  </a:ext>
                </a:extLst>
              </a:tr>
              <a:tr h="299172">
                <a:tc>
                  <a:txBody>
                    <a:bodyPr/>
                    <a:lstStyle/>
                    <a:p>
                      <a:pPr algn="ctr" rtl="1">
                        <a:lnSpc>
                          <a:spcPct val="107000"/>
                        </a:lnSpc>
                        <a:spcAft>
                          <a:spcPts val="0"/>
                        </a:spcAft>
                      </a:pPr>
                      <a:r>
                        <a:rPr lang="ar-IQ" sz="2000">
                          <a:effectLst/>
                        </a:rPr>
                        <a:t>12</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22</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28</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-6</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a:effectLst/>
                        </a:rPr>
                        <a:t>12</a:t>
                      </a:r>
                      <a:endParaRPr lang="en-US" sz="1600">
                        <a:effectLst/>
                        <a:latin typeface="Calibri"/>
                        <a:ea typeface="Calibri"/>
                        <a:cs typeface="Arial"/>
                      </a:endParaRPr>
                    </a:p>
                  </a:txBody>
                  <a:tcPr marL="68580" marR="68580" marT="0" marB="0"/>
                </a:tc>
                <a:tc>
                  <a:txBody>
                    <a:bodyPr/>
                    <a:lstStyle/>
                    <a:p>
                      <a:pPr algn="ctr" rtl="1">
                        <a:lnSpc>
                          <a:spcPct val="107000"/>
                        </a:lnSpc>
                        <a:spcAft>
                          <a:spcPts val="0"/>
                        </a:spcAft>
                      </a:pPr>
                      <a:r>
                        <a:rPr lang="ar-IQ" sz="2000" dirty="0">
                          <a:effectLst/>
                        </a:rPr>
                        <a:t>-11</a:t>
                      </a:r>
                      <a:endParaRPr lang="en-US" sz="1600" dirty="0">
                        <a:effectLst/>
                        <a:latin typeface="Calibri"/>
                        <a:ea typeface="Calibri"/>
                        <a:cs typeface="Arial"/>
                      </a:endParaRPr>
                    </a:p>
                  </a:txBody>
                  <a:tcPr marL="68580" marR="68580" marT="0" marB="0"/>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919662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562100" y="259140"/>
            <a:ext cx="9886950" cy="6186309"/>
          </a:xfrm>
          <a:prstGeom prst="rect">
            <a:avLst/>
          </a:prstGeom>
        </p:spPr>
        <p:txBody>
          <a:bodyPr wrap="square">
            <a:spAutoFit/>
          </a:bodyPr>
          <a:lstStyle/>
          <a:p>
            <a:pPr algn="just" rtl="1"/>
            <a:r>
              <a:rPr lang="ar-IQ" sz="3600" b="1" dirty="0">
                <a:solidFill>
                  <a:srgbClr val="FF0000"/>
                </a:solidFill>
              </a:rPr>
              <a:t>الحل: </a:t>
            </a:r>
            <a:endParaRPr lang="en-US" sz="3600" b="1" dirty="0">
              <a:solidFill>
                <a:srgbClr val="FF0000"/>
              </a:solidFill>
            </a:endParaRPr>
          </a:p>
          <a:p>
            <a:pPr algn="just" rtl="1"/>
            <a:r>
              <a:rPr lang="ar-IQ" sz="3600" dirty="0"/>
              <a:t>1- الخطوة الاولى: </a:t>
            </a:r>
            <a:endParaRPr lang="en-US" sz="3600" dirty="0"/>
          </a:p>
          <a:p>
            <a:pPr algn="just" rtl="1"/>
            <a:r>
              <a:rPr lang="ar-IQ" sz="3600" dirty="0"/>
              <a:t>رتب(4) = </a:t>
            </a:r>
            <a:r>
              <a:rPr lang="ar-IQ" sz="3600" u="sng" dirty="0"/>
              <a:t>5+ 6+7+ 8 </a:t>
            </a:r>
            <a:endParaRPr lang="en-US" sz="3600" u="sng" dirty="0"/>
          </a:p>
          <a:p>
            <a:pPr algn="just" rtl="1"/>
            <a:r>
              <a:rPr lang="ar-IQ" sz="3600" dirty="0"/>
              <a:t>                   4 </a:t>
            </a:r>
            <a:endParaRPr lang="en-US" sz="3600" dirty="0"/>
          </a:p>
          <a:p>
            <a:pPr algn="just" rtl="1"/>
            <a:r>
              <a:rPr lang="ar-IQ" sz="3600" dirty="0"/>
              <a:t>          =     </a:t>
            </a:r>
            <a:r>
              <a:rPr lang="ar-IQ" sz="3600" u="sng" dirty="0"/>
              <a:t>26 </a:t>
            </a:r>
            <a:r>
              <a:rPr lang="ar-IQ" sz="3600" dirty="0"/>
              <a:t>     = 6.5</a:t>
            </a:r>
            <a:endParaRPr lang="en-US" sz="3600" dirty="0"/>
          </a:p>
          <a:p>
            <a:pPr algn="just" rtl="1"/>
            <a:r>
              <a:rPr lang="ar-IQ" sz="3600" dirty="0"/>
              <a:t>                  4</a:t>
            </a:r>
            <a:endParaRPr lang="en-US" sz="3600" dirty="0"/>
          </a:p>
          <a:p>
            <a:pPr algn="just" rtl="1"/>
            <a:r>
              <a:rPr lang="ar-IQ" sz="3600" dirty="0"/>
              <a:t> </a:t>
            </a:r>
            <a:endParaRPr lang="en-US" sz="3600" dirty="0"/>
          </a:p>
          <a:p>
            <a:pPr algn="just" rtl="1"/>
            <a:r>
              <a:rPr lang="ar-IQ" sz="3600" dirty="0"/>
              <a:t>رتب </a:t>
            </a:r>
            <a:r>
              <a:rPr lang="ar-IQ" sz="3600" u="sng" dirty="0"/>
              <a:t>3= 3+4</a:t>
            </a:r>
            <a:r>
              <a:rPr lang="ar-IQ" sz="3600" dirty="0"/>
              <a:t> = 7/2 = 3.5</a:t>
            </a:r>
            <a:endParaRPr lang="en-US" sz="3600" dirty="0"/>
          </a:p>
          <a:p>
            <a:pPr algn="just" rtl="1"/>
            <a:r>
              <a:rPr lang="ar-IQ" sz="3600" dirty="0"/>
              <a:t>            2 </a:t>
            </a:r>
            <a:endParaRPr lang="en-US" sz="3600" dirty="0"/>
          </a:p>
          <a:p>
            <a:pPr algn="just" rtl="1"/>
            <a:r>
              <a:rPr lang="ar-IQ" sz="3600" dirty="0"/>
              <a:t>رتب 6= </a:t>
            </a:r>
            <a:r>
              <a:rPr lang="ar-IQ" sz="3600" u="sng" dirty="0"/>
              <a:t>10+ 11+ 12 </a:t>
            </a:r>
            <a:r>
              <a:rPr lang="ar-IQ" sz="3600" dirty="0"/>
              <a:t>= 33/ 3 = 11</a:t>
            </a:r>
            <a:endParaRPr lang="en-US" sz="3600" dirty="0"/>
          </a:p>
          <a:p>
            <a:pPr algn="just" rtl="1"/>
            <a:r>
              <a:rPr lang="ar-IQ" sz="3600" dirty="0"/>
              <a:t>               3</a:t>
            </a:r>
            <a:endParaRPr lang="en-US" sz="3600" dirty="0"/>
          </a:p>
        </p:txBody>
      </p:sp>
    </p:spTree>
    <p:extLst>
      <p:ext uri="{BB962C8B-B14F-4D97-AF65-F5344CB8AC3E}">
        <p14:creationId xmlns:p14="http://schemas.microsoft.com/office/powerpoint/2010/main" val="22159894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44FAD-BDF9-42D7-AC64-BEA3D6AE36F4}"/>
              </a:ext>
            </a:extLst>
          </p:cNvPr>
          <p:cNvSpPr>
            <a:spLocks noGrp="1"/>
          </p:cNvSpPr>
          <p:nvPr>
            <p:ph type="title" idx="4294967295"/>
          </p:nvPr>
        </p:nvSpPr>
        <p:spPr>
          <a:xfrm>
            <a:off x="0" y="619125"/>
            <a:ext cx="10363200" cy="1595438"/>
          </a:xfrm>
        </p:spPr>
        <p:txBody>
          <a:bodyPr/>
          <a:lstStyle/>
          <a:p>
            <a:r>
              <a:rPr lang="ar-IQ" dirty="0"/>
              <a:t>نختار القيمة المحسوبة الصغرى بغض النظر عن الاشارة </a:t>
            </a:r>
            <a:br>
              <a:rPr lang="ar-IQ" dirty="0"/>
            </a:br>
            <a:r>
              <a:rPr lang="ar-IQ" dirty="0"/>
              <a:t>القيمة المحسوبة البالغة 34اكبر من القيمة الجدولية البالغة 17</a:t>
            </a:r>
            <a:endParaRPr lang="en-US" dirty="0"/>
          </a:p>
        </p:txBody>
      </p:sp>
      <p:sp>
        <p:nvSpPr>
          <p:cNvPr id="3" name="Content Placeholder 2">
            <a:extLst>
              <a:ext uri="{FF2B5EF4-FFF2-40B4-BE49-F238E27FC236}">
                <a16:creationId xmlns:a16="http://schemas.microsoft.com/office/drawing/2014/main" id="{DD6CB639-12BE-4404-97DA-8E3E53D0ACD9}"/>
              </a:ext>
            </a:extLst>
          </p:cNvPr>
          <p:cNvSpPr>
            <a:spLocks noGrp="1"/>
          </p:cNvSpPr>
          <p:nvPr>
            <p:ph idx="4294967295"/>
          </p:nvPr>
        </p:nvSpPr>
        <p:spPr>
          <a:xfrm>
            <a:off x="0" y="2366963"/>
            <a:ext cx="10363200" cy="3424237"/>
          </a:xfrm>
        </p:spPr>
        <p:txBody>
          <a:bodyPr>
            <a:normAutofit/>
          </a:bodyPr>
          <a:lstStyle/>
          <a:p>
            <a:r>
              <a:rPr lang="ar-IQ" b="1" dirty="0"/>
              <a:t>عند مستوى دلالة 0.05 ودرجة حرية 12 تقبل الفرضية الصفرية </a:t>
            </a:r>
            <a:endParaRPr lang="en-US" b="1" dirty="0"/>
          </a:p>
        </p:txBody>
      </p:sp>
    </p:spTree>
    <p:extLst>
      <p:ext uri="{BB962C8B-B14F-4D97-AF65-F5344CB8AC3E}">
        <p14:creationId xmlns:p14="http://schemas.microsoft.com/office/powerpoint/2010/main" val="38910530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41388" y="2052049"/>
          <a:ext cx="10020298" cy="4558056"/>
        </p:xfrm>
        <a:graphic>
          <a:graphicData uri="http://schemas.openxmlformats.org/drawingml/2006/table">
            <a:tbl>
              <a:tblPr rtl="1" firstRow="1" firstCol="1" bandRow="1">
                <a:tableStyleId>{5C22544A-7EE6-4342-B048-85BDC9FD1C3A}</a:tableStyleId>
              </a:tblPr>
              <a:tblGrid>
                <a:gridCol w="1177735">
                  <a:extLst>
                    <a:ext uri="{9D8B030D-6E8A-4147-A177-3AD203B41FA5}">
                      <a16:colId xmlns:a16="http://schemas.microsoft.com/office/drawing/2014/main" val="20000"/>
                    </a:ext>
                  </a:extLst>
                </a:gridCol>
                <a:gridCol w="1623365">
                  <a:extLst>
                    <a:ext uri="{9D8B030D-6E8A-4147-A177-3AD203B41FA5}">
                      <a16:colId xmlns:a16="http://schemas.microsoft.com/office/drawing/2014/main" val="20001"/>
                    </a:ext>
                  </a:extLst>
                </a:gridCol>
                <a:gridCol w="1805436">
                  <a:extLst>
                    <a:ext uri="{9D8B030D-6E8A-4147-A177-3AD203B41FA5}">
                      <a16:colId xmlns:a16="http://schemas.microsoft.com/office/drawing/2014/main" val="20002"/>
                    </a:ext>
                  </a:extLst>
                </a:gridCol>
                <a:gridCol w="1624638">
                  <a:extLst>
                    <a:ext uri="{9D8B030D-6E8A-4147-A177-3AD203B41FA5}">
                      <a16:colId xmlns:a16="http://schemas.microsoft.com/office/drawing/2014/main" val="20003"/>
                    </a:ext>
                  </a:extLst>
                </a:gridCol>
                <a:gridCol w="1804163">
                  <a:extLst>
                    <a:ext uri="{9D8B030D-6E8A-4147-A177-3AD203B41FA5}">
                      <a16:colId xmlns:a16="http://schemas.microsoft.com/office/drawing/2014/main" val="20004"/>
                    </a:ext>
                  </a:extLst>
                </a:gridCol>
                <a:gridCol w="1984961">
                  <a:extLst>
                    <a:ext uri="{9D8B030D-6E8A-4147-A177-3AD203B41FA5}">
                      <a16:colId xmlns:a16="http://schemas.microsoft.com/office/drawing/2014/main" val="20005"/>
                    </a:ext>
                  </a:extLst>
                </a:gridCol>
              </a:tblGrid>
              <a:tr h="668946">
                <a:tc>
                  <a:txBody>
                    <a:bodyPr/>
                    <a:lstStyle/>
                    <a:p>
                      <a:pPr algn="ctr" rtl="1">
                        <a:lnSpc>
                          <a:spcPct val="107000"/>
                        </a:lnSpc>
                        <a:spcAft>
                          <a:spcPts val="0"/>
                        </a:spcAft>
                      </a:pPr>
                      <a:r>
                        <a:rPr lang="ar-IQ" sz="2400">
                          <a:effectLst/>
                        </a:rPr>
                        <a:t>الازواج</a:t>
                      </a:r>
                      <a:endParaRPr lang="en-US" sz="1800">
                        <a:effectLst/>
                        <a:latin typeface="Calibri"/>
                        <a:ea typeface="Calibri"/>
                        <a:cs typeface="Arial"/>
                      </a:endParaRPr>
                    </a:p>
                  </a:txBody>
                  <a:tcPr marL="68580" marR="68580" marT="0" marB="0"/>
                </a:tc>
                <a:tc>
                  <a:txBody>
                    <a:bodyPr/>
                    <a:lstStyle/>
                    <a:p>
                      <a:pPr algn="ctr" rtl="1">
                        <a:lnSpc>
                          <a:spcPct val="107000"/>
                        </a:lnSpc>
                        <a:spcAft>
                          <a:spcPts val="0"/>
                        </a:spcAft>
                      </a:pPr>
                      <a:r>
                        <a:rPr lang="ar-IQ" sz="2400">
                          <a:effectLst/>
                        </a:rPr>
                        <a:t>الطريقة أ</a:t>
                      </a:r>
                      <a:endParaRPr lang="en-US" sz="1800">
                        <a:effectLst/>
                        <a:latin typeface="Calibri"/>
                        <a:ea typeface="Calibri"/>
                        <a:cs typeface="Arial"/>
                      </a:endParaRPr>
                    </a:p>
                  </a:txBody>
                  <a:tcPr marL="68580" marR="68580" marT="0" marB="0"/>
                </a:tc>
                <a:tc>
                  <a:txBody>
                    <a:bodyPr/>
                    <a:lstStyle/>
                    <a:p>
                      <a:pPr algn="ctr" rtl="1">
                        <a:lnSpc>
                          <a:spcPct val="107000"/>
                        </a:lnSpc>
                        <a:spcAft>
                          <a:spcPts val="0"/>
                        </a:spcAft>
                      </a:pPr>
                      <a:r>
                        <a:rPr lang="ar-IQ" sz="2400">
                          <a:effectLst/>
                        </a:rPr>
                        <a:t>الطريقة ب</a:t>
                      </a:r>
                      <a:endParaRPr lang="en-US" sz="1800">
                        <a:effectLst/>
                        <a:latin typeface="Calibri"/>
                        <a:ea typeface="Calibri"/>
                        <a:cs typeface="Arial"/>
                      </a:endParaRPr>
                    </a:p>
                  </a:txBody>
                  <a:tcPr marL="68580" marR="68580" marT="0" marB="0"/>
                </a:tc>
                <a:tc>
                  <a:txBody>
                    <a:bodyPr/>
                    <a:lstStyle/>
                    <a:p>
                      <a:pPr algn="ctr" rtl="1">
                        <a:lnSpc>
                          <a:spcPct val="107000"/>
                        </a:lnSpc>
                        <a:spcAft>
                          <a:spcPts val="0"/>
                        </a:spcAft>
                      </a:pPr>
                      <a:r>
                        <a:rPr lang="ar-IQ" sz="2400">
                          <a:effectLst/>
                        </a:rPr>
                        <a:t>ت فرق</a:t>
                      </a:r>
                      <a:endParaRPr lang="en-US" sz="1800">
                        <a:effectLst/>
                        <a:latin typeface="Calibri"/>
                        <a:ea typeface="Calibri"/>
                        <a:cs typeface="Arial"/>
                      </a:endParaRPr>
                    </a:p>
                  </a:txBody>
                  <a:tcPr marL="68580" marR="68580" marT="0" marB="0"/>
                </a:tc>
                <a:tc>
                  <a:txBody>
                    <a:bodyPr/>
                    <a:lstStyle/>
                    <a:p>
                      <a:pPr algn="ctr" rtl="1">
                        <a:lnSpc>
                          <a:spcPct val="107000"/>
                        </a:lnSpc>
                        <a:spcAft>
                          <a:spcPts val="0"/>
                        </a:spcAft>
                      </a:pPr>
                      <a:r>
                        <a:rPr lang="ar-IQ" sz="2400">
                          <a:effectLst/>
                        </a:rPr>
                        <a:t>ف مطلق</a:t>
                      </a:r>
                      <a:endParaRPr lang="en-US" sz="1800">
                        <a:effectLst/>
                        <a:latin typeface="Calibri"/>
                        <a:ea typeface="Calibri"/>
                        <a:cs typeface="Arial"/>
                      </a:endParaRPr>
                    </a:p>
                  </a:txBody>
                  <a:tcPr marL="68580" marR="68580" marT="0" marB="0"/>
                </a:tc>
                <a:tc>
                  <a:txBody>
                    <a:bodyPr/>
                    <a:lstStyle/>
                    <a:p>
                      <a:pPr algn="ctr" rtl="1">
                        <a:lnSpc>
                          <a:spcPct val="107000"/>
                        </a:lnSpc>
                        <a:spcAft>
                          <a:spcPts val="0"/>
                        </a:spcAft>
                      </a:pPr>
                      <a:r>
                        <a:rPr lang="ar-IQ" sz="2400">
                          <a:effectLst/>
                        </a:rPr>
                        <a:t>الرتب</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0"/>
                  </a:ext>
                </a:extLst>
              </a:tr>
              <a:tr h="388911">
                <a:tc>
                  <a:txBody>
                    <a:bodyPr/>
                    <a:lstStyle/>
                    <a:p>
                      <a:pPr algn="ctr" rtl="1">
                        <a:lnSpc>
                          <a:spcPct val="107000"/>
                        </a:lnSpc>
                        <a:spcAft>
                          <a:spcPts val="0"/>
                        </a:spcAft>
                      </a:pPr>
                      <a:r>
                        <a:rPr lang="ar-IQ" sz="2400">
                          <a:effectLst/>
                        </a:rPr>
                        <a:t>1</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9</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1"/>
                  </a:ext>
                </a:extLst>
              </a:tr>
              <a:tr h="388911">
                <a:tc>
                  <a:txBody>
                    <a:bodyPr/>
                    <a:lstStyle/>
                    <a:p>
                      <a:pPr algn="ctr" rtl="1">
                        <a:lnSpc>
                          <a:spcPct val="107000"/>
                        </a:lnSpc>
                        <a:spcAft>
                          <a:spcPts val="0"/>
                        </a:spcAft>
                      </a:pPr>
                      <a:r>
                        <a:rPr lang="ar-IQ" sz="2400">
                          <a:effectLst/>
                        </a:rPr>
                        <a:t>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61</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2.5</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2"/>
                  </a:ext>
                </a:extLst>
              </a:tr>
              <a:tr h="388911">
                <a:tc>
                  <a:txBody>
                    <a:bodyPr/>
                    <a:lstStyle/>
                    <a:p>
                      <a:pPr algn="ctr" rtl="1">
                        <a:lnSpc>
                          <a:spcPct val="107000"/>
                        </a:lnSpc>
                        <a:spcAft>
                          <a:spcPts val="0"/>
                        </a:spcAft>
                      </a:pPr>
                      <a:r>
                        <a:rPr lang="ar-IQ" sz="2400">
                          <a:effectLst/>
                        </a:rPr>
                        <a:t>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13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13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3"/>
                  </a:ext>
                </a:extLst>
              </a:tr>
              <a:tr h="388911">
                <a:tc>
                  <a:txBody>
                    <a:bodyPr/>
                    <a:lstStyle/>
                    <a:p>
                      <a:pPr algn="ctr" rtl="1">
                        <a:lnSpc>
                          <a:spcPct val="107000"/>
                        </a:lnSpc>
                        <a:spcAft>
                          <a:spcPts val="0"/>
                        </a:spcAft>
                      </a:pPr>
                      <a:r>
                        <a:rPr lang="ar-IQ" sz="2400">
                          <a:effectLst/>
                        </a:rPr>
                        <a:t>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58</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4"/>
                  </a:ext>
                </a:extLst>
              </a:tr>
              <a:tr h="388911">
                <a:tc>
                  <a:txBody>
                    <a:bodyPr/>
                    <a:lstStyle/>
                    <a:p>
                      <a:pPr algn="ctr" rtl="1">
                        <a:lnSpc>
                          <a:spcPct val="107000"/>
                        </a:lnSpc>
                        <a:spcAft>
                          <a:spcPts val="0"/>
                        </a:spcAft>
                      </a:pPr>
                      <a:r>
                        <a:rPr lang="ar-IQ" sz="2400">
                          <a:effectLst/>
                        </a:rPr>
                        <a:t>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48</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41</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5"/>
                  </a:ext>
                </a:extLst>
              </a:tr>
              <a:tr h="388911">
                <a:tc>
                  <a:txBody>
                    <a:bodyPr/>
                    <a:lstStyle/>
                    <a:p>
                      <a:pPr algn="ctr" rtl="1">
                        <a:lnSpc>
                          <a:spcPct val="107000"/>
                        </a:lnSpc>
                        <a:spcAft>
                          <a:spcPts val="0"/>
                        </a:spcAft>
                      </a:pPr>
                      <a:r>
                        <a:rPr lang="ar-IQ" sz="2400">
                          <a:effectLst/>
                        </a:rPr>
                        <a:t>6</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-1</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6"/>
                  </a:ext>
                </a:extLst>
              </a:tr>
              <a:tr h="388911">
                <a:tc>
                  <a:txBody>
                    <a:bodyPr/>
                    <a:lstStyle/>
                    <a:p>
                      <a:pPr algn="ctr" rtl="1">
                        <a:lnSpc>
                          <a:spcPct val="107000"/>
                        </a:lnSpc>
                        <a:spcAft>
                          <a:spcPts val="0"/>
                        </a:spcAft>
                      </a:pPr>
                      <a:r>
                        <a:rPr lang="ar-IQ" sz="2400">
                          <a:effectLst/>
                        </a:rPr>
                        <a:t>7</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2.5</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7"/>
                  </a:ext>
                </a:extLst>
              </a:tr>
              <a:tr h="388911">
                <a:tc>
                  <a:txBody>
                    <a:bodyPr/>
                    <a:lstStyle/>
                    <a:p>
                      <a:pPr algn="ctr" rtl="1">
                        <a:lnSpc>
                          <a:spcPct val="107000"/>
                        </a:lnSpc>
                        <a:spcAft>
                          <a:spcPts val="0"/>
                        </a:spcAft>
                      </a:pPr>
                      <a:r>
                        <a:rPr lang="ar-IQ" sz="2400">
                          <a:effectLst/>
                        </a:rPr>
                        <a:t>8</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74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54</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20</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20</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8</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8"/>
                  </a:ext>
                </a:extLst>
              </a:tr>
              <a:tr h="388911">
                <a:tc>
                  <a:txBody>
                    <a:bodyPr/>
                    <a:lstStyle/>
                    <a:p>
                      <a:pPr algn="ctr" rtl="1">
                        <a:lnSpc>
                          <a:spcPct val="107000"/>
                        </a:lnSpc>
                        <a:spcAft>
                          <a:spcPts val="0"/>
                        </a:spcAft>
                      </a:pPr>
                      <a:r>
                        <a:rPr lang="ar-IQ" sz="2400">
                          <a:effectLst/>
                        </a:rPr>
                        <a:t>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60</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9</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a:t>
                      </a:r>
                      <a:endParaRPr lang="en-US" sz="1800">
                        <a:effectLst/>
                        <a:latin typeface="Calibri"/>
                        <a:ea typeface="Calibri"/>
                        <a:cs typeface="Arial"/>
                      </a:endParaRPr>
                    </a:p>
                  </a:txBody>
                  <a:tcPr marL="68580" marR="68580" marT="0" marB="0"/>
                </a:tc>
                <a:extLst>
                  <a:ext uri="{0D108BD9-81ED-4DB2-BD59-A6C34878D82A}">
                    <a16:rowId xmlns:a16="http://schemas.microsoft.com/office/drawing/2014/main" val="10009"/>
                  </a:ext>
                </a:extLst>
              </a:tr>
              <a:tr h="388911">
                <a:tc>
                  <a:txBody>
                    <a:bodyPr/>
                    <a:lstStyle/>
                    <a:p>
                      <a:pPr algn="ctr" rtl="1">
                        <a:lnSpc>
                          <a:spcPct val="107000"/>
                        </a:lnSpc>
                        <a:spcAft>
                          <a:spcPts val="0"/>
                        </a:spcAft>
                      </a:pPr>
                      <a:r>
                        <a:rPr lang="ar-IQ" sz="2400">
                          <a:effectLst/>
                        </a:rPr>
                        <a:t>10</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68</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45</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a:effectLst/>
                        </a:rPr>
                        <a:t>23</a:t>
                      </a:r>
                      <a:endParaRPr lang="en-US" sz="1800">
                        <a:effectLst/>
                        <a:latin typeface="Calibri"/>
                        <a:ea typeface="Calibri"/>
                        <a:cs typeface="Arial"/>
                      </a:endParaRPr>
                    </a:p>
                  </a:txBody>
                  <a:tcPr marL="68580" marR="68580" marT="0" marB="0"/>
                </a:tc>
                <a:tc>
                  <a:txBody>
                    <a:bodyPr/>
                    <a:lstStyle/>
                    <a:p>
                      <a:pPr algn="ctr" rtl="0">
                        <a:lnSpc>
                          <a:spcPct val="107000"/>
                        </a:lnSpc>
                        <a:spcAft>
                          <a:spcPts val="0"/>
                        </a:spcAft>
                      </a:pPr>
                      <a:r>
                        <a:rPr lang="en-US" sz="2400" dirty="0">
                          <a:effectLst/>
                        </a:rPr>
                        <a:t>10</a:t>
                      </a:r>
                      <a:endParaRPr lang="en-US" sz="1800" dirty="0">
                        <a:effectLst/>
                        <a:latin typeface="Calibri"/>
                        <a:ea typeface="Calibri"/>
                        <a:cs typeface="Arial"/>
                      </a:endParaRPr>
                    </a:p>
                  </a:txBody>
                  <a:tcPr marL="68580" marR="68580" marT="0" marB="0"/>
                </a:tc>
                <a:extLst>
                  <a:ext uri="{0D108BD9-81ED-4DB2-BD59-A6C34878D82A}">
                    <a16:rowId xmlns:a16="http://schemas.microsoft.com/office/drawing/2014/main" val="10010"/>
                  </a:ext>
                </a:extLst>
              </a:tr>
            </a:tbl>
          </a:graphicData>
        </a:graphic>
      </p:graphicFrame>
      <p:sp>
        <p:nvSpPr>
          <p:cNvPr id="5" name="Rectangle 1"/>
          <p:cNvSpPr>
            <a:spLocks noChangeArrowheads="1"/>
          </p:cNvSpPr>
          <p:nvPr/>
        </p:nvSpPr>
        <p:spPr bwMode="auto">
          <a:xfrm>
            <a:off x="720725" y="45501"/>
            <a:ext cx="10240961" cy="21852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IQ" sz="3200" b="0" i="0" u="none" strike="noStrike" cap="none" normalizeH="0" baseline="0" dirty="0">
                <a:ln>
                  <a:noFill/>
                </a:ln>
                <a:solidFill>
                  <a:srgbClr val="FF0000"/>
                </a:solidFill>
                <a:effectLst/>
                <a:latin typeface="Simplified Arabic" pitchFamily="18" charset="-78"/>
                <a:ea typeface="Calibri" pitchFamily="34" charset="0"/>
                <a:cs typeface="Simplified Arabic" pitchFamily="18" charset="-78"/>
              </a:rPr>
              <a:t>مثال/ </a:t>
            </a:r>
            <a:r>
              <a:rPr kumimoji="0" lang="ar-IQ" sz="32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قام باحث باستخدام طريقة </a:t>
            </a:r>
            <a:r>
              <a:rPr kumimoji="0" lang="en-US" sz="32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(A)</a:t>
            </a:r>
            <a:r>
              <a:rPr kumimoji="0" lang="ar-IQ" sz="32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في تدريس الرياضيات على المجموعة الاولى والطريقة(</a:t>
            </a:r>
            <a:r>
              <a:rPr lang="en-US" sz="3200" dirty="0">
                <a:latin typeface="Simplified Arabic" pitchFamily="18" charset="-78"/>
                <a:ea typeface="Calibri" pitchFamily="34" charset="0"/>
                <a:cs typeface="Simplified Arabic" pitchFamily="18" charset="-78"/>
              </a:rPr>
              <a:t>B</a:t>
            </a:r>
            <a:r>
              <a:rPr kumimoji="0" lang="ar-IQ" sz="3200" b="0" i="0" u="none" strike="noStrike" cap="none" normalizeH="0" baseline="0" dirty="0">
                <a:ln>
                  <a:noFill/>
                </a:ln>
                <a:solidFill>
                  <a:schemeClr val="tx1"/>
                </a:solidFill>
                <a:effectLst/>
                <a:latin typeface="Simplified Arabic" pitchFamily="18" charset="-78"/>
                <a:ea typeface="Calibri" pitchFamily="34" charset="0"/>
                <a:cs typeface="Simplified Arabic" pitchFamily="18" charset="-78"/>
              </a:rPr>
              <a:t>) على المجموعة الثانية وبعد انتهاء فترة شهر من بدء التجربة قام باختبار تحصيل في الرياضيات على المجموعة فحصل على الدرجات </a:t>
            </a: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4000" b="0"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1330036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0D79F-A116-4DE5-B531-AED1635AF67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141CB7A-E6D7-4644-A049-549E75E8BEB3}"/>
              </a:ext>
            </a:extLst>
          </p:cNvPr>
          <p:cNvSpPr>
            <a:spLocks noGrp="1"/>
          </p:cNvSpPr>
          <p:nvPr>
            <p:ph idx="1"/>
          </p:nvPr>
        </p:nvSpPr>
        <p:spPr/>
        <p:txBody>
          <a:bodyPr/>
          <a:lstStyle/>
          <a:p>
            <a:r>
              <a:rPr lang="ar-IQ" dirty="0"/>
              <a:t>         قيمة و= -5                                                                                                                    </a:t>
            </a:r>
          </a:p>
          <a:p>
            <a:pPr marL="0" indent="0" algn="r">
              <a:buNone/>
            </a:pPr>
            <a:r>
              <a:rPr lang="ar-IQ" dirty="0"/>
              <a:t>قيمة و = +50                                        </a:t>
            </a:r>
          </a:p>
          <a:p>
            <a:pPr marL="0" indent="0" algn="r">
              <a:buNone/>
            </a:pPr>
            <a:r>
              <a:rPr lang="ar-IQ" dirty="0"/>
              <a:t>  بلغت قيمة و المحسوبة 5 اصغر من القيمة الجدوليةالبالغة(8) عند مستوى دلالة 0.05 ودرجة حرية (10) ترفض </a:t>
            </a:r>
            <a:r>
              <a:rPr lang="ar-IQ"/>
              <a:t>الفرضية الصفرية   </a:t>
            </a:r>
            <a:r>
              <a:rPr lang="ar-IQ" dirty="0"/>
              <a:t>اي توجد فروق ذات دلالة احصائية بين الطريقتين </a:t>
            </a:r>
          </a:p>
        </p:txBody>
      </p:sp>
    </p:spTree>
    <p:extLst>
      <p:ext uri="{BB962C8B-B14F-4D97-AF65-F5344CB8AC3E}">
        <p14:creationId xmlns:p14="http://schemas.microsoft.com/office/powerpoint/2010/main" val="3741078788"/>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Droplet</Template>
  <TotalTime>28044</TotalTime>
  <Words>655</Words>
  <Application>Microsoft Office PowerPoint</Application>
  <PresentationFormat>Widescreen</PresentationFormat>
  <Paragraphs>180</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Simplified Arabic</vt:lpstr>
      <vt:lpstr>Tw Cen MT</vt:lpstr>
      <vt:lpstr>Droplet</vt:lpstr>
      <vt:lpstr>الاحصاء الاستدلالي اللامعلمي  الصف الثالث  ا.م.د. صبا علي طلال </vt:lpstr>
      <vt:lpstr>PowerPoint Presentation</vt:lpstr>
      <vt:lpstr>PowerPoint Presentation</vt:lpstr>
      <vt:lpstr>PowerPoint Presentation</vt:lpstr>
      <vt:lpstr>PowerPoint Presentation</vt:lpstr>
      <vt:lpstr>PowerPoint Presentation</vt:lpstr>
      <vt:lpstr>نختار القيمة المحسوبة الصغرى بغض النظر عن الاشارة  القيمة المحسوبة البالغة 34اكبر من القيمة الجدولية البالغة 17</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Synthesis of Nanomaterials by Pulsed Laser Ablation Technique in Liquids</dc:title>
  <dc:creator>Maher</dc:creator>
  <cp:lastModifiedBy>saba ali talal</cp:lastModifiedBy>
  <cp:revision>253</cp:revision>
  <dcterms:created xsi:type="dcterms:W3CDTF">2019-04-11T18:29:26Z</dcterms:created>
  <dcterms:modified xsi:type="dcterms:W3CDTF">2024-01-11T05:19:11Z</dcterms:modified>
</cp:coreProperties>
</file>