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27" d="100"/>
          <a:sy n="27" d="100"/>
        </p:scale>
        <p:origin x="268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C6C90-11E1-42E9-B4CD-B962775674A2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4C5FB-74E3-4FBF-BBB8-9F5089AE0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pPr/>
              <a:t>01/07/1445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01/07/1445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01/07/1445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01/07/1445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01/07/1445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01/07/1445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01/07/1445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01/07/1445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01/07/1445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01/07/1445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01/07/1445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01/07/1445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1052736"/>
            <a:ext cx="72008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600" b="1" dirty="0"/>
              <a:t>الاحصاء الاستدلالي :هو الذي نستدل به من العينة على معالم المجتمع.</a:t>
            </a:r>
            <a:endParaRPr lang="en-US" sz="1600" b="1" dirty="0"/>
          </a:p>
          <a:p>
            <a:r>
              <a:rPr lang="ar-IQ" sz="1600" b="1" dirty="0"/>
              <a:t>الاحصاء الاستدلالي: هو استنتاج او استخلاص النتائج العامة من النتائج الجزئية .</a:t>
            </a:r>
            <a:endParaRPr lang="en-US" sz="1600" b="1" dirty="0"/>
          </a:p>
          <a:p>
            <a:r>
              <a:rPr lang="ar-IQ" sz="1600" b="1" dirty="0" err="1"/>
              <a:t>المجتمع:هو</a:t>
            </a:r>
            <a:r>
              <a:rPr lang="ar-IQ" sz="1600" b="1" dirty="0"/>
              <a:t> اي مجموعة لها </a:t>
            </a:r>
            <a:r>
              <a:rPr lang="ar-IQ" sz="1600" b="1" dirty="0" err="1"/>
              <a:t>خصاىص</a:t>
            </a:r>
            <a:r>
              <a:rPr lang="ar-IQ" sz="1600" b="1" dirty="0"/>
              <a:t> مشتركة مثلا الافراد فيكون على نوعين محدد مثل طلاب السادس في عام 2000غير محدد نعدد المحاضرات في جامع بغداد والتي تلقي في الساعة العاشرة صباحا.</a:t>
            </a:r>
            <a:endParaRPr lang="en-US" sz="1600" b="1" dirty="0"/>
          </a:p>
          <a:p>
            <a:r>
              <a:rPr lang="ar-IQ" sz="1600" b="1" dirty="0"/>
              <a:t>العينة :هي جزء من المجتمع وشرط أساسي ان يكون ممثلة لهذا المجتمع.</a:t>
            </a:r>
            <a:endParaRPr lang="en-US" sz="1600" b="1" dirty="0"/>
          </a:p>
          <a:p>
            <a:r>
              <a:rPr lang="ar-IQ" sz="1600" b="1" dirty="0"/>
              <a:t>التقدير : نحصل علية من خلا العينة.</a:t>
            </a:r>
            <a:endParaRPr lang="en-US" sz="1600" b="1" dirty="0"/>
          </a:p>
          <a:p>
            <a:r>
              <a:rPr lang="ar-IQ" sz="1600" b="1" dirty="0" err="1"/>
              <a:t>ألمؤشر:هو</a:t>
            </a:r>
            <a:r>
              <a:rPr lang="ar-IQ" sz="1600" b="1" dirty="0"/>
              <a:t> الذي يكون تابع للمجتمع .</a:t>
            </a:r>
            <a:endParaRPr lang="en-US" sz="1600" b="1" dirty="0"/>
          </a:p>
          <a:p>
            <a:r>
              <a:rPr lang="ar-IQ" sz="1600" b="1" dirty="0" err="1"/>
              <a:t>الفرضية:هي</a:t>
            </a:r>
            <a:r>
              <a:rPr lang="ar-IQ" sz="1600" b="1" dirty="0"/>
              <a:t> اجابة متوقعة لسؤال معين وتقسم الى صفرية وفرضية بديل. </a:t>
            </a:r>
            <a:endParaRPr lang="en-US" sz="1600" b="1" dirty="0"/>
          </a:p>
          <a:p>
            <a:r>
              <a:rPr lang="ar-IQ" sz="1600" b="1" dirty="0"/>
              <a:t>الشروط التي يجب ان تتوفر في فرضية البحث :ــ</a:t>
            </a:r>
            <a:endParaRPr lang="en-US" sz="1600" b="1" dirty="0"/>
          </a:p>
          <a:p>
            <a:r>
              <a:rPr lang="ar-IQ" sz="1600" b="1" dirty="0"/>
              <a:t>1ــ لا بد ان تكون الفرضية البحث موضوعة ضمن اطار نضري واضح اذا لا يحق للباحث ان يتوقع اجابة لسؤله بدون الاستناد الى أسس معروفة كأن تكون خبرة ميدانية او </a:t>
            </a:r>
            <a:r>
              <a:rPr lang="ar-IQ" sz="1600" b="1" dirty="0" err="1"/>
              <a:t>ملاحضات</a:t>
            </a:r>
            <a:r>
              <a:rPr lang="ar-IQ" sz="1600" b="1" dirty="0"/>
              <a:t> علمية او نتائج للبحوث ودراسات سابقة.</a:t>
            </a:r>
            <a:endParaRPr lang="en-US" sz="1600" b="1" dirty="0"/>
          </a:p>
          <a:p>
            <a:r>
              <a:rPr lang="ar-IQ" sz="1600" b="1" dirty="0"/>
              <a:t>2ـيجب ان تكون الفرضيةواضحة وتعبر بدقة عما يتوقعه  الباحث من اجابة بحيث لا تحتمل اكثر من اجابة</a:t>
            </a:r>
            <a:endParaRPr lang="en-US" sz="1600" b="1" dirty="0"/>
          </a:p>
          <a:p>
            <a:r>
              <a:rPr lang="ar-IQ" sz="1600" b="1" dirty="0"/>
              <a:t>3ـيجب ان تكون الفرضية قابلة للقياس 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2862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385455" y="1052736"/>
            <a:ext cx="65527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dirty="0"/>
              <a:t>الفرضية </a:t>
            </a:r>
            <a:r>
              <a:rPr lang="ar-IQ" sz="2000" b="1" dirty="0" err="1"/>
              <a:t>الصفرية:لاتوجد</a:t>
            </a:r>
            <a:r>
              <a:rPr lang="ar-IQ" sz="2000" b="1" dirty="0"/>
              <a:t> فروق بين متوسط الحسابي الاول والمتوسط الحسابي الثاني .</a:t>
            </a:r>
            <a:endParaRPr lang="en-US" sz="2000" b="1" dirty="0"/>
          </a:p>
          <a:p>
            <a:r>
              <a:rPr lang="en-US" sz="2000" b="1" dirty="0"/>
              <a:t>M1 = m2 : H</a:t>
            </a:r>
            <a:r>
              <a:rPr lang="en-US" sz="2000" b="1" baseline="-25000" dirty="0"/>
              <a:t>0</a:t>
            </a:r>
            <a:endParaRPr lang="en-US" sz="2000" b="1" dirty="0"/>
          </a:p>
          <a:p>
            <a:r>
              <a:rPr lang="ar-IQ" sz="2000" b="1" dirty="0"/>
              <a:t>الفرضية البديلة: توجد فروق بين الوسط </a:t>
            </a:r>
            <a:r>
              <a:rPr lang="ar-IQ" sz="2000" b="1" dirty="0" err="1"/>
              <a:t>الاحسابي</a:t>
            </a:r>
            <a:r>
              <a:rPr lang="ar-IQ" sz="2000" b="1" dirty="0"/>
              <a:t> للمجتمع والعينة وتكون بتجاهين.</a:t>
            </a:r>
            <a:endParaRPr lang="en-US" sz="2000" b="1" dirty="0"/>
          </a:p>
          <a:p>
            <a:r>
              <a:rPr lang="en-US" sz="2000" b="1" dirty="0"/>
              <a:t>M1 ≠ M2 : H</a:t>
            </a:r>
            <a:r>
              <a:rPr lang="en-US" sz="2000" b="1" baseline="-25000" dirty="0"/>
              <a:t>`1</a:t>
            </a:r>
            <a:endParaRPr lang="en-US" sz="2000" b="1" dirty="0"/>
          </a:p>
          <a:p>
            <a:r>
              <a:rPr lang="en-US" sz="2000" b="1" dirty="0"/>
              <a:t>M1&gt;M2 : H</a:t>
            </a:r>
            <a:r>
              <a:rPr lang="en-US" sz="2000" b="1" baseline="-25000" dirty="0"/>
              <a:t>1</a:t>
            </a:r>
            <a:endParaRPr lang="en-US" sz="2000" b="1" dirty="0"/>
          </a:p>
          <a:p>
            <a:r>
              <a:rPr lang="en-US" sz="2000" b="1" dirty="0"/>
              <a:t>M1&lt;M2 : H</a:t>
            </a:r>
            <a:r>
              <a:rPr lang="en-US" sz="2000" b="1" baseline="-25000" dirty="0"/>
              <a:t>1</a:t>
            </a:r>
            <a:endParaRPr lang="en-US" sz="2000" b="1" dirty="0"/>
          </a:p>
          <a:p>
            <a:r>
              <a:rPr lang="ar-IQ" sz="2000" b="1" dirty="0"/>
              <a:t>متى ينطلق الباحث من الفرض الصفري :</a:t>
            </a:r>
            <a:endParaRPr lang="en-US" sz="2000" b="1" dirty="0"/>
          </a:p>
          <a:p>
            <a:r>
              <a:rPr lang="ar-IQ" sz="2000" b="1" dirty="0"/>
              <a:t>1-تباين نتائج الدراسات.</a:t>
            </a:r>
            <a:endParaRPr lang="en-US" sz="2000" b="1" dirty="0"/>
          </a:p>
          <a:p>
            <a:r>
              <a:rPr lang="en-US" sz="2000" b="1" dirty="0"/>
              <a:t>2</a:t>
            </a:r>
            <a:r>
              <a:rPr lang="ar-IQ" sz="2000" b="1" dirty="0"/>
              <a:t>- المفهوم لم يطرق سابقا.</a:t>
            </a:r>
            <a:endParaRPr lang="en-US" sz="2000" b="1" dirty="0"/>
          </a:p>
          <a:p>
            <a:r>
              <a:rPr lang="ar-IQ" sz="2000" b="1" dirty="0"/>
              <a:t>3-طبيعة دراسة البحث.</a:t>
            </a:r>
            <a:endParaRPr lang="en-US" sz="2000" b="1" dirty="0"/>
          </a:p>
          <a:p>
            <a:r>
              <a:rPr lang="ar-IQ" sz="2000" b="1" dirty="0"/>
              <a:t>4-الدراسات السابقة التي تشير الى عدم وجود فرق	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67775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80728"/>
            <a:ext cx="6768752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96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1124744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مستوى الدلالة :هو  النسبة المئوية لاحتمال وقوع في الخطأ .</a:t>
            </a:r>
            <a:endParaRPr lang="en-US" dirty="0"/>
          </a:p>
          <a:p>
            <a:r>
              <a:rPr lang="ar-IQ" dirty="0"/>
              <a:t>عندما يضع الباحث الفرضية الصفرية ويقوم باختبارها فان عادة يكون أمام احتمالين للوقوع في الخطأ في اتخاذ القرارات </a:t>
            </a:r>
            <a:r>
              <a:rPr lang="ar-IQ" dirty="0" err="1"/>
              <a:t>القرارات</a:t>
            </a:r>
            <a:r>
              <a:rPr lang="ar-IQ" dirty="0"/>
              <a:t> وهذان الاحتمالان هما :</a:t>
            </a:r>
            <a:endParaRPr lang="en-US" dirty="0"/>
          </a:p>
          <a:p>
            <a:endParaRPr lang="ar-IQ" dirty="0"/>
          </a:p>
          <a:p>
            <a:r>
              <a:rPr lang="ar-IQ" dirty="0"/>
              <a:t>1_ أن الباحث قد يتوصل بعد قيامه  بالعمليات الاحصائية الى رفض الفرضية الصفرية وقبول الفرضية البديلة في الوقت الذي تكون الفرضية الصفرية صحيحة من دون علم الباحث اي ان الباحث يرفض مثلا</a:t>
            </a:r>
            <a:r>
              <a:rPr lang="en-US" dirty="0"/>
              <a:t>a=m</a:t>
            </a:r>
            <a:r>
              <a:rPr lang="ar-IQ" dirty="0"/>
              <a:t> ويقبل</a:t>
            </a:r>
            <a:r>
              <a:rPr lang="en-US" dirty="0" err="1"/>
              <a:t>a≠m</a:t>
            </a:r>
            <a:r>
              <a:rPr lang="ar-IQ" dirty="0"/>
              <a:t> ولكن في الحقيقة </a:t>
            </a:r>
            <a:r>
              <a:rPr lang="en-US" dirty="0"/>
              <a:t>a=m</a:t>
            </a:r>
            <a:r>
              <a:rPr lang="ar-IQ" dirty="0"/>
              <a:t> وليس كما توصل اليه الباحث في هذه الحالة يكون الباحث قد وقعة بنوع من الخطأ دون ان يعلم ذلك ويسمى بالخطأ من النمط الاول .</a:t>
            </a:r>
            <a:endParaRPr lang="en-US" dirty="0"/>
          </a:p>
          <a:p>
            <a:endParaRPr lang="ar-IQ" dirty="0"/>
          </a:p>
          <a:p>
            <a:endParaRPr lang="ar-IQ" dirty="0"/>
          </a:p>
          <a:p>
            <a:r>
              <a:rPr lang="ar-IQ" dirty="0"/>
              <a:t>2_يقبل الباحث الفرضية الصفرية ويرفض البديلة في الوقت التي تكون في الوقت التي تكون الفرضية </a:t>
            </a:r>
            <a:r>
              <a:rPr lang="ar-IQ"/>
              <a:t>الصفرية غير </a:t>
            </a:r>
            <a:r>
              <a:rPr lang="ar-IQ" dirty="0"/>
              <a:t>صحيحة وبذلك يتعرض الباحث الى ما يسمى بالخطأ من النمط الثاني.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48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1403648" y="620122"/>
                <a:ext cx="7200800" cy="56177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dirty="0"/>
                  <a:t>الاختبار </a:t>
                </a:r>
                <a:r>
                  <a:rPr lang="ar-IQ" dirty="0" err="1"/>
                  <a:t>التالئي</a:t>
                </a:r>
                <a:r>
                  <a:rPr lang="ar-IQ" dirty="0"/>
                  <a:t> لعينة واحدة :</a:t>
                </a:r>
                <a:endParaRPr lang="en-US" dirty="0"/>
              </a:p>
              <a:p>
                <a:r>
                  <a:rPr lang="ar-IQ" dirty="0"/>
                  <a:t>يستخدم لمعرفة دلالة الفرق بين متوسطة العينة ومتوسط المجتمع الذي ينمي الية العينة ويمكن استخراج متوسط المجتمع من خلال درجات الاختبار 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m:rPr>
                                  <m:lit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√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e/>
                          </m:eqAr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ar-IQ" dirty="0"/>
                  <a:t>مثال: اختبر رئيس قسم طلاب عددهم </a:t>
                </a:r>
                <a:r>
                  <a:rPr lang="en-US" dirty="0"/>
                  <a:t>}</a:t>
                </a:r>
                <a:r>
                  <a:rPr lang="ar-IQ" dirty="0"/>
                  <a:t> </a:t>
                </a:r>
                <a:r>
                  <a:rPr lang="en-US" dirty="0"/>
                  <a:t> {30</a:t>
                </a:r>
                <a:r>
                  <a:rPr lang="ar-IQ" dirty="0"/>
                  <a:t> طالب في اختبار تحصيل مكون من </a:t>
                </a:r>
                <a:r>
                  <a:rPr lang="en-US" dirty="0"/>
                  <a:t>}</a:t>
                </a:r>
                <a:r>
                  <a:rPr lang="ar-IQ" dirty="0"/>
                  <a:t>100</a:t>
                </a:r>
                <a:r>
                  <a:rPr lang="en-US" dirty="0"/>
                  <a:t>{</a:t>
                </a:r>
                <a:r>
                  <a:rPr lang="ar-IQ" dirty="0"/>
                  <a:t> درجة من نوع </a:t>
                </a:r>
                <a:r>
                  <a:rPr lang="en-US" dirty="0"/>
                  <a:t>}</a:t>
                </a:r>
                <a:r>
                  <a:rPr lang="ar-IQ" dirty="0"/>
                  <a:t>صح \ خطأ\نعم \لا</a:t>
                </a:r>
                <a:r>
                  <a:rPr lang="en-US" dirty="0"/>
                  <a:t>{ </a:t>
                </a:r>
                <a:r>
                  <a:rPr lang="ar-IQ" dirty="0"/>
                  <a:t>أوجد الفرق بين متوسط الطلاب ومتوسط المجتمع؟</a:t>
                </a:r>
                <a:endParaRPr lang="en-US" dirty="0"/>
              </a:p>
              <a:p>
                <a:r>
                  <a:rPr lang="ar-IQ" dirty="0"/>
                  <a:t>الحل:</a:t>
                </a:r>
                <a:endParaRPr lang="en-US" dirty="0"/>
              </a:p>
              <a:p>
                <a:r>
                  <a:rPr lang="en-US" dirty="0"/>
                  <a:t>N=30</a:t>
                </a:r>
              </a:p>
              <a:p>
                <a:r>
                  <a:rPr lang="en-US" dirty="0"/>
                  <a:t>X=77.4</a:t>
                </a:r>
              </a:p>
              <a:p>
                <a:r>
                  <a:rPr lang="en-US" dirty="0"/>
                  <a:t>S=9.008</a:t>
                </a:r>
              </a:p>
              <a:p>
                <a:r>
                  <a:rPr lang="en-US" dirty="0"/>
                  <a:t>100</a:t>
                </a:r>
                <a:r>
                  <a:rPr lang="ar-IQ" dirty="0"/>
                  <a:t>=</a:t>
                </a:r>
                <a:r>
                  <a:rPr lang="ar-IQ" dirty="0" err="1"/>
                  <a:t>ألاختبار</a:t>
                </a:r>
                <a:endParaRPr lang="en-US" dirty="0"/>
              </a:p>
              <a:p>
                <a:r>
                  <a:rPr lang="ar-IQ" dirty="0"/>
                  <a:t>متوسط المجتمع=      اعلى درجة +اقل درجة</a:t>
                </a:r>
                <a:endParaRPr lang="en-US" dirty="0"/>
              </a:p>
              <a:p>
                <a:r>
                  <a:rPr lang="en-US" dirty="0"/>
                  <a:t>________________________________                       </a:t>
                </a:r>
                <a:r>
                  <a:rPr lang="ar-IQ" dirty="0"/>
                  <a:t>                           </a:t>
                </a:r>
                <a:r>
                  <a:rPr lang="en-US" dirty="0"/>
                  <a:t>  2                                                 </a:t>
                </a:r>
              </a:p>
              <a:p>
                <a:pPr algn="ctr"/>
                <a:r>
                  <a:rPr lang="en-US" dirty="0"/>
                  <a:t>=100 +0</a:t>
                </a:r>
              </a:p>
              <a:p>
                <a:pPr algn="ctr"/>
                <a:r>
                  <a:rPr lang="en-US" dirty="0"/>
                  <a:t>________________________=50</a:t>
                </a:r>
              </a:p>
              <a:p>
                <a:pPr algn="ctr"/>
                <a:r>
                  <a:rPr lang="en-US" dirty="0"/>
                  <a:t>2</a:t>
                </a:r>
                <a:endParaRPr lang="ar-IQ" dirty="0"/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620122"/>
                <a:ext cx="7200800" cy="5617756"/>
              </a:xfrm>
              <a:prstGeom prst="rect">
                <a:avLst/>
              </a:prstGeom>
              <a:blipFill>
                <a:blip r:embed="rId2"/>
                <a:stretch>
                  <a:fillRect l="-1355" t="-651" r="-847" b="-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5661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179512" y="692696"/>
                <a:ext cx="8352928" cy="52682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dirty="0"/>
                  <a:t>t=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sz="3600">
                            <a:latin typeface="Cambria Math" panose="02040503050406030204" pitchFamily="18" charset="0"/>
                          </a:rPr>
                          <m:t>√</m:t>
                        </m:r>
                        <m:r>
                          <m:rPr>
                            <m:sty m:val="p"/>
                          </m:rPr>
                          <a:rPr lang="en-US" sz="360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</m:oMath>
                </a14:m>
                <a:endParaRPr lang="en-US" sz="3600" dirty="0"/>
              </a:p>
              <a:p>
                <a:endParaRPr lang="en-US" sz="2400" dirty="0"/>
              </a:p>
              <a:p>
                <a:r>
                  <a:rPr lang="ar-IQ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 panose="02040503050406030204" pitchFamily="18" charset="0"/>
                          </a:rPr>
                          <m:t>77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sz="240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008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\√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US" sz="2400" dirty="0"/>
              </a:p>
              <a:p>
                <a:r>
                  <a:rPr lang="ar-IQ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27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40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008</m:t>
                        </m:r>
                      </m:den>
                    </m:f>
                  </m:oMath>
                </a14:m>
                <a:endParaRPr lang="en-US" sz="2400" dirty="0"/>
              </a:p>
              <a:p>
                <a:r>
                  <a:rPr lang="ar-IQ" sz="2400" dirty="0"/>
                  <a:t>______ </a:t>
                </a:r>
              </a:p>
              <a:p>
                <a:r>
                  <a:rPr lang="ar-IQ" sz="2400" dirty="0"/>
                  <a:t>5.47</a:t>
                </a:r>
                <a:endParaRPr lang="en-US" sz="2400" dirty="0"/>
              </a:p>
              <a:p>
                <a:pPr algn="ctr"/>
                <a:r>
                  <a:rPr lang="ar-IQ" sz="2400" dirty="0"/>
                  <a:t>27.4</a:t>
                </a:r>
              </a:p>
              <a:p>
                <a:r>
                  <a:rPr lang="ar-IQ" sz="2400" dirty="0"/>
                  <a:t>                         ___________________ =16.70</a:t>
                </a:r>
              </a:p>
              <a:p>
                <a:pPr algn="ctr"/>
                <a:r>
                  <a:rPr lang="ar-IQ" sz="2400" dirty="0"/>
                  <a:t>1.64  </a:t>
                </a:r>
                <a:endParaRPr lang="en-US" sz="2400" dirty="0"/>
              </a:p>
              <a:p>
                <a:r>
                  <a:rPr lang="ar-IQ" sz="2400" dirty="0"/>
                  <a:t> القيمة التائية المحسوبة (16.70)اكبرالقيمة التائية الجدولية </a:t>
                </a:r>
                <a:r>
                  <a:rPr lang="en-US" sz="2400" dirty="0"/>
                  <a:t>2.42</a:t>
                </a:r>
              </a:p>
              <a:p>
                <a:r>
                  <a:rPr lang="ar-IQ" sz="2400" dirty="0"/>
                  <a:t>نرفض الفرضية الصفرية وتقبل الفرضية البديلة اي بمعنى توجد فروق ذات دلالة احصائية بين متوسط الطلاب ومتوسط المجتمع  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692696"/>
                <a:ext cx="8352928" cy="5268237"/>
              </a:xfrm>
              <a:prstGeom prst="rect">
                <a:avLst/>
              </a:prstGeom>
              <a:blipFill>
                <a:blip r:embed="rId2"/>
                <a:stretch>
                  <a:fillRect t="-810" r="-1167" b="-1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905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1115616" y="764704"/>
                <a:ext cx="7416824" cy="57673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dirty="0"/>
                  <a:t>مثال: اختبر رئيس قسم طلاب </a:t>
                </a:r>
                <a:r>
                  <a:rPr lang="en-US" dirty="0"/>
                  <a:t>30</a:t>
                </a:r>
                <a:r>
                  <a:rPr lang="ar-IQ" dirty="0"/>
                  <a:t>طالب في اختبار تحصيل 100درجة متوسط درجاتهم </a:t>
                </a:r>
                <a:r>
                  <a:rPr lang="en-US" dirty="0"/>
                  <a:t>77.4</a:t>
                </a:r>
                <a:r>
                  <a:rPr lang="ar-IQ" dirty="0"/>
                  <a:t>وانحرافهم المعياري</a:t>
                </a:r>
                <a:r>
                  <a:rPr lang="en-US" dirty="0"/>
                  <a:t>9.008 </a:t>
                </a:r>
                <a:r>
                  <a:rPr lang="ar-IQ" dirty="0"/>
                  <a:t>اوجد الفرق بين متوسط الطلاب </a:t>
                </a:r>
                <a:r>
                  <a:rPr lang="en-US" dirty="0"/>
                  <a:t>}</a:t>
                </a:r>
                <a:r>
                  <a:rPr lang="ar-IQ" dirty="0"/>
                  <a:t>العينة </a:t>
                </a:r>
                <a:r>
                  <a:rPr lang="en-US" dirty="0"/>
                  <a:t>{</a:t>
                </a:r>
                <a:r>
                  <a:rPr lang="ar-IQ" dirty="0"/>
                  <a:t> متوسط المجتمع اذا علمتي أن قيمة </a:t>
                </a:r>
                <a:r>
                  <a:rPr lang="en-US" dirty="0"/>
                  <a:t>M=74</a:t>
                </a:r>
                <a:r>
                  <a:rPr lang="ar-IQ" dirty="0"/>
                  <a:t>؟</a:t>
                </a:r>
                <a:endParaRPr lang="en-US" dirty="0"/>
              </a:p>
              <a:p>
                <a:r>
                  <a:rPr lang="ar-IQ" dirty="0"/>
                  <a:t> </a:t>
                </a:r>
                <a:endParaRPr lang="en-US" dirty="0"/>
              </a:p>
              <a:p>
                <a:r>
                  <a:rPr lang="ar-IQ" dirty="0"/>
                  <a:t>الحل: </a:t>
                </a:r>
                <a:endParaRPr lang="en-US" dirty="0"/>
              </a:p>
              <a:p>
                <a:r>
                  <a:rPr lang="en-US" dirty="0"/>
                  <a:t>t=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ar-IQ" sz="2400" b="0" i="1" smtClean="0">
                            <a:latin typeface="Cambria Math" panose="02040503050406030204" pitchFamily="18" charset="0"/>
                          </a:rPr>
                          <m:t>                                         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rad>
                        <m:r>
                          <a:rPr lang="ar-IQ" sz="2400" b="0" i="1" smtClean="0">
                            <a:latin typeface="Cambria Math" panose="02040503050406030204" pitchFamily="18" charset="0"/>
                          </a:rPr>
                          <m:t>                                        </m:t>
                        </m:r>
                      </m:den>
                    </m:f>
                  </m:oMath>
                </a14:m>
                <a:endParaRPr lang="en-US" sz="2400" dirty="0"/>
              </a:p>
              <a:p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77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74</m:t>
                        </m:r>
                      </m:num>
                      <m:den>
                        <m:eqArr>
                          <m:eqArr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008</m:t>
                            </m:r>
                          </m: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√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30</m:t>
                            </m:r>
                          </m:e>
                        </m:eqArr>
                      </m:den>
                    </m:f>
                  </m:oMath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ar-IQ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ar-IQ" b="0" i="1" smtClean="0">
                                  <a:latin typeface="Cambria Math" panose="02040503050406030204" pitchFamily="18" charset="0"/>
                                </a:rPr>
                                <m:t>008</m:t>
                              </m:r>
                            </m:e>
                            <m:e>
                              <m:r>
                                <a:rPr lang="ar-IQ" b="0" i="1" smtClean="0">
                                  <a:latin typeface="Cambria Math" panose="02040503050406030204" pitchFamily="18" charset="0"/>
                                </a:rPr>
                                <m:t>______________________</m:t>
                              </m:r>
                            </m:e>
                          </m:eqAr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=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ar-IQ" dirty="0"/>
              </a:p>
              <a:p>
                <a:r>
                  <a:rPr lang="ar-IQ" dirty="0"/>
                  <a:t>              5.47 </a:t>
                </a:r>
              </a:p>
              <a:p>
                <a:r>
                  <a:rPr lang="ar-IQ" dirty="0"/>
                  <a:t> </a:t>
                </a:r>
              </a:p>
              <a:p>
                <a:r>
                  <a:rPr lang="ar-IQ" dirty="0"/>
                  <a:t>3.4</a:t>
                </a:r>
              </a:p>
              <a:p>
                <a:r>
                  <a:rPr lang="ar-IQ" dirty="0"/>
                  <a:t>_______ =2.07</a:t>
                </a:r>
              </a:p>
              <a:p>
                <a:r>
                  <a:rPr lang="ar-IQ" dirty="0"/>
                  <a:t>1.6</a:t>
                </a:r>
              </a:p>
              <a:p>
                <a:r>
                  <a:rPr lang="ar-IQ" dirty="0"/>
                  <a:t>القيمة التائية المحسوبة البالغة(2.07)اصغر من القيمة التائية الجدولية  البالغة(2.42)</a:t>
                </a:r>
                <a:r>
                  <a:rPr lang="en-US" dirty="0"/>
                  <a:t> </a:t>
                </a:r>
                <a:r>
                  <a:rPr lang="ar-IQ" dirty="0"/>
                  <a:t>اذن تقبل فرضية الصفرية وترفض الفرضية البديلة</a:t>
                </a:r>
                <a:endParaRPr lang="en-US" dirty="0"/>
              </a:p>
              <a:p>
                <a:r>
                  <a:rPr lang="ar-IQ" dirty="0"/>
                  <a:t> </a:t>
                </a:r>
                <a:endParaRPr lang="en-US" dirty="0"/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764704"/>
                <a:ext cx="7416824" cy="5767348"/>
              </a:xfrm>
              <a:prstGeom prst="rect">
                <a:avLst/>
              </a:prstGeom>
              <a:blipFill>
                <a:blip r:embed="rId2"/>
                <a:stretch>
                  <a:fillRect l="-1397" t="-528" r="-740" b="-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458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88</TotalTime>
  <Words>611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Cambria Math</vt:lpstr>
      <vt:lpstr>Century Gothic</vt:lpstr>
      <vt:lpstr>Wingdings 2</vt:lpstr>
      <vt:lpstr>أوستن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Hisham</dc:creator>
  <cp:lastModifiedBy>saba ali talal</cp:lastModifiedBy>
  <cp:revision>16</cp:revision>
  <dcterms:created xsi:type="dcterms:W3CDTF">2018-04-14T16:35:28Z</dcterms:created>
  <dcterms:modified xsi:type="dcterms:W3CDTF">2024-01-11T05:11:47Z</dcterms:modified>
</cp:coreProperties>
</file>