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sldIdLst>
    <p:sldId id="265" r:id="rId2"/>
    <p:sldId id="262" r:id="rId3"/>
    <p:sldId id="258" r:id="rId4"/>
    <p:sldId id="261" r:id="rId5"/>
    <p:sldId id="256" r:id="rId6"/>
    <p:sldId id="264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47" autoAdjust="0"/>
    <p:restoredTop sz="94624" autoAdjust="0"/>
  </p:normalViewPr>
  <p:slideViewPr>
    <p:cSldViewPr>
      <p:cViewPr varScale="1">
        <p:scale>
          <a:sx n="97" d="100"/>
          <a:sy n="97" d="100"/>
        </p:scale>
        <p:origin x="11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D551001-C3E1-4ED3-98A7-DE4B8C8A4DB9}" type="datetimeFigureOut">
              <a:rPr lang="ar-IQ" smtClean="0"/>
              <a:t>01/07/1445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E6200D2-A5FF-4602-B05B-62FA44763188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200D2-A5FF-4602-B05B-62FA44763188}" type="slidenum">
              <a:rPr lang="ar-IQ" smtClean="0"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27806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A961-9AF8-4351-BF49-83612453FCB0}" type="datetimeFigureOut">
              <a:rPr lang="ar-IQ" smtClean="0"/>
              <a:t>01/07/1445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AD8CC-284A-471A-B819-4CB43E12FD3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A961-9AF8-4351-BF49-83612453FCB0}" type="datetimeFigureOut">
              <a:rPr lang="ar-IQ" smtClean="0"/>
              <a:t>01/07/1445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AD8CC-284A-471A-B819-4CB43E12FD3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A961-9AF8-4351-BF49-83612453FCB0}" type="datetimeFigureOut">
              <a:rPr lang="ar-IQ" smtClean="0"/>
              <a:t>01/07/1445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AD8CC-284A-471A-B819-4CB43E12FD3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A961-9AF8-4351-BF49-83612453FCB0}" type="datetimeFigureOut">
              <a:rPr lang="ar-IQ" smtClean="0"/>
              <a:t>01/07/1445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AD8CC-284A-471A-B819-4CB43E12FD3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A961-9AF8-4351-BF49-83612453FCB0}" type="datetimeFigureOut">
              <a:rPr lang="ar-IQ" smtClean="0"/>
              <a:t>01/07/1445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AD8CC-284A-471A-B819-4CB43E12FD3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A961-9AF8-4351-BF49-83612453FCB0}" type="datetimeFigureOut">
              <a:rPr lang="ar-IQ" smtClean="0"/>
              <a:t>01/07/1445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AD8CC-284A-471A-B819-4CB43E12FD3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A961-9AF8-4351-BF49-83612453FCB0}" type="datetimeFigureOut">
              <a:rPr lang="ar-IQ" smtClean="0"/>
              <a:t>01/07/1445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AD8CC-284A-471A-B819-4CB43E12FD3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A961-9AF8-4351-BF49-83612453FCB0}" type="datetimeFigureOut">
              <a:rPr lang="ar-IQ" smtClean="0"/>
              <a:t>01/07/1445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AD8CC-284A-471A-B819-4CB43E12FD3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A961-9AF8-4351-BF49-83612453FCB0}" type="datetimeFigureOut">
              <a:rPr lang="ar-IQ" smtClean="0"/>
              <a:t>01/07/1445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AD8CC-284A-471A-B819-4CB43E12FD3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A961-9AF8-4351-BF49-83612453FCB0}" type="datetimeFigureOut">
              <a:rPr lang="ar-IQ" smtClean="0"/>
              <a:t>01/07/1445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AD8CC-284A-471A-B819-4CB43E12FD3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A961-9AF8-4351-BF49-83612453FCB0}" type="datetimeFigureOut">
              <a:rPr lang="ar-IQ" smtClean="0"/>
              <a:t>01/07/1445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AD8CC-284A-471A-B819-4CB43E12FD3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4A961-9AF8-4351-BF49-83612453FCB0}" type="datetimeFigureOut">
              <a:rPr lang="ar-IQ" smtClean="0"/>
              <a:t>01/07/1445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AD8CC-284A-471A-B819-4CB43E12FD37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BA13E-3C92-9EDF-FF2C-07B7C6EE3B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02624" cy="3051770"/>
          </a:xfrm>
        </p:spPr>
        <p:txBody>
          <a:bodyPr>
            <a:normAutofit/>
          </a:bodyPr>
          <a:lstStyle/>
          <a:p>
            <a:r>
              <a:rPr lang="ar-IQ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الاحصاء الاستدلالي </a:t>
            </a:r>
            <a:br>
              <a:rPr lang="ar-IQ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ar-IQ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الصف الثالث</a:t>
            </a:r>
            <a:br>
              <a:rPr lang="ar-IQ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ar-IQ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الاختبار التائي لعينتين مترابطتين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5B57FF-A755-2092-4EEF-0B92BD5D69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4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ا.م.د. صبا علي طلال </a:t>
            </a:r>
            <a:endParaRPr lang="en-US" sz="4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349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31540" y="0"/>
            <a:ext cx="8229600" cy="1143000"/>
          </a:xfrm>
        </p:spPr>
        <p:txBody>
          <a:bodyPr/>
          <a:lstStyle/>
          <a:p>
            <a:r>
              <a:rPr lang="ar-IQ" dirty="0">
                <a:solidFill>
                  <a:srgbClr val="FF0000"/>
                </a:solidFill>
              </a:rPr>
              <a:t>شروط </a:t>
            </a:r>
            <a:r>
              <a:rPr lang="ar-IQ" dirty="0" err="1">
                <a:solidFill>
                  <a:srgbClr val="FF0000"/>
                </a:solidFill>
              </a:rPr>
              <a:t>اختبارالتائي</a:t>
            </a:r>
            <a:r>
              <a:rPr lang="ar-IQ" dirty="0">
                <a:solidFill>
                  <a:srgbClr val="FF0000"/>
                </a:solidFill>
              </a:rPr>
              <a:t> لعينتين مترابطتين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764704"/>
                <a:ext cx="8877672" cy="5966123"/>
              </a:xfrm>
            </p:spPr>
            <p:txBody>
              <a:bodyPr/>
              <a:lstStyle/>
              <a:p>
                <a:r>
                  <a:rPr lang="ar-IQ" dirty="0">
                    <a:solidFill>
                      <a:srgbClr val="00B0F0"/>
                    </a:solidFill>
                  </a:rPr>
                  <a:t>شروطه</a:t>
                </a:r>
                <a:r>
                  <a:rPr lang="ar-IQ" dirty="0"/>
                  <a:t> </a:t>
                </a:r>
              </a:p>
              <a:p>
                <a:r>
                  <a:rPr lang="ar-IQ" dirty="0">
                    <a:solidFill>
                      <a:srgbClr val="0070C0"/>
                    </a:solidFill>
                  </a:rPr>
                  <a:t>1- اختبار عينه واحده </a:t>
                </a:r>
                <a:r>
                  <a:rPr lang="ar-IQ" dirty="0" err="1">
                    <a:solidFill>
                      <a:srgbClr val="0070C0"/>
                    </a:solidFill>
                  </a:rPr>
                  <a:t>بختبارين</a:t>
                </a:r>
                <a:r>
                  <a:rPr lang="ar-IQ" dirty="0">
                    <a:solidFill>
                      <a:srgbClr val="0070C0"/>
                    </a:solidFill>
                  </a:rPr>
                  <a:t> أي نفس </a:t>
                </a:r>
                <a:r>
                  <a:rPr lang="ar-IQ" dirty="0" err="1">
                    <a:solidFill>
                      <a:srgbClr val="0070C0"/>
                    </a:solidFill>
                  </a:rPr>
                  <a:t>المجموعه</a:t>
                </a:r>
                <a:r>
                  <a:rPr lang="ar-IQ" dirty="0">
                    <a:solidFill>
                      <a:srgbClr val="0070C0"/>
                    </a:solidFill>
                  </a:rPr>
                  <a:t> ( </a:t>
                </a:r>
                <a:r>
                  <a:rPr lang="ar-IQ" dirty="0" err="1">
                    <a:solidFill>
                      <a:srgbClr val="0070C0"/>
                    </a:solidFill>
                  </a:rPr>
                  <a:t>الطلبه</a:t>
                </a:r>
                <a:r>
                  <a:rPr lang="ar-IQ" dirty="0">
                    <a:solidFill>
                      <a:srgbClr val="0070C0"/>
                    </a:solidFill>
                  </a:rPr>
                  <a:t> ) لهم درجتان درجه في الاختبار الأول مثل العلوم </a:t>
                </a:r>
              </a:p>
              <a:p>
                <a:r>
                  <a:rPr lang="ar-IQ" dirty="0">
                    <a:solidFill>
                      <a:srgbClr val="0070C0"/>
                    </a:solidFill>
                  </a:rPr>
                  <a:t>ودرجه في الاختبار الثاني مثل الرياضيات </a:t>
                </a:r>
              </a:p>
              <a:p>
                <a:r>
                  <a:rPr lang="ar-IQ" dirty="0">
                    <a:solidFill>
                      <a:srgbClr val="0070C0"/>
                    </a:solidFill>
                  </a:rPr>
                  <a:t>او درجه في الاختبار القبلي ودرجه في الاختبار البعدي</a:t>
                </a:r>
              </a:p>
              <a:p>
                <a:r>
                  <a:rPr lang="ar-IQ" dirty="0" err="1">
                    <a:solidFill>
                      <a:srgbClr val="0070C0"/>
                    </a:solidFill>
                  </a:rPr>
                  <a:t>الفرضيه</a:t>
                </a:r>
                <a:r>
                  <a:rPr lang="ar-IQ" dirty="0">
                    <a:solidFill>
                      <a:srgbClr val="0070C0"/>
                    </a:solidFill>
                  </a:rPr>
                  <a:t>  </a:t>
                </a:r>
                <a:r>
                  <a:rPr lang="en-US" dirty="0">
                    <a:solidFill>
                      <a:srgbClr val="0070C0"/>
                    </a:solidFill>
                  </a:rPr>
                  <a:t>HO:M1=M2</a:t>
                </a:r>
                <a:endParaRPr lang="ar-IQ" dirty="0">
                  <a:solidFill>
                    <a:srgbClr val="0070C0"/>
                  </a:solidFill>
                </a:endParaRPr>
              </a:p>
              <a:p>
                <a:r>
                  <a:rPr lang="ar-IQ" dirty="0">
                    <a:solidFill>
                      <a:schemeClr val="accent1">
                        <a:lumMod val="50000"/>
                      </a:schemeClr>
                    </a:solidFill>
                  </a:rPr>
                  <a:t>خطوات الحل</a:t>
                </a:r>
              </a:p>
              <a:p>
                <a:r>
                  <a:rPr lang="en-US" sz="2400" dirty="0">
                    <a:solidFill>
                      <a:srgbClr val="7030A0"/>
                    </a:solidFill>
                  </a:rPr>
                  <a:t>1</a:t>
                </a:r>
                <a:r>
                  <a:rPr lang="ar-IQ" sz="2400" dirty="0">
                    <a:solidFill>
                      <a:srgbClr val="7030A0"/>
                    </a:solidFill>
                  </a:rPr>
                  <a:t> – نستخرج الفرق بين اختبار الأول والثاني يعني طرح الأول من ثاني</a:t>
                </a:r>
              </a:p>
              <a:p>
                <a:r>
                  <a:rPr lang="en-US" sz="2000" dirty="0">
                    <a:solidFill>
                      <a:srgbClr val="7030A0"/>
                    </a:solidFill>
                  </a:rPr>
                  <a:t>2</a:t>
                </a:r>
                <a:r>
                  <a:rPr lang="ar-IQ" sz="2000" dirty="0">
                    <a:solidFill>
                      <a:srgbClr val="7030A0"/>
                    </a:solidFill>
                  </a:rPr>
                  <a:t> – نربع الفروق ثم نستخرج متوسط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i="1" dirty="0">
                        <a:solidFill>
                          <a:srgbClr val="7030A0"/>
                        </a:solidFill>
                      </a:rPr>
                      <m:t>d</m:t>
                    </m:r>
                    <m:r>
                      <m:rPr>
                        <m:nor/>
                      </m:rPr>
                      <a:rPr lang="en-US" sz="2000" dirty="0">
                        <a:solidFill>
                          <a:srgbClr val="7030A0"/>
                        </a:solidFill>
                      </a:rPr>
                      <m:t>`</m:t>
                    </m:r>
                    <m:r>
                      <m:rPr>
                        <m:nor/>
                      </m:rPr>
                      <a:rPr lang="en-US" sz="2000" b="0" i="0" dirty="0" smtClean="0">
                        <a:solidFill>
                          <a:srgbClr val="7030A0"/>
                        </a:solidFill>
                      </a:rPr>
                      <m:t> </m:t>
                    </m:r>
                  </m:oMath>
                </a14:m>
                <a:r>
                  <a:rPr lang="ar-IQ" sz="2000" dirty="0">
                    <a:solidFill>
                      <a:srgbClr val="7030A0"/>
                    </a:solidFill>
                  </a:rPr>
                  <a:t> الفرق عن طريق جمع </a:t>
                </a:r>
                <a:r>
                  <a:rPr lang="ar-IQ" sz="2000" dirty="0" err="1">
                    <a:solidFill>
                      <a:srgbClr val="7030A0"/>
                    </a:solidFill>
                  </a:rPr>
                  <a:t>الاسئله</a:t>
                </a:r>
                <a:r>
                  <a:rPr lang="ar-IQ" sz="2000" dirty="0">
                    <a:solidFill>
                      <a:srgbClr val="7030A0"/>
                    </a:solidFill>
                  </a:rPr>
                  <a:t> وقسمتها على عددها </a:t>
                </a:r>
              </a:p>
              <a:p>
                <a:r>
                  <a:rPr lang="en-US" sz="2800" dirty="0">
                    <a:solidFill>
                      <a:srgbClr val="7030A0"/>
                    </a:solidFill>
                  </a:rPr>
                  <a:t>3</a:t>
                </a:r>
                <a:r>
                  <a:rPr lang="ar-IQ" sz="2800" dirty="0">
                    <a:solidFill>
                      <a:srgbClr val="7030A0"/>
                    </a:solidFill>
                  </a:rPr>
                  <a:t> – </a:t>
                </a:r>
                <a:r>
                  <a:rPr lang="ar-IQ" sz="2400" dirty="0">
                    <a:solidFill>
                      <a:srgbClr val="7030A0"/>
                    </a:solidFill>
                  </a:rPr>
                  <a:t>نستخرج الانحراف المعياري بطريقه </a:t>
                </a:r>
                <a:r>
                  <a:rPr lang="ar-IQ" sz="2400" dirty="0" err="1">
                    <a:solidFill>
                      <a:srgbClr val="7030A0"/>
                    </a:solidFill>
                  </a:rPr>
                  <a:t>التربيعات</a:t>
                </a:r>
                <a:r>
                  <a:rPr lang="ar-IQ" sz="2400" dirty="0">
                    <a:solidFill>
                      <a:srgbClr val="7030A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764704"/>
                <a:ext cx="8877672" cy="5966123"/>
              </a:xfrm>
              <a:blipFill>
                <a:blip r:embed="rId3"/>
                <a:stretch>
                  <a:fillRect l="-2747" t="-1328" r="-164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8186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r-IQ" sz="2400" dirty="0">
                <a:solidFill>
                  <a:srgbClr val="00B050"/>
                </a:solidFill>
              </a:rPr>
              <a:t>حصل 10 طلاب في </a:t>
            </a:r>
            <a:r>
              <a:rPr lang="ar-IQ" sz="2400" dirty="0" err="1">
                <a:solidFill>
                  <a:srgbClr val="00B050"/>
                </a:solidFill>
              </a:rPr>
              <a:t>أختبارين</a:t>
            </a:r>
            <a:r>
              <a:rPr lang="ar-IQ" sz="2400" dirty="0">
                <a:solidFill>
                  <a:srgbClr val="00B050"/>
                </a:solidFill>
              </a:rPr>
              <a:t> احدهما في علوم والاخر في الرياضيات اختبر </a:t>
            </a:r>
            <a:r>
              <a:rPr lang="ar-IQ" sz="2400" dirty="0" err="1">
                <a:solidFill>
                  <a:srgbClr val="00B050"/>
                </a:solidFill>
              </a:rPr>
              <a:t>الفرضيه</a:t>
            </a:r>
            <a:r>
              <a:rPr lang="ar-IQ" sz="2400" dirty="0">
                <a:solidFill>
                  <a:srgbClr val="00B050"/>
                </a:solidFill>
              </a:rPr>
              <a:t> الصفرية عند مستوى دلاله </a:t>
            </a:r>
            <a:r>
              <a:rPr lang="en-US" sz="2400" dirty="0">
                <a:solidFill>
                  <a:srgbClr val="00B050"/>
                </a:solidFill>
              </a:rPr>
              <a:t>0.05</a:t>
            </a:r>
            <a:br>
              <a:rPr lang="ar-IQ" sz="2400" dirty="0">
                <a:solidFill>
                  <a:srgbClr val="00B050"/>
                </a:solidFill>
              </a:rPr>
            </a:br>
            <a:r>
              <a:rPr lang="ar-IQ" sz="2400" dirty="0">
                <a:solidFill>
                  <a:srgbClr val="FF0000"/>
                </a:solidFill>
              </a:rPr>
              <a:t>اختبار </a:t>
            </a:r>
            <a:r>
              <a:rPr lang="ar-IQ" sz="2400" dirty="0" err="1">
                <a:solidFill>
                  <a:srgbClr val="FF0000"/>
                </a:solidFill>
              </a:rPr>
              <a:t>التائي</a:t>
            </a:r>
            <a:r>
              <a:rPr lang="ar-IQ" sz="2400" dirty="0">
                <a:solidFill>
                  <a:srgbClr val="FF0000"/>
                </a:solidFill>
              </a:rPr>
              <a:t> لعينتين  مترابطتين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جدول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30289261"/>
                  </p:ext>
                </p:extLst>
              </p:nvPr>
            </p:nvGraphicFramePr>
            <p:xfrm>
              <a:off x="539476" y="1412776"/>
              <a:ext cx="7864964" cy="5880865"/>
            </p:xfrm>
            <a:graphic>
              <a:graphicData uri="http://schemas.openxmlformats.org/drawingml/2006/table">
                <a:tbl>
                  <a:tblPr rtl="1" firstRow="1" bandRow="1">
                    <a:tableStyleId>{5C22544A-7EE6-4342-B048-85BDC9FD1C3A}</a:tableStyleId>
                  </a:tblPr>
                  <a:tblGrid>
                    <a:gridCol w="157804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7804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78047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578047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552776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1152128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>
                              <a:solidFill>
                                <a:schemeClr val="bg1"/>
                              </a:solidFill>
                            </a:rPr>
                            <a:t>N</a:t>
                          </a:r>
                          <a:r>
                            <a:rPr lang="en-US" baseline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ar-IQ" baseline="0" dirty="0">
                              <a:solidFill>
                                <a:schemeClr val="bg1"/>
                              </a:solidFill>
                            </a:rPr>
                            <a:t> الطالب</a:t>
                          </a:r>
                          <a:endParaRPr lang="ar-IQ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ar-IQ" dirty="0">
                              <a:solidFill>
                                <a:schemeClr val="bg1"/>
                              </a:solidFill>
                            </a:rPr>
                            <a:t>علوم </a:t>
                          </a:r>
                          <a:r>
                            <a:rPr lang="en-US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  <a:endParaRPr lang="ar-IQ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>
                              <a:solidFill>
                                <a:schemeClr val="bg1"/>
                              </a:solidFill>
                            </a:rPr>
                            <a:t>Y</a:t>
                          </a:r>
                          <a:r>
                            <a:rPr lang="en-US" baseline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ar-IQ" baseline="0" dirty="0">
                              <a:solidFill>
                                <a:schemeClr val="bg1"/>
                              </a:solidFill>
                            </a:rPr>
                            <a:t>رياضيات </a:t>
                          </a:r>
                          <a:endParaRPr lang="ar-IQ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ar-IQ" b="1" dirty="0">
                              <a:solidFill>
                                <a:schemeClr val="bg1"/>
                              </a:solidFill>
                            </a:rPr>
                            <a:t>متوسط الفرق</a:t>
                          </a:r>
                          <a:r>
                            <a:rPr lang="en-US" b="1" dirty="0">
                              <a:solidFill>
                                <a:schemeClr val="bg1"/>
                              </a:solidFill>
                            </a:rPr>
                            <a:t>d</a:t>
                          </a:r>
                          <a:endParaRPr lang="ar-IQ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800" dirty="0"/>
                            <a:t>(d)</a:t>
                          </a:r>
                          <a:r>
                            <a:rPr lang="en-US" sz="1800" baseline="30000" dirty="0"/>
                            <a:t>2</a:t>
                          </a:r>
                          <a:endParaRPr lang="ar-IQ" dirty="0">
                            <a:solidFill>
                              <a:schemeClr val="tx2">
                                <a:lumMod val="40000"/>
                                <a:lumOff val="60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15441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2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rtl="1"/>
                          <a:r>
                            <a:rPr lang="en-US" dirty="0">
                              <a:effectLst/>
                            </a:rPr>
                            <a:t>1</a:t>
                          </a:r>
                          <a:endParaRPr lang="ar-IQ" dirty="0">
                            <a:effectLst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15441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2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5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2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3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9</a:t>
                          </a:r>
                          <a:endParaRPr lang="ar-IQ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15441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3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2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-2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4</a:t>
                          </a:r>
                          <a:endParaRPr lang="ar-IQ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15441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3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3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0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0</a:t>
                          </a:r>
                          <a:endParaRPr lang="ar-IQ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15441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5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7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3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9</a:t>
                          </a:r>
                          <a:endParaRPr lang="ar-IQ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15441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3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2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</a:t>
                          </a:r>
                          <a:endParaRPr lang="ar-IQ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15441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7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5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-1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</a:t>
                          </a:r>
                          <a:endParaRPr lang="ar-IQ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15441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8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3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</a:t>
                          </a:r>
                          <a:endParaRPr lang="ar-IQ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315441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9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5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</a:t>
                          </a:r>
                          <a:endParaRPr lang="ar-IQ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315441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10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3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9</a:t>
                          </a:r>
                          <a:endParaRPr lang="ar-IQ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  <a:tr h="705377">
                    <a:tc>
                      <a:txBody>
                        <a:bodyPr/>
                        <a:lstStyle/>
                        <a:p>
                          <a:pPr rtl="1"/>
                          <a:endParaRPr lang="ar-IQ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ar-IQ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ar-IQ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ar-IQ" b="0" i="1" smtClean="0"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  <m:r>
                                      <a:rPr lang="ar-IQ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ar-IQ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ar-IQ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36</a:t>
                          </a:r>
                          <a:endParaRPr lang="ar-IQ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315441">
                    <a:tc>
                      <a:txBody>
                        <a:bodyPr/>
                        <a:lstStyle/>
                        <a:p>
                          <a:pPr rtl="1"/>
                          <a:endParaRPr lang="ar-IQ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endParaRPr lang="ar-IQ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endParaRPr lang="ar-IQ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endParaRPr lang="ar-IQ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1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جدول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30289261"/>
                  </p:ext>
                </p:extLst>
              </p:nvPr>
            </p:nvGraphicFramePr>
            <p:xfrm>
              <a:off x="539476" y="1412776"/>
              <a:ext cx="7864964" cy="5880865"/>
            </p:xfrm>
            <a:graphic>
              <a:graphicData uri="http://schemas.openxmlformats.org/drawingml/2006/table">
                <a:tbl>
                  <a:tblPr rtl="1" firstRow="1" bandRow="1">
                    <a:tableStyleId>{5C22544A-7EE6-4342-B048-85BDC9FD1C3A}</a:tableStyleId>
                  </a:tblPr>
                  <a:tblGrid>
                    <a:gridCol w="157804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7804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78047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578047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552776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1152128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>
                              <a:solidFill>
                                <a:schemeClr val="bg1"/>
                              </a:solidFill>
                            </a:rPr>
                            <a:t>N</a:t>
                          </a:r>
                          <a:r>
                            <a:rPr lang="en-US" baseline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ar-IQ" baseline="0" dirty="0">
                              <a:solidFill>
                                <a:schemeClr val="bg1"/>
                              </a:solidFill>
                            </a:rPr>
                            <a:t> الطالب</a:t>
                          </a:r>
                          <a:endParaRPr lang="ar-IQ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ar-IQ" dirty="0">
                              <a:solidFill>
                                <a:schemeClr val="bg1"/>
                              </a:solidFill>
                            </a:rPr>
                            <a:t>علوم </a:t>
                          </a:r>
                          <a:r>
                            <a:rPr lang="en-US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  <a:endParaRPr lang="ar-IQ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>
                              <a:solidFill>
                                <a:schemeClr val="bg1"/>
                              </a:solidFill>
                            </a:rPr>
                            <a:t>Y</a:t>
                          </a:r>
                          <a:r>
                            <a:rPr lang="en-US" baseline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ar-IQ" baseline="0" dirty="0">
                              <a:solidFill>
                                <a:schemeClr val="bg1"/>
                              </a:solidFill>
                            </a:rPr>
                            <a:t>رياضيات </a:t>
                          </a:r>
                          <a:endParaRPr lang="ar-IQ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ar-IQ" b="1" dirty="0">
                              <a:solidFill>
                                <a:schemeClr val="bg1"/>
                              </a:solidFill>
                            </a:rPr>
                            <a:t>متوسط الفرق</a:t>
                          </a:r>
                          <a:r>
                            <a:rPr lang="en-US" b="1" dirty="0">
                              <a:solidFill>
                                <a:schemeClr val="bg1"/>
                              </a:solidFill>
                            </a:rPr>
                            <a:t>d</a:t>
                          </a:r>
                          <a:endParaRPr lang="ar-IQ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800" dirty="0"/>
                            <a:t>(d)</a:t>
                          </a:r>
                          <a:r>
                            <a:rPr lang="en-US" sz="1800" baseline="30000" dirty="0"/>
                            <a:t>2</a:t>
                          </a:r>
                          <a:endParaRPr lang="ar-IQ" dirty="0">
                            <a:solidFill>
                              <a:schemeClr val="tx2">
                                <a:lumMod val="40000"/>
                                <a:lumOff val="60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2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rtl="1"/>
                          <a:r>
                            <a:rPr lang="en-US" dirty="0">
                              <a:effectLst/>
                            </a:rPr>
                            <a:t>1</a:t>
                          </a:r>
                          <a:endParaRPr lang="ar-IQ" dirty="0">
                            <a:effectLst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2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5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2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3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9</a:t>
                          </a:r>
                          <a:endParaRPr lang="ar-IQ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3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2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-2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4</a:t>
                          </a:r>
                          <a:endParaRPr lang="ar-IQ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3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3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0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0</a:t>
                          </a:r>
                          <a:endParaRPr lang="ar-IQ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5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7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3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9</a:t>
                          </a:r>
                          <a:endParaRPr lang="ar-IQ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3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2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</a:t>
                          </a:r>
                          <a:endParaRPr lang="ar-IQ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7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5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-1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</a:t>
                          </a:r>
                          <a:endParaRPr lang="ar-IQ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8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3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</a:t>
                          </a:r>
                          <a:endParaRPr lang="ar-IQ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9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5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</a:t>
                          </a:r>
                          <a:endParaRPr lang="ar-IQ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10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3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9</a:t>
                          </a:r>
                          <a:endParaRPr lang="ar-IQ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  <a:tr h="705377">
                    <a:tc>
                      <a:txBody>
                        <a:bodyPr/>
                        <a:lstStyle/>
                        <a:p>
                          <a:pPr rtl="1"/>
                          <a:endParaRPr lang="ar-IQ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ar-IQ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0386" t="-686207" r="-100000" b="-5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36</a:t>
                          </a:r>
                          <a:endParaRPr lang="ar-IQ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rtl="1"/>
                          <a:endParaRPr lang="ar-IQ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endParaRPr lang="ar-IQ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endParaRPr lang="ar-IQ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endParaRPr lang="ar-IQ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12"/>
                      </a:ext>
                    </a:extLst>
                  </a:tr>
                </a:tbl>
              </a:graphicData>
            </a:graphic>
          </p:graphicFrame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116732" y="116632"/>
            <a:ext cx="6910536" cy="722511"/>
          </a:xfrm>
        </p:spPr>
        <p:txBody>
          <a:bodyPr>
            <a:normAutofit fontScale="90000"/>
          </a:bodyPr>
          <a:lstStyle/>
          <a:p>
            <a:r>
              <a:rPr lang="ar-IQ" dirty="0">
                <a:solidFill>
                  <a:srgbClr val="C00000"/>
                </a:solidFill>
              </a:rPr>
              <a:t>اختبري الفرق بين الاختبار الاول والثاني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وان فرعي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79512" y="839143"/>
                <a:ext cx="8784976" cy="5830217"/>
              </a:xfrm>
            </p:spPr>
            <p:txBody>
              <a:bodyPr/>
              <a:lstStyle/>
              <a:p>
                <a:r>
                  <a:rPr lang="en-US" dirty="0">
                    <a:solidFill>
                      <a:srgbClr val="00B050"/>
                    </a:solidFill>
                  </a:rPr>
                  <a:t>d`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50"/>
                                </a:solidFill>
                              </a:rPr>
                              <m:t>d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50"/>
                                </a:solidFill>
                              </a:rPr>
                              <m:t>`</m:t>
                            </m:r>
                          </m:e>
                        </m:nary>
                      </m:num>
                      <m:den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=</a:t>
                </a:r>
                <a:r>
                  <a:rPr lang="en-US" sz="2000" dirty="0">
                    <a:solidFill>
                      <a:srgbClr val="00B050"/>
                    </a:solidFill>
                  </a:rPr>
                  <a:t>1</a:t>
                </a:r>
                <a:r>
                  <a:rPr lang="en-US" sz="2000" dirty="0"/>
                  <a:t>                             </a:t>
                </a:r>
                <a:r>
                  <a:rPr lang="en-US" sz="2000" dirty="0">
                    <a:solidFill>
                      <a:srgbClr val="FF0000"/>
                    </a:solidFill>
                  </a:rPr>
                  <a:t>n=10               </a:t>
                </a:r>
              </a:p>
              <a:p>
                <a:r>
                  <a:rPr lang="en-US" sz="2000" dirty="0">
                    <a:solidFill>
                      <a:srgbClr val="FF0000"/>
                    </a:solidFill>
                  </a:rPr>
                  <a:t>                                                   d=10</a:t>
                </a:r>
              </a:p>
              <a:p>
                <a:r>
                  <a:rPr lang="en-US" sz="2000" dirty="0">
                    <a:solidFill>
                      <a:srgbClr val="FF0000"/>
                    </a:solidFill>
                  </a:rPr>
                  <a:t>   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FF0000"/>
                    </a:solidFill>
                  </a:rPr>
                  <a:t>=36</a:t>
                </a:r>
                <a:endParaRPr lang="ar-IQ" sz="2000" dirty="0">
                  <a:solidFill>
                    <a:srgbClr val="FF0000"/>
                  </a:solidFill>
                </a:endParaRPr>
              </a:p>
              <a:p>
                <a:r>
                  <a:rPr lang="en-US" sz="2400" dirty="0">
                    <a:solidFill>
                      <a:srgbClr val="00B050"/>
                    </a:solidFill>
                  </a:rPr>
                  <a:t>Sd=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40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24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en-US" sz="24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en-US" sz="24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nary>
                              </m:e>
                              <m:sup>
                                <m:r>
                                  <a:rPr lang="en-US" sz="24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24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en-US" sz="24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en-US" sz="24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  <m:r>
                                      <a:rPr lang="en-US" sz="24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nary>
                              </m:e>
                              <m:sup>
                                <m:r>
                                  <a:rPr lang="en-US" sz="24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num>
                      <m:den>
                        <m:eqArr>
                          <m:eqArrPr>
                            <m:ctrlP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e/>
                        </m:eqArr>
                      </m:den>
                    </m:f>
                  </m:oMath>
                </a14:m>
                <a:r>
                  <a:rPr lang="en-US" sz="2400" dirty="0">
                    <a:solidFill>
                      <a:srgbClr val="00B050"/>
                    </a:solidFill>
                  </a:rPr>
                  <a:t>  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400" i="1" dirty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2400" i="1" dirty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dirty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  <m:r>
                                  <a:rPr lang="en-US" sz="2400" b="0" i="1" dirty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400" b="0" i="1" dirty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36</m:t>
                                </m:r>
                                <m:r>
                                  <a:rPr lang="en-US" sz="2400" b="0" i="1" dirty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/>
                            </m:sSup>
                            <m:r>
                              <a:rPr lang="en-US" sz="2400" b="0" i="1" dirty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2400" i="1" dirty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dirty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400" b="0" i="1" dirty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  <m:r>
                                  <a:rPr lang="en-US" sz="2400" b="0" i="1" dirty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2400" i="1" dirty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num>
                      <m:den>
                        <m:eqArr>
                          <m:eqArrPr>
                            <m:ctrlPr>
                              <a:rPr lang="en-US" sz="2400" b="0" i="1" dirty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400" b="0" i="1" dirty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  <m:d>
                              <m:dPr>
                                <m:ctrlPr>
                                  <a:rPr lang="en-US" sz="2400" b="0" i="1" dirty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dirty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  <m:r>
                                  <a:rPr lang="en-US" sz="2400" b="0" i="1" dirty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b="0" i="1" dirty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d>
                          </m:e>
                          <m:e/>
                        </m:eqArr>
                      </m:den>
                    </m:f>
                  </m:oMath>
                </a14:m>
                <a:r>
                  <a:rPr lang="en-US" sz="2400" dirty="0">
                    <a:solidFill>
                      <a:srgbClr val="00B050"/>
                    </a:solidFill>
                  </a:rPr>
                  <a:t>    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4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360</m:t>
                            </m:r>
                            <m:r>
                              <a:rPr lang="en-US" sz="24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100</m:t>
                            </m:r>
                          </m:e>
                        </m:rad>
                      </m:num>
                      <m:den>
                        <m:r>
                          <a:rPr lang="en-US" sz="2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90</m:t>
                        </m:r>
                      </m:den>
                    </m:f>
                  </m:oMath>
                </a14:m>
                <a:endParaRPr lang="en-US" sz="2400" dirty="0">
                  <a:solidFill>
                    <a:srgbClr val="00B050"/>
                  </a:solidFill>
                </a:endParaRPr>
              </a:p>
              <a:p>
                <a:r>
                  <a:rPr lang="en-US" sz="2400" dirty="0" err="1">
                    <a:solidFill>
                      <a:srgbClr val="00B050"/>
                    </a:solidFill>
                  </a:rPr>
                  <a:t>sd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260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90</m:t>
                            </m:r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  <m:r>
                          <a:rPr lang="en-US" sz="2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rad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 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88</m:t>
                        </m:r>
                      </m:e>
                    </m:rad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=</m:t>
                    </m:r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69</m:t>
                    </m:r>
                  </m:oMath>
                </a14:m>
                <a:endParaRPr lang="en-US" sz="2400" dirty="0">
                  <a:solidFill>
                    <a:srgbClr val="00B050"/>
                  </a:solidFill>
                </a:endParaRPr>
              </a:p>
              <a:p>
                <a:r>
                  <a:rPr lang="en-US" sz="2400" dirty="0">
                    <a:solidFill>
                      <a:srgbClr val="00B050"/>
                    </a:solidFill>
                  </a:rPr>
                  <a:t> </a:t>
                </a:r>
                <a:r>
                  <a:rPr lang="ar-IQ" sz="2400">
                    <a:solidFill>
                      <a:srgbClr val="7030A0"/>
                    </a:solidFill>
                  </a:rPr>
                  <a:t>القيمه التائيه المحسوبة    </a:t>
                </a:r>
                <a:r>
                  <a:rPr lang="en-US" sz="2400" dirty="0">
                    <a:solidFill>
                      <a:srgbClr val="00B050"/>
                    </a:solidFill>
                  </a:rPr>
                  <a:t>T=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i="1" dirty="0">
                            <a:solidFill>
                              <a:srgbClr val="00B050"/>
                            </a:solidFill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00B050"/>
                            </a:solidFill>
                          </a:rPr>
                          <m:t>`</m:t>
                        </m:r>
                      </m:num>
                      <m:den>
                        <m:f>
                          <m:fPr>
                            <m:ctrlPr>
                              <a:rPr lang="en-US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𝑆𝐷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</m:rad>
                          </m:den>
                        </m:f>
                      </m:den>
                    </m:f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>
                          <m:fPr>
                            <m:ctrlP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69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rad>
                          </m:den>
                        </m:f>
                      </m:den>
                    </m:f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>
                          <m:fPr>
                            <m:ctrlPr>
                              <a:rPr lang="en-US" i="1" dirty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b="0" i="1" dirty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b="0" i="1" dirty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69</m:t>
                            </m:r>
                          </m:num>
                          <m:den>
                            <m:r>
                              <a:rPr lang="en-US" b="0" i="1" dirty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b="0" i="1" dirty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b="0" i="1" dirty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16</m:t>
                            </m:r>
                          </m:den>
                        </m:f>
                      </m:den>
                    </m:f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=</a:t>
                </a:r>
                <a:r>
                  <a:rPr lang="en-US" dirty="0">
                    <a:solidFill>
                      <a:srgbClr val="7030A0"/>
                    </a:solidFill>
                  </a:rPr>
                  <a:t>1.88</a:t>
                </a:r>
              </a:p>
              <a:p>
                <a:r>
                  <a:rPr lang="ar-IQ" dirty="0">
                    <a:solidFill>
                      <a:srgbClr val="7030A0"/>
                    </a:solidFill>
                  </a:rPr>
                  <a:t>درجه </a:t>
                </a:r>
                <a:r>
                  <a:rPr lang="ar-IQ" dirty="0" err="1">
                    <a:solidFill>
                      <a:srgbClr val="7030A0"/>
                    </a:solidFill>
                  </a:rPr>
                  <a:t>الحريه</a:t>
                </a:r>
                <a:r>
                  <a:rPr lang="ar-IQ" dirty="0">
                    <a:solidFill>
                      <a:srgbClr val="7030A0"/>
                    </a:solidFill>
                  </a:rPr>
                  <a:t> </a:t>
                </a:r>
                <a:r>
                  <a:rPr lang="en-US" dirty="0">
                    <a:solidFill>
                      <a:srgbClr val="7030A0"/>
                    </a:solidFill>
                  </a:rPr>
                  <a:t>9 </a:t>
                </a:r>
                <a:r>
                  <a:rPr lang="ar-IQ" dirty="0">
                    <a:solidFill>
                      <a:srgbClr val="7030A0"/>
                    </a:solidFill>
                  </a:rPr>
                  <a:t>   </a:t>
                </a:r>
                <a:r>
                  <a:rPr lang="ar-IQ" dirty="0" err="1">
                    <a:solidFill>
                      <a:srgbClr val="7030A0"/>
                    </a:solidFill>
                  </a:rPr>
                  <a:t>القيمه</a:t>
                </a:r>
                <a:r>
                  <a:rPr lang="ar-IQ" dirty="0">
                    <a:solidFill>
                      <a:srgbClr val="7030A0"/>
                    </a:solidFill>
                  </a:rPr>
                  <a:t> </a:t>
                </a:r>
                <a:r>
                  <a:rPr lang="ar-IQ" dirty="0" err="1">
                    <a:solidFill>
                      <a:srgbClr val="7030A0"/>
                    </a:solidFill>
                  </a:rPr>
                  <a:t>الجدوليه</a:t>
                </a:r>
                <a:r>
                  <a:rPr lang="ar-IQ" dirty="0">
                    <a:solidFill>
                      <a:srgbClr val="7030A0"/>
                    </a:solidFill>
                  </a:rPr>
                  <a:t> </a:t>
                </a:r>
                <a:r>
                  <a:rPr lang="en-US" dirty="0">
                    <a:solidFill>
                      <a:srgbClr val="7030A0"/>
                    </a:solidFill>
                  </a:rPr>
                  <a:t>2.26</a:t>
                </a:r>
                <a:endParaRPr lang="ar-IQ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" name="عنوان فرعي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79512" y="839143"/>
                <a:ext cx="8784976" cy="583021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2641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32509" y="930095"/>
            <a:ext cx="8530937" cy="1028592"/>
          </a:xfrm>
        </p:spPr>
        <p:txBody>
          <a:bodyPr>
            <a:normAutofit/>
          </a:bodyPr>
          <a:lstStyle/>
          <a:p>
            <a:r>
              <a:rPr lang="ar-IQ" sz="1800" dirty="0">
                <a:solidFill>
                  <a:schemeClr val="accent1">
                    <a:lumMod val="75000"/>
                  </a:schemeClr>
                </a:solidFill>
              </a:rPr>
              <a:t>قام مدرس </a:t>
            </a:r>
            <a:r>
              <a:rPr lang="ar-IQ" sz="1800" dirty="0" err="1">
                <a:solidFill>
                  <a:schemeClr val="accent1">
                    <a:lumMod val="75000"/>
                  </a:schemeClr>
                </a:solidFill>
              </a:rPr>
              <a:t>بأختبار</a:t>
            </a:r>
            <a:r>
              <a:rPr lang="ar-IQ" sz="1800" dirty="0">
                <a:solidFill>
                  <a:schemeClr val="accent1">
                    <a:lumMod val="75000"/>
                  </a:schemeClr>
                </a:solidFill>
              </a:rPr>
              <a:t> طلبه عددهم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10</a:t>
            </a:r>
            <a:r>
              <a:rPr lang="ar-IQ" sz="1800" dirty="0">
                <a:solidFill>
                  <a:schemeClr val="accent1">
                    <a:lumMod val="75000"/>
                  </a:schemeClr>
                </a:solidFill>
              </a:rPr>
              <a:t> في ماده </a:t>
            </a:r>
            <a:r>
              <a:rPr lang="ar-IQ" sz="1800" dirty="0">
                <a:solidFill>
                  <a:schemeClr val="accent4">
                    <a:lumMod val="75000"/>
                  </a:schemeClr>
                </a:solidFill>
              </a:rPr>
              <a:t>اللغه العربيه والاسلاميه </a:t>
            </a:r>
            <a:r>
              <a:rPr lang="ar-IQ" sz="1800" dirty="0">
                <a:solidFill>
                  <a:schemeClr val="accent1">
                    <a:lumMod val="75000"/>
                  </a:schemeClr>
                </a:solidFill>
              </a:rPr>
              <a:t>وقام بختبار الفرض عندالمستوى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en-US" sz="1800" dirty="0">
                <a:solidFill>
                  <a:srgbClr val="FF0000"/>
                </a:solidFill>
              </a:rPr>
              <a:t>.05</a:t>
            </a:r>
            <a:br>
              <a:rPr lang="en-US" sz="1800" dirty="0">
                <a:solidFill>
                  <a:srgbClr val="FF0000"/>
                </a:solidFill>
              </a:rPr>
            </a:br>
            <a:r>
              <a:rPr lang="ar-IQ" sz="1800" dirty="0">
                <a:solidFill>
                  <a:srgbClr val="00B050"/>
                </a:solidFill>
              </a:rPr>
              <a:t>اختبار تائي لعينتين مترباطتين 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5082" y="2091849"/>
            <a:ext cx="9008918" cy="3908902"/>
          </a:xfrm>
        </p:spPr>
        <p:txBody>
          <a:bodyPr/>
          <a:lstStyle/>
          <a:p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جدول 4"/>
              <p:cNvGraphicFramePr>
                <a:graphicFrameLocks noGrp="1"/>
              </p:cNvGraphicFramePr>
              <p:nvPr/>
            </p:nvGraphicFramePr>
            <p:xfrm>
              <a:off x="145477" y="2091849"/>
              <a:ext cx="8842660" cy="3567113"/>
            </p:xfrm>
            <a:graphic>
              <a:graphicData uri="http://schemas.openxmlformats.org/drawingml/2006/table">
                <a:tbl>
                  <a:tblPr rtl="1" firstRow="1" bandRow="1">
                    <a:tableStyleId>{5C22544A-7EE6-4342-B048-85BDC9FD1C3A}</a:tableStyleId>
                  </a:tblPr>
                  <a:tblGrid>
                    <a:gridCol w="1768532">
                      <a:extLst>
                        <a:ext uri="{9D8B030D-6E8A-4147-A177-3AD203B41FA5}">
                          <a16:colId xmlns:a16="http://schemas.microsoft.com/office/drawing/2014/main" val="2396091454"/>
                        </a:ext>
                      </a:extLst>
                    </a:gridCol>
                    <a:gridCol w="1768532">
                      <a:extLst>
                        <a:ext uri="{9D8B030D-6E8A-4147-A177-3AD203B41FA5}">
                          <a16:colId xmlns:a16="http://schemas.microsoft.com/office/drawing/2014/main" val="3870442424"/>
                        </a:ext>
                      </a:extLst>
                    </a:gridCol>
                    <a:gridCol w="1768532">
                      <a:extLst>
                        <a:ext uri="{9D8B030D-6E8A-4147-A177-3AD203B41FA5}">
                          <a16:colId xmlns:a16="http://schemas.microsoft.com/office/drawing/2014/main" val="1059149520"/>
                        </a:ext>
                      </a:extLst>
                    </a:gridCol>
                    <a:gridCol w="1768532">
                      <a:extLst>
                        <a:ext uri="{9D8B030D-6E8A-4147-A177-3AD203B41FA5}">
                          <a16:colId xmlns:a16="http://schemas.microsoft.com/office/drawing/2014/main" val="2566668240"/>
                        </a:ext>
                      </a:extLst>
                    </a:gridCol>
                    <a:gridCol w="1768532">
                      <a:extLst>
                        <a:ext uri="{9D8B030D-6E8A-4147-A177-3AD203B41FA5}">
                          <a16:colId xmlns:a16="http://schemas.microsoft.com/office/drawing/2014/main" val="2793746155"/>
                        </a:ext>
                      </a:extLst>
                    </a:gridCol>
                  </a:tblGrid>
                  <a:tr h="278987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ar-IQ" sz="1400" dirty="0"/>
                            <a:t>تسلسل</a:t>
                          </a:r>
                          <a:r>
                            <a:rPr lang="ar-IQ" sz="1400" baseline="0" dirty="0"/>
                            <a:t> 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x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Y=(26-24)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ar-IQ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400" b="1" i="1" smtClean="0">
                                        <a:latin typeface="Cambria Math" panose="02040503050406030204" pitchFamily="18" charset="0"/>
                                      </a:rPr>
                                      <m:t>𝒅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ar-IQ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1" i="1" smtClean="0">
                                        <a:latin typeface="Cambria Math" panose="02040503050406030204" pitchFamily="18" charset="0"/>
                                      </a:rPr>
                                      <m:t>𝒅</m:t>
                                    </m:r>
                                  </m:e>
                                  <m:sup>
                                    <m:r>
                                      <a:rPr lang="ar-IQ" sz="14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ar-IQ" sz="1400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985875160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1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24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26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2-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4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57384843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2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28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30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2-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4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2460275950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3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32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37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5-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25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2679979638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4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18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22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4-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16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890397877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5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24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29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5-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25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93943854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6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36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40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4-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16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2086193431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7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40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38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2+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4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2598452335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8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37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41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4-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16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803622004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9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24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29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5-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25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790858190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10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20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28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8-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64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3621462659"/>
                      </a:ext>
                    </a:extLst>
                  </a:tr>
                  <a:tr h="446913">
                    <a:tc>
                      <a:txBody>
                        <a:bodyPr/>
                        <a:lstStyle/>
                        <a:p>
                          <a:pPr rtl="1"/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endParaRPr lang="ar-IQ" sz="140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ar-IQ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eqArr>
                                    <m:eqArrPr>
                                      <m:ctrlPr>
                                        <a:rPr lang="ar-IQ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ar-IQ" sz="1400" b="0" i="1" smtClean="0">
                                          <a:latin typeface="Cambria Math" panose="02040503050406030204" pitchFamily="18" charset="0"/>
                                        </a:rPr>
                                        <m:t>39</m:t>
                                      </m:r>
                                      <m:r>
                                        <a:rPr lang="ar-IQ" sz="14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</m:e>
                                    <m:e>
                                      <m:r>
                                        <a:rPr lang="ar-IQ" sz="1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ar-IQ" sz="1400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</m:e>
                                  </m:eqArr>
                                </m:num>
                                <m:den>
                                  <m:r>
                                    <a:rPr lang="ar-IQ" sz="1400" b="0" i="1" smtClean="0">
                                      <a:latin typeface="Cambria Math" panose="02040503050406030204" pitchFamily="18" charset="0"/>
                                    </a:rPr>
                                    <m:t>37</m:t>
                                  </m:r>
                                  <m:r>
                                    <a:rPr lang="ar-IQ" sz="1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400" baseline="0" dirty="0"/>
                            <a:t>             </a:t>
                          </a:r>
                          <a:r>
                            <a:rPr lang="ar-IQ" sz="1400" baseline="0" dirty="0"/>
                            <a:t>   ناخذ السالب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199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35479783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جدول 4"/>
              <p:cNvGraphicFramePr>
                <a:graphicFrameLocks noGrp="1"/>
              </p:cNvGraphicFramePr>
              <p:nvPr/>
            </p:nvGraphicFramePr>
            <p:xfrm>
              <a:off x="145477" y="2091849"/>
              <a:ext cx="8842660" cy="3567113"/>
            </p:xfrm>
            <a:graphic>
              <a:graphicData uri="http://schemas.openxmlformats.org/drawingml/2006/table">
                <a:tbl>
                  <a:tblPr rtl="1" firstRow="1" bandRow="1">
                    <a:tableStyleId>{5C22544A-7EE6-4342-B048-85BDC9FD1C3A}</a:tableStyleId>
                  </a:tblPr>
                  <a:tblGrid>
                    <a:gridCol w="1768532">
                      <a:extLst>
                        <a:ext uri="{9D8B030D-6E8A-4147-A177-3AD203B41FA5}">
                          <a16:colId xmlns:a16="http://schemas.microsoft.com/office/drawing/2014/main" val="2396091454"/>
                        </a:ext>
                      </a:extLst>
                    </a:gridCol>
                    <a:gridCol w="1768532">
                      <a:extLst>
                        <a:ext uri="{9D8B030D-6E8A-4147-A177-3AD203B41FA5}">
                          <a16:colId xmlns:a16="http://schemas.microsoft.com/office/drawing/2014/main" val="3870442424"/>
                        </a:ext>
                      </a:extLst>
                    </a:gridCol>
                    <a:gridCol w="1768532">
                      <a:extLst>
                        <a:ext uri="{9D8B030D-6E8A-4147-A177-3AD203B41FA5}">
                          <a16:colId xmlns:a16="http://schemas.microsoft.com/office/drawing/2014/main" val="1059149520"/>
                        </a:ext>
                      </a:extLst>
                    </a:gridCol>
                    <a:gridCol w="1768532">
                      <a:extLst>
                        <a:ext uri="{9D8B030D-6E8A-4147-A177-3AD203B41FA5}">
                          <a16:colId xmlns:a16="http://schemas.microsoft.com/office/drawing/2014/main" val="2566668240"/>
                        </a:ext>
                      </a:extLst>
                    </a:gridCol>
                    <a:gridCol w="1768532">
                      <a:extLst>
                        <a:ext uri="{9D8B030D-6E8A-4147-A177-3AD203B41FA5}">
                          <a16:colId xmlns:a16="http://schemas.microsoft.com/office/drawing/2014/main" val="2793746155"/>
                        </a:ext>
                      </a:extLst>
                    </a:gridCol>
                  </a:tblGrid>
                  <a:tr h="286830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ar-IQ" sz="1400" dirty="0"/>
                            <a:t>تسلسل</a:t>
                          </a:r>
                          <a:r>
                            <a:rPr lang="ar-IQ" sz="1400" baseline="0" dirty="0"/>
                            <a:t> 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x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Y=(26-24)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2"/>
                          <a:stretch>
                            <a:fillRect l="-299656" t="-6383" r="-101031" b="-11553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2"/>
                          <a:stretch>
                            <a:fillRect l="-401034" t="-6383" r="-1379" b="-115531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85875160"/>
                      </a:ext>
                    </a:extLst>
                  </a:tr>
                  <a:tr h="281940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1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24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26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2-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4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57384843"/>
                      </a:ext>
                    </a:extLst>
                  </a:tr>
                  <a:tr h="281940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2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28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30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2-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4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2460275950"/>
                      </a:ext>
                    </a:extLst>
                  </a:tr>
                  <a:tr h="281940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3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32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37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5-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25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2679979638"/>
                      </a:ext>
                    </a:extLst>
                  </a:tr>
                  <a:tr h="281940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4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18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22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4-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16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890397877"/>
                      </a:ext>
                    </a:extLst>
                  </a:tr>
                  <a:tr h="281940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5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24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29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5-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25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93943854"/>
                      </a:ext>
                    </a:extLst>
                  </a:tr>
                  <a:tr h="281940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6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36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40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4-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16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2086193431"/>
                      </a:ext>
                    </a:extLst>
                  </a:tr>
                  <a:tr h="281940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7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40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38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2+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4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2598452335"/>
                      </a:ext>
                    </a:extLst>
                  </a:tr>
                  <a:tr h="281940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8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37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41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4-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16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803622004"/>
                      </a:ext>
                    </a:extLst>
                  </a:tr>
                  <a:tr h="281940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9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24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29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5-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25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790858190"/>
                      </a:ext>
                    </a:extLst>
                  </a:tr>
                  <a:tr h="281940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10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20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28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8-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64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3621462659"/>
                      </a:ext>
                    </a:extLst>
                  </a:tr>
                  <a:tr h="460883">
                    <a:tc>
                      <a:txBody>
                        <a:bodyPr/>
                        <a:lstStyle/>
                        <a:p>
                          <a:pPr rtl="1"/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endParaRPr lang="ar-IQ" sz="140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rtl="1"/>
                          <a:endParaRPr lang="ar-IQ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2"/>
                          <a:stretch>
                            <a:fillRect l="-299656" t="-675000" r="-101031" b="-5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400" dirty="0"/>
                            <a:t>199</a:t>
                          </a:r>
                          <a:endParaRPr lang="ar-IQ" sz="1400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354797835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99616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226128" y="857250"/>
            <a:ext cx="6691745" cy="689372"/>
          </a:xfrm>
        </p:spPr>
        <p:txBody>
          <a:bodyPr>
            <a:normAutofit fontScale="90000"/>
          </a:bodyPr>
          <a:lstStyle/>
          <a:p>
            <a:r>
              <a:rPr lang="ar-IQ" dirty="0">
                <a:solidFill>
                  <a:srgbClr val="92D050"/>
                </a:solidFill>
              </a:rPr>
              <a:t>حل السؤال الثاني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وان فرعي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-4818" y="1166385"/>
                <a:ext cx="9141088" cy="4525229"/>
              </a:xfrm>
            </p:spPr>
            <p:txBody>
              <a:bodyPr>
                <a:normAutofit fontScale="70000" lnSpcReduction="20000"/>
              </a:bodyPr>
              <a:lstStyle/>
              <a:p>
                <a:endParaRPr lang="en-US" dirty="0">
                  <a:solidFill>
                    <a:srgbClr val="0070C0"/>
                  </a:solidFill>
                </a:endParaRPr>
              </a:p>
              <a:p>
                <a:r>
                  <a:rPr lang="en-US" dirty="0" err="1">
                    <a:solidFill>
                      <a:srgbClr val="0070C0"/>
                    </a:solidFill>
                  </a:rPr>
                  <a:t>sd</a:t>
                </a:r>
                <a:r>
                  <a:rPr lang="en-US" dirty="0">
                    <a:solidFill>
                      <a:srgbClr val="0070C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en-US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nary>
                              </m:e>
                              <m:sup/>
                            </m:sSup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en-US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  <m:r>
                                      <a:rPr lang="en-US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nary>
                              </m:e>
                              <m:sup>
                                <m:r>
                                  <a:rPr lang="en-US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num>
                      <m:den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  <m:r>
                                  <a:rPr lang="en-US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199</m:t>
                                </m:r>
                                <m:r>
                                  <a:rPr lang="en-US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sup/>
                            </m:sSup>
                            <m:sSup>
                              <m:sSupPr>
                                <m:ctrlPr>
                                  <a:rPr lang="en-US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(−</m:t>
                                </m:r>
                                <m:r>
                                  <a:rPr lang="en-US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37</m:t>
                                </m:r>
                                <m:r>
                                  <a:rPr lang="en-US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num>
                      <m:den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90</m:t>
                        </m:r>
                      </m:den>
                    </m:f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400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1990</m:t>
                            </m:r>
                            <m:r>
                              <a:rPr lang="en-US" sz="2400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1369</m:t>
                            </m:r>
                          </m:e>
                        </m:rad>
                      </m:num>
                      <m:den>
                        <m:r>
                          <a:rPr lang="en-US" sz="24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90</m:t>
                        </m:r>
                        <m:r>
                          <a:rPr lang="en-US" sz="24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ar-IQ" dirty="0">
                    <a:solidFill>
                      <a:srgbClr val="0070C0"/>
                    </a:solidFill>
                  </a:rPr>
                  <a:t>     </a:t>
                </a:r>
                <a:r>
                  <a:rPr lang="en-US" dirty="0">
                    <a:solidFill>
                      <a:srgbClr val="0070C0"/>
                    </a:solidFill>
                  </a:rPr>
                  <a:t>3.7</a:t>
                </a:r>
                <a:r>
                  <a:rPr lang="ar-IQ" dirty="0">
                    <a:solidFill>
                      <a:srgbClr val="0070C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IQ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37</m:t>
                        </m:r>
                        <m:r>
                          <a:rPr lang="ar-IQ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num>
                      <m:den>
                        <m:r>
                          <a:rPr lang="ar-IQ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ar-IQ" dirty="0">
                    <a:solidFill>
                      <a:srgbClr val="0070C0"/>
                    </a:solidFill>
                  </a:rPr>
                  <a:t>  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ar-IQ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acc>
                    <m:r>
                      <a:rPr lang="ar-IQ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r-IQ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ar-IQ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nary>
                      </m:num>
                      <m:den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  <a:p>
                <a:endParaRPr lang="en-US" dirty="0">
                  <a:solidFill>
                    <a:srgbClr val="0070C0"/>
                  </a:solidFill>
                </a:endParaRPr>
              </a:p>
              <a:p>
                <a:r>
                  <a:rPr lang="en-US" dirty="0">
                    <a:solidFill>
                      <a:srgbClr val="0070C0"/>
                    </a:solidFill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  <m: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21</m:t>
                            </m:r>
                          </m:e>
                        </m:rad>
                      </m:num>
                      <m:den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90</m:t>
                        </m:r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= </a:t>
                </a:r>
                <a:r>
                  <a:rPr lang="en-US" dirty="0">
                    <a:solidFill>
                      <a:srgbClr val="FF0000"/>
                    </a:solidFill>
                  </a:rPr>
                  <a:t>2.63</a:t>
                </a:r>
                <a:endParaRPr lang="ar-IQ" dirty="0">
                  <a:solidFill>
                    <a:srgbClr val="0070C0"/>
                  </a:solidFill>
                </a:endParaRPr>
              </a:p>
              <a:p>
                <a:endParaRPr lang="en-US" dirty="0">
                  <a:solidFill>
                    <a:srgbClr val="0070C0"/>
                  </a:solidFill>
                </a:endParaRPr>
              </a:p>
              <a:p>
                <a:r>
                  <a:rPr lang="en-US" sz="2400" dirty="0">
                    <a:solidFill>
                      <a:srgbClr val="0070C0"/>
                    </a:solidFill>
                  </a:rPr>
                  <a:t>T=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en-US" sz="2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acc>
                      </m:num>
                      <m:den>
                        <m:f>
                          <m:fPr>
                            <m:ctrlPr>
                              <a:rPr lang="en-US" sz="2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𝑠𝑑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4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ar-IQ" sz="24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rad>
                          </m:den>
                        </m:f>
                      </m:den>
                    </m:f>
                  </m:oMath>
                </a14:m>
                <a:r>
                  <a:rPr lang="en-US" sz="2400" dirty="0">
                    <a:solidFill>
                      <a:srgbClr val="0070C0"/>
                    </a:solidFill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ar-IQ" sz="24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sz="24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num>
                      <m:den>
                        <m:f>
                          <m:fPr>
                            <m:ctrlPr>
                              <a:rPr lang="en-US" sz="2400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400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2400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63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400" i="1" dirty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i="1" dirty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rad>
                          </m:den>
                        </m:f>
                      </m:den>
                    </m:f>
                  </m:oMath>
                </a14:m>
                <a:r>
                  <a:rPr lang="en-US" sz="2400" dirty="0">
                    <a:solidFill>
                      <a:srgbClr val="0070C0"/>
                    </a:solidFill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ar-IQ" sz="24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sz="24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num>
                      <m:den>
                        <m:f>
                          <m:fPr>
                            <m:ctrlPr>
                              <a:rPr lang="en-US" sz="2400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400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2400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63</m:t>
                            </m:r>
                          </m:num>
                          <m:den>
                            <m:r>
                              <a:rPr lang="en-US" sz="2400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2400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2400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16</m:t>
                            </m:r>
                          </m:den>
                        </m:f>
                        <m:r>
                          <a:rPr lang="en-US" sz="24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  <m:r>
                      <a:rPr lang="ar-IQ" sz="2400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     </m:t>
                    </m:r>
                    <m:r>
                      <a:rPr lang="ar-IQ" sz="2400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على</m:t>
                    </m:r>
                    <m:r>
                      <a:rPr lang="ar-IQ" sz="2400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ar-IQ" sz="2400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يقسم</m:t>
                    </m:r>
                    <m:r>
                      <a:rPr lang="ar-IQ" sz="2400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        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ar-IQ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83</m:t>
                        </m:r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=4.45 </a:t>
                </a:r>
                <a:r>
                  <a:rPr lang="ar-IQ" dirty="0">
                    <a:solidFill>
                      <a:srgbClr val="0070C0"/>
                    </a:solidFill>
                  </a:rPr>
                  <a:t>                      </a:t>
                </a:r>
                <a:endParaRPr lang="en-US" dirty="0">
                  <a:solidFill>
                    <a:srgbClr val="0070C0"/>
                  </a:solidFill>
                </a:endParaRPr>
              </a:p>
              <a:p>
                <a:r>
                  <a:rPr lang="ar-IQ" dirty="0" err="1">
                    <a:solidFill>
                      <a:srgbClr val="FF0000"/>
                    </a:solidFill>
                  </a:rPr>
                  <a:t>القيمه</a:t>
                </a:r>
                <a:r>
                  <a:rPr lang="ar-IQ" dirty="0">
                    <a:solidFill>
                      <a:srgbClr val="FF0000"/>
                    </a:solidFill>
                  </a:rPr>
                  <a:t> </a:t>
                </a:r>
                <a:r>
                  <a:rPr lang="ar-IQ" dirty="0" err="1">
                    <a:solidFill>
                      <a:srgbClr val="FF0000"/>
                    </a:solidFill>
                  </a:rPr>
                  <a:t>المحسوبه</a:t>
                </a:r>
                <a:r>
                  <a:rPr lang="ar-IQ" dirty="0">
                    <a:solidFill>
                      <a:srgbClr val="FF0000"/>
                    </a:solidFill>
                  </a:rPr>
                  <a:t>  </a:t>
                </a:r>
                <a:r>
                  <a:rPr lang="en-US" dirty="0">
                    <a:solidFill>
                      <a:srgbClr val="FF0000"/>
                    </a:solidFill>
                  </a:rPr>
                  <a:t>4.45</a:t>
                </a:r>
                <a:r>
                  <a:rPr lang="ar-IQ" dirty="0">
                    <a:solidFill>
                      <a:srgbClr val="FF0000"/>
                    </a:solidFill>
                  </a:rPr>
                  <a:t>   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r>
                  <a:rPr lang="ar-IQ" dirty="0">
                    <a:solidFill>
                      <a:srgbClr val="FF0000"/>
                    </a:solidFill>
                  </a:rPr>
                  <a:t>                                               </a:t>
                </a:r>
                <a:r>
                  <a:rPr lang="ar-IQ" dirty="0" err="1">
                    <a:solidFill>
                      <a:srgbClr val="FF0000"/>
                    </a:solidFill>
                  </a:rPr>
                  <a:t>القيمه</a:t>
                </a:r>
                <a:r>
                  <a:rPr lang="ar-IQ" dirty="0">
                    <a:solidFill>
                      <a:srgbClr val="FF0000"/>
                    </a:solidFill>
                  </a:rPr>
                  <a:t> </a:t>
                </a:r>
                <a:r>
                  <a:rPr lang="ar-IQ" dirty="0" err="1">
                    <a:solidFill>
                      <a:srgbClr val="FF0000"/>
                    </a:solidFill>
                  </a:rPr>
                  <a:t>الجدوليه</a:t>
                </a:r>
                <a:r>
                  <a:rPr lang="ar-IQ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>
                    <a:solidFill>
                      <a:srgbClr val="FF0000"/>
                    </a:solidFill>
                  </a:rPr>
                  <a:t>2.26  </a:t>
                </a:r>
                <a:r>
                  <a:rPr lang="ar-IQ" dirty="0">
                    <a:solidFill>
                      <a:srgbClr val="FF0000"/>
                    </a:solidFill>
                  </a:rPr>
                  <a:t>             نقبل البديله ونرفض الصفريه</a:t>
                </a:r>
              </a:p>
            </p:txBody>
          </p:sp>
        </mc:Choice>
        <mc:Fallback xmlns="">
          <p:sp>
            <p:nvSpPr>
              <p:cNvPr id="3" name="عنوان فرعي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-4818" y="1166385"/>
                <a:ext cx="9141088" cy="452522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سهم منحني إلى اليسار 9"/>
          <p:cNvSpPr/>
          <p:nvPr/>
        </p:nvSpPr>
        <p:spPr>
          <a:xfrm>
            <a:off x="3979719" y="3584863"/>
            <a:ext cx="394855" cy="30133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1350">
              <a:solidFill>
                <a:schemeClr val="tx1"/>
              </a:solidFill>
            </a:endParaRPr>
          </a:p>
        </p:txBody>
      </p:sp>
      <p:cxnSp>
        <p:nvCxnSpPr>
          <p:cNvPr id="14" name="رابط مستقيم 13"/>
          <p:cNvCxnSpPr/>
          <p:nvPr/>
        </p:nvCxnSpPr>
        <p:spPr>
          <a:xfrm flipV="1">
            <a:off x="218210" y="5924442"/>
            <a:ext cx="8769928" cy="41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5483240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383</Words>
  <Application>Microsoft Office PowerPoint</Application>
  <PresentationFormat>On-screen Show (4:3)</PresentationFormat>
  <Paragraphs>146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 Math</vt:lpstr>
      <vt:lpstr>سمة Office</vt:lpstr>
      <vt:lpstr>الاحصاء الاستدلالي  الصف الثالث الاختبار التائي لعينتين مترابطتين</vt:lpstr>
      <vt:lpstr>شروط اختبارالتائي لعينتين مترابطتين </vt:lpstr>
      <vt:lpstr>حصل 10 طلاب في أختبارين احدهما في علوم والاخر في الرياضيات اختبر الفرضيه الصفرية عند مستوى دلاله 0.05 اختبار التائي لعينتين  مترابطتين </vt:lpstr>
      <vt:lpstr>اختبري الفرق بين الاختبار الاول والثاني</vt:lpstr>
      <vt:lpstr>قام مدرس بأختبار طلبه عددهم 10 في ماده اللغه العربيه والاسلاميه وقام بختبار الفرض عندالمستوى0.05 اختبار تائي لعينتين مترباطتين </vt:lpstr>
      <vt:lpstr>حل السؤال الثاني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حصل 10 طلاب في أختبارين احدهما في علوم والاخر في الرياضيات اختبر الفرضيه الصفرية عند مستوى دلاله 0.05</dc:title>
  <dc:creator>HOSAM-ALKORDY</dc:creator>
  <cp:lastModifiedBy>saba ali talal</cp:lastModifiedBy>
  <cp:revision>31</cp:revision>
  <dcterms:created xsi:type="dcterms:W3CDTF">2018-02-16T18:06:11Z</dcterms:created>
  <dcterms:modified xsi:type="dcterms:W3CDTF">2024-01-11T05:54:40Z</dcterms:modified>
</cp:coreProperties>
</file>