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media/audio10.wav" ContentType="audio/wav"/>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67" r:id="rId2"/>
    <p:sldId id="256" r:id="rId3"/>
    <p:sldId id="257" r:id="rId4"/>
    <p:sldId id="258" r:id="rId5"/>
    <p:sldId id="259" r:id="rId6"/>
    <p:sldId id="260" r:id="rId7"/>
    <p:sldId id="261" r:id="rId8"/>
    <p:sldId id="266"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26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0.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0.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0.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2411309537"/>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4" name="cashreg.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243548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29094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2410134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5899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3810550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755572223"/>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2197680562"/>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4" name="cashreg.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1433353402"/>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3164361516"/>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4" name="cashreg.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733245539"/>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3716294972"/>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4001339794"/>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1828527168"/>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1159777379"/>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27741A-D28F-4077-BD6D-E520CCAB65D4}" type="datetimeFigureOut">
              <a:rPr lang="ar-IQ" smtClean="0"/>
              <a:pPr/>
              <a:t>01/07/1445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AE834C-1132-42C1-92B1-A84B2F80FCC1}" type="slidenum">
              <a:rPr lang="ar-IQ" smtClean="0"/>
              <a:pPr/>
              <a:t>‹#›</a:t>
            </a:fld>
            <a:endParaRPr lang="ar-IQ"/>
          </a:p>
        </p:txBody>
      </p:sp>
    </p:spTree>
    <p:extLst>
      <p:ext uri="{BB962C8B-B14F-4D97-AF65-F5344CB8AC3E}">
        <p14:creationId xmlns:p14="http://schemas.microsoft.com/office/powerpoint/2010/main" val="4840621"/>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1" name="cashreg.wav"/>
          </p:stSnd>
        </p:sndAc>
      </p:transition>
    </mc:Choice>
    <mc:Fallback xmlns="">
      <p:transition spd="slow">
        <p:fade/>
        <p:sndAc>
          <p:stSnd>
            <p:snd r:embed="rId3" name="cashreg.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21" Type="http://schemas.openxmlformats.org/officeDocument/2006/relationships/audio" Target="../media/audio10.wav"/><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27741A-D28F-4077-BD6D-E520CCAB65D4}" type="datetimeFigureOut">
              <a:rPr lang="ar-IQ" smtClean="0"/>
              <a:pPr/>
              <a:t>01/07/1445</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AE834C-1132-42C1-92B1-A84B2F80FCC1}" type="slidenum">
              <a:rPr lang="ar-IQ" smtClean="0"/>
              <a:pPr/>
              <a:t>‹#›</a:t>
            </a:fld>
            <a:endParaRPr lang="ar-IQ"/>
          </a:p>
        </p:txBody>
      </p:sp>
    </p:spTree>
    <p:extLst>
      <p:ext uri="{BB962C8B-B14F-4D97-AF65-F5344CB8AC3E}">
        <p14:creationId xmlns:p14="http://schemas.microsoft.com/office/powerpoint/2010/main" val="27496913"/>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mc:AlternateContent xmlns:mc="http://schemas.openxmlformats.org/markup-compatibility/2006" xmlns:p14="http://schemas.microsoft.com/office/powerpoint/2010/main">
    <mc:Choice Requires="p14">
      <p:transition spd="slow" p14:dur="3400">
        <p14:reveal/>
        <p:sndAc>
          <p:stSnd>
            <p:snd r:embed="rId18" name="cashreg.wav"/>
          </p:stSnd>
        </p:sndAc>
      </p:transition>
    </mc:Choice>
    <mc:Fallback xmlns="">
      <p:transition spd="slow">
        <p:fade/>
        <p:sndAc>
          <p:stSnd>
            <p:snd r:embed="rId21" name="cashreg.wav"/>
          </p:stSnd>
        </p:sndAc>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0.wav"/></Relationships>
</file>

<file path=ppt/slides/_rels/slide2.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0.wav"/><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3.xml"/><Relationship Id="rId6" Type="http://schemas.openxmlformats.org/officeDocument/2006/relationships/audio" Target="../media/audio10.wav"/><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C86B-E81C-1F81-0EB8-FCE5760F1BF7}"/>
              </a:ext>
            </a:extLst>
          </p:cNvPr>
          <p:cNvSpPr>
            <a:spLocks noGrp="1"/>
          </p:cNvSpPr>
          <p:nvPr>
            <p:ph type="ctrTitle"/>
          </p:nvPr>
        </p:nvSpPr>
        <p:spPr>
          <a:xfrm>
            <a:off x="1507067" y="731520"/>
            <a:ext cx="7766936" cy="4766310"/>
          </a:xfrm>
        </p:spPr>
        <p:txBody>
          <a:bodyPr/>
          <a:lstStyle/>
          <a:p>
            <a:pPr algn="ctr"/>
            <a:r>
              <a:rPr lang="ar-IQ" dirty="0"/>
              <a:t>الاحصاء الاستدلالي </a:t>
            </a:r>
            <a:br>
              <a:rPr lang="ar-IQ" dirty="0"/>
            </a:br>
            <a:r>
              <a:rPr lang="ar-IQ" dirty="0"/>
              <a:t>الصف الثالث </a:t>
            </a:r>
            <a:br>
              <a:rPr lang="ar-IQ" dirty="0"/>
            </a:br>
            <a:r>
              <a:rPr lang="ar-IQ" dirty="0"/>
              <a:t>الاختبار التائي لعينتين مستقلتين</a:t>
            </a:r>
            <a:br>
              <a:rPr lang="ar-IQ"/>
            </a:br>
            <a:r>
              <a:rPr lang="ar-IQ"/>
              <a:t>ا.م.د.صبا علي طلال</a:t>
            </a:r>
            <a:endParaRPr lang="en-US" dirty="0"/>
          </a:p>
        </p:txBody>
      </p:sp>
      <p:sp>
        <p:nvSpPr>
          <p:cNvPr id="3" name="Subtitle 2">
            <a:extLst>
              <a:ext uri="{FF2B5EF4-FFF2-40B4-BE49-F238E27FC236}">
                <a16:creationId xmlns:a16="http://schemas.microsoft.com/office/drawing/2014/main" id="{8D441E97-55BE-2483-C26C-CE0B365EF82D}"/>
              </a:ext>
            </a:extLst>
          </p:cNvPr>
          <p:cNvSpPr>
            <a:spLocks noGrp="1"/>
          </p:cNvSpPr>
          <p:nvPr>
            <p:ph type="subTitle" idx="1"/>
          </p:nvPr>
        </p:nvSpPr>
        <p:spPr>
          <a:xfrm flipV="1">
            <a:off x="1507067" y="5147732"/>
            <a:ext cx="7766936" cy="350098"/>
          </a:xfrm>
        </p:spPr>
        <p:txBody>
          <a:bodyPr>
            <a:normAutofit lnSpcReduction="10000"/>
          </a:bodyPr>
          <a:lstStyle/>
          <a:p>
            <a:endParaRPr lang="ar-IQ" dirty="0"/>
          </a:p>
          <a:p>
            <a:endParaRPr lang="en-US" dirty="0"/>
          </a:p>
        </p:txBody>
      </p:sp>
    </p:spTree>
    <p:extLst>
      <p:ext uri="{BB962C8B-B14F-4D97-AF65-F5344CB8AC3E}">
        <p14:creationId xmlns:p14="http://schemas.microsoft.com/office/powerpoint/2010/main" val="2632267924"/>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4" name="cashreg.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03200"/>
            <a:ext cx="7546622" cy="2678545"/>
          </a:xfrm>
        </p:spPr>
        <p:txBody>
          <a:bodyPr>
            <a:normAutofit/>
          </a:bodyPr>
          <a:lstStyle/>
          <a:p>
            <a:r>
              <a:rPr lang="ar-IQ" b="1" dirty="0"/>
              <a:t>الاختبار التائي لعينتين مستقلتين:-</a:t>
            </a:r>
            <a:br>
              <a:rPr lang="en-US" dirty="0"/>
            </a:br>
            <a:endParaRPr lang="ar-IQ" dirty="0"/>
          </a:p>
        </p:txBody>
      </p:sp>
      <p:sp>
        <p:nvSpPr>
          <p:cNvPr id="3" name="Subtitle 2"/>
          <p:cNvSpPr>
            <a:spLocks noGrp="1"/>
          </p:cNvSpPr>
          <p:nvPr>
            <p:ph type="subTitle" idx="1"/>
          </p:nvPr>
        </p:nvSpPr>
        <p:spPr>
          <a:xfrm>
            <a:off x="1524000" y="2881745"/>
            <a:ext cx="9144000" cy="3422073"/>
          </a:xfrm>
        </p:spPr>
        <p:txBody>
          <a:bodyPr>
            <a:noAutofit/>
          </a:bodyPr>
          <a:lstStyle/>
          <a:p>
            <a:pPr lvl="1" algn="just" rtl="1"/>
            <a:r>
              <a:rPr lang="ar-IQ" sz="2400" dirty="0"/>
              <a:t>* يستخدم الأختبار التائي لمعرفة دلالة الفرق بين متوسطين لمجموعتين مستقلتين ولا يشترط تساوي المجموعات.</a:t>
            </a:r>
            <a:endParaRPr lang="en-US" sz="2400" dirty="0"/>
          </a:p>
          <a:p>
            <a:pPr lvl="1" algn="just" rtl="1"/>
            <a:r>
              <a:rPr lang="ar-IQ" sz="2400" dirty="0"/>
              <a:t>* شروط الاختبار التائي:-</a:t>
            </a:r>
            <a:endParaRPr lang="en-US" sz="2400" dirty="0"/>
          </a:p>
          <a:p>
            <a:pPr lvl="1" rtl="1"/>
            <a:r>
              <a:rPr lang="ar-IQ" sz="2400" dirty="0"/>
              <a:t>1- المتغيرات مستمرة </a:t>
            </a:r>
            <a:endParaRPr lang="en-US" sz="2400" dirty="0"/>
          </a:p>
          <a:p>
            <a:pPr lvl="1" rtl="1"/>
            <a:r>
              <a:rPr lang="ar-IQ" sz="2400" dirty="0"/>
              <a:t>2- المجتمع محدد</a:t>
            </a:r>
            <a:endParaRPr lang="en-US" sz="2400" dirty="0"/>
          </a:p>
          <a:p>
            <a:pPr lvl="1" rtl="1"/>
            <a:r>
              <a:rPr lang="ar-IQ" sz="2400" dirty="0"/>
              <a:t>3- مستوى القياس فاصلي أو نسبي</a:t>
            </a:r>
            <a:endParaRPr lang="en-US" sz="2400" dirty="0"/>
          </a:p>
          <a:p>
            <a:pPr lvl="1" rtl="1"/>
            <a:r>
              <a:rPr lang="ar-IQ" sz="2400" dirty="0"/>
              <a:t>4- أن تكون العينة أكبر من 30.</a:t>
            </a:r>
          </a:p>
        </p:txBody>
      </p:sp>
    </p:spTree>
    <p:extLst>
      <p:ext uri="{BB962C8B-B14F-4D97-AF65-F5344CB8AC3E}">
        <p14:creationId xmlns:p14="http://schemas.microsoft.com/office/powerpoint/2010/main" val="3491500565"/>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3" name="cashreg.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89" y="417689"/>
            <a:ext cx="11466689" cy="3059802"/>
          </a:xfrm>
        </p:spPr>
        <p:txBody>
          <a:bodyPr>
            <a:normAutofit/>
          </a:bodyPr>
          <a:lstStyle/>
          <a:p>
            <a:pPr algn="r" rtl="1"/>
            <a:r>
              <a:rPr lang="ar-IQ" dirty="0"/>
              <a:t>مثال:- اراد باحث التعرف على أثر طريقتين في تحصيل الطلبة وبعد ان طبق كلا الطريقتين أختبر المجموعتين بأختبار بعدي فحصل على النتائج التالية:-</a:t>
            </a:r>
            <a:br>
              <a:rPr lang="en-US" dirty="0"/>
            </a:b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477491"/>
                <a:ext cx="10515600" cy="2699471"/>
              </a:xfrm>
            </p:spPr>
            <p:txBody>
              <a:bodyPr/>
              <a:lstStyle/>
              <a:p>
                <a:pPr lvl="1" algn="ctr" rtl="1"/>
                <a14:m>
                  <m:oMath xmlns:m="http://schemas.openxmlformats.org/officeDocument/2006/math">
                    <m:acc>
                      <m:accPr>
                        <m:chr m:val="̅"/>
                        <m:ctrlPr>
                          <a:rPr lang="en-US" i="1" smtClean="0">
                            <a:latin typeface="Cambria Math" panose="02040503050406030204" pitchFamily="18" charset="0"/>
                          </a:rPr>
                        </m:ctrlPr>
                      </m:accPr>
                      <m:e>
                        <m:r>
                          <m:rPr>
                            <m:sty m:val="p"/>
                          </m:rPr>
                          <a:rPr lang="en-US">
                            <a:latin typeface="Cambria Math" panose="02040503050406030204" pitchFamily="18" charset="0"/>
                          </a:rPr>
                          <m:t>x</m:t>
                        </m:r>
                      </m:e>
                    </m:acc>
                  </m:oMath>
                </a14:m>
                <a:r>
                  <a:rPr lang="en-US" baseline="-25000" dirty="0"/>
                  <a:t>1</a:t>
                </a:r>
                <a:r>
                  <a:rPr lang="en-US" dirty="0"/>
                  <a:t>= 49.66  		</a:t>
                </a:r>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x</m:t>
                        </m:r>
                      </m:e>
                    </m:acc>
                  </m:oMath>
                </a14:m>
                <a:r>
                  <a:rPr lang="en-US" baseline="-25000" dirty="0"/>
                  <a:t>2</a:t>
                </a:r>
                <a:r>
                  <a:rPr lang="en-US" dirty="0"/>
                  <a:t>= 34.15 		</a:t>
                </a: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panose="02040503050406030204" pitchFamily="18" charset="0"/>
                          </a:rPr>
                          <m:t>S</m:t>
                        </m:r>
                      </m:e>
                      <m:sub>
                        <m:r>
                          <a:rPr lang="en-US">
                            <a:latin typeface="Cambria Math" panose="02040503050406030204" pitchFamily="18" charset="0"/>
                          </a:rPr>
                          <m:t>1</m:t>
                        </m:r>
                      </m:sub>
                      <m:sup>
                        <m:r>
                          <a:rPr lang="en-US">
                            <a:latin typeface="Cambria Math" panose="02040503050406030204" pitchFamily="18" charset="0"/>
                          </a:rPr>
                          <m:t>2</m:t>
                        </m:r>
                      </m:sup>
                    </m:sSubSup>
                  </m:oMath>
                </a14:m>
                <a:r>
                  <a:rPr lang="en-US" dirty="0"/>
                  <a:t>=25.11</a:t>
                </a:r>
              </a:p>
              <a:p>
                <a:pPr algn="ctr" rtl="1"/>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panose="02040503050406030204" pitchFamily="18" charset="0"/>
                          </a:rPr>
                          <m:t>S</m:t>
                        </m:r>
                      </m:e>
                      <m:sub>
                        <m:r>
                          <a:rPr lang="en-US">
                            <a:latin typeface="Cambria Math" panose="02040503050406030204" pitchFamily="18" charset="0"/>
                          </a:rPr>
                          <m:t>2</m:t>
                        </m:r>
                      </m:sub>
                      <m:sup>
                        <m:r>
                          <a:rPr lang="en-US">
                            <a:latin typeface="Cambria Math" panose="02040503050406030204" pitchFamily="18" charset="0"/>
                          </a:rPr>
                          <m:t>2</m:t>
                        </m:r>
                      </m:sup>
                    </m:sSubSup>
                  </m:oMath>
                </a14:m>
                <a:r>
                  <a:rPr lang="en-US" dirty="0"/>
                  <a:t>=18.19 		n</a:t>
                </a:r>
                <a:r>
                  <a:rPr lang="en-US" baseline="-25000" dirty="0"/>
                  <a:t>1</a:t>
                </a:r>
                <a:r>
                  <a:rPr lang="en-US" dirty="0"/>
                  <a:t>=30 		n</a:t>
                </a:r>
                <a:r>
                  <a:rPr lang="en-US" baseline="-25000" dirty="0"/>
                  <a:t>2</a:t>
                </a:r>
                <a:r>
                  <a:rPr lang="en-US" dirty="0"/>
                  <a:t>= 35</a:t>
                </a:r>
              </a:p>
              <a:p>
                <a:pPr algn="ctr" rtl="1"/>
                <a:r>
                  <a:rPr lang="ar-IQ" dirty="0"/>
                  <a:t>أختبر الفرضية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𝐻</m:t>
                        </m:r>
                        <m:r>
                          <a:rPr lang="en-US" b="0" i="1" smtClean="0">
                            <a:latin typeface="Cambria Math" panose="02040503050406030204" pitchFamily="18" charset="0"/>
                          </a:rPr>
                          <m:t>0</m:t>
                        </m:r>
                      </m:e>
                      <m:sub>
                        <m:r>
                          <a:rPr lang="en-US" i="1">
                            <a:latin typeface="Cambria Math" panose="02040503050406030204" pitchFamily="18" charset="0"/>
                          </a:rPr>
                          <m:t>˚</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𝑀</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𝑀</m:t>
                        </m:r>
                      </m:e>
                      <m:sub>
                        <m:r>
                          <a:rPr lang="en-US" i="1">
                            <a:latin typeface="Cambria Math" panose="02040503050406030204" pitchFamily="18" charset="0"/>
                          </a:rPr>
                          <m:t>2</m:t>
                        </m:r>
                      </m:sub>
                    </m:sSub>
                  </m:oMath>
                </a14:m>
                <a:endParaRPr lang="en-US" dirty="0"/>
              </a:p>
              <a:p>
                <a:pPr algn="r" rtl="1"/>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477491"/>
                <a:ext cx="10515600" cy="2699471"/>
              </a:xfrm>
              <a:blipFill>
                <a:blip r:embed="rId3"/>
                <a:stretch>
                  <a:fillRect t="-677"/>
                </a:stretch>
              </a:blipFill>
            </p:spPr>
            <p:txBody>
              <a:bodyPr/>
              <a:lstStyle/>
              <a:p>
                <a:r>
                  <a:rPr lang="en-US">
                    <a:noFill/>
                  </a:rPr>
                  <a:t> </a:t>
                </a:r>
              </a:p>
            </p:txBody>
          </p:sp>
        </mc:Fallback>
      </mc:AlternateContent>
    </p:spTree>
    <p:extLst>
      <p:ext uri="{BB962C8B-B14F-4D97-AF65-F5344CB8AC3E}">
        <p14:creationId xmlns:p14="http://schemas.microsoft.com/office/powerpoint/2010/main" val="1872768969"/>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4" name="cashreg.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276"/>
            <a:ext cx="10157361" cy="6942712"/>
          </a:xfrm>
        </p:spPr>
        <p:txBody>
          <a:bodyPr>
            <a:normAutofit/>
          </a:bodyPr>
          <a:lstStyle/>
          <a:p>
            <a:pPr algn="r" rtl="1"/>
            <a:br>
              <a:rPr lang="en-US" dirty="0"/>
            </a:b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46413" y="391887"/>
                <a:ext cx="10512631" cy="5529944"/>
              </a:xfrm>
            </p:spPr>
            <p:txBody>
              <a:bodyPr>
                <a:normAutofit fontScale="25000" lnSpcReduction="20000"/>
              </a:bodyPr>
              <a:lstStyle/>
              <a:p>
                <a:pPr algn="l" rtl="0">
                  <a:lnSpc>
                    <a:spcPct val="150000"/>
                  </a:lnSpc>
                </a:pPr>
                <a14:m>
                  <m:oMath xmlns:m="http://schemas.openxmlformats.org/officeDocument/2006/math">
                    <m:sSup>
                      <m:sSupPr>
                        <m:ctrlPr>
                          <a:rPr lang="en-US" sz="9800" i="1">
                            <a:latin typeface="Cambria Math" panose="02040503050406030204" pitchFamily="18" charset="0"/>
                          </a:rPr>
                        </m:ctrlPr>
                      </m:sSupPr>
                      <m:e>
                        <m:r>
                          <a:rPr lang="en-US" sz="9800" i="1">
                            <a:latin typeface="Cambria Math" panose="02040503050406030204" pitchFamily="18" charset="0"/>
                          </a:rPr>
                          <m:t>𝑡</m:t>
                        </m:r>
                      </m:e>
                      <m:sup>
                        <m:r>
                          <a:rPr lang="en-US" sz="9800" i="1">
                            <a:latin typeface="Cambria Math" panose="02040503050406030204" pitchFamily="18" charset="0"/>
                          </a:rPr>
                          <m:t>2</m:t>
                        </m:r>
                      </m:sup>
                    </m:sSup>
                  </m:oMath>
                </a14:m>
                <a:r>
                  <a:rPr lang="en-US" sz="9800" dirty="0"/>
                  <a:t>= </a:t>
                </a:r>
                <a14:m>
                  <m:oMath xmlns:m="http://schemas.openxmlformats.org/officeDocument/2006/math">
                    <m:f>
                      <m:fPr>
                        <m:ctrlPr>
                          <a:rPr lang="en-US" sz="9800" i="1">
                            <a:latin typeface="Cambria Math" panose="02040503050406030204" pitchFamily="18" charset="0"/>
                          </a:rPr>
                        </m:ctrlPr>
                      </m:fPr>
                      <m:num>
                        <m:acc>
                          <m:accPr>
                            <m:chr m:val="̅"/>
                            <m:ctrlPr>
                              <a:rPr lang="en-US" sz="9800" i="1">
                                <a:latin typeface="Cambria Math" panose="02040503050406030204" pitchFamily="18" charset="0"/>
                              </a:rPr>
                            </m:ctrlPr>
                          </m:accPr>
                          <m:e>
                            <m:r>
                              <m:rPr>
                                <m:sty m:val="p"/>
                              </m:rPr>
                              <a:rPr lang="en-US" sz="9800">
                                <a:latin typeface="Cambria Math" panose="02040503050406030204" pitchFamily="18" charset="0"/>
                              </a:rPr>
                              <m:t>x</m:t>
                            </m:r>
                          </m:e>
                        </m:acc>
                        <m:r>
                          <a:rPr lang="en-US" sz="9800" baseline="-25000">
                            <a:latin typeface="Cambria Math" panose="02040503050406030204" pitchFamily="18" charset="0"/>
                          </a:rPr>
                          <m:t>1</m:t>
                        </m:r>
                        <m:r>
                          <a:rPr lang="en-US" sz="9800" i="1">
                            <a:latin typeface="Cambria Math" panose="02040503050406030204" pitchFamily="18" charset="0"/>
                          </a:rPr>
                          <m:t>−</m:t>
                        </m:r>
                        <m:acc>
                          <m:accPr>
                            <m:chr m:val="̅"/>
                            <m:ctrlPr>
                              <a:rPr lang="en-US" sz="9800" i="1">
                                <a:latin typeface="Cambria Math" panose="02040503050406030204" pitchFamily="18" charset="0"/>
                              </a:rPr>
                            </m:ctrlPr>
                          </m:accPr>
                          <m:e>
                            <m:r>
                              <m:rPr>
                                <m:sty m:val="p"/>
                              </m:rPr>
                              <a:rPr lang="en-US" sz="9800">
                                <a:latin typeface="Cambria Math" panose="02040503050406030204" pitchFamily="18" charset="0"/>
                              </a:rPr>
                              <m:t>x</m:t>
                            </m:r>
                          </m:e>
                        </m:acc>
                        <m:r>
                          <a:rPr lang="en-US" sz="9800" baseline="-25000">
                            <a:latin typeface="Cambria Math" panose="02040503050406030204" pitchFamily="18" charset="0"/>
                          </a:rPr>
                          <m:t>2</m:t>
                        </m:r>
                      </m:num>
                      <m:den>
                        <m:rad>
                          <m:radPr>
                            <m:degHide m:val="on"/>
                            <m:ctrlPr>
                              <a:rPr lang="en-US" sz="9800" i="1">
                                <a:latin typeface="Cambria Math" panose="02040503050406030204" pitchFamily="18" charset="0"/>
                              </a:rPr>
                            </m:ctrlPr>
                          </m:radPr>
                          <m:deg/>
                          <m:e>
                            <m:f>
                              <m:fPr>
                                <m:ctrlPr>
                                  <a:rPr lang="en-US" sz="9800" i="1">
                                    <a:latin typeface="Cambria Math" panose="02040503050406030204" pitchFamily="18" charset="0"/>
                                  </a:rPr>
                                </m:ctrlPr>
                              </m:fPr>
                              <m:num>
                                <m:d>
                                  <m:dPr>
                                    <m:ctrlPr>
                                      <a:rPr lang="en-US" sz="9800" i="1">
                                        <a:latin typeface="Cambria Math" panose="02040503050406030204" pitchFamily="18" charset="0"/>
                                      </a:rPr>
                                    </m:ctrlPr>
                                  </m:dPr>
                                  <m:e>
                                    <m:r>
                                      <a:rPr lang="en-US" sz="9800" i="1">
                                        <a:latin typeface="Cambria Math" panose="02040503050406030204" pitchFamily="18" charset="0"/>
                                      </a:rPr>
                                      <m:t>𝑛</m:t>
                                    </m:r>
                                    <m:r>
                                      <a:rPr lang="en-US" sz="9800" i="1">
                                        <a:latin typeface="Cambria Math" panose="02040503050406030204" pitchFamily="18" charset="0"/>
                                      </a:rPr>
                                      <m:t>1</m:t>
                                    </m:r>
                                    <m:r>
                                      <a:rPr lang="en-US" sz="9800" i="1">
                                        <a:latin typeface="Cambria Math" panose="02040503050406030204" pitchFamily="18" charset="0"/>
                                      </a:rPr>
                                      <m:t>−</m:t>
                                    </m:r>
                                    <m:r>
                                      <a:rPr lang="en-US" sz="9800" i="1">
                                        <a:latin typeface="Cambria Math" panose="02040503050406030204" pitchFamily="18" charset="0"/>
                                      </a:rPr>
                                      <m:t>1</m:t>
                                    </m:r>
                                  </m:e>
                                </m:d>
                                <m:sSubSup>
                                  <m:sSubSupPr>
                                    <m:ctrlPr>
                                      <a:rPr lang="en-US" sz="9800" i="1">
                                        <a:latin typeface="Cambria Math" panose="02040503050406030204" pitchFamily="18" charset="0"/>
                                      </a:rPr>
                                    </m:ctrlPr>
                                  </m:sSubSupPr>
                                  <m:e>
                                    <m:r>
                                      <m:rPr>
                                        <m:sty m:val="p"/>
                                      </m:rPr>
                                      <a:rPr lang="en-US" sz="9800">
                                        <a:latin typeface="Cambria Math" panose="02040503050406030204" pitchFamily="18" charset="0"/>
                                      </a:rPr>
                                      <m:t>S</m:t>
                                    </m:r>
                                  </m:e>
                                  <m:sub>
                                    <m:r>
                                      <a:rPr lang="en-US" sz="9800">
                                        <a:latin typeface="Cambria Math" panose="02040503050406030204" pitchFamily="18" charset="0"/>
                                      </a:rPr>
                                      <m:t>1</m:t>
                                    </m:r>
                                  </m:sub>
                                  <m:sup>
                                    <m:r>
                                      <a:rPr lang="en-US" sz="9800">
                                        <a:latin typeface="Cambria Math" panose="02040503050406030204" pitchFamily="18" charset="0"/>
                                      </a:rPr>
                                      <m:t>2</m:t>
                                    </m:r>
                                  </m:sup>
                                </m:sSubSup>
                                <m:r>
                                  <a:rPr lang="en-US" sz="9800" i="1">
                                    <a:latin typeface="Cambria Math" panose="02040503050406030204" pitchFamily="18" charset="0"/>
                                  </a:rPr>
                                  <m:t>+(</m:t>
                                </m:r>
                                <m:r>
                                  <a:rPr lang="en-US" sz="9800" i="1">
                                    <a:latin typeface="Cambria Math" panose="02040503050406030204" pitchFamily="18" charset="0"/>
                                  </a:rPr>
                                  <m:t>𝑛</m:t>
                                </m:r>
                                <m:r>
                                  <a:rPr lang="en-US" sz="9800" i="1">
                                    <a:latin typeface="Cambria Math" panose="02040503050406030204" pitchFamily="18" charset="0"/>
                                  </a:rPr>
                                  <m:t>2</m:t>
                                </m:r>
                                <m:r>
                                  <a:rPr lang="en-US" sz="9800" i="1">
                                    <a:latin typeface="Cambria Math" panose="02040503050406030204" pitchFamily="18" charset="0"/>
                                  </a:rPr>
                                  <m:t>−</m:t>
                                </m:r>
                                <m:r>
                                  <a:rPr lang="en-US" sz="9800" i="1">
                                    <a:latin typeface="Cambria Math" panose="02040503050406030204" pitchFamily="18" charset="0"/>
                                  </a:rPr>
                                  <m:t>1</m:t>
                                </m:r>
                                <m:r>
                                  <a:rPr lang="en-US" sz="9800" i="1">
                                    <a:latin typeface="Cambria Math" panose="02040503050406030204" pitchFamily="18" charset="0"/>
                                  </a:rPr>
                                  <m:t>)</m:t>
                                </m:r>
                                <m:sSubSup>
                                  <m:sSubSupPr>
                                    <m:ctrlPr>
                                      <a:rPr lang="en-US" sz="9800" i="1">
                                        <a:latin typeface="Cambria Math" panose="02040503050406030204" pitchFamily="18" charset="0"/>
                                      </a:rPr>
                                    </m:ctrlPr>
                                  </m:sSubSupPr>
                                  <m:e>
                                    <m:r>
                                      <m:rPr>
                                        <m:sty m:val="p"/>
                                      </m:rPr>
                                      <a:rPr lang="en-US" sz="9800">
                                        <a:latin typeface="Cambria Math" panose="02040503050406030204" pitchFamily="18" charset="0"/>
                                      </a:rPr>
                                      <m:t>S</m:t>
                                    </m:r>
                                  </m:e>
                                  <m:sub>
                                    <m:r>
                                      <a:rPr lang="en-US" sz="9800">
                                        <a:latin typeface="Cambria Math" panose="02040503050406030204" pitchFamily="18" charset="0"/>
                                      </a:rPr>
                                      <m:t>2</m:t>
                                    </m:r>
                                  </m:sub>
                                  <m:sup>
                                    <m:r>
                                      <a:rPr lang="en-US" sz="9800">
                                        <a:latin typeface="Cambria Math" panose="02040503050406030204" pitchFamily="18" charset="0"/>
                                      </a:rPr>
                                      <m:t>2</m:t>
                                    </m:r>
                                  </m:sup>
                                </m:sSubSup>
                              </m:num>
                              <m:den>
                                <m:r>
                                  <a:rPr lang="en-US" sz="9800" i="1">
                                    <a:latin typeface="Cambria Math" panose="02040503050406030204" pitchFamily="18" charset="0"/>
                                  </a:rPr>
                                  <m:t>𝑛</m:t>
                                </m:r>
                                <m:r>
                                  <a:rPr lang="en-US" sz="9800" i="1">
                                    <a:latin typeface="Cambria Math" panose="02040503050406030204" pitchFamily="18" charset="0"/>
                                  </a:rPr>
                                  <m:t>1</m:t>
                                </m:r>
                                <m:r>
                                  <a:rPr lang="en-US" sz="9800" i="1">
                                    <a:latin typeface="Cambria Math" panose="02040503050406030204" pitchFamily="18" charset="0"/>
                                  </a:rPr>
                                  <m:t>+</m:t>
                                </m:r>
                                <m:r>
                                  <a:rPr lang="en-US" sz="9800" i="1">
                                    <a:latin typeface="Cambria Math" panose="02040503050406030204" pitchFamily="18" charset="0"/>
                                  </a:rPr>
                                  <m:t>𝑛</m:t>
                                </m:r>
                                <m:r>
                                  <a:rPr lang="en-US" sz="9800" i="1">
                                    <a:latin typeface="Cambria Math" panose="02040503050406030204" pitchFamily="18" charset="0"/>
                                  </a:rPr>
                                  <m:t>2</m:t>
                                </m:r>
                                <m:r>
                                  <a:rPr lang="en-US" sz="9800" i="1">
                                    <a:latin typeface="Cambria Math" panose="02040503050406030204" pitchFamily="18" charset="0"/>
                                  </a:rPr>
                                  <m:t>−</m:t>
                                </m:r>
                                <m:r>
                                  <a:rPr lang="en-US" sz="9800" i="1">
                                    <a:latin typeface="Cambria Math" panose="02040503050406030204" pitchFamily="18" charset="0"/>
                                  </a:rPr>
                                  <m:t>2</m:t>
                                </m:r>
                              </m:den>
                            </m:f>
                          </m:e>
                        </m:rad>
                        <m:r>
                          <a:rPr lang="en-US" sz="9800">
                            <a:latin typeface="Cambria Math" panose="02040503050406030204" pitchFamily="18" charset="0"/>
                          </a:rPr>
                          <m:t> </m:t>
                        </m:r>
                        <m:r>
                          <a:rPr lang="en-US" sz="9800" i="1">
                            <a:latin typeface="Cambria Math" panose="02040503050406030204" pitchFamily="18" charset="0"/>
                          </a:rPr>
                          <m:t> </m:t>
                        </m:r>
                        <m:d>
                          <m:dPr>
                            <m:ctrlPr>
                              <a:rPr lang="en-US" sz="9800" i="1">
                                <a:latin typeface="Cambria Math" panose="02040503050406030204" pitchFamily="18" charset="0"/>
                              </a:rPr>
                            </m:ctrlPr>
                          </m:dPr>
                          <m:e>
                            <m:f>
                              <m:fPr>
                                <m:ctrlPr>
                                  <a:rPr lang="en-US" sz="9800" i="1">
                                    <a:latin typeface="Cambria Math" panose="02040503050406030204" pitchFamily="18" charset="0"/>
                                  </a:rPr>
                                </m:ctrlPr>
                              </m:fPr>
                              <m:num>
                                <m:r>
                                  <a:rPr lang="en-US" sz="9800" i="1">
                                    <a:latin typeface="Cambria Math" panose="02040503050406030204" pitchFamily="18" charset="0"/>
                                  </a:rPr>
                                  <m:t>1</m:t>
                                </m:r>
                              </m:num>
                              <m:den>
                                <m:r>
                                  <a:rPr lang="en-US" sz="9800" i="1">
                                    <a:latin typeface="Cambria Math" panose="02040503050406030204" pitchFamily="18" charset="0"/>
                                  </a:rPr>
                                  <m:t>𝑛</m:t>
                                </m:r>
                                <m:r>
                                  <a:rPr lang="en-US" sz="9800" i="1">
                                    <a:latin typeface="Cambria Math" panose="02040503050406030204" pitchFamily="18" charset="0"/>
                                  </a:rPr>
                                  <m:t>1</m:t>
                                </m:r>
                              </m:den>
                            </m:f>
                            <m:r>
                              <a:rPr lang="en-US" sz="9800" i="1">
                                <a:latin typeface="Cambria Math" panose="02040503050406030204" pitchFamily="18" charset="0"/>
                              </a:rPr>
                              <m:t>+</m:t>
                            </m:r>
                            <m:f>
                              <m:fPr>
                                <m:ctrlPr>
                                  <a:rPr lang="en-US" sz="9800" i="1">
                                    <a:latin typeface="Cambria Math" panose="02040503050406030204" pitchFamily="18" charset="0"/>
                                  </a:rPr>
                                </m:ctrlPr>
                              </m:fPr>
                              <m:num>
                                <m:r>
                                  <a:rPr lang="en-US" sz="9800" i="1">
                                    <a:latin typeface="Cambria Math" panose="02040503050406030204" pitchFamily="18" charset="0"/>
                                  </a:rPr>
                                  <m:t>1</m:t>
                                </m:r>
                              </m:num>
                              <m:den>
                                <m:r>
                                  <a:rPr lang="en-US" sz="9800" i="1">
                                    <a:latin typeface="Cambria Math" panose="02040503050406030204" pitchFamily="18" charset="0"/>
                                  </a:rPr>
                                  <m:t>𝑛</m:t>
                                </m:r>
                                <m:r>
                                  <a:rPr lang="en-US" sz="9800" i="1">
                                    <a:latin typeface="Cambria Math" panose="02040503050406030204" pitchFamily="18" charset="0"/>
                                  </a:rPr>
                                  <m:t>2</m:t>
                                </m:r>
                              </m:den>
                            </m:f>
                          </m:e>
                        </m:d>
                      </m:den>
                    </m:f>
                  </m:oMath>
                </a14:m>
                <a:endParaRPr lang="en-US" sz="9800" dirty="0"/>
              </a:p>
              <a:p>
                <a:pPr algn="l" rtl="0">
                  <a:lnSpc>
                    <a:spcPct val="150000"/>
                  </a:lnSpc>
                </a:pPr>
                <a14:m>
                  <m:oMath xmlns:m="http://schemas.openxmlformats.org/officeDocument/2006/math">
                    <m:r>
                      <a:rPr lang="en-US" sz="9800" i="1">
                        <a:latin typeface="Cambria Math" panose="02040503050406030204" pitchFamily="18" charset="0"/>
                      </a:rPr>
                      <m:t>= </m:t>
                    </m:r>
                    <m:f>
                      <m:fPr>
                        <m:ctrlPr>
                          <a:rPr lang="en-US" sz="9800" i="1">
                            <a:latin typeface="Cambria Math" panose="02040503050406030204" pitchFamily="18" charset="0"/>
                          </a:rPr>
                        </m:ctrlPr>
                      </m:fPr>
                      <m:num>
                        <m:r>
                          <a:rPr lang="en-US" sz="9800" i="1">
                            <a:latin typeface="Cambria Math" panose="02040503050406030204" pitchFamily="18" charset="0"/>
                          </a:rPr>
                          <m:t>49</m:t>
                        </m:r>
                        <m:r>
                          <a:rPr lang="en-US" sz="9800" i="1">
                            <a:latin typeface="Cambria Math" panose="02040503050406030204" pitchFamily="18" charset="0"/>
                          </a:rPr>
                          <m:t>.</m:t>
                        </m:r>
                        <m:r>
                          <a:rPr lang="en-US" sz="9800" i="1">
                            <a:latin typeface="Cambria Math" panose="02040503050406030204" pitchFamily="18" charset="0"/>
                          </a:rPr>
                          <m:t>66</m:t>
                        </m:r>
                        <m:r>
                          <a:rPr lang="en-US" sz="9800" i="1">
                            <a:latin typeface="Cambria Math" panose="02040503050406030204" pitchFamily="18" charset="0"/>
                          </a:rPr>
                          <m:t>−</m:t>
                        </m:r>
                        <m:r>
                          <a:rPr lang="en-US" sz="9800" i="1">
                            <a:latin typeface="Cambria Math" panose="02040503050406030204" pitchFamily="18" charset="0"/>
                          </a:rPr>
                          <m:t>34</m:t>
                        </m:r>
                        <m:r>
                          <a:rPr lang="en-US" sz="9800" i="1">
                            <a:latin typeface="Cambria Math" panose="02040503050406030204" pitchFamily="18" charset="0"/>
                          </a:rPr>
                          <m:t>.</m:t>
                        </m:r>
                        <m:r>
                          <a:rPr lang="en-US" sz="9800" i="1">
                            <a:latin typeface="Cambria Math" panose="02040503050406030204" pitchFamily="18" charset="0"/>
                          </a:rPr>
                          <m:t>15</m:t>
                        </m:r>
                      </m:num>
                      <m:den>
                        <m:rad>
                          <m:radPr>
                            <m:degHide m:val="on"/>
                            <m:ctrlPr>
                              <a:rPr lang="en-US" sz="9800" i="1">
                                <a:latin typeface="Cambria Math" panose="02040503050406030204" pitchFamily="18" charset="0"/>
                              </a:rPr>
                            </m:ctrlPr>
                          </m:radPr>
                          <m:deg/>
                          <m:e>
                            <m:f>
                              <m:fPr>
                                <m:ctrlPr>
                                  <a:rPr lang="en-US" sz="9800" i="1">
                                    <a:latin typeface="Cambria Math" panose="02040503050406030204" pitchFamily="18" charset="0"/>
                                  </a:rPr>
                                </m:ctrlPr>
                              </m:fPr>
                              <m:num>
                                <m:d>
                                  <m:dPr>
                                    <m:ctrlPr>
                                      <a:rPr lang="en-US" sz="9800" i="1">
                                        <a:latin typeface="Cambria Math" panose="02040503050406030204" pitchFamily="18" charset="0"/>
                                      </a:rPr>
                                    </m:ctrlPr>
                                  </m:dPr>
                                  <m:e>
                                    <m:r>
                                      <a:rPr lang="en-US" sz="9800" i="1">
                                        <a:latin typeface="Cambria Math" panose="02040503050406030204" pitchFamily="18" charset="0"/>
                                      </a:rPr>
                                      <m:t>30</m:t>
                                    </m:r>
                                    <m:r>
                                      <a:rPr lang="en-US" sz="9800" i="1">
                                        <a:latin typeface="Cambria Math" panose="02040503050406030204" pitchFamily="18" charset="0"/>
                                      </a:rPr>
                                      <m:t>−</m:t>
                                    </m:r>
                                    <m:r>
                                      <a:rPr lang="en-US" sz="9800" i="1">
                                        <a:latin typeface="Cambria Math" panose="02040503050406030204" pitchFamily="18" charset="0"/>
                                      </a:rPr>
                                      <m:t>1</m:t>
                                    </m:r>
                                  </m:e>
                                </m:d>
                                <m:r>
                                  <a:rPr lang="en-US" sz="9800" i="1">
                                    <a:latin typeface="Cambria Math" panose="02040503050406030204" pitchFamily="18" charset="0"/>
                                  </a:rPr>
                                  <m:t>25</m:t>
                                </m:r>
                                <m:r>
                                  <a:rPr lang="en-US" sz="9800" i="1">
                                    <a:latin typeface="Cambria Math" panose="02040503050406030204" pitchFamily="18" charset="0"/>
                                  </a:rPr>
                                  <m:t>.</m:t>
                                </m:r>
                                <m:r>
                                  <a:rPr lang="en-US" sz="9800" i="1">
                                    <a:latin typeface="Cambria Math" panose="02040503050406030204" pitchFamily="18" charset="0"/>
                                  </a:rPr>
                                  <m:t>11</m:t>
                                </m:r>
                                <m:r>
                                  <a:rPr lang="en-US" sz="9800" i="1">
                                    <a:latin typeface="Cambria Math" panose="02040503050406030204" pitchFamily="18" charset="0"/>
                                  </a:rPr>
                                  <m:t>+</m:t>
                                </m:r>
                                <m:d>
                                  <m:dPr>
                                    <m:ctrlPr>
                                      <a:rPr lang="en-US" sz="9800" i="1">
                                        <a:latin typeface="Cambria Math" panose="02040503050406030204" pitchFamily="18" charset="0"/>
                                      </a:rPr>
                                    </m:ctrlPr>
                                  </m:dPr>
                                  <m:e>
                                    <m:r>
                                      <a:rPr lang="en-US" sz="9800" i="1">
                                        <a:latin typeface="Cambria Math" panose="02040503050406030204" pitchFamily="18" charset="0"/>
                                      </a:rPr>
                                      <m:t>35</m:t>
                                    </m:r>
                                    <m:r>
                                      <a:rPr lang="en-US" sz="9800" i="1">
                                        <a:latin typeface="Cambria Math" panose="02040503050406030204" pitchFamily="18" charset="0"/>
                                      </a:rPr>
                                      <m:t>−</m:t>
                                    </m:r>
                                    <m:r>
                                      <a:rPr lang="en-US" sz="9800" i="1">
                                        <a:latin typeface="Cambria Math" panose="02040503050406030204" pitchFamily="18" charset="0"/>
                                      </a:rPr>
                                      <m:t>1</m:t>
                                    </m:r>
                                  </m:e>
                                </m:d>
                                <m:r>
                                  <a:rPr lang="en-US" sz="9800" i="1">
                                    <a:latin typeface="Cambria Math" panose="02040503050406030204" pitchFamily="18" charset="0"/>
                                  </a:rPr>
                                  <m:t>18</m:t>
                                </m:r>
                                <m:r>
                                  <a:rPr lang="en-US" sz="9800" i="1">
                                    <a:latin typeface="Cambria Math" panose="02040503050406030204" pitchFamily="18" charset="0"/>
                                  </a:rPr>
                                  <m:t>.</m:t>
                                </m:r>
                                <m:r>
                                  <a:rPr lang="en-US" sz="9800" i="1">
                                    <a:latin typeface="Cambria Math" panose="02040503050406030204" pitchFamily="18" charset="0"/>
                                  </a:rPr>
                                  <m:t>19</m:t>
                                </m:r>
                                <m:r>
                                  <a:rPr lang="en-US" sz="9800" i="1">
                                    <a:latin typeface="Cambria Math" panose="02040503050406030204" pitchFamily="18" charset="0"/>
                                  </a:rPr>
                                  <m:t> </m:t>
                                </m:r>
                              </m:num>
                              <m:den>
                                <m:r>
                                  <a:rPr lang="en-US" sz="9800" i="1">
                                    <a:latin typeface="Cambria Math" panose="02040503050406030204" pitchFamily="18" charset="0"/>
                                  </a:rPr>
                                  <m:t>30</m:t>
                                </m:r>
                                <m:r>
                                  <a:rPr lang="en-US" sz="9800" i="1">
                                    <a:latin typeface="Cambria Math" panose="02040503050406030204" pitchFamily="18" charset="0"/>
                                  </a:rPr>
                                  <m:t>+</m:t>
                                </m:r>
                                <m:r>
                                  <a:rPr lang="en-US" sz="9800" i="1">
                                    <a:latin typeface="Cambria Math" panose="02040503050406030204" pitchFamily="18" charset="0"/>
                                  </a:rPr>
                                  <m:t>35</m:t>
                                </m:r>
                                <m:r>
                                  <a:rPr lang="en-US" sz="9800" i="1">
                                    <a:latin typeface="Cambria Math" panose="02040503050406030204" pitchFamily="18" charset="0"/>
                                  </a:rPr>
                                  <m:t>−</m:t>
                                </m:r>
                                <m:r>
                                  <a:rPr lang="en-US" sz="9800" i="1">
                                    <a:latin typeface="Cambria Math" panose="02040503050406030204" pitchFamily="18" charset="0"/>
                                  </a:rPr>
                                  <m:t>2</m:t>
                                </m:r>
                              </m:den>
                            </m:f>
                            <m:r>
                              <a:rPr lang="en-US" sz="9800" i="1">
                                <a:latin typeface="Cambria Math" panose="02040503050406030204" pitchFamily="18" charset="0"/>
                              </a:rPr>
                              <m:t> </m:t>
                            </m:r>
                          </m:e>
                        </m:rad>
                        <m:r>
                          <a:rPr lang="en-US" sz="9800" i="1">
                            <a:latin typeface="Cambria Math" panose="02040503050406030204" pitchFamily="18" charset="0"/>
                          </a:rPr>
                          <m:t> </m:t>
                        </m:r>
                        <m:d>
                          <m:dPr>
                            <m:ctrlPr>
                              <a:rPr lang="en-US" sz="9800" i="1">
                                <a:latin typeface="Cambria Math" panose="02040503050406030204" pitchFamily="18" charset="0"/>
                              </a:rPr>
                            </m:ctrlPr>
                          </m:dPr>
                          <m:e>
                            <m:f>
                              <m:fPr>
                                <m:ctrlPr>
                                  <a:rPr lang="en-US" sz="9800" i="1">
                                    <a:latin typeface="Cambria Math" panose="02040503050406030204" pitchFamily="18" charset="0"/>
                                  </a:rPr>
                                </m:ctrlPr>
                              </m:fPr>
                              <m:num>
                                <m:r>
                                  <a:rPr lang="en-US" sz="9800" i="1">
                                    <a:latin typeface="Cambria Math" panose="02040503050406030204" pitchFamily="18" charset="0"/>
                                  </a:rPr>
                                  <m:t>1</m:t>
                                </m:r>
                              </m:num>
                              <m:den>
                                <m:r>
                                  <a:rPr lang="en-US" sz="9800" i="1">
                                    <a:latin typeface="Cambria Math" panose="02040503050406030204" pitchFamily="18" charset="0"/>
                                  </a:rPr>
                                  <m:t>30</m:t>
                                </m:r>
                              </m:den>
                            </m:f>
                            <m:r>
                              <a:rPr lang="en-US" sz="9800" i="1">
                                <a:latin typeface="Cambria Math" panose="02040503050406030204" pitchFamily="18" charset="0"/>
                              </a:rPr>
                              <m:t>+</m:t>
                            </m:r>
                            <m:f>
                              <m:fPr>
                                <m:ctrlPr>
                                  <a:rPr lang="en-US" sz="9800" i="1">
                                    <a:latin typeface="Cambria Math" panose="02040503050406030204" pitchFamily="18" charset="0"/>
                                  </a:rPr>
                                </m:ctrlPr>
                              </m:fPr>
                              <m:num>
                                <m:r>
                                  <a:rPr lang="en-US" sz="9800" i="1">
                                    <a:latin typeface="Cambria Math" panose="02040503050406030204" pitchFamily="18" charset="0"/>
                                  </a:rPr>
                                  <m:t>1</m:t>
                                </m:r>
                              </m:num>
                              <m:den>
                                <m:r>
                                  <a:rPr lang="en-US" sz="9800" i="1">
                                    <a:latin typeface="Cambria Math" panose="02040503050406030204" pitchFamily="18" charset="0"/>
                                  </a:rPr>
                                  <m:t>35</m:t>
                                </m:r>
                              </m:den>
                            </m:f>
                          </m:e>
                        </m:d>
                      </m:den>
                    </m:f>
                  </m:oMath>
                </a14:m>
                <a:r>
                  <a:rPr lang="en-US" sz="9800" dirty="0"/>
                  <a:t> </a:t>
                </a:r>
              </a:p>
              <a:p>
                <a:pPr algn="l" rtl="0">
                  <a:lnSpc>
                    <a:spcPct val="150000"/>
                  </a:lnSpc>
                </a:pPr>
                <a14:m>
                  <m:oMath xmlns:m="http://schemas.openxmlformats.org/officeDocument/2006/math">
                    <m:r>
                      <a:rPr lang="en-US" sz="9800" i="1">
                        <a:latin typeface="Cambria Math" panose="02040503050406030204" pitchFamily="18" charset="0"/>
                      </a:rPr>
                      <m:t>= </m:t>
                    </m:r>
                    <m:f>
                      <m:fPr>
                        <m:ctrlPr>
                          <a:rPr lang="en-US" sz="9800" i="1">
                            <a:latin typeface="Cambria Math" panose="02040503050406030204" pitchFamily="18" charset="0"/>
                          </a:rPr>
                        </m:ctrlPr>
                      </m:fPr>
                      <m:num>
                        <m:r>
                          <a:rPr lang="en-US" sz="9800" i="1">
                            <a:latin typeface="Cambria Math" panose="02040503050406030204" pitchFamily="18" charset="0"/>
                          </a:rPr>
                          <m:t>15</m:t>
                        </m:r>
                        <m:r>
                          <a:rPr lang="en-US" sz="9800" i="1">
                            <a:latin typeface="Cambria Math" panose="02040503050406030204" pitchFamily="18" charset="0"/>
                          </a:rPr>
                          <m:t>.</m:t>
                        </m:r>
                        <m:r>
                          <a:rPr lang="en-US" sz="9800" i="1">
                            <a:latin typeface="Cambria Math" panose="02040503050406030204" pitchFamily="18" charset="0"/>
                          </a:rPr>
                          <m:t>51</m:t>
                        </m:r>
                      </m:num>
                      <m:den>
                        <m:rad>
                          <m:radPr>
                            <m:degHide m:val="on"/>
                            <m:ctrlPr>
                              <a:rPr lang="en-US" sz="9800" i="1">
                                <a:latin typeface="Cambria Math" panose="02040503050406030204" pitchFamily="18" charset="0"/>
                              </a:rPr>
                            </m:ctrlPr>
                          </m:radPr>
                          <m:deg/>
                          <m:e>
                            <m:f>
                              <m:fPr>
                                <m:ctrlPr>
                                  <a:rPr lang="en-US" sz="9800" i="1">
                                    <a:latin typeface="Cambria Math" panose="02040503050406030204" pitchFamily="18" charset="0"/>
                                  </a:rPr>
                                </m:ctrlPr>
                              </m:fPr>
                              <m:num>
                                <m:d>
                                  <m:dPr>
                                    <m:ctrlPr>
                                      <a:rPr lang="en-US" sz="9800" i="1">
                                        <a:latin typeface="Cambria Math" panose="02040503050406030204" pitchFamily="18" charset="0"/>
                                      </a:rPr>
                                    </m:ctrlPr>
                                  </m:dPr>
                                  <m:e>
                                    <m:r>
                                      <a:rPr lang="en-US" sz="9800" i="1">
                                        <a:latin typeface="Cambria Math" panose="02040503050406030204" pitchFamily="18" charset="0"/>
                                      </a:rPr>
                                      <m:t>29</m:t>
                                    </m:r>
                                  </m:e>
                                </m:d>
                                <m:d>
                                  <m:dPr>
                                    <m:ctrlPr>
                                      <a:rPr lang="en-US" sz="9800" i="1">
                                        <a:latin typeface="Cambria Math" panose="02040503050406030204" pitchFamily="18" charset="0"/>
                                      </a:rPr>
                                    </m:ctrlPr>
                                  </m:dPr>
                                  <m:e>
                                    <m:r>
                                      <a:rPr lang="en-US" sz="9800" i="1">
                                        <a:latin typeface="Cambria Math" panose="02040503050406030204" pitchFamily="18" charset="0"/>
                                      </a:rPr>
                                      <m:t>25</m:t>
                                    </m:r>
                                    <m:r>
                                      <a:rPr lang="en-US" sz="9800" i="1">
                                        <a:latin typeface="Cambria Math" panose="02040503050406030204" pitchFamily="18" charset="0"/>
                                      </a:rPr>
                                      <m:t>.</m:t>
                                    </m:r>
                                    <m:r>
                                      <a:rPr lang="en-US" sz="9800" i="1">
                                        <a:latin typeface="Cambria Math" panose="02040503050406030204" pitchFamily="18" charset="0"/>
                                      </a:rPr>
                                      <m:t>11</m:t>
                                    </m:r>
                                  </m:e>
                                </m:d>
                                <m:r>
                                  <a:rPr lang="en-US" sz="9800" i="1">
                                    <a:latin typeface="Cambria Math" panose="02040503050406030204" pitchFamily="18" charset="0"/>
                                  </a:rPr>
                                  <m:t>+(</m:t>
                                </m:r>
                                <m:r>
                                  <a:rPr lang="en-US" sz="9800" i="1">
                                    <a:latin typeface="Cambria Math" panose="02040503050406030204" pitchFamily="18" charset="0"/>
                                  </a:rPr>
                                  <m:t>34</m:t>
                                </m:r>
                                <m:r>
                                  <a:rPr lang="en-US" sz="9800" i="1">
                                    <a:latin typeface="Cambria Math" panose="02040503050406030204" pitchFamily="18" charset="0"/>
                                  </a:rPr>
                                  <m:t>)(</m:t>
                                </m:r>
                                <m:r>
                                  <a:rPr lang="en-US" sz="9800" i="1">
                                    <a:latin typeface="Cambria Math" panose="02040503050406030204" pitchFamily="18" charset="0"/>
                                  </a:rPr>
                                  <m:t>18</m:t>
                                </m:r>
                                <m:r>
                                  <a:rPr lang="en-US" sz="9800" i="1">
                                    <a:latin typeface="Cambria Math" panose="02040503050406030204" pitchFamily="18" charset="0"/>
                                  </a:rPr>
                                  <m:t>.</m:t>
                                </m:r>
                                <m:r>
                                  <a:rPr lang="en-US" sz="9800" i="1">
                                    <a:latin typeface="Cambria Math" panose="02040503050406030204" pitchFamily="18" charset="0"/>
                                  </a:rPr>
                                  <m:t>19</m:t>
                                </m:r>
                                <m:r>
                                  <a:rPr lang="en-US" sz="9800" i="1">
                                    <a:latin typeface="Cambria Math" panose="02040503050406030204" pitchFamily="18" charset="0"/>
                                  </a:rPr>
                                  <m:t>)</m:t>
                                </m:r>
                              </m:num>
                              <m:den>
                                <m:r>
                                  <a:rPr lang="en-US" sz="9800" i="1">
                                    <a:latin typeface="Cambria Math" panose="02040503050406030204" pitchFamily="18" charset="0"/>
                                  </a:rPr>
                                  <m:t>63</m:t>
                                </m:r>
                              </m:den>
                            </m:f>
                          </m:e>
                        </m:rad>
                        <m:r>
                          <a:rPr lang="en-US" sz="9800" i="1">
                            <a:latin typeface="Cambria Math" panose="02040503050406030204" pitchFamily="18" charset="0"/>
                          </a:rPr>
                          <m:t> </m:t>
                        </m:r>
                        <m:d>
                          <m:dPr>
                            <m:ctrlPr>
                              <a:rPr lang="en-US" sz="9800" i="1">
                                <a:latin typeface="Cambria Math" panose="02040503050406030204" pitchFamily="18" charset="0"/>
                              </a:rPr>
                            </m:ctrlPr>
                          </m:dPr>
                          <m:e>
                            <m:r>
                              <a:rPr lang="en-US" sz="9800" i="1">
                                <a:latin typeface="Cambria Math" panose="02040503050406030204" pitchFamily="18" charset="0"/>
                              </a:rPr>
                              <m:t>0</m:t>
                            </m:r>
                            <m:r>
                              <a:rPr lang="en-US" sz="9800" i="1">
                                <a:latin typeface="Cambria Math" panose="02040503050406030204" pitchFamily="18" charset="0"/>
                              </a:rPr>
                              <m:t>.</m:t>
                            </m:r>
                            <m:r>
                              <a:rPr lang="en-US" sz="9800" i="1">
                                <a:latin typeface="Cambria Math" panose="02040503050406030204" pitchFamily="18" charset="0"/>
                              </a:rPr>
                              <m:t>033</m:t>
                            </m:r>
                            <m:r>
                              <a:rPr lang="en-US" sz="9800" i="1">
                                <a:latin typeface="Cambria Math" panose="02040503050406030204" pitchFamily="18" charset="0"/>
                              </a:rPr>
                              <m:t>+</m:t>
                            </m:r>
                            <m:r>
                              <a:rPr lang="en-US" sz="9800" i="1">
                                <a:latin typeface="Cambria Math" panose="02040503050406030204" pitchFamily="18" charset="0"/>
                              </a:rPr>
                              <m:t>0</m:t>
                            </m:r>
                            <m:r>
                              <a:rPr lang="en-US" sz="9800" i="1">
                                <a:latin typeface="Cambria Math" panose="02040503050406030204" pitchFamily="18" charset="0"/>
                              </a:rPr>
                              <m:t>.</m:t>
                            </m:r>
                            <m:r>
                              <a:rPr lang="en-US" sz="9800" i="1">
                                <a:latin typeface="Cambria Math" panose="02040503050406030204" pitchFamily="18" charset="0"/>
                              </a:rPr>
                              <m:t>028</m:t>
                            </m:r>
                          </m:e>
                        </m:d>
                      </m:den>
                    </m:f>
                  </m:oMath>
                </a14:m>
                <a:endParaRPr lang="en-US" sz="9800" dirty="0"/>
              </a:p>
              <a:p>
                <a:pPr algn="l" rtl="0">
                  <a:lnSpc>
                    <a:spcPct val="150000"/>
                  </a:lnSpc>
                </a:pPr>
                <a14:m>
                  <m:oMath xmlns:m="http://schemas.openxmlformats.org/officeDocument/2006/math">
                    <m:r>
                      <a:rPr lang="en-US" sz="9800" i="1">
                        <a:latin typeface="Cambria Math" panose="02040503050406030204" pitchFamily="18" charset="0"/>
                      </a:rPr>
                      <m:t>=</m:t>
                    </m:r>
                    <m:f>
                      <m:fPr>
                        <m:ctrlPr>
                          <a:rPr lang="en-US" sz="9800" i="1">
                            <a:latin typeface="Cambria Math" panose="02040503050406030204" pitchFamily="18" charset="0"/>
                          </a:rPr>
                        </m:ctrlPr>
                      </m:fPr>
                      <m:num>
                        <m:r>
                          <a:rPr lang="en-US" sz="9800" i="1">
                            <a:latin typeface="Cambria Math" panose="02040503050406030204" pitchFamily="18" charset="0"/>
                          </a:rPr>
                          <m:t>15</m:t>
                        </m:r>
                        <m:r>
                          <a:rPr lang="en-US" sz="9800" i="1">
                            <a:latin typeface="Cambria Math" panose="02040503050406030204" pitchFamily="18" charset="0"/>
                          </a:rPr>
                          <m:t>.</m:t>
                        </m:r>
                        <m:r>
                          <a:rPr lang="en-US" sz="9800" i="1">
                            <a:latin typeface="Cambria Math" panose="02040503050406030204" pitchFamily="18" charset="0"/>
                          </a:rPr>
                          <m:t>51</m:t>
                        </m:r>
                      </m:num>
                      <m:den>
                        <m:rad>
                          <m:radPr>
                            <m:degHide m:val="on"/>
                            <m:ctrlPr>
                              <a:rPr lang="en-US" sz="9800" i="1">
                                <a:latin typeface="Cambria Math" panose="02040503050406030204" pitchFamily="18" charset="0"/>
                              </a:rPr>
                            </m:ctrlPr>
                          </m:radPr>
                          <m:deg/>
                          <m:e>
                            <m:f>
                              <m:fPr>
                                <m:ctrlPr>
                                  <a:rPr lang="en-US" sz="9800" i="1">
                                    <a:latin typeface="Cambria Math" panose="02040503050406030204" pitchFamily="18" charset="0"/>
                                  </a:rPr>
                                </m:ctrlPr>
                              </m:fPr>
                              <m:num>
                                <m:d>
                                  <m:dPr>
                                    <m:ctrlPr>
                                      <a:rPr lang="en-US" sz="9800" i="1">
                                        <a:latin typeface="Cambria Math" panose="02040503050406030204" pitchFamily="18" charset="0"/>
                                      </a:rPr>
                                    </m:ctrlPr>
                                  </m:dPr>
                                  <m:e>
                                    <m:r>
                                      <a:rPr lang="en-US" sz="9800" i="1">
                                        <a:latin typeface="Cambria Math" panose="02040503050406030204" pitchFamily="18" charset="0"/>
                                      </a:rPr>
                                      <m:t>728</m:t>
                                    </m:r>
                                    <m:r>
                                      <a:rPr lang="en-US" sz="9800" i="1">
                                        <a:latin typeface="Cambria Math" panose="02040503050406030204" pitchFamily="18" charset="0"/>
                                      </a:rPr>
                                      <m:t>.</m:t>
                                    </m:r>
                                    <m:r>
                                      <a:rPr lang="en-US" sz="9800" i="1">
                                        <a:latin typeface="Cambria Math" panose="02040503050406030204" pitchFamily="18" charset="0"/>
                                      </a:rPr>
                                      <m:t>19</m:t>
                                    </m:r>
                                  </m:e>
                                </m:d>
                                <m:r>
                                  <a:rPr lang="en-US" sz="9800" i="1">
                                    <a:latin typeface="Cambria Math" panose="02040503050406030204" pitchFamily="18" charset="0"/>
                                  </a:rPr>
                                  <m:t>+</m:t>
                                </m:r>
                                <m:d>
                                  <m:dPr>
                                    <m:ctrlPr>
                                      <a:rPr lang="en-US" sz="9800" i="1">
                                        <a:latin typeface="Cambria Math" panose="02040503050406030204" pitchFamily="18" charset="0"/>
                                      </a:rPr>
                                    </m:ctrlPr>
                                  </m:dPr>
                                  <m:e>
                                    <m:r>
                                      <a:rPr lang="en-US" sz="9800" i="1">
                                        <a:latin typeface="Cambria Math" panose="02040503050406030204" pitchFamily="18" charset="0"/>
                                      </a:rPr>
                                      <m:t>618</m:t>
                                    </m:r>
                                    <m:r>
                                      <a:rPr lang="en-US" sz="9800" i="1">
                                        <a:latin typeface="Cambria Math" panose="02040503050406030204" pitchFamily="18" charset="0"/>
                                      </a:rPr>
                                      <m:t>.</m:t>
                                    </m:r>
                                    <m:r>
                                      <a:rPr lang="en-US" sz="9800" i="1">
                                        <a:latin typeface="Cambria Math" panose="02040503050406030204" pitchFamily="18" charset="0"/>
                                      </a:rPr>
                                      <m:t>46</m:t>
                                    </m:r>
                                  </m:e>
                                </m:d>
                              </m:num>
                              <m:den>
                                <m:r>
                                  <a:rPr lang="en-US" sz="9800" i="1">
                                    <a:latin typeface="Cambria Math" panose="02040503050406030204" pitchFamily="18" charset="0"/>
                                  </a:rPr>
                                  <m:t>63</m:t>
                                </m:r>
                              </m:den>
                            </m:f>
                            <m:r>
                              <a:rPr lang="en-US" sz="9800" i="1">
                                <a:latin typeface="Cambria Math" panose="02040503050406030204" pitchFamily="18" charset="0"/>
                              </a:rPr>
                              <m:t>  </m:t>
                            </m:r>
                          </m:e>
                        </m:rad>
                        <m:d>
                          <m:dPr>
                            <m:ctrlPr>
                              <a:rPr lang="en-US" sz="9800" i="1">
                                <a:latin typeface="Cambria Math" panose="02040503050406030204" pitchFamily="18" charset="0"/>
                              </a:rPr>
                            </m:ctrlPr>
                          </m:dPr>
                          <m:e>
                            <m:r>
                              <a:rPr lang="en-US" sz="9800" i="1">
                                <a:latin typeface="Cambria Math" panose="02040503050406030204" pitchFamily="18" charset="0"/>
                              </a:rPr>
                              <m:t>0</m:t>
                            </m:r>
                            <m:r>
                              <a:rPr lang="en-US" sz="9800" i="1">
                                <a:latin typeface="Cambria Math" panose="02040503050406030204" pitchFamily="18" charset="0"/>
                              </a:rPr>
                              <m:t>.</m:t>
                            </m:r>
                            <m:r>
                              <a:rPr lang="en-US" sz="9800" i="1">
                                <a:latin typeface="Cambria Math" panose="02040503050406030204" pitchFamily="18" charset="0"/>
                              </a:rPr>
                              <m:t>061</m:t>
                            </m:r>
                          </m:e>
                        </m:d>
                      </m:den>
                    </m:f>
                  </m:oMath>
                </a14:m>
                <a:r>
                  <a:rPr lang="en-US" sz="9800" dirty="0"/>
                  <a:t> </a:t>
                </a:r>
              </a:p>
              <a:p>
                <a:pPr algn="l" rtl="0">
                  <a:lnSpc>
                    <a:spcPct val="150000"/>
                  </a:lnSpc>
                </a:pPr>
                <a14:m>
                  <m:oMath xmlns:m="http://schemas.openxmlformats.org/officeDocument/2006/math">
                    <m:r>
                      <a:rPr lang="en-US" sz="9800" i="1">
                        <a:latin typeface="Cambria Math" panose="02040503050406030204" pitchFamily="18" charset="0"/>
                      </a:rPr>
                      <m:t>=</m:t>
                    </m:r>
                    <m:f>
                      <m:fPr>
                        <m:ctrlPr>
                          <a:rPr lang="en-US" sz="9800" i="1">
                            <a:latin typeface="Cambria Math" panose="02040503050406030204" pitchFamily="18" charset="0"/>
                          </a:rPr>
                        </m:ctrlPr>
                      </m:fPr>
                      <m:num>
                        <m:r>
                          <a:rPr lang="en-US" sz="9800" i="1">
                            <a:latin typeface="Cambria Math" panose="02040503050406030204" pitchFamily="18" charset="0"/>
                          </a:rPr>
                          <m:t>15</m:t>
                        </m:r>
                        <m:r>
                          <a:rPr lang="en-US" sz="9800" i="1">
                            <a:latin typeface="Cambria Math" panose="02040503050406030204" pitchFamily="18" charset="0"/>
                          </a:rPr>
                          <m:t>.</m:t>
                        </m:r>
                        <m:r>
                          <a:rPr lang="en-US" sz="9800" i="1">
                            <a:latin typeface="Cambria Math" panose="02040503050406030204" pitchFamily="18" charset="0"/>
                          </a:rPr>
                          <m:t>51</m:t>
                        </m:r>
                      </m:num>
                      <m:den>
                        <m:rad>
                          <m:radPr>
                            <m:degHide m:val="on"/>
                            <m:ctrlPr>
                              <a:rPr lang="en-US" sz="9800" i="1">
                                <a:latin typeface="Cambria Math" panose="02040503050406030204" pitchFamily="18" charset="0"/>
                              </a:rPr>
                            </m:ctrlPr>
                          </m:radPr>
                          <m:deg/>
                          <m:e>
                            <m:f>
                              <m:fPr>
                                <m:ctrlPr>
                                  <a:rPr lang="en-US" sz="9800" i="1">
                                    <a:latin typeface="Cambria Math" panose="02040503050406030204" pitchFamily="18" charset="0"/>
                                  </a:rPr>
                                </m:ctrlPr>
                              </m:fPr>
                              <m:num>
                                <m:r>
                                  <a:rPr lang="en-US" sz="9800" i="1">
                                    <a:latin typeface="Cambria Math" panose="02040503050406030204" pitchFamily="18" charset="0"/>
                                  </a:rPr>
                                  <m:t>1346</m:t>
                                </m:r>
                                <m:r>
                                  <a:rPr lang="en-US" sz="9800" i="1">
                                    <a:latin typeface="Cambria Math" panose="02040503050406030204" pitchFamily="18" charset="0"/>
                                  </a:rPr>
                                  <m:t>.</m:t>
                                </m:r>
                                <m:r>
                                  <a:rPr lang="en-US" sz="9800" i="1">
                                    <a:latin typeface="Cambria Math" panose="02040503050406030204" pitchFamily="18" charset="0"/>
                                  </a:rPr>
                                  <m:t>65</m:t>
                                </m:r>
                              </m:num>
                              <m:den>
                                <m:r>
                                  <a:rPr lang="en-US" sz="9800" i="1">
                                    <a:latin typeface="Cambria Math" panose="02040503050406030204" pitchFamily="18" charset="0"/>
                                  </a:rPr>
                                  <m:t>63</m:t>
                                </m:r>
                              </m:den>
                            </m:f>
                            <m:r>
                              <a:rPr lang="en-US" sz="9800" i="1">
                                <a:latin typeface="Cambria Math" panose="02040503050406030204" pitchFamily="18" charset="0"/>
                              </a:rPr>
                              <m:t> </m:t>
                            </m:r>
                          </m:e>
                        </m:rad>
                        <m:d>
                          <m:dPr>
                            <m:ctrlPr>
                              <a:rPr lang="en-US" sz="9800" i="1">
                                <a:latin typeface="Cambria Math" panose="02040503050406030204" pitchFamily="18" charset="0"/>
                              </a:rPr>
                            </m:ctrlPr>
                          </m:dPr>
                          <m:e>
                            <m:r>
                              <a:rPr lang="en-US" sz="9800" i="1">
                                <a:latin typeface="Cambria Math" panose="02040503050406030204" pitchFamily="18" charset="0"/>
                              </a:rPr>
                              <m:t>0</m:t>
                            </m:r>
                            <m:r>
                              <a:rPr lang="en-US" sz="9800" i="1">
                                <a:latin typeface="Cambria Math" panose="02040503050406030204" pitchFamily="18" charset="0"/>
                              </a:rPr>
                              <m:t>.</m:t>
                            </m:r>
                            <m:r>
                              <a:rPr lang="en-US" sz="9800" i="1">
                                <a:latin typeface="Cambria Math" panose="02040503050406030204" pitchFamily="18" charset="0"/>
                              </a:rPr>
                              <m:t>061</m:t>
                            </m:r>
                          </m:e>
                        </m:d>
                      </m:den>
                    </m:f>
                  </m:oMath>
                </a14:m>
                <a:r>
                  <a:rPr lang="en-US" sz="3800" dirty="0"/>
                  <a:t> </a:t>
                </a:r>
              </a:p>
              <a:p>
                <a:pPr algn="l" rtl="0">
                  <a:lnSpc>
                    <a:spcPct val="150000"/>
                  </a:lnSpc>
                </a:pPr>
                <a:endParaRPr lang="en-US" sz="2400" dirty="0"/>
              </a:p>
              <a:p>
                <a:pPr algn="l" rtl="0">
                  <a:lnSpc>
                    <a:spcPct val="150000"/>
                  </a:lnSpc>
                </a:pPr>
                <a:endParaRPr lang="ar-IQ"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46413" y="391887"/>
                <a:ext cx="10512631" cy="5529944"/>
              </a:xfrm>
              <a:blipFill>
                <a:blip r:embed="rId3"/>
                <a:stretch>
                  <a:fillRect b="-14002"/>
                </a:stretch>
              </a:blipFill>
            </p:spPr>
            <p:txBody>
              <a:bodyPr/>
              <a:lstStyle/>
              <a:p>
                <a:r>
                  <a:rPr lang="en-US">
                    <a:noFill/>
                  </a:rPr>
                  <a:t> </a:t>
                </a:r>
              </a:p>
            </p:txBody>
          </p:sp>
        </mc:Fallback>
      </mc:AlternateContent>
    </p:spTree>
    <p:extLst>
      <p:ext uri="{BB962C8B-B14F-4D97-AF65-F5344CB8AC3E}">
        <p14:creationId xmlns:p14="http://schemas.microsoft.com/office/powerpoint/2010/main" val="214495187"/>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4" name="cashreg.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246910"/>
                <a:ext cx="10515600" cy="5347854"/>
              </a:xfrm>
            </p:spPr>
            <p:txBody>
              <a:bodyPr>
                <a:normAutofit/>
              </a:bodyPr>
              <a:lstStyle/>
              <a:p>
                <a:pPr algn="l" rtl="0">
                  <a:lnSpc>
                    <a:spcPct val="200000"/>
                  </a:lnSpc>
                </a:pPr>
                <a14:m>
                  <m:oMath xmlns:m="http://schemas.openxmlformats.org/officeDocument/2006/math">
                    <m:r>
                      <a:rPr lang="en-US" sz="3600" i="1" smtClean="0">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15</m:t>
                        </m:r>
                        <m:r>
                          <a:rPr lang="en-US" sz="3600" i="1">
                            <a:latin typeface="Cambria Math" panose="02040503050406030204" pitchFamily="18" charset="0"/>
                          </a:rPr>
                          <m:t>.</m:t>
                        </m:r>
                        <m:r>
                          <a:rPr lang="en-US" sz="3600" i="1">
                            <a:latin typeface="Cambria Math" panose="02040503050406030204" pitchFamily="18" charset="0"/>
                          </a:rPr>
                          <m:t>51</m:t>
                        </m:r>
                      </m:num>
                      <m:den>
                        <m:rad>
                          <m:radPr>
                            <m:degHide m:val="on"/>
                            <m:ctrlPr>
                              <a:rPr lang="en-US" sz="3600" i="1">
                                <a:latin typeface="Cambria Math" panose="02040503050406030204" pitchFamily="18" charset="0"/>
                              </a:rPr>
                            </m:ctrlPr>
                          </m:radPr>
                          <m:deg/>
                          <m:e>
                            <m:r>
                              <a:rPr lang="en-US" sz="3600" i="1">
                                <a:latin typeface="Cambria Math" panose="02040503050406030204" pitchFamily="18" charset="0"/>
                              </a:rPr>
                              <m:t>21</m:t>
                            </m:r>
                            <m:r>
                              <a:rPr lang="en-US" sz="3600" i="1">
                                <a:latin typeface="Cambria Math" panose="02040503050406030204" pitchFamily="18" charset="0"/>
                              </a:rPr>
                              <m:t>.</m:t>
                            </m:r>
                            <m:r>
                              <a:rPr lang="en-US" sz="3600" i="1">
                                <a:latin typeface="Cambria Math" panose="02040503050406030204" pitchFamily="18" charset="0"/>
                              </a:rPr>
                              <m:t>37</m:t>
                            </m:r>
                            <m:r>
                              <a:rPr lang="en-US" sz="3600" i="1">
                                <a:latin typeface="Cambria Math" panose="02040503050406030204" pitchFamily="18" charset="0"/>
                              </a:rPr>
                              <m:t> </m:t>
                            </m:r>
                          </m:e>
                        </m:rad>
                        <m:r>
                          <a:rPr lang="en-US" sz="3600" i="1">
                            <a:latin typeface="Cambria Math" panose="02040503050406030204" pitchFamily="18" charset="0"/>
                          </a:rPr>
                          <m:t> </m:t>
                        </m:r>
                        <m:d>
                          <m:dPr>
                            <m:ctrlPr>
                              <a:rPr lang="en-US" sz="3600" i="1">
                                <a:latin typeface="Cambria Math" panose="02040503050406030204" pitchFamily="18" charset="0"/>
                              </a:rPr>
                            </m:ctrlPr>
                          </m:dPr>
                          <m:e>
                            <m:r>
                              <a:rPr lang="en-US" sz="3600" i="1">
                                <a:latin typeface="Cambria Math" panose="02040503050406030204" pitchFamily="18" charset="0"/>
                              </a:rPr>
                              <m:t>0</m:t>
                            </m:r>
                            <m:r>
                              <a:rPr lang="en-US" sz="3600" i="1">
                                <a:latin typeface="Cambria Math" panose="02040503050406030204" pitchFamily="18" charset="0"/>
                              </a:rPr>
                              <m:t>.</m:t>
                            </m:r>
                            <m:r>
                              <a:rPr lang="en-US" sz="3600" i="1">
                                <a:latin typeface="Cambria Math" panose="02040503050406030204" pitchFamily="18" charset="0"/>
                              </a:rPr>
                              <m:t>061</m:t>
                            </m:r>
                          </m:e>
                        </m:d>
                      </m:den>
                    </m:f>
                  </m:oMath>
                </a14:m>
                <a:r>
                  <a:rPr lang="en-US" sz="3600" dirty="0"/>
                  <a:t> </a:t>
                </a:r>
              </a:p>
              <a:p>
                <a:pPr algn="l" rtl="0">
                  <a:lnSpc>
                    <a:spcPct val="200000"/>
                  </a:lnSpc>
                </a:pPr>
                <a14:m>
                  <m:oMath xmlns:m="http://schemas.openxmlformats.org/officeDocument/2006/math">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15</m:t>
                        </m:r>
                        <m:r>
                          <a:rPr lang="en-US" sz="3600" i="1">
                            <a:latin typeface="Cambria Math" panose="02040503050406030204" pitchFamily="18" charset="0"/>
                          </a:rPr>
                          <m:t>.</m:t>
                        </m:r>
                        <m:r>
                          <a:rPr lang="en-US" sz="3600" i="1">
                            <a:latin typeface="Cambria Math" panose="02040503050406030204" pitchFamily="18" charset="0"/>
                          </a:rPr>
                          <m:t>51</m:t>
                        </m:r>
                      </m:num>
                      <m:den>
                        <m:rad>
                          <m:radPr>
                            <m:degHide m:val="on"/>
                            <m:ctrlPr>
                              <a:rPr lang="en-US" sz="3600" i="1">
                                <a:latin typeface="Cambria Math" panose="02040503050406030204" pitchFamily="18" charset="0"/>
                              </a:rPr>
                            </m:ctrlPr>
                          </m:radPr>
                          <m:deg/>
                          <m:e>
                            <m:r>
                              <a:rPr lang="en-US" sz="3600" i="1">
                                <a:latin typeface="Cambria Math" panose="02040503050406030204" pitchFamily="18" charset="0"/>
                              </a:rPr>
                              <m:t>1</m:t>
                            </m:r>
                            <m:r>
                              <a:rPr lang="en-US" sz="3600" i="1">
                                <a:latin typeface="Cambria Math" panose="02040503050406030204" pitchFamily="18" charset="0"/>
                              </a:rPr>
                              <m:t>.</m:t>
                            </m:r>
                            <m:r>
                              <a:rPr lang="en-US" sz="3600" i="1">
                                <a:latin typeface="Cambria Math" panose="02040503050406030204" pitchFamily="18" charset="0"/>
                              </a:rPr>
                              <m:t>30</m:t>
                            </m:r>
                          </m:e>
                        </m:rad>
                      </m:den>
                    </m:f>
                  </m:oMath>
                </a14:m>
                <a:r>
                  <a:rPr lang="en-US" sz="3600" dirty="0"/>
                  <a:t>   		</a:t>
                </a:r>
                <a14:m>
                  <m:oMath xmlns:m="http://schemas.openxmlformats.org/officeDocument/2006/math">
                    <m:f>
                      <m:fPr>
                        <m:ctrlPr>
                          <a:rPr lang="en-US" sz="3600" i="1">
                            <a:latin typeface="Cambria Math" panose="02040503050406030204" pitchFamily="18" charset="0"/>
                          </a:rPr>
                        </m:ctrlPr>
                      </m:fPr>
                      <m:num>
                        <m:r>
                          <a:rPr lang="en-US" sz="3600" i="1">
                            <a:latin typeface="Cambria Math" panose="02040503050406030204" pitchFamily="18" charset="0"/>
                          </a:rPr>
                          <m:t>15</m:t>
                        </m:r>
                        <m:r>
                          <a:rPr lang="en-US" sz="3600" i="1">
                            <a:latin typeface="Cambria Math" panose="02040503050406030204" pitchFamily="18" charset="0"/>
                          </a:rPr>
                          <m:t>.</m:t>
                        </m:r>
                        <m:r>
                          <a:rPr lang="en-US" sz="3600" i="1">
                            <a:latin typeface="Cambria Math" panose="02040503050406030204" pitchFamily="18" charset="0"/>
                          </a:rPr>
                          <m:t>51</m:t>
                        </m:r>
                      </m:num>
                      <m:den>
                        <m:r>
                          <a:rPr lang="en-US" sz="3600" i="1">
                            <a:latin typeface="Cambria Math" panose="02040503050406030204" pitchFamily="18" charset="0"/>
                          </a:rPr>
                          <m:t>1</m:t>
                        </m:r>
                        <m:r>
                          <a:rPr lang="en-US" sz="3600" i="1">
                            <a:latin typeface="Cambria Math" panose="02040503050406030204" pitchFamily="18" charset="0"/>
                          </a:rPr>
                          <m:t>.</m:t>
                        </m:r>
                        <m:r>
                          <a:rPr lang="en-US" sz="3600" b="0" i="1" smtClean="0">
                            <a:latin typeface="Cambria Math" panose="02040503050406030204" pitchFamily="18" charset="0"/>
                          </a:rPr>
                          <m:t>14</m:t>
                        </m:r>
                      </m:den>
                    </m:f>
                  </m:oMath>
                </a14:m>
                <a:endParaRPr lang="en-US" sz="3600" dirty="0"/>
              </a:p>
              <a:p>
                <a:pPr algn="r">
                  <a:lnSpc>
                    <a:spcPct val="200000"/>
                  </a:lnSpc>
                </a:pPr>
                <a14:m>
                  <m:oMath xmlns:m="http://schemas.openxmlformats.org/officeDocument/2006/math">
                    <m:r>
                      <a:rPr lang="en-US" sz="3600" i="1">
                        <a:latin typeface="Cambria Math" panose="02040503050406030204" pitchFamily="18" charset="0"/>
                      </a:rPr>
                      <m:t>=</m:t>
                    </m:r>
                    <m:r>
                      <a:rPr lang="en-US" sz="3600" i="1">
                        <a:latin typeface="Cambria Math" panose="02040503050406030204" pitchFamily="18" charset="0"/>
                      </a:rPr>
                      <m:t>13</m:t>
                    </m:r>
                    <m:r>
                      <a:rPr lang="en-US" sz="3600" i="1">
                        <a:latin typeface="Cambria Math" panose="02040503050406030204" pitchFamily="18" charset="0"/>
                      </a:rPr>
                      <m:t>.</m:t>
                    </m:r>
                    <m:r>
                      <a:rPr lang="en-US" sz="3600" i="1">
                        <a:latin typeface="Cambria Math" panose="02040503050406030204" pitchFamily="18" charset="0"/>
                      </a:rPr>
                      <m:t>60</m:t>
                    </m:r>
                    <m:r>
                      <a:rPr lang="ar-IQ" sz="3600" b="0" i="1" smtClean="0">
                        <a:latin typeface="Cambria Math" panose="02040503050406030204" pitchFamily="18" charset="0"/>
                      </a:rPr>
                      <m:t>    </m:t>
                    </m:r>
                    <m:r>
                      <a:rPr lang="ar-IQ" sz="3600" b="0" i="1" smtClean="0">
                        <a:latin typeface="Cambria Math" panose="02040503050406030204" pitchFamily="18" charset="0"/>
                      </a:rPr>
                      <m:t>المحسوبة</m:t>
                    </m:r>
                    <m:r>
                      <a:rPr lang="ar-IQ" sz="3600" b="0" i="1" smtClean="0">
                        <a:latin typeface="Cambria Math" panose="02040503050406030204" pitchFamily="18" charset="0"/>
                      </a:rPr>
                      <m:t>   </m:t>
                    </m:r>
                    <m:r>
                      <a:rPr lang="ar-IQ" sz="3600" b="0" i="1" smtClean="0">
                        <a:latin typeface="Cambria Math" panose="02040503050406030204" pitchFamily="18" charset="0"/>
                      </a:rPr>
                      <m:t>التائية</m:t>
                    </m:r>
                    <m:r>
                      <a:rPr lang="ar-IQ" sz="3600" b="0" i="1" smtClean="0">
                        <a:latin typeface="Cambria Math" panose="02040503050406030204" pitchFamily="18" charset="0"/>
                      </a:rPr>
                      <m:t>   </m:t>
                    </m:r>
                    <m:r>
                      <a:rPr lang="ar-IQ" sz="3600" b="0" i="1" smtClean="0">
                        <a:latin typeface="Cambria Math" panose="02040503050406030204" pitchFamily="18" charset="0"/>
                      </a:rPr>
                      <m:t>القيمة</m:t>
                    </m:r>
                    <m:r>
                      <a:rPr lang="ar-IQ" sz="3600" b="0" i="1" smtClean="0">
                        <a:latin typeface="Cambria Math" panose="02040503050406030204" pitchFamily="18" charset="0"/>
                      </a:rPr>
                      <m:t> </m:t>
                    </m:r>
                  </m:oMath>
                </a14:m>
                <a:endParaRPr lang="en-US" sz="3600" dirty="0"/>
              </a:p>
              <a:p>
                <a:pPr algn="l" rtl="0">
                  <a:lnSpc>
                    <a:spcPct val="200000"/>
                  </a:lnSpc>
                </a:pPr>
                <a:endParaRPr lang="ar-IQ"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246910"/>
                <a:ext cx="10515600" cy="5347854"/>
              </a:xfrm>
              <a:blipFill>
                <a:blip r:embed="rId3"/>
                <a:stretch>
                  <a:fillRect/>
                </a:stretch>
              </a:blipFill>
            </p:spPr>
            <p:txBody>
              <a:bodyPr/>
              <a:lstStyle/>
              <a:p>
                <a:r>
                  <a:rPr lang="en-US">
                    <a:noFill/>
                  </a:rPr>
                  <a:t> </a:t>
                </a:r>
              </a:p>
            </p:txBody>
          </p:sp>
        </mc:Fallback>
      </mc:AlternateContent>
      <p:sp>
        <p:nvSpPr>
          <p:cNvPr id="7" name="Right Arrow 6"/>
          <p:cNvSpPr/>
          <p:nvPr/>
        </p:nvSpPr>
        <p:spPr>
          <a:xfrm flipV="1">
            <a:off x="3264736" y="2419146"/>
            <a:ext cx="508635" cy="130089"/>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Tree>
    <p:extLst>
      <p:ext uri="{BB962C8B-B14F-4D97-AF65-F5344CB8AC3E}">
        <p14:creationId xmlns:p14="http://schemas.microsoft.com/office/powerpoint/2010/main" val="107446781"/>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4" name="cashreg.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6238"/>
            <a:ext cx="8596668" cy="1320800"/>
          </a:xfrm>
        </p:spPr>
        <p:txBody>
          <a:bodyPr>
            <a:normAutofit fontScale="90000"/>
          </a:bodyPr>
          <a:lstStyle/>
          <a:p>
            <a:pPr algn="r" rtl="1"/>
            <a:r>
              <a:rPr lang="ar-IQ" b="1" u="sng" dirty="0"/>
              <a:t>القيمة </a:t>
            </a:r>
            <a:r>
              <a:rPr lang="ar-IQ" b="1" u="sng" dirty="0" err="1"/>
              <a:t>الجدولية:-</a:t>
            </a:r>
            <a:br>
              <a:rPr lang="en-US" b="1" u="sng" dirty="0"/>
            </a:br>
            <a:br>
              <a:rPr lang="en-US" dirty="0"/>
            </a:br>
            <a:r>
              <a:rPr lang="ar-IQ" dirty="0"/>
              <a:t>القيمة المحسوبة اكبر من القيمة </a:t>
            </a:r>
            <a:r>
              <a:rPr lang="ar-IQ" dirty="0" err="1"/>
              <a:t>الجدولية</a:t>
            </a:r>
            <a:r>
              <a:rPr lang="ar-IQ" dirty="0"/>
              <a:t> لذا ترفض الفرضية الصفرية وتقبل الفرضية البديلة </a:t>
            </a:r>
            <a:br>
              <a:rPr lang="en-US" dirty="0"/>
            </a:b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rtl="1"/>
                <a:r>
                  <a:rPr lang="ar-IQ" dirty="0"/>
                  <a:t>القيمة المحسوبة أكبر من القيمة الجدوليةلذا ترفض الفرضية الصفرية وتقبل الفرضية البديلة.</a:t>
                </a:r>
                <a:endParaRPr lang="en-US" dirty="0"/>
              </a:p>
              <a:p>
                <a:pPr algn="just" rtl="1"/>
                <a:r>
                  <a:rPr lang="ar-IQ" dirty="0"/>
                  <a:t>مثال :- قام باحث بأجراء تجربة يقوم فيها بتطبيق طريقتين تدريسيتين على طلاب الصف الثامن الاساسي في مادة الرياضيات، فقام بأختيار عينتين بصورة عشوائية من طلاب الصف الثامن الاساسي عدد كل منها (14) طالب </a:t>
                </a:r>
                <a:endParaRPr lang="en-US" dirty="0"/>
              </a:p>
              <a:p>
                <a:pPr algn="just" rtl="1"/>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x</m:t>
                        </m:r>
                      </m:e>
                    </m:acc>
                  </m:oMath>
                </a14:m>
                <a:r>
                  <a:rPr lang="en-US" baseline="-25000" dirty="0"/>
                  <a:t>1</a:t>
                </a:r>
                <a:r>
                  <a:rPr lang="en-US" dirty="0"/>
                  <a:t>= 6.5  		</a:t>
                </a:r>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x</m:t>
                        </m:r>
                      </m:e>
                    </m:acc>
                  </m:oMath>
                </a14:m>
                <a:r>
                  <a:rPr lang="en-US" baseline="-25000" dirty="0"/>
                  <a:t>2</a:t>
                </a:r>
                <a:r>
                  <a:rPr lang="en-US" dirty="0"/>
                  <a:t>= 5 		</a:t>
                </a: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panose="02040503050406030204" pitchFamily="18" charset="0"/>
                          </a:rPr>
                          <m:t>S</m:t>
                        </m:r>
                      </m:e>
                      <m:sub>
                        <m:r>
                          <a:rPr lang="en-US">
                            <a:latin typeface="Cambria Math" panose="02040503050406030204" pitchFamily="18" charset="0"/>
                          </a:rPr>
                          <m:t>1</m:t>
                        </m:r>
                      </m:sub>
                      <m:sup>
                        <m:r>
                          <a:rPr lang="en-US">
                            <a:latin typeface="Cambria Math" panose="02040503050406030204" pitchFamily="18" charset="0"/>
                          </a:rPr>
                          <m:t>2</m:t>
                        </m:r>
                      </m:sup>
                    </m:sSubSup>
                  </m:oMath>
                </a14:m>
                <a:r>
                  <a:rPr lang="en-US" dirty="0"/>
                  <a:t>=4          </a:t>
                </a: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panose="02040503050406030204" pitchFamily="18" charset="0"/>
                          </a:rPr>
                          <m:t>S</m:t>
                        </m:r>
                      </m:e>
                      <m:sub>
                        <m:r>
                          <a:rPr lang="en-US">
                            <a:latin typeface="Cambria Math" panose="02040503050406030204" pitchFamily="18" charset="0"/>
                          </a:rPr>
                          <m:t>2</m:t>
                        </m:r>
                      </m:sub>
                      <m:sup>
                        <m:r>
                          <a:rPr lang="en-US">
                            <a:latin typeface="Cambria Math" panose="02040503050406030204" pitchFamily="18" charset="0"/>
                          </a:rPr>
                          <m:t>2</m:t>
                        </m:r>
                      </m:sup>
                    </m:sSubSup>
                  </m:oMath>
                </a14:m>
                <a:r>
                  <a:rPr lang="en-US" dirty="0"/>
                  <a:t>= 3.5</a:t>
                </a:r>
              </a:p>
              <a:p>
                <a:pPr algn="just" rtl="1"/>
                <a:r>
                  <a:rPr lang="ar-IQ" dirty="0"/>
                  <a:t>المطلوب اختبر الفرضة الصفرية </a:t>
                </a:r>
                <a:r>
                  <a:rPr lang="en-US" dirty="0"/>
                  <a:t>M</a:t>
                </a:r>
                <a:r>
                  <a:rPr lang="en-US" baseline="-25000" dirty="0"/>
                  <a:t>1</a:t>
                </a:r>
                <a:r>
                  <a:rPr lang="en-US" dirty="0"/>
                  <a:t>=M</a:t>
                </a:r>
                <a:r>
                  <a:rPr lang="en-US" baseline="-25000" dirty="0"/>
                  <a:t>2</a:t>
                </a:r>
                <a:r>
                  <a:rPr lang="en-US" dirty="0"/>
                  <a:t> </a:t>
                </a:r>
                <a:r>
                  <a:rPr lang="ar-IQ" dirty="0"/>
                  <a:t>مقابل الفرضية البديلة </a:t>
                </a:r>
                <a:r>
                  <a:rPr lang="en-US" dirty="0"/>
                  <a:t>M</a:t>
                </a:r>
                <a:r>
                  <a:rPr lang="en-US" baseline="-25000" dirty="0"/>
                  <a:t>1</a:t>
                </a:r>
                <a:r>
                  <a:rPr lang="en-US" dirty="0"/>
                  <a:t>≠M</a:t>
                </a:r>
                <a:r>
                  <a:rPr lang="en-US" baseline="-25000" dirty="0"/>
                  <a:t>2</a:t>
                </a:r>
                <a:r>
                  <a:rPr lang="ar-IQ" dirty="0"/>
                  <a:t> عند مستوى دلالة </a:t>
                </a:r>
                <a:r>
                  <a:rPr lang="en-US" dirty="0"/>
                  <a:t>0.05</a:t>
                </a:r>
                <a:r>
                  <a:rPr lang="ar-IQ" dirty="0"/>
                  <a:t>علما ان القيمة الجدولية =2.05</a:t>
                </a:r>
                <a:endParaRPr lang="en-US" dirty="0"/>
              </a:p>
              <a:p>
                <a:pPr algn="just" rtl="1"/>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48" t="-785" r="-284"/>
                </a:stretch>
              </a:blipFill>
            </p:spPr>
            <p:txBody>
              <a:bodyPr/>
              <a:lstStyle/>
              <a:p>
                <a:r>
                  <a:rPr lang="en-US">
                    <a:noFill/>
                  </a:rPr>
                  <a:t> </a:t>
                </a:r>
              </a:p>
            </p:txBody>
          </p:sp>
        </mc:Fallback>
      </mc:AlternateContent>
    </p:spTree>
    <p:extLst>
      <p:ext uri="{BB962C8B-B14F-4D97-AF65-F5344CB8AC3E}">
        <p14:creationId xmlns:p14="http://schemas.microsoft.com/office/powerpoint/2010/main" val="2769791041"/>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4" name="cashreg.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77982" y="351906"/>
                <a:ext cx="10820400" cy="5259185"/>
              </a:xfrm>
            </p:spPr>
            <p:txBody>
              <a:bodyPr>
                <a:noAutofit/>
              </a:bodyPr>
              <a:lstStyle/>
              <a:p>
                <a:pPr algn="l" rtl="0">
                  <a:lnSpc>
                    <a:spcPct val="150000"/>
                  </a:lnSpc>
                </a:pPr>
                <a:r>
                  <a:rPr lang="en-US" sz="2800" dirty="0"/>
                  <a:t>t= </a:t>
                </a:r>
                <a14:m>
                  <m:oMath xmlns:m="http://schemas.openxmlformats.org/officeDocument/2006/math">
                    <m:f>
                      <m:fPr>
                        <m:ctrlPr>
                          <a:rPr lang="en-US" sz="2800" i="1">
                            <a:latin typeface="Cambria Math" panose="02040503050406030204" pitchFamily="18" charset="0"/>
                          </a:rPr>
                        </m:ctrlPr>
                      </m:fPr>
                      <m:num>
                        <m:acc>
                          <m:accPr>
                            <m:chr m:val="̅"/>
                            <m:ctrlPr>
                              <a:rPr lang="en-US" sz="2800" i="1">
                                <a:latin typeface="Cambria Math" panose="02040503050406030204" pitchFamily="18" charset="0"/>
                              </a:rPr>
                            </m:ctrlPr>
                          </m:accPr>
                          <m:e>
                            <m:r>
                              <m:rPr>
                                <m:sty m:val="p"/>
                              </m:rPr>
                              <a:rPr lang="en-US" sz="2800">
                                <a:latin typeface="Cambria Math" panose="02040503050406030204" pitchFamily="18" charset="0"/>
                              </a:rPr>
                              <m:t>x</m:t>
                            </m:r>
                          </m:e>
                        </m:acc>
                        <m:r>
                          <a:rPr lang="en-US" sz="2800" baseline="-25000">
                            <a:latin typeface="Cambria Math" panose="02040503050406030204" pitchFamily="18" charset="0"/>
                          </a:rPr>
                          <m:t>1</m:t>
                        </m:r>
                        <m:r>
                          <a:rPr lang="en-US" sz="2800" i="1">
                            <a:latin typeface="Cambria Math" panose="02040503050406030204" pitchFamily="18" charset="0"/>
                          </a:rPr>
                          <m:t>−</m:t>
                        </m:r>
                        <m:acc>
                          <m:accPr>
                            <m:chr m:val="̅"/>
                            <m:ctrlPr>
                              <a:rPr lang="en-US" sz="2800" i="1">
                                <a:latin typeface="Cambria Math" panose="02040503050406030204" pitchFamily="18" charset="0"/>
                              </a:rPr>
                            </m:ctrlPr>
                          </m:accPr>
                          <m:e>
                            <m:r>
                              <m:rPr>
                                <m:sty m:val="p"/>
                              </m:rPr>
                              <a:rPr lang="en-US" sz="2800">
                                <a:latin typeface="Cambria Math" panose="02040503050406030204" pitchFamily="18" charset="0"/>
                              </a:rPr>
                              <m:t>x</m:t>
                            </m:r>
                          </m:e>
                        </m:acc>
                        <m:r>
                          <a:rPr lang="en-US" sz="2800" baseline="-25000">
                            <a:latin typeface="Cambria Math" panose="02040503050406030204" pitchFamily="18" charset="0"/>
                          </a:rPr>
                          <m:t>2</m:t>
                        </m:r>
                      </m:num>
                      <m:den>
                        <m:rad>
                          <m:radPr>
                            <m:degHide m:val="on"/>
                            <m:ctrlPr>
                              <a:rPr lang="en-US" sz="2800" i="1">
                                <a:latin typeface="Cambria Math" panose="02040503050406030204" pitchFamily="18" charset="0"/>
                              </a:rPr>
                            </m:ctrlPr>
                          </m:radPr>
                          <m:deg/>
                          <m:e>
                            <m:f>
                              <m:fPr>
                                <m:ctrlPr>
                                  <a:rPr lang="en-US" sz="2800" i="1">
                                    <a:latin typeface="Cambria Math" panose="02040503050406030204" pitchFamily="18" charset="0"/>
                                  </a:rPr>
                                </m:ctrlPr>
                              </m:fPr>
                              <m:num>
                                <m:d>
                                  <m:dPr>
                                    <m:ctrlPr>
                                      <a:rPr lang="en-US" sz="2800" i="1">
                                        <a:latin typeface="Cambria Math" panose="02040503050406030204" pitchFamily="18" charset="0"/>
                                      </a:rPr>
                                    </m:ctrlPr>
                                  </m:dPr>
                                  <m:e>
                                    <m:r>
                                      <a:rPr lang="en-US" sz="2800" i="1">
                                        <a:latin typeface="Cambria Math" panose="02040503050406030204" pitchFamily="18" charset="0"/>
                                      </a:rPr>
                                      <m:t>𝑛</m:t>
                                    </m:r>
                                    <m:r>
                                      <a:rPr lang="en-US" sz="2800" i="1">
                                        <a:latin typeface="Cambria Math" panose="02040503050406030204" pitchFamily="18" charset="0"/>
                                      </a:rPr>
                                      <m:t>1</m:t>
                                    </m:r>
                                    <m:r>
                                      <a:rPr lang="en-US" sz="2800" i="1">
                                        <a:latin typeface="Cambria Math" panose="02040503050406030204" pitchFamily="18" charset="0"/>
                                      </a:rPr>
                                      <m:t>−</m:t>
                                    </m:r>
                                    <m:r>
                                      <a:rPr lang="en-US" sz="2800" i="1">
                                        <a:latin typeface="Cambria Math" panose="02040503050406030204" pitchFamily="18" charset="0"/>
                                      </a:rPr>
                                      <m:t>1</m:t>
                                    </m:r>
                                  </m:e>
                                </m:d>
                                <m:sSubSup>
                                  <m:sSubSupPr>
                                    <m:ctrlPr>
                                      <a:rPr lang="en-US" sz="2800" i="1">
                                        <a:latin typeface="Cambria Math" panose="02040503050406030204" pitchFamily="18" charset="0"/>
                                      </a:rPr>
                                    </m:ctrlPr>
                                  </m:sSubSupPr>
                                  <m:e>
                                    <m:r>
                                      <m:rPr>
                                        <m:sty m:val="p"/>
                                      </m:rPr>
                                      <a:rPr lang="en-US" sz="2800">
                                        <a:latin typeface="Cambria Math" panose="02040503050406030204" pitchFamily="18" charset="0"/>
                                      </a:rPr>
                                      <m:t>S</m:t>
                                    </m:r>
                                  </m:e>
                                  <m:sub>
                                    <m:r>
                                      <a:rPr lang="en-US" sz="2800">
                                        <a:latin typeface="Cambria Math" panose="02040503050406030204" pitchFamily="18" charset="0"/>
                                      </a:rPr>
                                      <m:t>1</m:t>
                                    </m:r>
                                  </m:sub>
                                  <m:sup>
                                    <m:r>
                                      <a:rPr lang="en-US" sz="2800">
                                        <a:latin typeface="Cambria Math" panose="02040503050406030204" pitchFamily="18" charset="0"/>
                                      </a:rPr>
                                      <m:t>2</m:t>
                                    </m:r>
                                  </m:sup>
                                </m:sSubSup>
                                <m:r>
                                  <a:rPr lang="en-US" sz="2800" i="1">
                                    <a:latin typeface="Cambria Math" panose="02040503050406030204" pitchFamily="18" charset="0"/>
                                  </a:rPr>
                                  <m:t>+(</m:t>
                                </m:r>
                                <m:r>
                                  <a:rPr lang="en-US" sz="2800" i="1">
                                    <a:latin typeface="Cambria Math" panose="02040503050406030204" pitchFamily="18" charset="0"/>
                                  </a:rPr>
                                  <m:t>𝑛</m:t>
                                </m:r>
                                <m:r>
                                  <a:rPr lang="en-US" sz="2800" i="1">
                                    <a:latin typeface="Cambria Math" panose="02040503050406030204" pitchFamily="18" charset="0"/>
                                  </a:rPr>
                                  <m:t>2</m:t>
                                </m:r>
                                <m:r>
                                  <a:rPr lang="en-US" sz="2800" i="1">
                                    <a:latin typeface="Cambria Math" panose="02040503050406030204" pitchFamily="18" charset="0"/>
                                  </a:rPr>
                                  <m:t>−</m:t>
                                </m:r>
                                <m:r>
                                  <a:rPr lang="en-US" sz="2800" i="1">
                                    <a:latin typeface="Cambria Math" panose="02040503050406030204" pitchFamily="18" charset="0"/>
                                  </a:rPr>
                                  <m:t>1</m:t>
                                </m:r>
                                <m:r>
                                  <a:rPr lang="en-US" sz="2800" i="1">
                                    <a:latin typeface="Cambria Math" panose="02040503050406030204" pitchFamily="18" charset="0"/>
                                  </a:rPr>
                                  <m:t>)</m:t>
                                </m:r>
                                <m:sSubSup>
                                  <m:sSubSupPr>
                                    <m:ctrlPr>
                                      <a:rPr lang="en-US" sz="2800" i="1">
                                        <a:latin typeface="Cambria Math" panose="02040503050406030204" pitchFamily="18" charset="0"/>
                                      </a:rPr>
                                    </m:ctrlPr>
                                  </m:sSubSupPr>
                                  <m:e>
                                    <m:r>
                                      <m:rPr>
                                        <m:sty m:val="p"/>
                                      </m:rPr>
                                      <a:rPr lang="en-US" sz="2800">
                                        <a:latin typeface="Cambria Math" panose="02040503050406030204" pitchFamily="18" charset="0"/>
                                      </a:rPr>
                                      <m:t>S</m:t>
                                    </m:r>
                                  </m:e>
                                  <m:sub>
                                    <m:r>
                                      <a:rPr lang="en-US" sz="2800">
                                        <a:latin typeface="Cambria Math" panose="02040503050406030204" pitchFamily="18" charset="0"/>
                                      </a:rPr>
                                      <m:t>2</m:t>
                                    </m:r>
                                  </m:sub>
                                  <m:sup>
                                    <m:r>
                                      <a:rPr lang="en-US" sz="2800">
                                        <a:latin typeface="Cambria Math" panose="02040503050406030204" pitchFamily="18" charset="0"/>
                                      </a:rPr>
                                      <m:t>2</m:t>
                                    </m:r>
                                  </m:sup>
                                </m:sSubSup>
                              </m:num>
                              <m:den>
                                <m:r>
                                  <a:rPr lang="en-US" sz="2800" i="1">
                                    <a:latin typeface="Cambria Math" panose="02040503050406030204" pitchFamily="18" charset="0"/>
                                  </a:rPr>
                                  <m:t>𝑛</m:t>
                                </m:r>
                                <m:r>
                                  <a:rPr lang="en-US" sz="2800" i="1">
                                    <a:latin typeface="Cambria Math" panose="02040503050406030204" pitchFamily="18" charset="0"/>
                                  </a:rPr>
                                  <m:t>1</m:t>
                                </m:r>
                                <m:r>
                                  <a:rPr lang="en-US" sz="2800" i="1">
                                    <a:latin typeface="Cambria Math" panose="02040503050406030204" pitchFamily="18" charset="0"/>
                                  </a:rPr>
                                  <m:t>+</m:t>
                                </m:r>
                                <m:r>
                                  <a:rPr lang="en-US" sz="2800" i="1">
                                    <a:latin typeface="Cambria Math" panose="02040503050406030204" pitchFamily="18" charset="0"/>
                                  </a:rPr>
                                  <m:t>𝑛</m:t>
                                </m:r>
                                <m:r>
                                  <a:rPr lang="en-US" sz="2800" i="1">
                                    <a:latin typeface="Cambria Math" panose="02040503050406030204" pitchFamily="18" charset="0"/>
                                  </a:rPr>
                                  <m:t>2</m:t>
                                </m:r>
                                <m:r>
                                  <a:rPr lang="en-US" sz="2800" i="1">
                                    <a:latin typeface="Cambria Math" panose="02040503050406030204" pitchFamily="18" charset="0"/>
                                  </a:rPr>
                                  <m:t>−</m:t>
                                </m:r>
                                <m:r>
                                  <a:rPr lang="en-US" sz="2800" i="1">
                                    <a:latin typeface="Cambria Math" panose="02040503050406030204" pitchFamily="18" charset="0"/>
                                  </a:rPr>
                                  <m:t>2</m:t>
                                </m:r>
                              </m:den>
                            </m:f>
                          </m:e>
                        </m:rad>
                        <m:r>
                          <a:rPr lang="en-US" sz="2800">
                            <a:latin typeface="Cambria Math" panose="02040503050406030204" pitchFamily="18" charset="0"/>
                          </a:rPr>
                          <m:t> </m:t>
                        </m:r>
                        <m:r>
                          <a:rPr lang="en-US" sz="2800" i="1">
                            <a:latin typeface="Cambria Math" panose="02040503050406030204" pitchFamily="18" charset="0"/>
                          </a:rPr>
                          <m:t> </m:t>
                        </m:r>
                        <m:d>
                          <m:dPr>
                            <m:ctrlPr>
                              <a:rPr lang="en-US" sz="2800" i="1">
                                <a:latin typeface="Cambria Math" panose="02040503050406030204" pitchFamily="18" charset="0"/>
                              </a:rPr>
                            </m:ctrlPr>
                          </m:dPr>
                          <m:e>
                            <m:f>
                              <m:fPr>
                                <m:ctrlPr>
                                  <a:rPr lang="en-US" sz="2800" i="1">
                                    <a:latin typeface="Cambria Math" panose="02040503050406030204" pitchFamily="18" charset="0"/>
                                  </a:rPr>
                                </m:ctrlPr>
                              </m:fPr>
                              <m:num>
                                <m:r>
                                  <a:rPr lang="en-US" sz="2800" i="1">
                                    <a:latin typeface="Cambria Math" panose="02040503050406030204" pitchFamily="18" charset="0"/>
                                  </a:rPr>
                                  <m:t>1</m:t>
                                </m:r>
                              </m:num>
                              <m:den>
                                <m:r>
                                  <a:rPr lang="en-US" sz="2800" i="1">
                                    <a:latin typeface="Cambria Math" panose="02040503050406030204" pitchFamily="18" charset="0"/>
                                  </a:rPr>
                                  <m:t>𝑛</m:t>
                                </m:r>
                                <m:r>
                                  <a:rPr lang="en-US" sz="2800" i="1">
                                    <a:latin typeface="Cambria Math" panose="02040503050406030204" pitchFamily="18" charset="0"/>
                                  </a:rPr>
                                  <m:t>1</m:t>
                                </m:r>
                              </m:den>
                            </m:f>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1</m:t>
                                </m:r>
                              </m:num>
                              <m:den>
                                <m:r>
                                  <a:rPr lang="en-US" sz="2800" i="1">
                                    <a:latin typeface="Cambria Math" panose="02040503050406030204" pitchFamily="18" charset="0"/>
                                  </a:rPr>
                                  <m:t>𝑛</m:t>
                                </m:r>
                                <m:r>
                                  <a:rPr lang="en-US" sz="2800" i="1">
                                    <a:latin typeface="Cambria Math" panose="02040503050406030204" pitchFamily="18" charset="0"/>
                                  </a:rPr>
                                  <m:t>2</m:t>
                                </m:r>
                              </m:den>
                            </m:f>
                          </m:e>
                        </m:d>
                      </m:den>
                    </m:f>
                  </m:oMath>
                </a14:m>
                <a:endParaRPr lang="en-US" sz="2800" dirty="0"/>
              </a:p>
              <a:p>
                <a:pPr algn="l" rtl="0">
                  <a:lnSpc>
                    <a:spcPct val="150000"/>
                  </a:lnSpc>
                </a:pPr>
                <a14:m>
                  <m:oMath xmlns:m="http://schemas.openxmlformats.org/officeDocument/2006/math">
                    <m:r>
                      <a:rPr lang="en-US" sz="2800">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6</m:t>
                        </m:r>
                        <m:r>
                          <a:rPr lang="en-US" sz="2800" i="1">
                            <a:latin typeface="Cambria Math" panose="02040503050406030204" pitchFamily="18" charset="0"/>
                          </a:rPr>
                          <m:t>.</m:t>
                        </m:r>
                        <m:r>
                          <a:rPr lang="en-US" sz="2800" i="1">
                            <a:latin typeface="Cambria Math" panose="02040503050406030204" pitchFamily="18" charset="0"/>
                          </a:rPr>
                          <m:t>5</m:t>
                        </m:r>
                        <m:r>
                          <a:rPr lang="en-US" sz="2800" i="1">
                            <a:latin typeface="Cambria Math" panose="02040503050406030204" pitchFamily="18" charset="0"/>
                          </a:rPr>
                          <m:t>−</m:t>
                        </m:r>
                        <m:r>
                          <a:rPr lang="en-US" sz="2800" i="1">
                            <a:latin typeface="Cambria Math" panose="02040503050406030204" pitchFamily="18" charset="0"/>
                          </a:rPr>
                          <m:t>5</m:t>
                        </m:r>
                      </m:num>
                      <m:den>
                        <m:rad>
                          <m:radPr>
                            <m:degHide m:val="on"/>
                            <m:ctrlPr>
                              <a:rPr lang="en-US" sz="2800" i="1">
                                <a:latin typeface="Cambria Math" panose="02040503050406030204" pitchFamily="18" charset="0"/>
                              </a:rPr>
                            </m:ctrlPr>
                          </m:radPr>
                          <m:deg/>
                          <m:e>
                            <m:f>
                              <m:fPr>
                                <m:ctrlPr>
                                  <a:rPr lang="en-US" sz="2800" i="1">
                                    <a:latin typeface="Cambria Math" panose="02040503050406030204" pitchFamily="18" charset="0"/>
                                  </a:rPr>
                                </m:ctrlPr>
                              </m:fPr>
                              <m:num>
                                <m:r>
                                  <a:rPr lang="en-US" sz="2800" i="1">
                                    <a:latin typeface="Cambria Math" panose="02040503050406030204" pitchFamily="18" charset="0"/>
                                  </a:rPr>
                                  <m:t> </m:t>
                                </m:r>
                                <m:d>
                                  <m:dPr>
                                    <m:ctrlPr>
                                      <a:rPr lang="en-US" sz="2800" i="1">
                                        <a:latin typeface="Cambria Math" panose="02040503050406030204" pitchFamily="18" charset="0"/>
                                      </a:rPr>
                                    </m:ctrlPr>
                                  </m:dPr>
                                  <m:e>
                                    <m:r>
                                      <a:rPr lang="en-US" sz="2800" i="1">
                                        <a:latin typeface="Cambria Math" panose="02040503050406030204" pitchFamily="18" charset="0"/>
                                      </a:rPr>
                                      <m:t>14</m:t>
                                    </m:r>
                                    <m:r>
                                      <a:rPr lang="en-US" sz="2800" i="1">
                                        <a:latin typeface="Cambria Math" panose="02040503050406030204" pitchFamily="18" charset="0"/>
                                      </a:rPr>
                                      <m:t>−</m:t>
                                    </m:r>
                                    <m:r>
                                      <a:rPr lang="en-US" sz="2800" i="1">
                                        <a:latin typeface="Cambria Math" panose="02040503050406030204" pitchFamily="18" charset="0"/>
                                      </a:rPr>
                                      <m:t>1</m:t>
                                    </m:r>
                                  </m:e>
                                </m:d>
                                <m:r>
                                  <a:rPr lang="en-US" sz="2800" i="1">
                                    <a:latin typeface="Cambria Math" panose="02040503050406030204" pitchFamily="18" charset="0"/>
                                  </a:rPr>
                                  <m:t>4</m:t>
                                </m:r>
                                <m:r>
                                  <a:rPr lang="en-US" sz="2800" i="1">
                                    <a:latin typeface="Cambria Math" panose="02040503050406030204" pitchFamily="18" charset="0"/>
                                  </a:rPr>
                                  <m:t>+</m:t>
                                </m:r>
                                <m:d>
                                  <m:dPr>
                                    <m:ctrlPr>
                                      <a:rPr lang="en-US" sz="2800" i="1">
                                        <a:latin typeface="Cambria Math" panose="02040503050406030204" pitchFamily="18" charset="0"/>
                                      </a:rPr>
                                    </m:ctrlPr>
                                  </m:dPr>
                                  <m:e>
                                    <m:r>
                                      <a:rPr lang="en-US" sz="2800" i="1">
                                        <a:latin typeface="Cambria Math" panose="02040503050406030204" pitchFamily="18" charset="0"/>
                                      </a:rPr>
                                      <m:t>14</m:t>
                                    </m:r>
                                    <m:r>
                                      <a:rPr lang="en-US" sz="2800" i="1">
                                        <a:latin typeface="Cambria Math" panose="02040503050406030204" pitchFamily="18" charset="0"/>
                                      </a:rPr>
                                      <m:t>−</m:t>
                                    </m:r>
                                    <m:r>
                                      <a:rPr lang="en-US" sz="2800" i="1">
                                        <a:latin typeface="Cambria Math" panose="02040503050406030204" pitchFamily="18" charset="0"/>
                                      </a:rPr>
                                      <m:t>1</m:t>
                                    </m:r>
                                  </m:e>
                                </m:d>
                                <m:r>
                                  <a:rPr lang="en-US" sz="2800" i="1">
                                    <a:latin typeface="Cambria Math" panose="02040503050406030204" pitchFamily="18" charset="0"/>
                                  </a:rPr>
                                  <m:t>3</m:t>
                                </m:r>
                                <m:r>
                                  <a:rPr lang="en-US" sz="2800" i="1">
                                    <a:latin typeface="Cambria Math" panose="02040503050406030204" pitchFamily="18" charset="0"/>
                                  </a:rPr>
                                  <m:t>.</m:t>
                                </m:r>
                                <m:r>
                                  <a:rPr lang="en-US" sz="2800" i="1">
                                    <a:latin typeface="Cambria Math" panose="02040503050406030204" pitchFamily="18" charset="0"/>
                                  </a:rPr>
                                  <m:t>5</m:t>
                                </m:r>
                              </m:num>
                              <m:den>
                                <m:r>
                                  <a:rPr lang="en-US" sz="2800" i="1">
                                    <a:latin typeface="Cambria Math" panose="02040503050406030204" pitchFamily="18" charset="0"/>
                                  </a:rPr>
                                  <m:t>14</m:t>
                                </m:r>
                                <m:r>
                                  <a:rPr lang="en-US" sz="2800" i="1">
                                    <a:latin typeface="Cambria Math" panose="02040503050406030204" pitchFamily="18" charset="0"/>
                                  </a:rPr>
                                  <m:t>+</m:t>
                                </m:r>
                                <m:r>
                                  <a:rPr lang="en-US" sz="2800" i="1">
                                    <a:latin typeface="Cambria Math" panose="02040503050406030204" pitchFamily="18" charset="0"/>
                                  </a:rPr>
                                  <m:t>14</m:t>
                                </m:r>
                                <m:r>
                                  <a:rPr lang="en-US" sz="2800" i="1">
                                    <a:latin typeface="Cambria Math" panose="02040503050406030204" pitchFamily="18" charset="0"/>
                                  </a:rPr>
                                  <m:t>−</m:t>
                                </m:r>
                                <m:r>
                                  <a:rPr lang="en-US" sz="2800" i="1">
                                    <a:latin typeface="Cambria Math" panose="02040503050406030204" pitchFamily="18" charset="0"/>
                                  </a:rPr>
                                  <m:t>2</m:t>
                                </m:r>
                              </m:den>
                            </m:f>
                            <m:r>
                              <a:rPr lang="en-US" sz="2800" i="1">
                                <a:latin typeface="Cambria Math" panose="02040503050406030204" pitchFamily="18" charset="0"/>
                              </a:rPr>
                              <m:t> </m:t>
                            </m:r>
                          </m:e>
                        </m:rad>
                        <m:d>
                          <m:dPr>
                            <m:ctrlPr>
                              <a:rPr lang="en-US" sz="2800" i="1">
                                <a:latin typeface="Cambria Math" panose="02040503050406030204" pitchFamily="18" charset="0"/>
                              </a:rPr>
                            </m:ctrlPr>
                          </m:dPr>
                          <m:e>
                            <m:f>
                              <m:fPr>
                                <m:ctrlPr>
                                  <a:rPr lang="en-US" sz="2800" i="1">
                                    <a:latin typeface="Cambria Math" panose="02040503050406030204" pitchFamily="18" charset="0"/>
                                  </a:rPr>
                                </m:ctrlPr>
                              </m:fPr>
                              <m:num>
                                <m:r>
                                  <a:rPr lang="en-US" sz="2800" i="1">
                                    <a:latin typeface="Cambria Math" panose="02040503050406030204" pitchFamily="18" charset="0"/>
                                  </a:rPr>
                                  <m:t>1</m:t>
                                </m:r>
                              </m:num>
                              <m:den>
                                <m:r>
                                  <a:rPr lang="en-US" sz="2800" i="1">
                                    <a:latin typeface="Cambria Math" panose="02040503050406030204" pitchFamily="18" charset="0"/>
                                  </a:rPr>
                                  <m:t>14</m:t>
                                </m:r>
                              </m:den>
                            </m:f>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1</m:t>
                                </m:r>
                              </m:num>
                              <m:den>
                                <m:r>
                                  <a:rPr lang="en-US" sz="2800" i="1">
                                    <a:latin typeface="Cambria Math" panose="02040503050406030204" pitchFamily="18" charset="0"/>
                                  </a:rPr>
                                  <m:t>14</m:t>
                                </m:r>
                              </m:den>
                            </m:f>
                          </m:e>
                        </m:d>
                      </m:den>
                    </m:f>
                  </m:oMath>
                </a14:m>
                <a:r>
                  <a:rPr lang="en-US" sz="2800" dirty="0"/>
                  <a:t> </a:t>
                </a:r>
              </a:p>
              <a:p>
                <a:pPr algn="l" rtl="0">
                  <a:lnSpc>
                    <a:spcPct val="150000"/>
                  </a:lnSpc>
                </a:pPr>
                <a14:m>
                  <m:oMath xmlns:m="http://schemas.openxmlformats.org/officeDocument/2006/math">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1</m:t>
                        </m:r>
                        <m:r>
                          <a:rPr lang="en-US" sz="2800" i="1">
                            <a:latin typeface="Cambria Math" panose="02040503050406030204" pitchFamily="18" charset="0"/>
                          </a:rPr>
                          <m:t>.</m:t>
                        </m:r>
                        <m:r>
                          <a:rPr lang="en-US" sz="2800" i="1">
                            <a:latin typeface="Cambria Math" panose="02040503050406030204" pitchFamily="18" charset="0"/>
                          </a:rPr>
                          <m:t>5</m:t>
                        </m:r>
                      </m:num>
                      <m:den>
                        <m:rad>
                          <m:radPr>
                            <m:degHide m:val="on"/>
                            <m:ctrlPr>
                              <a:rPr lang="en-US" sz="2800" i="1">
                                <a:latin typeface="Cambria Math" panose="02040503050406030204" pitchFamily="18" charset="0"/>
                              </a:rPr>
                            </m:ctrlPr>
                          </m:radPr>
                          <m:deg/>
                          <m:e>
                            <m:f>
                              <m:fPr>
                                <m:ctrlPr>
                                  <a:rPr lang="en-US" sz="2800" i="1">
                                    <a:latin typeface="Cambria Math" panose="02040503050406030204" pitchFamily="18" charset="0"/>
                                  </a:rPr>
                                </m:ctrlPr>
                              </m:fPr>
                              <m:num>
                                <m:d>
                                  <m:dPr>
                                    <m:ctrlPr>
                                      <a:rPr lang="en-US" sz="2800" i="1">
                                        <a:latin typeface="Cambria Math" panose="02040503050406030204" pitchFamily="18" charset="0"/>
                                      </a:rPr>
                                    </m:ctrlPr>
                                  </m:dPr>
                                  <m:e>
                                    <m:r>
                                      <a:rPr lang="en-US" sz="2800" i="1">
                                        <a:latin typeface="Cambria Math" panose="02040503050406030204" pitchFamily="18" charset="0"/>
                                      </a:rPr>
                                      <m:t>13</m:t>
                                    </m:r>
                                  </m:e>
                                </m:d>
                                <m:r>
                                  <a:rPr lang="en-US" sz="2800" i="1">
                                    <a:latin typeface="Cambria Math" panose="02040503050406030204" pitchFamily="18" charset="0"/>
                                  </a:rPr>
                                  <m:t>4</m:t>
                                </m:r>
                                <m:r>
                                  <a:rPr lang="en-US" sz="2800" i="1">
                                    <a:latin typeface="Cambria Math" panose="02040503050406030204" pitchFamily="18" charset="0"/>
                                  </a:rPr>
                                  <m:t>+</m:t>
                                </m:r>
                                <m:d>
                                  <m:dPr>
                                    <m:ctrlPr>
                                      <a:rPr lang="en-US" sz="2800" i="1">
                                        <a:latin typeface="Cambria Math" panose="02040503050406030204" pitchFamily="18" charset="0"/>
                                      </a:rPr>
                                    </m:ctrlPr>
                                  </m:dPr>
                                  <m:e>
                                    <m:r>
                                      <a:rPr lang="en-US" sz="2800" i="1">
                                        <a:latin typeface="Cambria Math" panose="02040503050406030204" pitchFamily="18" charset="0"/>
                                      </a:rPr>
                                      <m:t>13</m:t>
                                    </m:r>
                                  </m:e>
                                </m:d>
                                <m:r>
                                  <a:rPr lang="en-US" sz="2800" i="1">
                                    <a:latin typeface="Cambria Math" panose="02040503050406030204" pitchFamily="18" charset="0"/>
                                  </a:rPr>
                                  <m:t>3</m:t>
                                </m:r>
                                <m:r>
                                  <a:rPr lang="en-US" sz="2800" i="1">
                                    <a:latin typeface="Cambria Math" panose="02040503050406030204" pitchFamily="18" charset="0"/>
                                  </a:rPr>
                                  <m:t>.</m:t>
                                </m:r>
                                <m:r>
                                  <a:rPr lang="en-US" sz="2800" i="1">
                                    <a:latin typeface="Cambria Math" panose="02040503050406030204" pitchFamily="18" charset="0"/>
                                  </a:rPr>
                                  <m:t>5</m:t>
                                </m:r>
                              </m:num>
                              <m:den>
                                <m:r>
                                  <a:rPr lang="en-US" sz="2800" i="1">
                                    <a:latin typeface="Cambria Math" panose="02040503050406030204" pitchFamily="18" charset="0"/>
                                  </a:rPr>
                                  <m:t>26</m:t>
                                </m:r>
                              </m:den>
                            </m:f>
                          </m:e>
                        </m:rad>
                        <m:d>
                          <m:dPr>
                            <m:ctrlPr>
                              <a:rPr lang="en-US" sz="2800" i="1">
                                <a:latin typeface="Cambria Math" panose="02040503050406030204" pitchFamily="18" charset="0"/>
                              </a:rPr>
                            </m:ctrlPr>
                          </m:dPr>
                          <m:e>
                            <m:f>
                              <m:fPr>
                                <m:ctrlPr>
                                  <a:rPr lang="en-US" sz="2800" i="1">
                                    <a:latin typeface="Cambria Math" panose="02040503050406030204" pitchFamily="18" charset="0"/>
                                  </a:rPr>
                                </m:ctrlPr>
                              </m:fPr>
                              <m:num>
                                <m:r>
                                  <a:rPr lang="en-US" sz="2800" i="1">
                                    <a:latin typeface="Cambria Math" panose="02040503050406030204" pitchFamily="18" charset="0"/>
                                  </a:rPr>
                                  <m:t>2</m:t>
                                </m:r>
                              </m:num>
                              <m:den>
                                <m:r>
                                  <a:rPr lang="en-US" sz="2800" i="1">
                                    <a:latin typeface="Cambria Math" panose="02040503050406030204" pitchFamily="18" charset="0"/>
                                  </a:rPr>
                                  <m:t>14</m:t>
                                </m:r>
                              </m:den>
                            </m:f>
                          </m:e>
                        </m:d>
                      </m:den>
                    </m:f>
                  </m:oMath>
                </a14:m>
                <a:r>
                  <a:rPr lang="en-US" sz="2800" dirty="0"/>
                  <a:t> </a:t>
                </a:r>
              </a:p>
              <a:p>
                <a:pPr algn="l" rtl="0">
                  <a:lnSpc>
                    <a:spcPct val="150000"/>
                  </a:lnSpc>
                </a:pPr>
                <a14:m>
                  <m:oMath xmlns:m="http://schemas.openxmlformats.org/officeDocument/2006/math">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1</m:t>
                        </m:r>
                        <m:r>
                          <a:rPr lang="en-US" sz="2800" i="1">
                            <a:latin typeface="Cambria Math" panose="02040503050406030204" pitchFamily="18" charset="0"/>
                          </a:rPr>
                          <m:t>.</m:t>
                        </m:r>
                        <m:r>
                          <a:rPr lang="en-US" sz="2800" i="1">
                            <a:latin typeface="Cambria Math" panose="02040503050406030204" pitchFamily="18" charset="0"/>
                          </a:rPr>
                          <m:t>5</m:t>
                        </m:r>
                      </m:num>
                      <m:den>
                        <m:rad>
                          <m:radPr>
                            <m:degHide m:val="on"/>
                            <m:ctrlPr>
                              <a:rPr lang="en-US" sz="2800" i="1">
                                <a:latin typeface="Cambria Math" panose="02040503050406030204" pitchFamily="18" charset="0"/>
                              </a:rPr>
                            </m:ctrlPr>
                          </m:radPr>
                          <m:deg/>
                          <m:e>
                            <m:f>
                              <m:fPr>
                                <m:ctrlPr>
                                  <a:rPr lang="en-US" sz="2800" i="1">
                                    <a:latin typeface="Cambria Math" panose="02040503050406030204" pitchFamily="18" charset="0"/>
                                  </a:rPr>
                                </m:ctrlPr>
                              </m:fPr>
                              <m:num>
                                <m:r>
                                  <a:rPr lang="en-US" sz="2800" i="1">
                                    <a:latin typeface="Cambria Math" panose="02040503050406030204" pitchFamily="18" charset="0"/>
                                  </a:rPr>
                                  <m:t>52</m:t>
                                </m:r>
                                <m:r>
                                  <a:rPr lang="en-US" sz="2800" i="1">
                                    <a:latin typeface="Cambria Math" panose="02040503050406030204" pitchFamily="18" charset="0"/>
                                  </a:rPr>
                                  <m:t>+</m:t>
                                </m:r>
                                <m:r>
                                  <a:rPr lang="en-US" sz="2800" i="1">
                                    <a:latin typeface="Cambria Math" panose="02040503050406030204" pitchFamily="18" charset="0"/>
                                  </a:rPr>
                                  <m:t>45</m:t>
                                </m:r>
                                <m:r>
                                  <a:rPr lang="en-US" sz="2800" i="1">
                                    <a:latin typeface="Cambria Math" panose="02040503050406030204" pitchFamily="18" charset="0"/>
                                  </a:rPr>
                                  <m:t>.</m:t>
                                </m:r>
                                <m:r>
                                  <a:rPr lang="en-US" sz="2800" i="1">
                                    <a:latin typeface="Cambria Math" panose="02040503050406030204" pitchFamily="18" charset="0"/>
                                  </a:rPr>
                                  <m:t>5</m:t>
                                </m:r>
                              </m:num>
                              <m:den>
                                <m:r>
                                  <a:rPr lang="en-US" sz="2800" i="1">
                                    <a:latin typeface="Cambria Math" panose="02040503050406030204" pitchFamily="18" charset="0"/>
                                  </a:rPr>
                                  <m:t>26</m:t>
                                </m:r>
                              </m:den>
                            </m:f>
                          </m:e>
                        </m:rad>
                        <m:d>
                          <m:dPr>
                            <m:ctrlPr>
                              <a:rPr lang="en-US" sz="2800" i="1">
                                <a:latin typeface="Cambria Math" panose="02040503050406030204" pitchFamily="18" charset="0"/>
                              </a:rPr>
                            </m:ctrlPr>
                          </m:dPr>
                          <m:e>
                            <m:f>
                              <m:fPr>
                                <m:ctrlPr>
                                  <a:rPr lang="en-US" sz="2800" i="1">
                                    <a:latin typeface="Cambria Math" panose="02040503050406030204" pitchFamily="18" charset="0"/>
                                  </a:rPr>
                                </m:ctrlPr>
                              </m:fPr>
                              <m:num>
                                <m:r>
                                  <a:rPr lang="en-US" sz="2800" i="1">
                                    <a:latin typeface="Cambria Math" panose="02040503050406030204" pitchFamily="18" charset="0"/>
                                  </a:rPr>
                                  <m:t>2</m:t>
                                </m:r>
                              </m:num>
                              <m:den>
                                <m:r>
                                  <a:rPr lang="en-US" sz="2800" i="1">
                                    <a:latin typeface="Cambria Math" panose="02040503050406030204" pitchFamily="18" charset="0"/>
                                  </a:rPr>
                                  <m:t>14</m:t>
                                </m:r>
                              </m:den>
                            </m:f>
                          </m:e>
                        </m:d>
                      </m:den>
                    </m:f>
                  </m:oMath>
                </a14:m>
                <a:r>
                  <a:rPr lang="en-US" sz="2800" dirty="0"/>
                  <a:t> </a:t>
                </a:r>
              </a:p>
              <a:p>
                <a:pPr algn="l" rtl="0">
                  <a:lnSpc>
                    <a:spcPct val="150000"/>
                  </a:lnSpc>
                </a:pPr>
                <a:endParaRPr lang="ar-IQ"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77982" y="351906"/>
                <a:ext cx="10820400" cy="5259185"/>
              </a:xfrm>
              <a:blipFill>
                <a:blip r:embed="rId3" cstate="print"/>
                <a:stretch>
                  <a:fillRect l="-1014" b="-17633"/>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B0337E33-8F13-4E88-A7D6-99F932DE04AF}"/>
                  </a:ext>
                </a:extLst>
              </p:cNvPr>
              <p:cNvSpPr txBox="1"/>
              <p:nvPr/>
            </p:nvSpPr>
            <p:spPr>
              <a:xfrm>
                <a:off x="-1125975" y="586282"/>
                <a:ext cx="6101644" cy="96289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800" i="1" smtClean="0">
                              <a:latin typeface="Cambria Math" panose="02040503050406030204" pitchFamily="18" charset="0"/>
                            </a:rPr>
                          </m:ctrlPr>
                        </m:fPr>
                        <m:num>
                          <m:r>
                            <a:rPr lang="en-US" sz="1800" i="1">
                              <a:latin typeface="Cambria Math" panose="02040503050406030204" pitchFamily="18" charset="0"/>
                            </a:rPr>
                            <m:t>1</m:t>
                          </m:r>
                          <m:r>
                            <a:rPr lang="en-US" sz="1800" i="1">
                              <a:latin typeface="Cambria Math" panose="02040503050406030204" pitchFamily="18" charset="0"/>
                            </a:rPr>
                            <m:t>.</m:t>
                          </m:r>
                          <m:r>
                            <a:rPr lang="en-US" sz="1800" i="1">
                              <a:latin typeface="Cambria Math" panose="02040503050406030204" pitchFamily="18" charset="0"/>
                            </a:rPr>
                            <m:t>5</m:t>
                          </m:r>
                        </m:num>
                        <m:den>
                          <m:rad>
                            <m:radPr>
                              <m:degHide m:val="on"/>
                              <m:ctrlPr>
                                <a:rPr lang="en-US" sz="1800" i="1">
                                  <a:latin typeface="Cambria Math" panose="02040503050406030204" pitchFamily="18" charset="0"/>
                                </a:rPr>
                              </m:ctrlPr>
                            </m:radPr>
                            <m:deg/>
                            <m:e>
                              <m:f>
                                <m:fPr>
                                  <m:ctrlPr>
                                    <a:rPr lang="en-US" sz="1800" i="1">
                                      <a:latin typeface="Cambria Math" panose="02040503050406030204" pitchFamily="18" charset="0"/>
                                    </a:rPr>
                                  </m:ctrlPr>
                                </m:fPr>
                                <m:num>
                                  <m:r>
                                    <a:rPr lang="ar-IQ" sz="1800" b="0" i="1" smtClean="0">
                                      <a:latin typeface="Cambria Math" panose="02040503050406030204" pitchFamily="18" charset="0"/>
                                    </a:rPr>
                                    <m:t>97</m:t>
                                  </m:r>
                                  <m:r>
                                    <a:rPr lang="ar-IQ" sz="1800" b="0" i="1" smtClean="0">
                                      <a:latin typeface="Cambria Math" panose="02040503050406030204" pitchFamily="18" charset="0"/>
                                    </a:rPr>
                                    <m:t>.</m:t>
                                  </m:r>
                                  <m:r>
                                    <a:rPr lang="ar-IQ" sz="1800" b="0" i="1" smtClean="0">
                                      <a:latin typeface="Cambria Math" panose="02040503050406030204" pitchFamily="18" charset="0"/>
                                    </a:rPr>
                                    <m:t>5</m:t>
                                  </m:r>
                                </m:num>
                                <m:den>
                                  <m:r>
                                    <a:rPr lang="en-US" sz="1800" i="1">
                                      <a:latin typeface="Cambria Math" panose="02040503050406030204" pitchFamily="18" charset="0"/>
                                    </a:rPr>
                                    <m:t>26</m:t>
                                  </m:r>
                                </m:den>
                              </m:f>
                            </m:e>
                          </m:rad>
                          <m:d>
                            <m:dPr>
                              <m:ctrlPr>
                                <a:rPr lang="en-US" sz="1800" i="1">
                                  <a:latin typeface="Cambria Math" panose="02040503050406030204" pitchFamily="18" charset="0"/>
                                </a:rPr>
                              </m:ctrlPr>
                            </m:dPr>
                            <m:e>
                              <m:f>
                                <m:fPr>
                                  <m:ctrlPr>
                                    <a:rPr lang="en-US" sz="1800" i="1">
                                      <a:latin typeface="Cambria Math" panose="02040503050406030204" pitchFamily="18" charset="0"/>
                                    </a:rPr>
                                  </m:ctrlPr>
                                </m:fPr>
                                <m:num>
                                  <m:r>
                                    <a:rPr lang="en-US" sz="1800" i="1">
                                      <a:latin typeface="Cambria Math" panose="02040503050406030204" pitchFamily="18" charset="0"/>
                                    </a:rPr>
                                    <m:t>2</m:t>
                                  </m:r>
                                </m:num>
                                <m:den>
                                  <m:r>
                                    <a:rPr lang="en-US" sz="1800" i="1">
                                      <a:latin typeface="Cambria Math" panose="02040503050406030204" pitchFamily="18" charset="0"/>
                                    </a:rPr>
                                    <m:t>14</m:t>
                                  </m:r>
                                </m:den>
                              </m:f>
                            </m:e>
                          </m:d>
                        </m:den>
                      </m:f>
                    </m:oMath>
                  </m:oMathPara>
                </a14:m>
                <a:endParaRPr lang="en-US" dirty="0"/>
              </a:p>
            </p:txBody>
          </p:sp>
        </mc:Choice>
        <mc:Fallback xmlns="">
          <p:sp>
            <p:nvSpPr>
              <p:cNvPr id="4" name="TextBox 3">
                <a:extLst>
                  <a:ext uri="{FF2B5EF4-FFF2-40B4-BE49-F238E27FC236}">
                    <a16:creationId xmlns:a16="http://schemas.microsoft.com/office/drawing/2014/main" id="{B0337E33-8F13-4E88-A7D6-99F932DE04AF}"/>
                  </a:ext>
                </a:extLst>
              </p:cNvPr>
              <p:cNvSpPr txBox="1">
                <a:spLocks noRot="1" noChangeAspect="1" noMove="1" noResize="1" noEditPoints="1" noAdjustHandles="1" noChangeArrowheads="1" noChangeShapeType="1" noTextEdit="1"/>
              </p:cNvSpPr>
              <p:nvPr/>
            </p:nvSpPr>
            <p:spPr>
              <a:xfrm>
                <a:off x="-1125975" y="586282"/>
                <a:ext cx="6101644" cy="962892"/>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5229313"/>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5" name="cashreg.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p:cNvSpPr>
                <a:spLocks noGrp="1" noRot="1" noChangeAspect="1" noMove="1" noResize="1" noEditPoints="1" noAdjustHandles="1" noChangeArrowheads="1" noChangeShapeType="1" noTextEdit="1"/>
              </p:cNvSpPr>
              <p:nvPr>
                <p:ph type="title"/>
              </p:nvPr>
            </p:nvSpPr>
            <p:spPr>
              <a:blipFill>
                <a:blip r:embed="rId3" cstate="print"/>
                <a:stretch>
                  <a:fillRect l="-1014" b="-38788"/>
                </a:stretch>
              </a:blipFill>
            </p:spPr>
            <p:txBody>
              <a:bodyPr>
                <a:normAutofit fontScale="90000"/>
              </a:bodyPr>
              <a:lstStyle/>
              <a:p>
                <a:r>
                  <a:rPr lang="en-US" dirty="0"/>
                  <a:t>T</a:t>
                </a:r>
                <a14:m>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5</m:t>
                        </m:r>
                      </m:num>
                      <m:den>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a:rPr lang="en-US" b="0" i="1" smtClean="0">
                                    <a:latin typeface="Cambria Math" panose="02040503050406030204" pitchFamily="18" charset="0"/>
                                  </a:rPr>
                                  <m:t>195</m:t>
                                </m:r>
                              </m:num>
                              <m:den>
                                <m:r>
                                  <a:rPr lang="en-US" b="0" i="1" smtClean="0">
                                    <a:latin typeface="Cambria Math" panose="02040503050406030204" pitchFamily="18" charset="0"/>
                                  </a:rPr>
                                  <m:t>364</m:t>
                                </m:r>
                              </m:den>
                            </m:f>
                          </m:e>
                        </m:rad>
                      </m:den>
                    </m:f>
                  </m:oMath>
                </a14:m>
                <a:r>
                  <a:rPr lang="en-US" dirty="0">
                    <a:noFill/>
                  </a:rPr>
                  <a:t>===+=+=======+</a:t>
                </a:r>
                <a14:m>
                  <m:oMath xmlns:m="http://schemas.openxmlformats.org/officeDocument/2006/math">
                    <a:fld id="{825F15A7-03F4-43D7-82C5-3E23DA2F108C}" type="mathplaceholder">
                      <a:rPr lang="en-US" i="1" dirty="0" smtClean="0">
                        <a:noFill/>
                        <a:latin typeface="Cambria Math" panose="02040503050406030204" pitchFamily="18" charset="0"/>
                      </a:rPr>
                      <a:t>Type equation here.</a:t>
                    </a:fld>
                  </m:oMath>
                </a14:m>
                <a:r>
                  <a:rPr lang="en-US" dirty="0">
                    <a:noFill/>
                  </a:rPr>
                  <a:t>‗</a:t>
                </a:r>
                <a14:m>
                  <m:oMath xmlns:m="http://schemas.openxmlformats.org/officeDocument/2006/math">
                    <m:f>
                      <m:fPr>
                        <m:ctrlPr>
                          <a:rPr lang="el-GR" i="1" dirty="0" smtClean="0">
                            <a:noFill/>
                            <a:latin typeface="Cambria Math" panose="02040503050406030204" pitchFamily="18" charset="0"/>
                          </a:rPr>
                        </m:ctrlPr>
                      </m:fPr>
                      <m:num>
                        <m:r>
                          <a:rPr lang="el-GR" i="1" dirty="0" smtClean="0">
                            <a:noFill/>
                            <a:latin typeface="Cambria Math" panose="02040503050406030204" pitchFamily="18" charset="0"/>
                          </a:rPr>
                          <m:t>𝜋</m:t>
                        </m:r>
                      </m:num>
                      <m:den>
                        <m:r>
                          <a:rPr lang="el-GR" i="1" dirty="0" smtClean="0">
                            <a:noFill/>
                            <a:latin typeface="Cambria Math" panose="02040503050406030204" pitchFamily="18" charset="0"/>
                          </a:rPr>
                          <m:t>2</m:t>
                        </m:r>
                      </m:den>
                    </m:f>
                  </m:oMath>
                </a14:m>
                <a:endParaRPr lang="ar-IQ" dirty="0">
                  <a:noFill/>
                </a:endParaRPr>
              </a:p>
            </p:txBody>
          </p:sp>
        </mc:Choice>
        <mc:Fallback xmlns="">
          <p:sp>
            <p:nvSpPr>
              <p:cNvPr id="4" name="Content Placeholder 2"/>
              <p:cNvSpPr>
                <a:spLocks noGrp="1" noRot="1" noChangeAspect="1" noMove="1" noResize="1" noEditPoints="1" noAdjustHandles="1" noChangeArrowheads="1" noChangeShapeType="1" noTextEdit="1"/>
              </p:cNvSpPr>
              <p:nvPr>
                <p:ph type="title"/>
              </p:nvPr>
            </p:nvSpPr>
            <p:spPr>
              <a:blipFill>
                <a:blip r:embed="rId4"/>
                <a:stretch>
                  <a:fillRect l="-2128" t="-11333"/>
                </a:stretch>
              </a:blipFill>
            </p:spPr>
            <p:txBody>
              <a:bodyPr/>
              <a:lstStyle/>
              <a:p>
                <a:r>
                  <a:rPr lang="en-US">
                    <a:noFill/>
                  </a:rPr>
                  <a:t> </a:t>
                </a:r>
              </a:p>
            </p:txBody>
          </p:sp>
        </mc:Fallback>
      </mc:AlternateContent>
      <p:sp>
        <p:nvSpPr>
          <p:cNvPr id="3" name="عنصر نائب للنص 2"/>
          <p:cNvSpPr>
            <a:spLocks noGrp="1"/>
          </p:cNvSpPr>
          <p:nvPr>
            <p:ph type="body" idx="1"/>
          </p:nvPr>
        </p:nvSpPr>
        <p:spPr/>
        <p:txBody>
          <a:bodyPr>
            <a:normAutofit/>
          </a:bodyPr>
          <a:lstStyle/>
          <a:p>
            <a:pPr algn="l"/>
            <a:r>
              <a:rPr lang="en-US" dirty="0"/>
              <a:t>T= 1.5  ÷0.73</a:t>
            </a:r>
          </a:p>
          <a:p>
            <a:pPr algn="l"/>
            <a:r>
              <a:rPr lang="en-US" dirty="0"/>
              <a:t>T= 2.05</a:t>
            </a:r>
            <a:endParaRPr lang="ar-IQ"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D986A8B-EE64-4629-BA37-24547E57F661}"/>
                  </a:ext>
                </a:extLst>
              </p:cNvPr>
              <p:cNvSpPr txBox="1"/>
              <p:nvPr/>
            </p:nvSpPr>
            <p:spPr>
              <a:xfrm>
                <a:off x="-1665111" y="681585"/>
                <a:ext cx="6553200" cy="985887"/>
              </a:xfrm>
              <a:prstGeom prst="rect">
                <a:avLst/>
              </a:prstGeom>
              <a:noFill/>
            </p:spPr>
            <p:txBody>
              <a:bodyPr wrap="square">
                <a:spAutoFit/>
              </a:bodyPr>
              <a:lstStyle/>
              <a:p>
                <a:pPr/>
                <a14:m>
                  <m:oMathPara xmlns:m="http://schemas.openxmlformats.org/officeDocument/2006/math">
                    <m:oMathParaPr>
                      <m:jc m:val="center"/>
                    </m:oMathParaPr>
                    <m:oMath xmlns:m="http://schemas.openxmlformats.org/officeDocument/2006/math">
                      <m:f>
                        <m:fPr>
                          <m:ctrlPr>
                            <a:rPr lang="en-US" sz="1800" i="1" smtClean="0">
                              <a:latin typeface="Cambria Math" panose="02040503050406030204" pitchFamily="18" charset="0"/>
                            </a:rPr>
                          </m:ctrlPr>
                        </m:fPr>
                        <m:num>
                          <m:r>
                            <a:rPr lang="en-US" sz="1800" i="1">
                              <a:latin typeface="Cambria Math" panose="02040503050406030204" pitchFamily="18" charset="0"/>
                            </a:rPr>
                            <m:t>1</m:t>
                          </m:r>
                          <m:r>
                            <a:rPr lang="en-US" sz="1800" i="1">
                              <a:latin typeface="Cambria Math" panose="02040503050406030204" pitchFamily="18" charset="0"/>
                            </a:rPr>
                            <m:t>.</m:t>
                          </m:r>
                          <m:r>
                            <a:rPr lang="en-US" sz="1800" i="1">
                              <a:latin typeface="Cambria Math" panose="02040503050406030204" pitchFamily="18" charset="0"/>
                            </a:rPr>
                            <m:t>5</m:t>
                          </m:r>
                        </m:num>
                        <m:den>
                          <m:rad>
                            <m:radPr>
                              <m:degHide m:val="on"/>
                              <m:ctrlPr>
                                <a:rPr lang="en-US" sz="1800" i="1">
                                  <a:latin typeface="Cambria Math" panose="02040503050406030204" pitchFamily="18" charset="0"/>
                                </a:rPr>
                              </m:ctrlPr>
                            </m:radPr>
                            <m:deg/>
                            <m:e>
                              <m:f>
                                <m:fPr>
                                  <m:ctrlPr>
                                    <a:rPr lang="en-US" sz="1800" i="1">
                                      <a:latin typeface="Cambria Math" panose="02040503050406030204" pitchFamily="18" charset="0"/>
                                    </a:rPr>
                                  </m:ctrlPr>
                                </m:fPr>
                                <m:num>
                                  <m:r>
                                    <a:rPr lang="ar-IQ" sz="1800" b="0" i="1" smtClean="0">
                                      <a:latin typeface="Cambria Math" panose="02040503050406030204" pitchFamily="18" charset="0"/>
                                    </a:rPr>
                                    <m:t>97</m:t>
                                  </m:r>
                                  <m:r>
                                    <a:rPr lang="ar-IQ" sz="1800" b="0" i="1" smtClean="0">
                                      <a:latin typeface="Cambria Math" panose="02040503050406030204" pitchFamily="18" charset="0"/>
                                    </a:rPr>
                                    <m:t>.</m:t>
                                  </m:r>
                                  <m:r>
                                    <a:rPr lang="ar-IQ" sz="1800" b="0" i="1" smtClean="0">
                                      <a:latin typeface="Cambria Math" panose="02040503050406030204" pitchFamily="18" charset="0"/>
                                    </a:rPr>
                                    <m:t>5</m:t>
                                  </m:r>
                                </m:num>
                                <m:den>
                                  <m:r>
                                    <a:rPr lang="en-US" sz="1800" i="1">
                                      <a:latin typeface="Cambria Math" panose="02040503050406030204" pitchFamily="18" charset="0"/>
                                    </a:rPr>
                                    <m:t>26</m:t>
                                  </m:r>
                                </m:den>
                              </m:f>
                            </m:e>
                          </m:rad>
                          <m:d>
                            <m:dPr>
                              <m:ctrlPr>
                                <a:rPr lang="en-US" sz="1800" i="1">
                                  <a:latin typeface="Cambria Math" panose="02040503050406030204" pitchFamily="18" charset="0"/>
                                </a:rPr>
                              </m:ctrlPr>
                            </m:dPr>
                            <m:e>
                              <m:f>
                                <m:fPr>
                                  <m:ctrlPr>
                                    <a:rPr lang="en-US" sz="1800" i="1">
                                      <a:latin typeface="Cambria Math" panose="02040503050406030204" pitchFamily="18" charset="0"/>
                                    </a:rPr>
                                  </m:ctrlPr>
                                </m:fPr>
                                <m:num>
                                  <m:r>
                                    <a:rPr lang="en-US" sz="1800" i="1">
                                      <a:latin typeface="Cambria Math" panose="02040503050406030204" pitchFamily="18" charset="0"/>
                                    </a:rPr>
                                    <m:t>2</m:t>
                                  </m:r>
                                </m:num>
                                <m:den>
                                  <m:r>
                                    <a:rPr lang="en-US" sz="1800" i="1">
                                      <a:latin typeface="Cambria Math" panose="02040503050406030204" pitchFamily="18" charset="0"/>
                                    </a:rPr>
                                    <m:t>14</m:t>
                                  </m:r>
                                </m:den>
                              </m:f>
                            </m:e>
                          </m:d>
                        </m:den>
                      </m:f>
                    </m:oMath>
                  </m:oMathPara>
                </a14:m>
                <a:endParaRPr lang="en-US" dirty="0"/>
              </a:p>
            </p:txBody>
          </p:sp>
        </mc:Choice>
        <mc:Fallback xmlns="">
          <p:sp>
            <p:nvSpPr>
              <p:cNvPr id="6" name="TextBox 5">
                <a:extLst>
                  <a:ext uri="{FF2B5EF4-FFF2-40B4-BE49-F238E27FC236}">
                    <a16:creationId xmlns:a16="http://schemas.microsoft.com/office/drawing/2014/main" id="{6D986A8B-EE64-4629-BA37-24547E57F661}"/>
                  </a:ext>
                </a:extLst>
              </p:cNvPr>
              <p:cNvSpPr txBox="1">
                <a:spLocks noRot="1" noChangeAspect="1" noMove="1" noResize="1" noEditPoints="1" noAdjustHandles="1" noChangeArrowheads="1" noChangeShapeType="1" noTextEdit="1"/>
              </p:cNvSpPr>
              <p:nvPr/>
            </p:nvSpPr>
            <p:spPr>
              <a:xfrm>
                <a:off x="-1665111" y="681585"/>
                <a:ext cx="6553200" cy="985887"/>
              </a:xfrm>
              <a:prstGeom prst="rect">
                <a:avLst/>
              </a:prstGeom>
              <a:blipFill>
                <a:blip r:embed="rId5"/>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67939EDB-273B-42C6-9AA4-77FD9B57C726}"/>
              </a:ext>
            </a:extLst>
          </p:cNvPr>
          <p:cNvSpPr txBox="1"/>
          <p:nvPr/>
        </p:nvSpPr>
        <p:spPr>
          <a:xfrm flipH="1">
            <a:off x="677335" y="989863"/>
            <a:ext cx="1298221" cy="369332"/>
          </a:xfrm>
          <a:prstGeom prst="rect">
            <a:avLst/>
          </a:prstGeom>
          <a:noFill/>
        </p:spPr>
        <p:txBody>
          <a:bodyPr wrap="square" rtlCol="0">
            <a:spAutoFit/>
          </a:bodyPr>
          <a:lstStyle/>
          <a:p>
            <a:r>
              <a:rPr lang="en-US" dirty="0"/>
              <a:t>T</a:t>
            </a:r>
          </a:p>
        </p:txBody>
      </p:sp>
      <p:sp>
        <p:nvSpPr>
          <p:cNvPr id="15" name="TextBox 14">
            <a:extLst>
              <a:ext uri="{FF2B5EF4-FFF2-40B4-BE49-F238E27FC236}">
                <a16:creationId xmlns:a16="http://schemas.microsoft.com/office/drawing/2014/main" id="{7A2A3D04-A3A1-429B-BDE0-E73FCDEA8558}"/>
              </a:ext>
            </a:extLst>
          </p:cNvPr>
          <p:cNvSpPr txBox="1"/>
          <p:nvPr/>
        </p:nvSpPr>
        <p:spPr>
          <a:xfrm>
            <a:off x="745596" y="3925711"/>
            <a:ext cx="1207382" cy="369332"/>
          </a:xfrm>
          <a:prstGeom prst="rect">
            <a:avLst/>
          </a:prstGeom>
          <a:noFill/>
        </p:spPr>
        <p:txBody>
          <a:bodyPr wrap="none" rtlCol="0">
            <a:spAutoFit/>
          </a:bodyPr>
          <a:lstStyle/>
          <a:p>
            <a:r>
              <a:rPr lang="en-US" dirty="0"/>
              <a:t>1.5÷√0.53</a:t>
            </a:r>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6" name="cashreg.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IQ" b="1" dirty="0"/>
              <a:t>درجة الحرية = </a:t>
            </a:r>
            <a:r>
              <a:rPr lang="en-US" b="1" dirty="0"/>
              <a:t>26</a:t>
            </a:r>
            <a:endParaRPr lang="en-US" dirty="0"/>
          </a:p>
          <a:p>
            <a:pPr algn="just" rtl="1"/>
            <a:r>
              <a:rPr lang="ar-IQ" b="1" dirty="0"/>
              <a:t>القيمة الجدولية = </a:t>
            </a:r>
            <a:r>
              <a:rPr lang="en-US" b="1" dirty="0"/>
              <a:t>2.05</a:t>
            </a:r>
            <a:endParaRPr lang="en-US" dirty="0"/>
          </a:p>
          <a:p>
            <a:pPr algn="just" rtl="1"/>
            <a:r>
              <a:rPr lang="ar-IQ" b="1" dirty="0"/>
              <a:t>القيمة التائية المحسوبة تساوي القيمة الجدولية لذا ترفض الفرضية الصفرية وتقبل الفرضية البديلة </a:t>
            </a:r>
            <a:endParaRPr lang="en-US" dirty="0"/>
          </a:p>
          <a:p>
            <a:pPr algn="just" rtl="1"/>
            <a:r>
              <a:rPr lang="ar-IQ" dirty="0"/>
              <a:t> </a:t>
            </a:r>
            <a:endParaRPr lang="en-US" dirty="0"/>
          </a:p>
          <a:p>
            <a:pPr algn="just"/>
            <a:endParaRPr lang="ar-IQ" dirty="0"/>
          </a:p>
        </p:txBody>
      </p:sp>
    </p:spTree>
    <p:extLst>
      <p:ext uri="{BB962C8B-B14F-4D97-AF65-F5344CB8AC3E}">
        <p14:creationId xmlns:p14="http://schemas.microsoft.com/office/powerpoint/2010/main" val="1960305817"/>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3" name="cashreg.wav"/>
          </p:stSnd>
        </p:sndAc>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TotalTime>
  <Words>315</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 Math</vt:lpstr>
      <vt:lpstr>Trebuchet MS</vt:lpstr>
      <vt:lpstr>Wingdings 3</vt:lpstr>
      <vt:lpstr>Facet</vt:lpstr>
      <vt:lpstr>الاحصاء الاستدلالي  الصف الثالث  الاختبار التائي لعينتين مستقلتين ا.م.د.صبا علي طلال</vt:lpstr>
      <vt:lpstr>الاختبار التائي لعينتين مستقلتين:- </vt:lpstr>
      <vt:lpstr>مثال:- اراد باحث التعرف على أثر طريقتين في تحصيل الطلبة وبعد ان طبق كلا الطريقتين أختبر المجموعتين بأختبار بعدي فحصل على النتائج التالية:- </vt:lpstr>
      <vt:lpstr> </vt:lpstr>
      <vt:lpstr>PowerPoint Presentation</vt:lpstr>
      <vt:lpstr>القيمة الجدولية:-  القيمة المحسوبة اكبر من القيمة الجدولية لذا ترفض الفرضية الصفرية وتقبل الفرضية البديلة  </vt:lpstr>
      <vt:lpstr>PowerPoint Presentation</vt:lpstr>
      <vt:lpstr>T1.5/√(195/364)===+=+=======+"Type equation here."‗π/2</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الاختبار التائي لعينتين مستقلتين:- </dc:title>
  <dc:creator>Acer</dc:creator>
  <cp:lastModifiedBy>saba ali talal</cp:lastModifiedBy>
  <cp:revision>17</cp:revision>
  <dcterms:created xsi:type="dcterms:W3CDTF">2018-02-26T09:49:33Z</dcterms:created>
  <dcterms:modified xsi:type="dcterms:W3CDTF">2024-01-11T05:55:15Z</dcterms:modified>
</cp:coreProperties>
</file>