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59" r:id="rId3"/>
    <p:sldId id="263" r:id="rId4"/>
    <p:sldId id="264" r:id="rId5"/>
    <p:sldId id="260" r:id="rId6"/>
    <p:sldId id="265" r:id="rId7"/>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750 569 7077" initials="057" lastIdx="2" clrIdx="0">
    <p:extLst>
      <p:ext uri="{19B8F6BF-5375-455C-9EA6-DF929625EA0E}">
        <p15:presenceInfo xmlns:p15="http://schemas.microsoft.com/office/powerpoint/2012/main" userId="21ed5d91ff42e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7" d="100"/>
          <a:sy n="97" d="100"/>
        </p:scale>
        <p:origin x="264" y="9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750 569 7077" userId="21ed5d91ff42e9fd" providerId="LiveId" clId="{4D55D91F-AFFA-A64C-942A-694CA1DA9A24}"/>
    <pc:docChg chg="modSld">
      <pc:chgData name="0750 569 7077" userId="21ed5d91ff42e9fd" providerId="LiveId" clId="{4D55D91F-AFFA-A64C-942A-694CA1DA9A24}" dt="2018-03-25T11:28:59.887" v="18" actId="20577"/>
      <pc:docMkLst>
        <pc:docMk/>
      </pc:docMkLst>
      <pc:sldChg chg="modSp">
        <pc:chgData name="0750 569 7077" userId="21ed5d91ff42e9fd" providerId="LiveId" clId="{4D55D91F-AFFA-A64C-942A-694CA1DA9A24}" dt="2018-03-25T11:28:01.367" v="1" actId="20577"/>
        <pc:sldMkLst>
          <pc:docMk/>
          <pc:sldMk cId="955111585" sldId="263"/>
        </pc:sldMkLst>
        <pc:graphicFrameChg chg="modGraphic">
          <ac:chgData name="0750 569 7077" userId="21ed5d91ff42e9fd" providerId="LiveId" clId="{4D55D91F-AFFA-A64C-942A-694CA1DA9A24}" dt="2018-03-25T11:28:01.367" v="1" actId="20577"/>
          <ac:graphicFrameMkLst>
            <pc:docMk/>
            <pc:sldMk cId="955111585" sldId="263"/>
            <ac:graphicFrameMk id="18" creationId="{D984B8F6-9B64-D742-9785-D5C9AEF21329}"/>
          </ac:graphicFrameMkLst>
        </pc:graphicFrameChg>
      </pc:sldChg>
      <pc:sldChg chg="modSp">
        <pc:chgData name="0750 569 7077" userId="21ed5d91ff42e9fd" providerId="LiveId" clId="{4D55D91F-AFFA-A64C-942A-694CA1DA9A24}" dt="2018-03-25T11:28:59.887" v="18" actId="20577"/>
        <pc:sldMkLst>
          <pc:docMk/>
          <pc:sldMk cId="2588225281" sldId="264"/>
        </pc:sldMkLst>
        <pc:spChg chg="mod">
          <ac:chgData name="0750 569 7077" userId="21ed5d91ff42e9fd" providerId="LiveId" clId="{4D55D91F-AFFA-A64C-942A-694CA1DA9A24}" dt="2018-03-25T11:28:59.887" v="18" actId="20577"/>
          <ac:spMkLst>
            <pc:docMk/>
            <pc:sldMk cId="2588225281" sldId="264"/>
            <ac:spMk id="5" creationId="{F42A07D2-24F2-A947-AE0A-EE2064F77E3F}"/>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3-08T17:54:21.018" idx="2">
    <p:pos x="767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BE85056-DD2A-5540-8D6F-913BBDB7568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id="{53A1DEBE-56B8-6E42-BC71-A200611B5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id="{62AD1780-6A41-5E48-9843-52598CBA2B75}"/>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FD786FAD-25AC-DB48-AB4C-C5D8D3D93F6F}"/>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4B990104-A371-F04F-8F8A-5D6C27F5D54E}"/>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359261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21DECF-4C2A-6F49-A22A-85B73C652BA0}"/>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B66B0F56-D15B-EF4D-833E-30BB7146D2E8}"/>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60C99C86-E21A-424A-B657-54BAA2B1F944}"/>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DA3A9ABD-C516-D24E-838D-4C176A80CE66}"/>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606CB1D0-1BA6-6D42-B7E5-2F2DC86CAB87}"/>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289206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BE163FC-90C6-3B48-9B21-BB1D93C20B60}"/>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125338F1-F097-6549-BAFF-799F5693257C}"/>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F4161F72-0C7C-4842-9987-81CDEF26724B}"/>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CD47DC0C-3F59-4C48-899E-A48150392735}"/>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65B9043C-3223-934F-90D5-7018DBC9060E}"/>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165373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9B21BA-E23C-0843-AA04-B695255F15D5}"/>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28A16DEA-52EC-F54D-9DD3-B146AB62EE9E}"/>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FB14753B-7B0C-A247-B25D-05B03E507FCF}"/>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0608B271-ED56-EE4D-950C-F810D6EBBE57}"/>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8FFE4809-A6A3-0C49-B72A-CA18C3DD0AD4}"/>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60051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8DD095-9403-444F-BDCA-4CCDA03F006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E226198C-2E41-0343-9F4C-1A521489E7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F84186EA-B353-9644-A08C-BAB9BB496189}"/>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1AF0E51E-FB7E-C742-B81C-F93DF1215188}"/>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02BAB7DA-6713-E945-BD00-A91BA305650B}"/>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417113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6DECA34-82DB-4E4A-AEBB-0061F1A2F9E6}"/>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6E735B5E-2DE9-A443-A7DB-DD63CC419125}"/>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id="{A4C70C1A-9EF5-524C-A9E9-52DA182D0CB9}"/>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id="{A703D266-E641-1F4D-B55B-A6CB6CDDB49E}"/>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6" name="عنصر نائب للتذييل 5">
            <a:extLst>
              <a:ext uri="{FF2B5EF4-FFF2-40B4-BE49-F238E27FC236}">
                <a16:creationId xmlns:a16="http://schemas.microsoft.com/office/drawing/2014/main" id="{B53FE2E8-071B-1941-ADC2-37FF4F4F358C}"/>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33C76C8F-C765-5145-AA89-816976FB5177}"/>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49851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1E3BC0-4E4C-5F47-A36F-5703DF94F73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21EE075D-3A23-0B45-9F0B-05F79E0DA8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A0DD9D4B-88F8-3142-9207-984AD547869C}"/>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id="{C4778695-7B99-4947-8832-6CB9857E2D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4A79B21E-0A3C-C54C-8EAA-864D1113B680}"/>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id="{A677B784-B1CA-9240-80D1-CA552F6EFE1A}"/>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8" name="عنصر نائب للتذييل 7">
            <a:extLst>
              <a:ext uri="{FF2B5EF4-FFF2-40B4-BE49-F238E27FC236}">
                <a16:creationId xmlns:a16="http://schemas.microsoft.com/office/drawing/2014/main" id="{51E65935-AFBA-7246-B848-BBB81A3D349C}"/>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id="{A6EFA0E4-A9CB-4149-B6B6-91D886BEE30E}"/>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257160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F28277-9962-0A4C-9C85-6B3C6944115E}"/>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id="{742F4BBA-8550-8741-B1E7-0477019DFBC9}"/>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4" name="عنصر نائب للتذييل 3">
            <a:extLst>
              <a:ext uri="{FF2B5EF4-FFF2-40B4-BE49-F238E27FC236}">
                <a16:creationId xmlns:a16="http://schemas.microsoft.com/office/drawing/2014/main" id="{38D6A629-4DE6-7F49-A686-03345029212B}"/>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id="{562C8C05-B615-CC40-A9AA-1A77E1BA0ED0}"/>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418904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FA6CA08-5FDE-A54C-9F34-C5A96C1C48C4}"/>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3" name="عنصر نائب للتذييل 2">
            <a:extLst>
              <a:ext uri="{FF2B5EF4-FFF2-40B4-BE49-F238E27FC236}">
                <a16:creationId xmlns:a16="http://schemas.microsoft.com/office/drawing/2014/main" id="{689521AC-77D8-2846-96A1-BD65D4F96EB7}"/>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id="{5C021B38-79F4-724B-981F-95A011D61A13}"/>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31506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3D59346-3000-B84E-9E59-01AB1EA16DD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0E038832-3BCB-BD45-9124-64ADC717E9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id="{FDD47F2E-ED2B-5B42-868A-AF0B0AAD0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BAD1DD29-C9E6-064C-ABD3-1A0FBD8D5E4C}"/>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6" name="عنصر نائب للتذييل 5">
            <a:extLst>
              <a:ext uri="{FF2B5EF4-FFF2-40B4-BE49-F238E27FC236}">
                <a16:creationId xmlns:a16="http://schemas.microsoft.com/office/drawing/2014/main" id="{8DA1875D-2868-034D-84CA-38C1FBDD6789}"/>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7494FBFC-B167-294E-9DF3-15A16FF8E1BE}"/>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16713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7ACDC1-724F-9C49-9BE1-BF3FC5FAF8A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id="{CADC517C-6A21-3242-AE45-24EA65D1B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id="{F8BD94D2-949D-1849-BE88-8D854F01DA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0B97287E-7E7F-324D-94C6-875FC4B3B8C3}"/>
              </a:ext>
            </a:extLst>
          </p:cNvPr>
          <p:cNvSpPr>
            <a:spLocks noGrp="1"/>
          </p:cNvSpPr>
          <p:nvPr>
            <p:ph type="dt" sz="half" idx="10"/>
          </p:nvPr>
        </p:nvSpPr>
        <p:spPr/>
        <p:txBody>
          <a:bodyPr/>
          <a:lstStyle/>
          <a:p>
            <a:fld id="{86488700-14BD-1043-B636-8C5B4EC50A6C}" type="datetimeFigureOut">
              <a:rPr lang="ar-AE"/>
              <a:pPr/>
              <a:t>01/07/1445</a:t>
            </a:fld>
            <a:endParaRPr lang="ar-AE"/>
          </a:p>
        </p:txBody>
      </p:sp>
      <p:sp>
        <p:nvSpPr>
          <p:cNvPr id="6" name="عنصر نائب للتذييل 5">
            <a:extLst>
              <a:ext uri="{FF2B5EF4-FFF2-40B4-BE49-F238E27FC236}">
                <a16:creationId xmlns:a16="http://schemas.microsoft.com/office/drawing/2014/main" id="{46B60B37-5E29-904E-9BB3-C9035FCD2D9F}"/>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08921794-3CDE-864E-A0AE-938FD58B4262}"/>
              </a:ext>
            </a:extLst>
          </p:cNvPr>
          <p:cNvSpPr>
            <a:spLocks noGrp="1"/>
          </p:cNvSpPr>
          <p:nvPr>
            <p:ph type="sldNum" sz="quarter" idx="12"/>
          </p:nvPr>
        </p:nvSpPr>
        <p:spPr/>
        <p:txBody>
          <a:bodyPr/>
          <a:lstStyle/>
          <a:p>
            <a:fld id="{9E8D8B06-0654-AD48-B800-636AE5E00F5D}" type="slidenum">
              <a:rPr lang="ar-AE"/>
              <a:pPr/>
              <a:t>‹#›</a:t>
            </a:fld>
            <a:endParaRPr lang="ar-AE"/>
          </a:p>
        </p:txBody>
      </p:sp>
    </p:spTree>
    <p:extLst>
      <p:ext uri="{BB962C8B-B14F-4D97-AF65-F5344CB8AC3E}">
        <p14:creationId xmlns:p14="http://schemas.microsoft.com/office/powerpoint/2010/main" val="2548857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07A50A44-6B6B-A441-8D66-FDB2170F801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2BDD23DF-A786-A14F-91BF-4D840CAA131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8324128D-FAA3-5748-A760-E5F80EF3E54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488700-14BD-1043-B636-8C5B4EC50A6C}" type="datetimeFigureOut">
              <a:rPr lang="ar-AE"/>
              <a:pPr/>
              <a:t>01/07/1445</a:t>
            </a:fld>
            <a:endParaRPr lang="ar-AE"/>
          </a:p>
        </p:txBody>
      </p:sp>
      <p:sp>
        <p:nvSpPr>
          <p:cNvPr id="5" name="عنصر نائب للتذييل 4">
            <a:extLst>
              <a:ext uri="{FF2B5EF4-FFF2-40B4-BE49-F238E27FC236}">
                <a16:creationId xmlns:a16="http://schemas.microsoft.com/office/drawing/2014/main" id="{6FDB8753-FE7E-FE49-95A9-241A89CE3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id="{E8993660-1A07-064D-A2C8-3E759738DDA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8D8B06-0654-AD48-B800-636AE5E00F5D}" type="slidenum">
              <a:rPr lang="ar-AE"/>
              <a:pPr/>
              <a:t>‹#›</a:t>
            </a:fld>
            <a:endParaRPr lang="ar-AE"/>
          </a:p>
        </p:txBody>
      </p:sp>
    </p:spTree>
    <p:extLst>
      <p:ext uri="{BB962C8B-B14F-4D97-AF65-F5344CB8AC3E}">
        <p14:creationId xmlns:p14="http://schemas.microsoft.com/office/powerpoint/2010/main" val="351624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5E7A-6C2E-61A9-A0E6-FC6FCC84BB8F}"/>
              </a:ext>
            </a:extLst>
          </p:cNvPr>
          <p:cNvSpPr>
            <a:spLocks noGrp="1"/>
          </p:cNvSpPr>
          <p:nvPr>
            <p:ph type="ctrTitle"/>
          </p:nvPr>
        </p:nvSpPr>
        <p:spPr/>
        <p:txBody>
          <a:bodyPr>
            <a:normAutofit fontScale="90000"/>
          </a:bodyPr>
          <a:lstStyle/>
          <a:p>
            <a:r>
              <a:rPr lang="ar-IQ" dirty="0"/>
              <a:t>الاحصاء الاستدلالي اللامعلمي </a:t>
            </a:r>
            <a:br>
              <a:rPr lang="ar-IQ" dirty="0"/>
            </a:br>
            <a:r>
              <a:rPr lang="ar-IQ" dirty="0"/>
              <a:t>الصف الثالث </a:t>
            </a:r>
            <a:br>
              <a:rPr lang="ar-IQ" dirty="0"/>
            </a:br>
            <a:r>
              <a:rPr lang="ar-IQ" dirty="0"/>
              <a:t>ا.م.د. صبا علي طلال</a:t>
            </a:r>
            <a:endParaRPr lang="en-US" dirty="0"/>
          </a:p>
        </p:txBody>
      </p:sp>
      <p:sp>
        <p:nvSpPr>
          <p:cNvPr id="3" name="Subtitle 2">
            <a:extLst>
              <a:ext uri="{FF2B5EF4-FFF2-40B4-BE49-F238E27FC236}">
                <a16:creationId xmlns:a16="http://schemas.microsoft.com/office/drawing/2014/main" id="{3710C958-C27C-8A58-E288-DA837CB562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926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E4A7C2-AB5F-384B-B1BF-F9D2D2E50CAD}"/>
              </a:ext>
            </a:extLst>
          </p:cNvPr>
          <p:cNvSpPr>
            <a:spLocks noGrp="1"/>
          </p:cNvSpPr>
          <p:nvPr>
            <p:ph type="title"/>
          </p:nvPr>
        </p:nvSpPr>
        <p:spPr/>
        <p:txBody>
          <a:bodyPr/>
          <a:lstStyle/>
          <a:p>
            <a:r>
              <a:rPr lang="ar-AE"/>
              <a:t>الاستدلال حول النسب والتكرارات </a:t>
            </a:r>
          </a:p>
        </p:txBody>
      </p:sp>
      <p:sp>
        <p:nvSpPr>
          <p:cNvPr id="3" name="عنصر نائب للمحتوى 2">
            <a:extLst>
              <a:ext uri="{FF2B5EF4-FFF2-40B4-BE49-F238E27FC236}">
                <a16:creationId xmlns:a16="http://schemas.microsoft.com/office/drawing/2014/main" id="{2C80BFD1-4024-604A-89E7-6AE458F89690}"/>
              </a:ext>
            </a:extLst>
          </p:cNvPr>
          <p:cNvSpPr>
            <a:spLocks noGrp="1"/>
          </p:cNvSpPr>
          <p:nvPr>
            <p:ph idx="1"/>
          </p:nvPr>
        </p:nvSpPr>
        <p:spPr/>
        <p:txBody>
          <a:bodyPr>
            <a:normAutofit/>
          </a:bodyPr>
          <a:lstStyle/>
          <a:p>
            <a:r>
              <a:rPr lang="ar-AE" dirty="0"/>
              <a:t>تكون لدى الباحث بيانات بشكل نسب اوتكرارات لان ميزان القياس يكون </a:t>
            </a:r>
            <a:r>
              <a:rPr lang="ar-IQ" dirty="0"/>
              <a:t>ا</a:t>
            </a:r>
            <a:r>
              <a:rPr lang="ar-AE" dirty="0"/>
              <a:t>سميا ولي</a:t>
            </a:r>
            <a:r>
              <a:rPr lang="ar-IQ" dirty="0"/>
              <a:t>س </a:t>
            </a:r>
            <a:r>
              <a:rPr lang="ar-AE" dirty="0"/>
              <a:t>نسبيا او فئويا ويحتاج الباحث الى اختبار الفرضية الصفرية الخاصة بهذه النسب او التكرارات وفي هذه الحالة لٱ يستطيع الباحث استخدام الاختبار التائي لاختيار فرضيته لان الدرجات التي يحصل عليها ليست مستمرة وهي فئوية او نسبية </a:t>
            </a:r>
          </a:p>
          <a:p>
            <a:endParaRPr lang="ar-AE" dirty="0"/>
          </a:p>
          <a:p>
            <a:r>
              <a:rPr lang="ar-AE" dirty="0"/>
              <a:t>وتكون الاستجابات ثنائية التصنيف مثل  :</a:t>
            </a:r>
          </a:p>
          <a:p>
            <a:pPr marL="0" indent="0">
              <a:buNone/>
            </a:pPr>
            <a:r>
              <a:rPr lang="ar-AE" dirty="0"/>
              <a:t>(نعم ،لا )،(نآجُحً ،راسب) ،(ذكر ،انثى)</a:t>
            </a:r>
          </a:p>
        </p:txBody>
      </p:sp>
    </p:spTree>
    <p:extLst>
      <p:ext uri="{BB962C8B-B14F-4D97-AF65-F5344CB8AC3E}">
        <p14:creationId xmlns:p14="http://schemas.microsoft.com/office/powerpoint/2010/main" val="318141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EE99AC5-DA69-2549-9D79-BB1C19727926}"/>
              </a:ext>
            </a:extLst>
          </p:cNvPr>
          <p:cNvSpPr>
            <a:spLocks noGrp="1"/>
          </p:cNvSpPr>
          <p:nvPr>
            <p:ph idx="4294967295"/>
          </p:nvPr>
        </p:nvSpPr>
        <p:spPr>
          <a:xfrm>
            <a:off x="411836" y="299516"/>
            <a:ext cx="11513989" cy="6764090"/>
          </a:xfrm>
          <a:ln>
            <a:solidFill>
              <a:schemeClr val="accent1"/>
            </a:solidFill>
          </a:ln>
        </p:spPr>
        <p:txBody>
          <a:bodyPr>
            <a:normAutofit/>
          </a:bodyPr>
          <a:lstStyle/>
          <a:p>
            <a:r>
              <a:rPr lang="ar-AE" dirty="0"/>
              <a:t>مثال: </a:t>
            </a:r>
            <a:r>
              <a:rPr lang="ar-IQ" dirty="0" err="1"/>
              <a:t>اذا</a:t>
            </a:r>
            <a:r>
              <a:rPr lang="ar-AE" dirty="0"/>
              <a:t> </a:t>
            </a:r>
            <a:r>
              <a:rPr lang="ar-AE" dirty="0" err="1"/>
              <a:t>علمتي</a:t>
            </a:r>
            <a:r>
              <a:rPr lang="ar-AE" dirty="0"/>
              <a:t> </a:t>
            </a:r>
            <a:r>
              <a:rPr lang="ar-AE" dirty="0" err="1"/>
              <a:t>ان</a:t>
            </a:r>
            <a:r>
              <a:rPr lang="ar-AE" dirty="0"/>
              <a:t> نسب النجاح والرسوب </a:t>
            </a:r>
            <a:r>
              <a:rPr lang="ar-AE" dirty="0" err="1"/>
              <a:t>والاكمال</a:t>
            </a:r>
            <a:r>
              <a:rPr lang="ar-AE" dirty="0"/>
              <a:t> لمرحلة دراسية هي  60%،15%،25%على التوالي وكان عدد النجاح والرسوب </a:t>
            </a:r>
            <a:r>
              <a:rPr lang="ar-AE" dirty="0" err="1"/>
              <a:t>والاكمال</a:t>
            </a:r>
            <a:r>
              <a:rPr lang="ar-AE" dirty="0"/>
              <a:t> في احد المدارس(200، 130،70)فهل هناك فرق ذو دلالة </a:t>
            </a:r>
            <a:r>
              <a:rPr lang="ar-AE" dirty="0" err="1"/>
              <a:t>احصائية</a:t>
            </a:r>
            <a:r>
              <a:rPr lang="ar-AE" dirty="0"/>
              <a:t> بين نتائج الامتحان في هذه المدرسة والنتائج المتوقعة </a:t>
            </a:r>
          </a:p>
          <a:p>
            <a:r>
              <a:rPr lang="ar-AE" dirty="0"/>
              <a:t>الحل</a:t>
            </a:r>
          </a:p>
          <a:p>
            <a:pPr marL="0" indent="0">
              <a:buNone/>
            </a:pPr>
            <a:r>
              <a:rPr lang="ar-AE" dirty="0"/>
              <a:t>60÷25÷100×400=100</a:t>
            </a:r>
          </a:p>
          <a:p>
            <a:pPr marL="0" indent="0">
              <a:buNone/>
            </a:pPr>
            <a:r>
              <a:rPr lang="ar-AE" dirty="0"/>
              <a:t>100×40</a:t>
            </a:r>
            <a:r>
              <a:rPr lang="ar-IQ" dirty="0"/>
              <a:t>0</a:t>
            </a:r>
            <a:r>
              <a:rPr lang="ar-AE" dirty="0"/>
              <a:t>=240</a:t>
            </a:r>
          </a:p>
          <a:p>
            <a:pPr marL="0" indent="0">
              <a:buNone/>
            </a:pPr>
            <a:r>
              <a:rPr lang="ar-AE" dirty="0"/>
              <a:t>15÷100×400=60</a:t>
            </a:r>
          </a:p>
          <a:p>
            <a:pPr marL="0" indent="0">
              <a:buNone/>
            </a:pPr>
            <a:endParaRPr lang="ar-AE" dirty="0">
              <a:solidFill>
                <a:srgbClr val="FF0000"/>
              </a:solidFill>
            </a:endParaRPr>
          </a:p>
          <a:p>
            <a:pPr marL="0" indent="0">
              <a:buNone/>
            </a:pPr>
            <a:endParaRPr lang="ar-AE" dirty="0">
              <a:solidFill>
                <a:srgbClr val="FF0000"/>
              </a:solidFill>
            </a:endParaRPr>
          </a:p>
        </p:txBody>
      </p:sp>
      <p:graphicFrame>
        <p:nvGraphicFramePr>
          <p:cNvPr id="18" name="جدول 18">
            <a:extLst>
              <a:ext uri="{FF2B5EF4-FFF2-40B4-BE49-F238E27FC236}">
                <a16:creationId xmlns:a16="http://schemas.microsoft.com/office/drawing/2014/main" id="{D984B8F6-9B64-D742-9785-D5C9AEF21329}"/>
              </a:ext>
            </a:extLst>
          </p:cNvPr>
          <p:cNvGraphicFramePr>
            <a:graphicFrameLocks noGrp="1"/>
          </p:cNvGraphicFramePr>
          <p:nvPr>
            <p:extLst>
              <p:ext uri="{D42A27DB-BD31-4B8C-83A1-F6EECF244321}">
                <p14:modId xmlns:p14="http://schemas.microsoft.com/office/powerpoint/2010/main" val="1393146975"/>
              </p:ext>
            </p:extLst>
          </p:nvPr>
        </p:nvGraphicFramePr>
        <p:xfrm>
          <a:off x="675961" y="2545892"/>
          <a:ext cx="4470707" cy="3276275"/>
        </p:xfrm>
        <a:graphic>
          <a:graphicData uri="http://schemas.openxmlformats.org/drawingml/2006/table">
            <a:tbl>
              <a:tblPr rtl="1" lastCol="1" bandRow="1">
                <a:tableStyleId>{5C22544A-7EE6-4342-B048-85BDC9FD1C3A}</a:tableStyleId>
              </a:tblPr>
              <a:tblGrid>
                <a:gridCol w="846135">
                  <a:extLst>
                    <a:ext uri="{9D8B030D-6E8A-4147-A177-3AD203B41FA5}">
                      <a16:colId xmlns:a16="http://schemas.microsoft.com/office/drawing/2014/main" val="2143812931"/>
                    </a:ext>
                  </a:extLst>
                </a:gridCol>
                <a:gridCol w="846135">
                  <a:extLst>
                    <a:ext uri="{9D8B030D-6E8A-4147-A177-3AD203B41FA5}">
                      <a16:colId xmlns:a16="http://schemas.microsoft.com/office/drawing/2014/main" val="2885840561"/>
                    </a:ext>
                  </a:extLst>
                </a:gridCol>
                <a:gridCol w="846135">
                  <a:extLst>
                    <a:ext uri="{9D8B030D-6E8A-4147-A177-3AD203B41FA5}">
                      <a16:colId xmlns:a16="http://schemas.microsoft.com/office/drawing/2014/main" val="3096147507"/>
                    </a:ext>
                  </a:extLst>
                </a:gridCol>
                <a:gridCol w="846135">
                  <a:extLst>
                    <a:ext uri="{9D8B030D-6E8A-4147-A177-3AD203B41FA5}">
                      <a16:colId xmlns:a16="http://schemas.microsoft.com/office/drawing/2014/main" val="475044344"/>
                    </a:ext>
                  </a:extLst>
                </a:gridCol>
                <a:gridCol w="1086167">
                  <a:extLst>
                    <a:ext uri="{9D8B030D-6E8A-4147-A177-3AD203B41FA5}">
                      <a16:colId xmlns:a16="http://schemas.microsoft.com/office/drawing/2014/main" val="1243109093"/>
                    </a:ext>
                  </a:extLst>
                </a:gridCol>
              </a:tblGrid>
              <a:tr h="655255">
                <a:tc>
                  <a:txBody>
                    <a:bodyPr/>
                    <a:lstStyle/>
                    <a:p>
                      <a:pPr rtl="1"/>
                      <a:r>
                        <a:rPr lang="ar-AE" b="1" i="0" u="none"/>
                        <a:t>التكرار </a:t>
                      </a:r>
                    </a:p>
                    <a:p>
                      <a:pPr rtl="1"/>
                      <a:r>
                        <a:rPr lang="ar-AE" b="1" i="0" u="none"/>
                        <a:t>الملاحظ</a:t>
                      </a:r>
                    </a:p>
                  </a:txBody>
                  <a:tcPr/>
                </a:tc>
                <a:tc>
                  <a:txBody>
                    <a:bodyPr/>
                    <a:lstStyle/>
                    <a:p>
                      <a:pPr rtl="1"/>
                      <a:r>
                        <a:rPr lang="ar-AE"/>
                        <a:t>التكرار </a:t>
                      </a:r>
                    </a:p>
                    <a:p>
                      <a:pPr rtl="1"/>
                      <a:r>
                        <a:rPr lang="ar-AE"/>
                        <a:t>المتوقع</a:t>
                      </a:r>
                    </a:p>
                  </a:txBody>
                  <a:tcPr/>
                </a:tc>
                <a:tc>
                  <a:txBody>
                    <a:bodyPr/>
                    <a:lstStyle/>
                    <a:p>
                      <a:pPr algn="ctr" rtl="1"/>
                      <a:r>
                        <a:rPr lang="ar-AE"/>
                        <a:t>o-E</a:t>
                      </a:r>
                    </a:p>
                  </a:txBody>
                  <a:tcPr/>
                </a:tc>
                <a:tc>
                  <a:txBody>
                    <a:bodyPr/>
                    <a:lstStyle/>
                    <a:p>
                      <a:pPr rtl="1"/>
                      <a:r>
                        <a:rPr lang="ar-AE" sz="1800"/>
                        <a:t>² (o-E)</a:t>
                      </a:r>
                    </a:p>
                  </a:txBody>
                  <a:tcPr/>
                </a:tc>
                <a:tc>
                  <a:txBody>
                    <a:bodyPr/>
                    <a:lstStyle/>
                    <a:p>
                      <a:pPr rtl="1"/>
                      <a:r>
                        <a:rPr lang="ar-AE" u="none"/>
                        <a:t>² (</a:t>
                      </a:r>
                      <a:r>
                        <a:rPr lang="ar-AE" u="sng"/>
                        <a:t>o-E</a:t>
                      </a:r>
                      <a:r>
                        <a:rPr lang="ar-AE" u="none"/>
                        <a:t>)</a:t>
                      </a:r>
                      <a:endParaRPr lang="ar-AE" b="0" i="0" u="sng" strike="noStrike"/>
                    </a:p>
                    <a:p>
                      <a:pPr rtl="1"/>
                      <a:r>
                        <a:rPr lang="ar-AE" u="none"/>
                        <a:t>E</a:t>
                      </a:r>
                    </a:p>
                  </a:txBody>
                  <a:tcPr/>
                </a:tc>
                <a:extLst>
                  <a:ext uri="{0D108BD9-81ED-4DB2-BD59-A6C34878D82A}">
                    <a16:rowId xmlns:a16="http://schemas.microsoft.com/office/drawing/2014/main" val="2951748792"/>
                  </a:ext>
                </a:extLst>
              </a:tr>
              <a:tr h="655255">
                <a:tc>
                  <a:txBody>
                    <a:bodyPr/>
                    <a:lstStyle/>
                    <a:p>
                      <a:pPr rtl="1"/>
                      <a:r>
                        <a:rPr lang="ar-AE" sz="2400"/>
                        <a:t>200</a:t>
                      </a:r>
                    </a:p>
                  </a:txBody>
                  <a:tcPr/>
                </a:tc>
                <a:tc>
                  <a:txBody>
                    <a:bodyPr/>
                    <a:lstStyle/>
                    <a:p>
                      <a:pPr rtl="1"/>
                      <a:r>
                        <a:rPr lang="ar-AE" sz="2400"/>
                        <a:t>240</a:t>
                      </a:r>
                    </a:p>
                  </a:txBody>
                  <a:tcPr/>
                </a:tc>
                <a:tc>
                  <a:txBody>
                    <a:bodyPr/>
                    <a:lstStyle/>
                    <a:p>
                      <a:pPr rtl="1"/>
                      <a:r>
                        <a:rPr lang="ar-AE" sz="2400"/>
                        <a:t>40-</a:t>
                      </a:r>
                    </a:p>
                  </a:txBody>
                  <a:tcPr/>
                </a:tc>
                <a:tc>
                  <a:txBody>
                    <a:bodyPr/>
                    <a:lstStyle/>
                    <a:p>
                      <a:pPr rtl="1"/>
                      <a:r>
                        <a:rPr lang="ar-AE" sz="1800"/>
                        <a:t>1600</a:t>
                      </a:r>
                    </a:p>
                  </a:txBody>
                  <a:tcPr/>
                </a:tc>
                <a:tc>
                  <a:txBody>
                    <a:bodyPr/>
                    <a:lstStyle/>
                    <a:p>
                      <a:pPr rtl="1"/>
                      <a:r>
                        <a:rPr lang="ar-AE" sz="1600" u="none"/>
                        <a:t>1600÷240=6.67</a:t>
                      </a:r>
                    </a:p>
                  </a:txBody>
                  <a:tcPr/>
                </a:tc>
                <a:extLst>
                  <a:ext uri="{0D108BD9-81ED-4DB2-BD59-A6C34878D82A}">
                    <a16:rowId xmlns:a16="http://schemas.microsoft.com/office/drawing/2014/main" val="1021352713"/>
                  </a:ext>
                </a:extLst>
              </a:tr>
              <a:tr h="655255">
                <a:tc>
                  <a:txBody>
                    <a:bodyPr/>
                    <a:lstStyle/>
                    <a:p>
                      <a:pPr rtl="1"/>
                      <a:r>
                        <a:rPr lang="ar-AE" sz="2400"/>
                        <a:t>70</a:t>
                      </a:r>
                    </a:p>
                  </a:txBody>
                  <a:tcPr/>
                </a:tc>
                <a:tc>
                  <a:txBody>
                    <a:bodyPr/>
                    <a:lstStyle/>
                    <a:p>
                      <a:pPr rtl="1"/>
                      <a:r>
                        <a:rPr lang="ar-AE" sz="2400"/>
                        <a:t>60</a:t>
                      </a:r>
                    </a:p>
                  </a:txBody>
                  <a:tcPr/>
                </a:tc>
                <a:tc>
                  <a:txBody>
                    <a:bodyPr/>
                    <a:lstStyle/>
                    <a:p>
                      <a:pPr rtl="1"/>
                      <a:r>
                        <a:rPr lang="ar-AE" sz="2400">
                          <a:latin typeface="+mn-lt"/>
                        </a:rPr>
                        <a:t>10</a:t>
                      </a:r>
                    </a:p>
                  </a:txBody>
                  <a:tcPr/>
                </a:tc>
                <a:tc>
                  <a:txBody>
                    <a:bodyPr/>
                    <a:lstStyle/>
                    <a:p>
                      <a:pPr rtl="1"/>
                      <a:r>
                        <a:rPr lang="ar-AE"/>
                        <a:t>100</a:t>
                      </a:r>
                    </a:p>
                  </a:txBody>
                  <a:tcPr/>
                </a:tc>
                <a:tc>
                  <a:txBody>
                    <a:bodyPr/>
                    <a:lstStyle/>
                    <a:p>
                      <a:pPr rtl="1"/>
                      <a:r>
                        <a:rPr lang="ar-AE"/>
                        <a:t>100÷60=1.67</a:t>
                      </a:r>
                    </a:p>
                  </a:txBody>
                  <a:tcPr/>
                </a:tc>
                <a:extLst>
                  <a:ext uri="{0D108BD9-81ED-4DB2-BD59-A6C34878D82A}">
                    <a16:rowId xmlns:a16="http://schemas.microsoft.com/office/drawing/2014/main" val="2570355068"/>
                  </a:ext>
                </a:extLst>
              </a:tr>
              <a:tr h="655255">
                <a:tc>
                  <a:txBody>
                    <a:bodyPr/>
                    <a:lstStyle/>
                    <a:p>
                      <a:pPr rtl="1"/>
                      <a:r>
                        <a:rPr lang="ar-AE" sz="2400"/>
                        <a:t>130</a:t>
                      </a:r>
                    </a:p>
                  </a:txBody>
                  <a:tcPr/>
                </a:tc>
                <a:tc>
                  <a:txBody>
                    <a:bodyPr/>
                    <a:lstStyle/>
                    <a:p>
                      <a:pPr rtl="1"/>
                      <a:r>
                        <a:rPr lang="ar-AE" sz="2400"/>
                        <a:t>100</a:t>
                      </a:r>
                    </a:p>
                  </a:txBody>
                  <a:tcPr/>
                </a:tc>
                <a:tc>
                  <a:txBody>
                    <a:bodyPr/>
                    <a:lstStyle/>
                    <a:p>
                      <a:pPr rtl="1"/>
                      <a:r>
                        <a:rPr lang="ar-AE" sz="2400">
                          <a:cs typeface="+mn-cs"/>
                        </a:rPr>
                        <a:t>30</a:t>
                      </a:r>
                    </a:p>
                  </a:txBody>
                  <a:tcPr/>
                </a:tc>
                <a:tc>
                  <a:txBody>
                    <a:bodyPr/>
                    <a:lstStyle/>
                    <a:p>
                      <a:pPr rtl="1"/>
                      <a:r>
                        <a:rPr lang="ar-AE"/>
                        <a:t>900</a:t>
                      </a:r>
                    </a:p>
                  </a:txBody>
                  <a:tcPr/>
                </a:tc>
                <a:tc>
                  <a:txBody>
                    <a:bodyPr/>
                    <a:lstStyle/>
                    <a:p>
                      <a:pPr rtl="1"/>
                      <a:r>
                        <a:rPr lang="ar-AE"/>
                        <a:t>900÷100=9</a:t>
                      </a:r>
                    </a:p>
                  </a:txBody>
                  <a:tcPr/>
                </a:tc>
                <a:extLst>
                  <a:ext uri="{0D108BD9-81ED-4DB2-BD59-A6C34878D82A}">
                    <a16:rowId xmlns:a16="http://schemas.microsoft.com/office/drawing/2014/main" val="2845751388"/>
                  </a:ext>
                </a:extLst>
              </a:tr>
              <a:tr h="655255">
                <a:tc>
                  <a:txBody>
                    <a:bodyPr/>
                    <a:lstStyle/>
                    <a:p>
                      <a:pPr rtl="1"/>
                      <a:r>
                        <a:rPr lang="ar-AE"/>
                        <a:t>400</a:t>
                      </a:r>
                    </a:p>
                  </a:txBody>
                  <a:tcPr/>
                </a:tc>
                <a:tc>
                  <a:txBody>
                    <a:bodyPr/>
                    <a:lstStyle/>
                    <a:p>
                      <a:pPr rtl="1"/>
                      <a:endParaRPr lang="ar-AE"/>
                    </a:p>
                  </a:txBody>
                  <a:tcPr/>
                </a:tc>
                <a:tc>
                  <a:txBody>
                    <a:bodyPr/>
                    <a:lstStyle/>
                    <a:p>
                      <a:pPr rtl="1"/>
                      <a:endParaRPr lang="ar-AE"/>
                    </a:p>
                  </a:txBody>
                  <a:tcPr/>
                </a:tc>
                <a:tc>
                  <a:txBody>
                    <a:bodyPr/>
                    <a:lstStyle/>
                    <a:p>
                      <a:pPr rtl="1"/>
                      <a:endParaRPr lang="ar-AE"/>
                    </a:p>
                  </a:txBody>
                  <a:tcPr/>
                </a:tc>
                <a:tc>
                  <a:txBody>
                    <a:bodyPr/>
                    <a:lstStyle/>
                    <a:p>
                      <a:pPr rtl="1"/>
                      <a:r>
                        <a:rPr lang="ar-AE"/>
                        <a:t>17.34</a:t>
                      </a:r>
                    </a:p>
                  </a:txBody>
                  <a:tcPr/>
                </a:tc>
                <a:extLst>
                  <a:ext uri="{0D108BD9-81ED-4DB2-BD59-A6C34878D82A}">
                    <a16:rowId xmlns:a16="http://schemas.microsoft.com/office/drawing/2014/main" val="744074932"/>
                  </a:ext>
                </a:extLst>
              </a:tr>
            </a:tbl>
          </a:graphicData>
        </a:graphic>
      </p:graphicFrame>
    </p:spTree>
    <p:extLst>
      <p:ext uri="{BB962C8B-B14F-4D97-AF65-F5344CB8AC3E}">
        <p14:creationId xmlns:p14="http://schemas.microsoft.com/office/powerpoint/2010/main" val="95511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a:extLst>
              <a:ext uri="{FF2B5EF4-FFF2-40B4-BE49-F238E27FC236}">
                <a16:creationId xmlns:a16="http://schemas.microsoft.com/office/drawing/2014/main" id="{F42A07D2-24F2-A947-AE0A-EE2064F77E3F}"/>
              </a:ext>
            </a:extLst>
          </p:cNvPr>
          <p:cNvSpPr>
            <a:spLocks noGrp="1"/>
          </p:cNvSpPr>
          <p:nvPr>
            <p:ph type="ctrTitle" idx="4294967295"/>
          </p:nvPr>
        </p:nvSpPr>
        <p:spPr>
          <a:xfrm>
            <a:off x="174717" y="698872"/>
            <a:ext cx="11506440" cy="4268115"/>
          </a:xfrm>
        </p:spPr>
        <p:txBody>
          <a:bodyPr>
            <a:normAutofit fontScale="90000"/>
          </a:bodyPr>
          <a:lstStyle/>
          <a:p>
            <a:r>
              <a:rPr lang="ar-AE"/>
              <a:t>درجة الحرية =عدد المستويات -1</a:t>
            </a:r>
            <a:br>
              <a:rPr lang="ar-AE"/>
            </a:br>
            <a:r>
              <a:rPr lang="ar-AE"/>
              <a:t>3-1=2</a:t>
            </a:r>
            <a:br>
              <a:rPr lang="ar-AE"/>
            </a:br>
            <a:r>
              <a:rPr lang="ar-AE"/>
              <a:t>الدرجة الجدولية =5.99</a:t>
            </a:r>
            <a:br>
              <a:rPr lang="ar-AE"/>
            </a:br>
            <a:br>
              <a:rPr lang="ar-AE"/>
            </a:br>
            <a:r>
              <a:rPr lang="ar-AE"/>
              <a:t>التفسير :بما ان الدرجة المحسوبة البالغة 17.34اكبر من الدرجة الجدولية البالغة 5.99 اذا ترفض الفرضية الصفرية وتقبل الفرضية البديلة </a:t>
            </a:r>
          </a:p>
        </p:txBody>
      </p:sp>
    </p:spTree>
    <p:extLst>
      <p:ext uri="{BB962C8B-B14F-4D97-AF65-F5344CB8AC3E}">
        <p14:creationId xmlns:p14="http://schemas.microsoft.com/office/powerpoint/2010/main" val="2588225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80AD0AB0-E024-FA46-878E-2820E9D24D06}"/>
              </a:ext>
            </a:extLst>
          </p:cNvPr>
          <p:cNvSpPr txBox="1"/>
          <p:nvPr/>
        </p:nvSpPr>
        <p:spPr>
          <a:xfrm>
            <a:off x="5182016" y="2517564"/>
            <a:ext cx="1828800" cy="1828800"/>
          </a:xfrm>
          <a:prstGeom prst="rect">
            <a:avLst/>
          </a:prstGeom>
          <a:noFill/>
        </p:spPr>
        <p:txBody>
          <a:bodyPr wrap="square" rtlCol="1">
            <a:spAutoFit/>
          </a:bodyPr>
          <a:lstStyle/>
          <a:p>
            <a:pPr algn="r"/>
            <a:endParaRPr lang="ar-AE"/>
          </a:p>
        </p:txBody>
      </p:sp>
      <p:sp>
        <p:nvSpPr>
          <p:cNvPr id="4" name="عنوان 3">
            <a:extLst>
              <a:ext uri="{FF2B5EF4-FFF2-40B4-BE49-F238E27FC236}">
                <a16:creationId xmlns:a16="http://schemas.microsoft.com/office/drawing/2014/main" id="{8A029A4B-358A-F64D-8300-F7B3AAA3CA85}"/>
              </a:ext>
            </a:extLst>
          </p:cNvPr>
          <p:cNvSpPr>
            <a:spLocks noGrp="1"/>
          </p:cNvSpPr>
          <p:nvPr>
            <p:ph type="ctrTitle" idx="4294967295"/>
          </p:nvPr>
        </p:nvSpPr>
        <p:spPr>
          <a:xfrm>
            <a:off x="411836" y="349436"/>
            <a:ext cx="11780164" cy="2733091"/>
          </a:xfrm>
        </p:spPr>
        <p:txBody>
          <a:bodyPr>
            <a:normAutofit fontScale="90000"/>
          </a:bodyPr>
          <a:lstStyle/>
          <a:p>
            <a:r>
              <a:rPr lang="ar-AE" sz="2700"/>
              <a:t>س/اختار باحث عينة عشوائية تتكون من 170طالب لاحظ الباحث ان عدد الناجحين في اختبار الرياضيات يبلغ 85فهل تختلف نسبة النجاح في العينة عن نسبة النجاح العام على مستوى الاردن في اختبار الرياضيات الذي يبلغ 60% اختبري الفرضية عند مستوى دلالة 0.05</a:t>
            </a:r>
            <a:br>
              <a:rPr lang="ar-AE" sz="2700"/>
            </a:br>
            <a:br>
              <a:rPr lang="ar-AE" sz="2400"/>
            </a:br>
            <a:r>
              <a:rPr lang="ar-AE" sz="2400"/>
              <a:t>الحل :</a:t>
            </a:r>
            <a:br>
              <a:rPr lang="ar-AE" sz="2400"/>
            </a:br>
            <a:r>
              <a:rPr lang="ar-AE" sz="2400"/>
              <a:t>درجة الحرية =عددالمستويات -1</a:t>
            </a:r>
            <a:br>
              <a:rPr lang="ar-AE" sz="2400"/>
            </a:br>
            <a:r>
              <a:rPr lang="ar-AE" sz="2400"/>
              <a:t>2-1=1</a:t>
            </a:r>
            <a:br>
              <a:rPr lang="ar-AE" sz="2400"/>
            </a:br>
            <a:r>
              <a:rPr lang="ar-AE" sz="2400"/>
              <a:t>العدد الكلي –الناجحين </a:t>
            </a:r>
            <a:br>
              <a:rPr lang="ar-AE" sz="2400"/>
            </a:br>
            <a:r>
              <a:rPr lang="ar-AE" sz="2400"/>
              <a:t>170-85=85</a:t>
            </a:r>
          </a:p>
        </p:txBody>
      </p:sp>
      <p:graphicFrame>
        <p:nvGraphicFramePr>
          <p:cNvPr id="7" name="جدول 7">
            <a:extLst>
              <a:ext uri="{FF2B5EF4-FFF2-40B4-BE49-F238E27FC236}">
                <a16:creationId xmlns:a16="http://schemas.microsoft.com/office/drawing/2014/main" id="{AFD009E1-E573-BC4E-9D18-743D349BD79E}"/>
              </a:ext>
            </a:extLst>
          </p:cNvPr>
          <p:cNvGraphicFramePr>
            <a:graphicFrameLocks noGrp="1"/>
          </p:cNvGraphicFramePr>
          <p:nvPr>
            <p:extLst>
              <p:ext uri="{D42A27DB-BD31-4B8C-83A1-F6EECF244321}">
                <p14:modId xmlns:p14="http://schemas.microsoft.com/office/powerpoint/2010/main" val="65530285"/>
              </p:ext>
            </p:extLst>
          </p:nvPr>
        </p:nvGraphicFramePr>
        <p:xfrm>
          <a:off x="8205096" y="3532750"/>
          <a:ext cx="3868761" cy="2627828"/>
        </p:xfrm>
        <a:graphic>
          <a:graphicData uri="http://schemas.openxmlformats.org/drawingml/2006/table">
            <a:tbl>
              <a:tblPr rtl="1" firstRow="1" bandRow="1">
                <a:tableStyleId>{5C22544A-7EE6-4342-B048-85BDC9FD1C3A}</a:tableStyleId>
              </a:tblPr>
              <a:tblGrid>
                <a:gridCol w="1289587">
                  <a:extLst>
                    <a:ext uri="{9D8B030D-6E8A-4147-A177-3AD203B41FA5}">
                      <a16:colId xmlns:a16="http://schemas.microsoft.com/office/drawing/2014/main" val="1002070934"/>
                    </a:ext>
                  </a:extLst>
                </a:gridCol>
                <a:gridCol w="1289587">
                  <a:extLst>
                    <a:ext uri="{9D8B030D-6E8A-4147-A177-3AD203B41FA5}">
                      <a16:colId xmlns:a16="http://schemas.microsoft.com/office/drawing/2014/main" val="2483095284"/>
                    </a:ext>
                  </a:extLst>
                </a:gridCol>
                <a:gridCol w="1289587">
                  <a:extLst>
                    <a:ext uri="{9D8B030D-6E8A-4147-A177-3AD203B41FA5}">
                      <a16:colId xmlns:a16="http://schemas.microsoft.com/office/drawing/2014/main" val="1779661501"/>
                    </a:ext>
                  </a:extLst>
                </a:gridCol>
              </a:tblGrid>
              <a:tr h="656957">
                <a:tc>
                  <a:txBody>
                    <a:bodyPr/>
                    <a:lstStyle/>
                    <a:p>
                      <a:pPr algn="ctr" rtl="1"/>
                      <a:r>
                        <a:rPr lang="ar-AE"/>
                        <a:t>التحصيل </a:t>
                      </a:r>
                    </a:p>
                  </a:txBody>
                  <a:tcPr/>
                </a:tc>
                <a:tc>
                  <a:txBody>
                    <a:bodyPr/>
                    <a:lstStyle/>
                    <a:p>
                      <a:pPr algn="ctr" rtl="1"/>
                      <a:r>
                        <a:rPr lang="ar-AE"/>
                        <a:t>الملاحظ</a:t>
                      </a:r>
                    </a:p>
                  </a:txBody>
                  <a:tcPr/>
                </a:tc>
                <a:tc>
                  <a:txBody>
                    <a:bodyPr/>
                    <a:lstStyle/>
                    <a:p>
                      <a:pPr algn="ctr" rtl="1"/>
                      <a:r>
                        <a:rPr lang="ar-AE"/>
                        <a:t>المتوقع </a:t>
                      </a:r>
                    </a:p>
                  </a:txBody>
                  <a:tcPr/>
                </a:tc>
                <a:extLst>
                  <a:ext uri="{0D108BD9-81ED-4DB2-BD59-A6C34878D82A}">
                    <a16:rowId xmlns:a16="http://schemas.microsoft.com/office/drawing/2014/main" val="647284906"/>
                  </a:ext>
                </a:extLst>
              </a:tr>
              <a:tr h="656957">
                <a:tc>
                  <a:txBody>
                    <a:bodyPr/>
                    <a:lstStyle/>
                    <a:p>
                      <a:pPr algn="ctr" rtl="1"/>
                      <a:r>
                        <a:rPr lang="ar-AE"/>
                        <a:t>ناجح</a:t>
                      </a:r>
                    </a:p>
                  </a:txBody>
                  <a:tcPr/>
                </a:tc>
                <a:tc>
                  <a:txBody>
                    <a:bodyPr/>
                    <a:lstStyle/>
                    <a:p>
                      <a:pPr algn="ctr" rtl="1"/>
                      <a:r>
                        <a:rPr lang="ar-AE"/>
                        <a:t>85</a:t>
                      </a:r>
                    </a:p>
                  </a:txBody>
                  <a:tcPr/>
                </a:tc>
                <a:tc>
                  <a:txBody>
                    <a:bodyPr/>
                    <a:lstStyle/>
                    <a:p>
                      <a:pPr algn="ctr" rtl="1"/>
                      <a:r>
                        <a:rPr lang="ar-AE"/>
                        <a:t>102</a:t>
                      </a:r>
                    </a:p>
                  </a:txBody>
                  <a:tcPr/>
                </a:tc>
                <a:extLst>
                  <a:ext uri="{0D108BD9-81ED-4DB2-BD59-A6C34878D82A}">
                    <a16:rowId xmlns:a16="http://schemas.microsoft.com/office/drawing/2014/main" val="2807931022"/>
                  </a:ext>
                </a:extLst>
              </a:tr>
              <a:tr h="656957">
                <a:tc>
                  <a:txBody>
                    <a:bodyPr/>
                    <a:lstStyle/>
                    <a:p>
                      <a:pPr algn="ctr" rtl="1"/>
                      <a:r>
                        <a:rPr lang="ar-AE"/>
                        <a:t>راسب</a:t>
                      </a:r>
                    </a:p>
                  </a:txBody>
                  <a:tcPr/>
                </a:tc>
                <a:tc>
                  <a:txBody>
                    <a:bodyPr/>
                    <a:lstStyle/>
                    <a:p>
                      <a:pPr algn="ctr" rtl="1"/>
                      <a:r>
                        <a:rPr lang="ar-AE"/>
                        <a:t>85</a:t>
                      </a:r>
                    </a:p>
                  </a:txBody>
                  <a:tcPr/>
                </a:tc>
                <a:tc>
                  <a:txBody>
                    <a:bodyPr/>
                    <a:lstStyle/>
                    <a:p>
                      <a:pPr algn="ctr" rtl="1"/>
                      <a:r>
                        <a:rPr lang="ar-AE"/>
                        <a:t>68</a:t>
                      </a:r>
                    </a:p>
                  </a:txBody>
                  <a:tcPr/>
                </a:tc>
                <a:extLst>
                  <a:ext uri="{0D108BD9-81ED-4DB2-BD59-A6C34878D82A}">
                    <a16:rowId xmlns:a16="http://schemas.microsoft.com/office/drawing/2014/main" val="3485602794"/>
                  </a:ext>
                </a:extLst>
              </a:tr>
              <a:tr h="656957">
                <a:tc>
                  <a:txBody>
                    <a:bodyPr/>
                    <a:lstStyle/>
                    <a:p>
                      <a:pPr algn="ctr" rtl="1"/>
                      <a:r>
                        <a:rPr lang="ar-AE"/>
                        <a:t>المجموع </a:t>
                      </a:r>
                    </a:p>
                  </a:txBody>
                  <a:tcPr/>
                </a:tc>
                <a:tc>
                  <a:txBody>
                    <a:bodyPr/>
                    <a:lstStyle/>
                    <a:p>
                      <a:pPr algn="ctr" rtl="1"/>
                      <a:r>
                        <a:rPr lang="ar-AE"/>
                        <a:t>170</a:t>
                      </a:r>
                    </a:p>
                  </a:txBody>
                  <a:tcPr/>
                </a:tc>
                <a:tc>
                  <a:txBody>
                    <a:bodyPr/>
                    <a:lstStyle/>
                    <a:p>
                      <a:pPr algn="ctr" rtl="1"/>
                      <a:r>
                        <a:rPr lang="ar-AE"/>
                        <a:t>170</a:t>
                      </a:r>
                    </a:p>
                  </a:txBody>
                  <a:tcPr/>
                </a:tc>
                <a:extLst>
                  <a:ext uri="{0D108BD9-81ED-4DB2-BD59-A6C34878D82A}">
                    <a16:rowId xmlns:a16="http://schemas.microsoft.com/office/drawing/2014/main" val="1326354223"/>
                  </a:ext>
                </a:extLst>
              </a:tr>
            </a:tbl>
          </a:graphicData>
        </a:graphic>
      </p:graphicFrame>
    </p:spTree>
    <p:extLst>
      <p:ext uri="{BB962C8B-B14F-4D97-AF65-F5344CB8AC3E}">
        <p14:creationId xmlns:p14="http://schemas.microsoft.com/office/powerpoint/2010/main" val="402797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a:extLst>
              <a:ext uri="{FF2B5EF4-FFF2-40B4-BE49-F238E27FC236}">
                <a16:creationId xmlns:a16="http://schemas.microsoft.com/office/drawing/2014/main" id="{BDB2F9E0-8EE4-1146-8609-A3C44C51AF4B}"/>
              </a:ext>
            </a:extLst>
          </p:cNvPr>
          <p:cNvSpPr>
            <a:spLocks noGrp="1"/>
          </p:cNvSpPr>
          <p:nvPr>
            <p:ph type="ctrTitle" idx="4294967295"/>
          </p:nvPr>
        </p:nvSpPr>
        <p:spPr>
          <a:xfrm>
            <a:off x="-212157" y="4365104"/>
            <a:ext cx="11954881" cy="1408915"/>
          </a:xfrm>
        </p:spPr>
        <p:txBody>
          <a:bodyPr>
            <a:normAutofit fontScale="90000"/>
          </a:bodyPr>
          <a:lstStyle/>
          <a:p>
            <a:r>
              <a:rPr lang="ar-AE" sz="2400" dirty="0"/>
              <a:t>قيمة الناجحين المتوقعة =60\100×170=102</a:t>
            </a:r>
            <a:br>
              <a:rPr lang="ar-AE" sz="2400" dirty="0"/>
            </a:br>
            <a:r>
              <a:rPr lang="ar-AE" sz="2400" dirty="0"/>
              <a:t>قيمة الراسبين ال. متوقعة =40\100×170=68</a:t>
            </a: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r>
              <a:rPr lang="ar-AE" sz="2400" dirty="0"/>
              <a:t>التفسير :بما ان القيمة المحسوبة البالغة 7.083 اكبر من القيمة الجدولية البالغة </a:t>
            </a:r>
            <a:br>
              <a:rPr lang="ar-AE" sz="2400" dirty="0"/>
            </a:br>
            <a:r>
              <a:rPr lang="ar-AE" sz="2400" dirty="0"/>
              <a:t>3.84 اذا ترفض الفرضية الصفرية وتقبل الفرضية البديلة</a:t>
            </a: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br>
              <a:rPr lang="ar-AE" sz="2400" dirty="0"/>
            </a:br>
            <a:endParaRPr lang="ar-AE" sz="2400" u="sng" dirty="0"/>
          </a:p>
        </p:txBody>
      </p:sp>
      <p:graphicFrame>
        <p:nvGraphicFramePr>
          <p:cNvPr id="6" name="جدول 6">
            <a:extLst>
              <a:ext uri="{FF2B5EF4-FFF2-40B4-BE49-F238E27FC236}">
                <a16:creationId xmlns:a16="http://schemas.microsoft.com/office/drawing/2014/main" id="{7A4ADC2F-D395-6C4F-B0E6-AE76781F2677}"/>
              </a:ext>
            </a:extLst>
          </p:cNvPr>
          <p:cNvGraphicFramePr>
            <a:graphicFrameLocks noGrp="1"/>
          </p:cNvGraphicFramePr>
          <p:nvPr>
            <p:extLst>
              <p:ext uri="{D42A27DB-BD31-4B8C-83A1-F6EECF244321}">
                <p14:modId xmlns:p14="http://schemas.microsoft.com/office/powerpoint/2010/main" val="3815430094"/>
              </p:ext>
            </p:extLst>
          </p:nvPr>
        </p:nvGraphicFramePr>
        <p:xfrm>
          <a:off x="7289714" y="1510064"/>
          <a:ext cx="4453010" cy="3760600"/>
        </p:xfrm>
        <a:graphic>
          <a:graphicData uri="http://schemas.openxmlformats.org/drawingml/2006/table">
            <a:tbl>
              <a:tblPr rtl="1" firstCol="1">
                <a:tableStyleId>{5940675A-B579-460E-94D1-54222C63F5DA}</a:tableStyleId>
              </a:tblPr>
              <a:tblGrid>
                <a:gridCol w="890602">
                  <a:extLst>
                    <a:ext uri="{9D8B030D-6E8A-4147-A177-3AD203B41FA5}">
                      <a16:colId xmlns:a16="http://schemas.microsoft.com/office/drawing/2014/main" val="2532728848"/>
                    </a:ext>
                  </a:extLst>
                </a:gridCol>
                <a:gridCol w="890602">
                  <a:extLst>
                    <a:ext uri="{9D8B030D-6E8A-4147-A177-3AD203B41FA5}">
                      <a16:colId xmlns:a16="http://schemas.microsoft.com/office/drawing/2014/main" val="3593780795"/>
                    </a:ext>
                  </a:extLst>
                </a:gridCol>
                <a:gridCol w="890602">
                  <a:extLst>
                    <a:ext uri="{9D8B030D-6E8A-4147-A177-3AD203B41FA5}">
                      <a16:colId xmlns:a16="http://schemas.microsoft.com/office/drawing/2014/main" val="1741155009"/>
                    </a:ext>
                  </a:extLst>
                </a:gridCol>
                <a:gridCol w="890602">
                  <a:extLst>
                    <a:ext uri="{9D8B030D-6E8A-4147-A177-3AD203B41FA5}">
                      <a16:colId xmlns:a16="http://schemas.microsoft.com/office/drawing/2014/main" val="1349322544"/>
                    </a:ext>
                  </a:extLst>
                </a:gridCol>
                <a:gridCol w="890602">
                  <a:extLst>
                    <a:ext uri="{9D8B030D-6E8A-4147-A177-3AD203B41FA5}">
                      <a16:colId xmlns:a16="http://schemas.microsoft.com/office/drawing/2014/main" val="1782943387"/>
                    </a:ext>
                  </a:extLst>
                </a:gridCol>
              </a:tblGrid>
              <a:tr h="940150">
                <a:tc>
                  <a:txBody>
                    <a:bodyPr/>
                    <a:lstStyle/>
                    <a:p>
                      <a:pPr rtl="1"/>
                      <a:r>
                        <a:rPr lang="ar-AE"/>
                        <a:t>التكرار </a:t>
                      </a:r>
                    </a:p>
                    <a:p>
                      <a:pPr rtl="1"/>
                      <a:r>
                        <a:rPr lang="ar-AE"/>
                        <a:t>الملاحظ</a:t>
                      </a:r>
                    </a:p>
                  </a:txBody>
                  <a:tcPr/>
                </a:tc>
                <a:tc>
                  <a:txBody>
                    <a:bodyPr/>
                    <a:lstStyle/>
                    <a:p>
                      <a:pPr rtl="1"/>
                      <a:r>
                        <a:rPr lang="ar-AE"/>
                        <a:t>التكرار المتوقع </a:t>
                      </a:r>
                    </a:p>
                  </a:txBody>
                  <a:tcPr/>
                </a:tc>
                <a:tc>
                  <a:txBody>
                    <a:bodyPr/>
                    <a:lstStyle/>
                    <a:p>
                      <a:pPr rtl="1"/>
                      <a:r>
                        <a:rPr lang="ar-AE" sz="2800"/>
                        <a:t>o-E</a:t>
                      </a:r>
                    </a:p>
                  </a:txBody>
                  <a:tcPr/>
                </a:tc>
                <a:tc>
                  <a:txBody>
                    <a:bodyPr/>
                    <a:lstStyle/>
                    <a:p>
                      <a:pPr rtl="1"/>
                      <a:r>
                        <a:rPr lang="ar-AE" dirty="0"/>
                        <a:t>²(o-E) </a:t>
                      </a:r>
                    </a:p>
                  </a:txBody>
                  <a:tcPr/>
                </a:tc>
                <a:tc>
                  <a:txBody>
                    <a:bodyPr/>
                    <a:lstStyle/>
                    <a:p>
                      <a:pPr rtl="1"/>
                      <a:r>
                        <a:rPr lang="ar-AE" dirty="0"/>
                        <a:t>²(</a:t>
                      </a:r>
                      <a:r>
                        <a:rPr lang="ar-AE" u="sng" dirty="0"/>
                        <a:t>o-E</a:t>
                      </a:r>
                      <a:r>
                        <a:rPr lang="ar-AE" dirty="0"/>
                        <a:t>) </a:t>
                      </a:r>
                    </a:p>
                    <a:p>
                      <a:pPr rtl="1"/>
                      <a:r>
                        <a:rPr lang="ar-AE" u="sng" dirty="0"/>
                        <a:t>E</a:t>
                      </a:r>
                    </a:p>
                    <a:p>
                      <a:pPr rtl="1"/>
                      <a:endParaRPr lang="ar-AE" dirty="0"/>
                    </a:p>
                  </a:txBody>
                  <a:tcPr/>
                </a:tc>
                <a:extLst>
                  <a:ext uri="{0D108BD9-81ED-4DB2-BD59-A6C34878D82A}">
                    <a16:rowId xmlns:a16="http://schemas.microsoft.com/office/drawing/2014/main" val="1746464109"/>
                  </a:ext>
                </a:extLst>
              </a:tr>
              <a:tr h="940150">
                <a:tc>
                  <a:txBody>
                    <a:bodyPr/>
                    <a:lstStyle/>
                    <a:p>
                      <a:pPr algn="ctr" rtl="1"/>
                      <a:r>
                        <a:rPr lang="ar-AE" sz="2400"/>
                        <a:t>85</a:t>
                      </a:r>
                    </a:p>
                  </a:txBody>
                  <a:tcPr/>
                </a:tc>
                <a:tc>
                  <a:txBody>
                    <a:bodyPr/>
                    <a:lstStyle/>
                    <a:p>
                      <a:pPr rtl="1"/>
                      <a:r>
                        <a:rPr lang="ar-AE" sz="2400"/>
                        <a:t>102</a:t>
                      </a:r>
                    </a:p>
                  </a:txBody>
                  <a:tcPr/>
                </a:tc>
                <a:tc>
                  <a:txBody>
                    <a:bodyPr/>
                    <a:lstStyle/>
                    <a:p>
                      <a:pPr algn="ctr" rtl="1"/>
                      <a:r>
                        <a:rPr lang="ar-AE" sz="2400"/>
                        <a:t>17-</a:t>
                      </a:r>
                    </a:p>
                  </a:txBody>
                  <a:tcPr/>
                </a:tc>
                <a:tc>
                  <a:txBody>
                    <a:bodyPr/>
                    <a:lstStyle/>
                    <a:p>
                      <a:pPr algn="ctr" rtl="1"/>
                      <a:r>
                        <a:rPr lang="ar-AE" sz="2400"/>
                        <a:t>289</a:t>
                      </a:r>
                    </a:p>
                  </a:txBody>
                  <a:tcPr/>
                </a:tc>
                <a:tc>
                  <a:txBody>
                    <a:bodyPr/>
                    <a:lstStyle/>
                    <a:p>
                      <a:pPr algn="ctr" rtl="1"/>
                      <a:r>
                        <a:rPr lang="ar-AE" sz="2400"/>
                        <a:t>2.83</a:t>
                      </a:r>
                    </a:p>
                  </a:txBody>
                  <a:tcPr/>
                </a:tc>
                <a:extLst>
                  <a:ext uri="{0D108BD9-81ED-4DB2-BD59-A6C34878D82A}">
                    <a16:rowId xmlns:a16="http://schemas.microsoft.com/office/drawing/2014/main" val="3362664211"/>
                  </a:ext>
                </a:extLst>
              </a:tr>
              <a:tr h="940150">
                <a:tc>
                  <a:txBody>
                    <a:bodyPr/>
                    <a:lstStyle/>
                    <a:p>
                      <a:pPr algn="ctr" rtl="1"/>
                      <a:r>
                        <a:rPr lang="ar-AE" sz="2400"/>
                        <a:t>85</a:t>
                      </a:r>
                    </a:p>
                  </a:txBody>
                  <a:tcPr/>
                </a:tc>
                <a:tc>
                  <a:txBody>
                    <a:bodyPr/>
                    <a:lstStyle/>
                    <a:p>
                      <a:pPr algn="ctr" rtl="1"/>
                      <a:r>
                        <a:rPr lang="ar-AE" sz="2400"/>
                        <a:t>68</a:t>
                      </a:r>
                    </a:p>
                  </a:txBody>
                  <a:tcPr/>
                </a:tc>
                <a:tc>
                  <a:txBody>
                    <a:bodyPr/>
                    <a:lstStyle/>
                    <a:p>
                      <a:pPr algn="ctr" rtl="1"/>
                      <a:r>
                        <a:rPr lang="ar-AE" sz="2400"/>
                        <a:t>17</a:t>
                      </a:r>
                    </a:p>
                  </a:txBody>
                  <a:tcPr/>
                </a:tc>
                <a:tc>
                  <a:txBody>
                    <a:bodyPr/>
                    <a:lstStyle/>
                    <a:p>
                      <a:pPr algn="ctr" rtl="1"/>
                      <a:r>
                        <a:rPr lang="ar-AE" sz="2400"/>
                        <a:t>289</a:t>
                      </a:r>
                    </a:p>
                  </a:txBody>
                  <a:tcPr/>
                </a:tc>
                <a:tc>
                  <a:txBody>
                    <a:bodyPr/>
                    <a:lstStyle/>
                    <a:p>
                      <a:pPr algn="ctr" rtl="1"/>
                      <a:r>
                        <a:rPr lang="ar-AE" sz="2400"/>
                        <a:t>4.25</a:t>
                      </a:r>
                    </a:p>
                  </a:txBody>
                  <a:tcPr/>
                </a:tc>
                <a:extLst>
                  <a:ext uri="{0D108BD9-81ED-4DB2-BD59-A6C34878D82A}">
                    <a16:rowId xmlns:a16="http://schemas.microsoft.com/office/drawing/2014/main" val="1848840862"/>
                  </a:ext>
                </a:extLst>
              </a:tr>
              <a:tr h="940150">
                <a:tc>
                  <a:txBody>
                    <a:bodyPr/>
                    <a:lstStyle/>
                    <a:p>
                      <a:pPr algn="ctr" rtl="1"/>
                      <a:endParaRPr lang="ar-AE" sz="2400"/>
                    </a:p>
                  </a:txBody>
                  <a:tcPr/>
                </a:tc>
                <a:tc>
                  <a:txBody>
                    <a:bodyPr/>
                    <a:lstStyle/>
                    <a:p>
                      <a:pPr algn="ctr" rtl="1"/>
                      <a:endParaRPr lang="ar-AE" sz="2400"/>
                    </a:p>
                  </a:txBody>
                  <a:tcPr/>
                </a:tc>
                <a:tc>
                  <a:txBody>
                    <a:bodyPr/>
                    <a:lstStyle/>
                    <a:p>
                      <a:pPr algn="ctr" rtl="1"/>
                      <a:endParaRPr lang="ar-AE" sz="2400"/>
                    </a:p>
                  </a:txBody>
                  <a:tcPr/>
                </a:tc>
                <a:tc>
                  <a:txBody>
                    <a:bodyPr/>
                    <a:lstStyle/>
                    <a:p>
                      <a:pPr algn="ctr" rtl="1"/>
                      <a:endParaRPr lang="ar-AE" sz="2400" dirty="0"/>
                    </a:p>
                  </a:txBody>
                  <a:tcPr/>
                </a:tc>
                <a:tc>
                  <a:txBody>
                    <a:bodyPr/>
                    <a:lstStyle/>
                    <a:p>
                      <a:pPr algn="ctr" rtl="1"/>
                      <a:r>
                        <a:rPr lang="ar-AE" sz="2000" dirty="0"/>
                        <a:t>7.083</a:t>
                      </a:r>
                    </a:p>
                  </a:txBody>
                  <a:tcPr/>
                </a:tc>
                <a:extLst>
                  <a:ext uri="{0D108BD9-81ED-4DB2-BD59-A6C34878D82A}">
                    <a16:rowId xmlns:a16="http://schemas.microsoft.com/office/drawing/2014/main" val="4226128652"/>
                  </a:ext>
                </a:extLst>
              </a:tr>
            </a:tbl>
          </a:graphicData>
        </a:graphic>
      </p:graphicFrame>
    </p:spTree>
    <p:extLst>
      <p:ext uri="{BB962C8B-B14F-4D97-AF65-F5344CB8AC3E}">
        <p14:creationId xmlns:p14="http://schemas.microsoft.com/office/powerpoint/2010/main" val="336688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373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نسق Office</vt:lpstr>
      <vt:lpstr>الاحصاء الاستدلالي اللامعلمي  الصف الثالث  ا.م.د. صبا علي طلال</vt:lpstr>
      <vt:lpstr>الاستدلال حول النسب والتكرارات </vt:lpstr>
      <vt:lpstr>PowerPoint Presentation</vt:lpstr>
      <vt:lpstr>درجة الحرية =عدد المستويات -1 3-1=2 الدرجة الجدولية =5.99  التفسير :بما ان الدرجة المحسوبة البالغة 17.34اكبر من الدرجة الجدولية البالغة 5.99 اذا ترفض الفرضية الصفرية وتقبل الفرضية البديلة </vt:lpstr>
      <vt:lpstr>س/اختار باحث عينة عشوائية تتكون من 170طالب لاحظ الباحث ان عدد الناجحين في اختبار الرياضيات يبلغ 85فهل تختلف نسبة النجاح في العينة عن نسبة النجاح العام على مستوى الاردن في اختبار الرياضيات الذي يبلغ 60% اختبري الفرضية عند مستوى دلالة 0.05  الحل : درجة الحرية =عددالمستويات -1 2-1=1 العدد الكلي –الناجحين  170-85=85</vt:lpstr>
      <vt:lpstr>قيمة الناجحين المتوقعة =60\100×170=102 قيمة الراسبين ال. متوقعة =40\100×170=68               التفسير :بما ان القيمة المحسوبة البالغة 7.083 اكبر من القيمة الجدولية البالغة  3.84 اذا ترفض الفرضية الصفرية وتقبل الفرضية البديلة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الاستدلال حول النسب والتكرارات</dc:title>
  <dc:creator>Mohammed</dc:creator>
  <cp:lastModifiedBy>saba ali talal</cp:lastModifiedBy>
  <cp:revision>13</cp:revision>
  <dcterms:modified xsi:type="dcterms:W3CDTF">2024-01-11T05:34:02Z</dcterms:modified>
</cp:coreProperties>
</file>