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CF7C4B-6869-4D00-9A4C-F1A13E48BF58}"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A143966F-550E-497F-94E3-31EE1000BC41}">
      <dgm:prSet custT="1"/>
      <dgm:spPr>
        <a:scene3d>
          <a:camera prst="orthographicFront"/>
          <a:lightRig rig="threePt" dir="t"/>
        </a:scene3d>
        <a:sp3d>
          <a:bevelT prst="slope"/>
        </a:sp3d>
      </dgm:spPr>
      <dgm:t>
        <a:bodyPr/>
        <a:lstStyle/>
        <a:p>
          <a:pPr rtl="1"/>
          <a:r>
            <a:rPr lang="ar-IQ" sz="4400" b="1" i="1" dirty="0">
              <a:solidFill>
                <a:schemeClr val="accent5">
                  <a:lumMod val="20000"/>
                  <a:lumOff val="80000"/>
                </a:schemeClr>
              </a:solidFill>
              <a:effectLst>
                <a:outerShdw blurRad="38100" dist="38100" dir="2700000" algn="tl">
                  <a:srgbClr val="000000">
                    <a:alpha val="43137"/>
                  </a:srgbClr>
                </a:outerShdw>
              </a:effectLst>
              <a:latin typeface="Andalus" pitchFamily="18" charset="-78"/>
              <a:cs typeface="Andalus" pitchFamily="18" charset="-78"/>
            </a:rPr>
            <a:t>المقارنات المتعددة</a:t>
          </a:r>
          <a:r>
            <a:rPr lang="en-US" sz="4400" b="1" i="1" dirty="0">
              <a:solidFill>
                <a:schemeClr val="accent5">
                  <a:lumMod val="20000"/>
                  <a:lumOff val="80000"/>
                </a:schemeClr>
              </a:solidFill>
              <a:effectLst>
                <a:outerShdw blurRad="38100" dist="38100" dir="2700000" algn="tl">
                  <a:srgbClr val="000000">
                    <a:alpha val="43137"/>
                  </a:srgbClr>
                </a:outerShdw>
              </a:effectLst>
              <a:latin typeface="Andalus" pitchFamily="18" charset="-78"/>
              <a:cs typeface="Andalus" pitchFamily="18" charset="-78"/>
            </a:rPr>
            <a:t/>
          </a:r>
          <a:br>
            <a:rPr lang="en-US" sz="4400" b="1" i="1" dirty="0">
              <a:solidFill>
                <a:schemeClr val="accent5">
                  <a:lumMod val="20000"/>
                  <a:lumOff val="80000"/>
                </a:schemeClr>
              </a:solidFill>
              <a:effectLst>
                <a:outerShdw blurRad="38100" dist="38100" dir="2700000" algn="tl">
                  <a:srgbClr val="000000">
                    <a:alpha val="43137"/>
                  </a:srgbClr>
                </a:outerShdw>
              </a:effectLst>
              <a:latin typeface="Andalus" pitchFamily="18" charset="-78"/>
              <a:cs typeface="Andalus" pitchFamily="18" charset="-78"/>
            </a:rPr>
          </a:br>
          <a:r>
            <a:rPr lang="en-US" sz="4400" b="1" i="1" dirty="0">
              <a:solidFill>
                <a:schemeClr val="accent5">
                  <a:lumMod val="20000"/>
                  <a:lumOff val="80000"/>
                </a:schemeClr>
              </a:solidFill>
              <a:effectLst>
                <a:outerShdw blurRad="38100" dist="38100" dir="2700000" algn="tl">
                  <a:srgbClr val="000000">
                    <a:alpha val="43137"/>
                  </a:srgbClr>
                </a:outerShdw>
              </a:effectLst>
              <a:latin typeface="Andalus" pitchFamily="18" charset="-78"/>
              <a:cs typeface="Andalus" pitchFamily="18" charset="-78"/>
            </a:rPr>
            <a:t>MULTIPLE COMPARISONS</a:t>
          </a:r>
          <a:br>
            <a:rPr lang="en-US" sz="4400" b="1" i="1" dirty="0">
              <a:solidFill>
                <a:schemeClr val="accent5">
                  <a:lumMod val="20000"/>
                  <a:lumOff val="80000"/>
                </a:schemeClr>
              </a:solidFill>
              <a:effectLst>
                <a:outerShdw blurRad="38100" dist="38100" dir="2700000" algn="tl">
                  <a:srgbClr val="000000">
                    <a:alpha val="43137"/>
                  </a:srgbClr>
                </a:outerShdw>
              </a:effectLst>
              <a:latin typeface="Andalus" pitchFamily="18" charset="-78"/>
              <a:cs typeface="Andalus" pitchFamily="18" charset="-78"/>
            </a:rPr>
          </a:br>
          <a:endParaRPr lang="ar-IQ" sz="4400" b="1" i="1" dirty="0">
            <a:solidFill>
              <a:schemeClr val="accent5">
                <a:lumMod val="20000"/>
                <a:lumOff val="80000"/>
              </a:schemeClr>
            </a:solidFill>
            <a:effectLst>
              <a:outerShdw blurRad="38100" dist="38100" dir="2700000" algn="tl">
                <a:srgbClr val="000000">
                  <a:alpha val="43137"/>
                </a:srgbClr>
              </a:outerShdw>
            </a:effectLst>
            <a:latin typeface="Andalus" pitchFamily="18" charset="-78"/>
            <a:cs typeface="Andalus" pitchFamily="18" charset="-78"/>
          </a:endParaRPr>
        </a:p>
      </dgm:t>
    </dgm:pt>
    <dgm:pt modelId="{3C9AD8E0-B821-4659-AC4B-58A7E2D7B7A7}" type="parTrans" cxnId="{68E538C8-9744-4CD9-A81F-1888AAECECE5}">
      <dgm:prSet/>
      <dgm:spPr/>
      <dgm:t>
        <a:bodyPr/>
        <a:lstStyle/>
        <a:p>
          <a:pPr rtl="1"/>
          <a:endParaRPr lang="ar-IQ"/>
        </a:p>
      </dgm:t>
    </dgm:pt>
    <dgm:pt modelId="{A6C56E49-D59A-467B-B461-5362AA7318F2}" type="sibTrans" cxnId="{68E538C8-9744-4CD9-A81F-1888AAECECE5}">
      <dgm:prSet/>
      <dgm:spPr/>
      <dgm:t>
        <a:bodyPr/>
        <a:lstStyle/>
        <a:p>
          <a:pPr rtl="1"/>
          <a:endParaRPr lang="ar-IQ"/>
        </a:p>
      </dgm:t>
    </dgm:pt>
    <dgm:pt modelId="{41C15BC0-1EB0-498A-8B59-B40DE8FA47BB}" type="pres">
      <dgm:prSet presAssocID="{C2CF7C4B-6869-4D00-9A4C-F1A13E48BF58}" presName="linear" presStyleCnt="0">
        <dgm:presLayoutVars>
          <dgm:animLvl val="lvl"/>
          <dgm:resizeHandles val="exact"/>
        </dgm:presLayoutVars>
      </dgm:prSet>
      <dgm:spPr/>
      <dgm:t>
        <a:bodyPr/>
        <a:lstStyle/>
        <a:p>
          <a:pPr rtl="1"/>
          <a:endParaRPr lang="ar-IQ"/>
        </a:p>
      </dgm:t>
    </dgm:pt>
    <dgm:pt modelId="{BCDEC03C-1FA3-49AB-8EF1-F2B848150EA8}" type="pres">
      <dgm:prSet presAssocID="{A143966F-550E-497F-94E3-31EE1000BC41}" presName="parentText" presStyleLbl="node1" presStyleIdx="0" presStyleCnt="1">
        <dgm:presLayoutVars>
          <dgm:chMax val="0"/>
          <dgm:bulletEnabled val="1"/>
        </dgm:presLayoutVars>
      </dgm:prSet>
      <dgm:spPr/>
      <dgm:t>
        <a:bodyPr/>
        <a:lstStyle/>
        <a:p>
          <a:pPr rtl="1"/>
          <a:endParaRPr lang="ar-IQ"/>
        </a:p>
      </dgm:t>
    </dgm:pt>
  </dgm:ptLst>
  <dgm:cxnLst>
    <dgm:cxn modelId="{87F27AEE-A66E-4594-AA53-ECEDD442CB8D}" type="presOf" srcId="{C2CF7C4B-6869-4D00-9A4C-F1A13E48BF58}" destId="{41C15BC0-1EB0-498A-8B59-B40DE8FA47BB}" srcOrd="0" destOrd="0" presId="urn:microsoft.com/office/officeart/2005/8/layout/vList2"/>
    <dgm:cxn modelId="{44DDD9FF-3F32-4ED0-958C-DE1F1B56265A}" type="presOf" srcId="{A143966F-550E-497F-94E3-31EE1000BC41}" destId="{BCDEC03C-1FA3-49AB-8EF1-F2B848150EA8}" srcOrd="0" destOrd="0" presId="urn:microsoft.com/office/officeart/2005/8/layout/vList2"/>
    <dgm:cxn modelId="{68E538C8-9744-4CD9-A81F-1888AAECECE5}" srcId="{C2CF7C4B-6869-4D00-9A4C-F1A13E48BF58}" destId="{A143966F-550E-497F-94E3-31EE1000BC41}" srcOrd="0" destOrd="0" parTransId="{3C9AD8E0-B821-4659-AC4B-58A7E2D7B7A7}" sibTransId="{A6C56E49-D59A-467B-B461-5362AA7318F2}"/>
    <dgm:cxn modelId="{5AEE4CB7-C144-4AA2-9A3E-3D0DDB274C52}" type="presParOf" srcId="{41C15BC0-1EB0-498A-8B59-B40DE8FA47BB}" destId="{BCDEC03C-1FA3-49AB-8EF1-F2B848150EA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EC03C-1FA3-49AB-8EF1-F2B848150EA8}">
      <dsp:nvSpPr>
        <dsp:cNvPr id="0" name=""/>
        <dsp:cNvSpPr/>
      </dsp:nvSpPr>
      <dsp:spPr>
        <a:xfrm>
          <a:off x="0" y="385"/>
          <a:ext cx="7772400" cy="266622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a:scene3d>
          <a:camera prst="orthographicFront"/>
          <a:lightRig rig="threePt" dir="t"/>
        </a:scene3d>
        <a:sp3d>
          <a:bevelT prst="slope"/>
        </a:sp3d>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r" defTabSz="1955800" rtl="1">
            <a:lnSpc>
              <a:spcPct val="90000"/>
            </a:lnSpc>
            <a:spcBef>
              <a:spcPct val="0"/>
            </a:spcBef>
            <a:spcAft>
              <a:spcPct val="35000"/>
            </a:spcAft>
          </a:pPr>
          <a:r>
            <a:rPr lang="ar-IQ" sz="4400" b="1" i="1" kern="1200" dirty="0">
              <a:solidFill>
                <a:schemeClr val="accent5">
                  <a:lumMod val="20000"/>
                  <a:lumOff val="80000"/>
                </a:schemeClr>
              </a:solidFill>
              <a:effectLst>
                <a:outerShdw blurRad="38100" dist="38100" dir="2700000" algn="tl">
                  <a:srgbClr val="000000">
                    <a:alpha val="43137"/>
                  </a:srgbClr>
                </a:outerShdw>
              </a:effectLst>
              <a:latin typeface="Andalus" pitchFamily="18" charset="-78"/>
              <a:cs typeface="Andalus" pitchFamily="18" charset="-78"/>
            </a:rPr>
            <a:t>المقارنات المتعددة</a:t>
          </a:r>
          <a:r>
            <a:rPr lang="en-US" sz="4400" b="1" i="1" kern="1200" dirty="0">
              <a:solidFill>
                <a:schemeClr val="accent5">
                  <a:lumMod val="20000"/>
                  <a:lumOff val="80000"/>
                </a:schemeClr>
              </a:solidFill>
              <a:effectLst>
                <a:outerShdw blurRad="38100" dist="38100" dir="2700000" algn="tl">
                  <a:srgbClr val="000000">
                    <a:alpha val="43137"/>
                  </a:srgbClr>
                </a:outerShdw>
              </a:effectLst>
              <a:latin typeface="Andalus" pitchFamily="18" charset="-78"/>
              <a:cs typeface="Andalus" pitchFamily="18" charset="-78"/>
            </a:rPr>
            <a:t/>
          </a:r>
          <a:br>
            <a:rPr lang="en-US" sz="4400" b="1" i="1" kern="1200" dirty="0">
              <a:solidFill>
                <a:schemeClr val="accent5">
                  <a:lumMod val="20000"/>
                  <a:lumOff val="80000"/>
                </a:schemeClr>
              </a:solidFill>
              <a:effectLst>
                <a:outerShdw blurRad="38100" dist="38100" dir="2700000" algn="tl">
                  <a:srgbClr val="000000">
                    <a:alpha val="43137"/>
                  </a:srgbClr>
                </a:outerShdw>
              </a:effectLst>
              <a:latin typeface="Andalus" pitchFamily="18" charset="-78"/>
              <a:cs typeface="Andalus" pitchFamily="18" charset="-78"/>
            </a:rPr>
          </a:br>
          <a:r>
            <a:rPr lang="en-US" sz="4400" b="1" i="1" kern="1200" dirty="0">
              <a:solidFill>
                <a:schemeClr val="accent5">
                  <a:lumMod val="20000"/>
                  <a:lumOff val="80000"/>
                </a:schemeClr>
              </a:solidFill>
              <a:effectLst>
                <a:outerShdw blurRad="38100" dist="38100" dir="2700000" algn="tl">
                  <a:srgbClr val="000000">
                    <a:alpha val="43137"/>
                  </a:srgbClr>
                </a:outerShdw>
              </a:effectLst>
              <a:latin typeface="Andalus" pitchFamily="18" charset="-78"/>
              <a:cs typeface="Andalus" pitchFamily="18" charset="-78"/>
            </a:rPr>
            <a:t>MULTIPLE COMPARISONS</a:t>
          </a:r>
          <a:br>
            <a:rPr lang="en-US" sz="4400" b="1" i="1" kern="1200" dirty="0">
              <a:solidFill>
                <a:schemeClr val="accent5">
                  <a:lumMod val="20000"/>
                  <a:lumOff val="80000"/>
                </a:schemeClr>
              </a:solidFill>
              <a:effectLst>
                <a:outerShdw blurRad="38100" dist="38100" dir="2700000" algn="tl">
                  <a:srgbClr val="000000">
                    <a:alpha val="43137"/>
                  </a:srgbClr>
                </a:outerShdw>
              </a:effectLst>
              <a:latin typeface="Andalus" pitchFamily="18" charset="-78"/>
              <a:cs typeface="Andalus" pitchFamily="18" charset="-78"/>
            </a:rPr>
          </a:br>
          <a:endParaRPr lang="ar-IQ" sz="4400" b="1" i="1" kern="1200" dirty="0">
            <a:solidFill>
              <a:schemeClr val="accent5">
                <a:lumMod val="20000"/>
                <a:lumOff val="80000"/>
              </a:schemeClr>
            </a:solidFill>
            <a:effectLst>
              <a:outerShdw blurRad="38100" dist="38100" dir="2700000" algn="tl">
                <a:srgbClr val="000000">
                  <a:alpha val="43137"/>
                </a:srgbClr>
              </a:outerShdw>
            </a:effectLst>
            <a:latin typeface="Andalus" pitchFamily="18" charset="-78"/>
            <a:cs typeface="Andalus" pitchFamily="18" charset="-78"/>
          </a:endParaRPr>
        </a:p>
      </dsp:txBody>
      <dsp:txXfrm>
        <a:off x="130155" y="130540"/>
        <a:ext cx="7512090" cy="24059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3/19/2024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3/19/2024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787928954"/>
              </p:ext>
            </p:extLst>
          </p:nvPr>
        </p:nvGraphicFramePr>
        <p:xfrm>
          <a:off x="1066800" y="2743200"/>
          <a:ext cx="7772400" cy="266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061363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1395948"/>
            <a:ext cx="7239000" cy="3785652"/>
          </a:xfrm>
          <a:prstGeom prst="rect">
            <a:avLst/>
          </a:prstGeom>
        </p:spPr>
        <p:txBody>
          <a:bodyPr wrap="square">
            <a:spAutoFit/>
          </a:bodyPr>
          <a:lstStyle/>
          <a:p>
            <a:pPr algn="just" rtl="1"/>
            <a:r>
              <a:rPr lang="ar-IQ" sz="2400" b="1" i="1" u="sng" dirty="0">
                <a:latin typeface="Arial" pitchFamily="34" charset="0"/>
                <a:cs typeface="Arial" pitchFamily="34" charset="0"/>
              </a:rPr>
              <a:t>المقارنات المتعددة</a:t>
            </a:r>
            <a:endParaRPr lang="en-US" sz="2400" b="1" i="1" u="sng" dirty="0">
              <a:latin typeface="Arial" pitchFamily="34" charset="0"/>
              <a:cs typeface="Arial" pitchFamily="34" charset="0"/>
            </a:endParaRPr>
          </a:p>
          <a:p>
            <a:pPr algn="just" rtl="1"/>
            <a:r>
              <a:rPr lang="en-US" sz="2400" b="1" i="1" u="sng" dirty="0">
                <a:latin typeface="Arial" pitchFamily="34" charset="0"/>
                <a:cs typeface="Arial" pitchFamily="34" charset="0"/>
              </a:rPr>
              <a:t>MULTIPLE COMPARISONS</a:t>
            </a:r>
          </a:p>
          <a:p>
            <a:pPr algn="just" rtl="1"/>
            <a:endParaRPr lang="en-US" sz="2400" dirty="0">
              <a:latin typeface="Arial" pitchFamily="34" charset="0"/>
              <a:cs typeface="Arial" pitchFamily="34" charset="0"/>
            </a:endParaRPr>
          </a:p>
          <a:p>
            <a:pPr algn="just" rtl="1"/>
            <a:r>
              <a:rPr lang="ar-IQ" sz="2400" dirty="0">
                <a:latin typeface="Arial" pitchFamily="34" charset="0"/>
                <a:cs typeface="Arial" pitchFamily="34" charset="0"/>
              </a:rPr>
              <a:t>    في حالة رفض الفرضية الصفرية بمستوى دلالة معين فيجب إجراء مقارنات بين الوسطين الحسابيين لكل مجموعتين من مجموعات الدرجات ومن الطبيعي لا يصح استخدام الاختبار التائي في هذه المقارنات, بل إن هناك طرقا أخرى مختلفة ومتنوعة تستخدم في هذه المقارنات.</a:t>
            </a:r>
            <a:endParaRPr lang="en-US" sz="2400" dirty="0">
              <a:latin typeface="Arial" pitchFamily="34" charset="0"/>
              <a:cs typeface="Arial" pitchFamily="34" charset="0"/>
            </a:endParaRPr>
          </a:p>
          <a:p>
            <a:pPr algn="just" rtl="1"/>
            <a:r>
              <a:rPr lang="ar-IQ" sz="2400" dirty="0">
                <a:latin typeface="Arial" pitchFamily="34" charset="0"/>
                <a:cs typeface="Arial" pitchFamily="34" charset="0"/>
              </a:rPr>
              <a:t>إن أفضل الطرق في المقارنات المتعددة وأكثرها فائدة في البحوث التربوية والنفسية هي تلك الطرق التي طورها كل من توكي</a:t>
            </a:r>
            <a:r>
              <a:rPr lang="en-US" sz="2400" dirty="0">
                <a:latin typeface="Arial" pitchFamily="34" charset="0"/>
                <a:cs typeface="Arial" pitchFamily="34" charset="0"/>
              </a:rPr>
              <a:t>TUKEY  </a:t>
            </a:r>
            <a:r>
              <a:rPr lang="ar-IQ" sz="2400" dirty="0">
                <a:latin typeface="Arial" pitchFamily="34" charset="0"/>
                <a:cs typeface="Arial" pitchFamily="34" charset="0"/>
              </a:rPr>
              <a:t>وشيفيه  </a:t>
            </a:r>
            <a:r>
              <a:rPr lang="en-US" sz="2400" dirty="0">
                <a:latin typeface="Arial" pitchFamily="34" charset="0"/>
                <a:cs typeface="Arial" pitchFamily="34" charset="0"/>
              </a:rPr>
              <a:t>SCHEFFE</a:t>
            </a:r>
            <a:r>
              <a:rPr lang="ar-IQ" sz="2400" dirty="0">
                <a:latin typeface="Arial" pitchFamily="34" charset="0"/>
                <a:cs typeface="Arial" pitchFamily="34" charset="0"/>
              </a:rPr>
              <a:t> .</a:t>
            </a:r>
            <a:r>
              <a:rPr lang="en-US" sz="2400" dirty="0">
                <a:latin typeface="Arial" pitchFamily="34" charset="0"/>
                <a:cs typeface="Arial" pitchFamily="34" charset="0"/>
              </a:rPr>
              <a:t> </a:t>
            </a:r>
          </a:p>
        </p:txBody>
      </p:sp>
    </p:spTree>
    <p:extLst>
      <p:ext uri="{BB962C8B-B14F-4D97-AF65-F5344CB8AC3E}">
        <p14:creationId xmlns:p14="http://schemas.microsoft.com/office/powerpoint/2010/main" val="23179072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914400" y="1241311"/>
                <a:ext cx="7391400" cy="5159489"/>
              </a:xfrm>
              <a:prstGeom prst="rect">
                <a:avLst/>
              </a:prstGeom>
            </p:spPr>
            <p:txBody>
              <a:bodyPr wrap="square">
                <a:spAutoFit/>
              </a:bodyPr>
              <a:lstStyle/>
              <a:p>
                <a:pPr algn="just" rtl="1"/>
                <a:r>
                  <a:rPr lang="ar-IQ" sz="2400" b="1" i="1" u="sng" dirty="0">
                    <a:latin typeface="Arial" pitchFamily="34" charset="0"/>
                    <a:cs typeface="Arial" pitchFamily="34" charset="0"/>
                  </a:rPr>
                  <a:t>طريقة  " </a:t>
                </a:r>
                <a:r>
                  <a:rPr lang="en-US" sz="2400" b="1" i="1" u="sng" dirty="0">
                    <a:latin typeface="Arial" pitchFamily="34" charset="0"/>
                    <a:cs typeface="Arial" pitchFamily="34" charset="0"/>
                  </a:rPr>
                  <a:t>T</a:t>
                </a:r>
                <a:r>
                  <a:rPr lang="ar-IQ" sz="2400" b="1" i="1" u="sng" dirty="0">
                    <a:latin typeface="Arial" pitchFamily="34" charset="0"/>
                    <a:cs typeface="Arial" pitchFamily="34" charset="0"/>
                  </a:rPr>
                  <a:t> " </a:t>
                </a:r>
                <a:r>
                  <a:rPr lang="en-US" sz="2400" b="1" i="1" u="sng" dirty="0">
                    <a:latin typeface="Arial" pitchFamily="34" charset="0"/>
                    <a:cs typeface="Arial" pitchFamily="34" charset="0"/>
                  </a:rPr>
                  <a:t>T METHOD </a:t>
                </a:r>
              </a:p>
              <a:p>
                <a:pPr algn="just" rtl="1"/>
                <a:endParaRPr lang="ar-IQ" sz="2400" dirty="0">
                  <a:latin typeface="Arial" pitchFamily="34" charset="0"/>
                  <a:cs typeface="Arial" pitchFamily="34" charset="0"/>
                </a:endParaRPr>
              </a:p>
              <a:p>
                <a:pPr algn="just" rtl="1"/>
                <a:r>
                  <a:rPr lang="ar-IQ" sz="2400" dirty="0">
                    <a:latin typeface="Arial" pitchFamily="34" charset="0"/>
                    <a:cs typeface="Arial" pitchFamily="34" charset="0"/>
                  </a:rPr>
                  <a:t>     عند رفض الفرضية في تحليل التباين الأحادي </a:t>
                </a:r>
                <a:r>
                  <a:rPr lang="en-US" sz="2400" dirty="0">
                    <a:latin typeface="Arial" pitchFamily="34" charset="0"/>
                    <a:cs typeface="Arial" pitchFamily="34" charset="0"/>
                  </a:rPr>
                  <a:t>ANOVA</a:t>
                </a:r>
                <a:r>
                  <a:rPr lang="ar-IQ" sz="2400" dirty="0">
                    <a:latin typeface="Arial" pitchFamily="34" charset="0"/>
                    <a:cs typeface="Arial" pitchFamily="34" charset="0"/>
                  </a:rPr>
                  <a:t> عند مستوى دلالة معين, فان مقارنات عدة يجب إجراؤها بين كل وسطين حسابيين لمعرفة أن كان هناك فرق ذو دلالة إحصائية أم لا, ذلك إن رفض الفرضية الصفرية </a:t>
                </a:r>
                <a:r>
                  <a:rPr lang="en-US" sz="2400" dirty="0">
                    <a:latin typeface="Arial" pitchFamily="34" charset="0"/>
                    <a:cs typeface="Arial" pitchFamily="34" charset="0"/>
                  </a:rPr>
                  <a:t>M</a:t>
                </a:r>
                <a:r>
                  <a:rPr lang="en-US" dirty="0">
                    <a:latin typeface="Arial" pitchFamily="34" charset="0"/>
                    <a:cs typeface="Arial" pitchFamily="34" charset="0"/>
                  </a:rPr>
                  <a:t>3</a:t>
                </a:r>
                <a:r>
                  <a:rPr lang="en-US" sz="2400" dirty="0">
                    <a:latin typeface="Arial" pitchFamily="34" charset="0"/>
                    <a:cs typeface="Arial" pitchFamily="34" charset="0"/>
                  </a:rPr>
                  <a:t>=M</a:t>
                </a:r>
                <a:r>
                  <a:rPr lang="en-US" dirty="0">
                    <a:latin typeface="Arial" pitchFamily="34" charset="0"/>
                    <a:cs typeface="Arial" pitchFamily="34" charset="0"/>
                  </a:rPr>
                  <a:t>2</a:t>
                </a:r>
                <a:r>
                  <a:rPr lang="en-US" sz="2400" dirty="0">
                    <a:latin typeface="Arial" pitchFamily="34" charset="0"/>
                    <a:cs typeface="Arial" pitchFamily="34" charset="0"/>
                  </a:rPr>
                  <a:t>=M</a:t>
                </a:r>
                <a:r>
                  <a:rPr lang="en-US" dirty="0">
                    <a:latin typeface="Arial" pitchFamily="34" charset="0"/>
                    <a:cs typeface="Arial" pitchFamily="34" charset="0"/>
                  </a:rPr>
                  <a:t>1</a:t>
                </a:r>
                <a:r>
                  <a:rPr lang="en-US" sz="2400" dirty="0">
                    <a:latin typeface="Arial" pitchFamily="34" charset="0"/>
                    <a:cs typeface="Arial" pitchFamily="34" charset="0"/>
                  </a:rPr>
                  <a:t>:H</a:t>
                </a:r>
                <a:r>
                  <a:rPr lang="en-US" dirty="0">
                    <a:latin typeface="Arial" pitchFamily="34" charset="0"/>
                    <a:cs typeface="Arial" pitchFamily="34" charset="0"/>
                  </a:rPr>
                  <a:t>0</a:t>
                </a:r>
              </a:p>
              <a:p>
                <a:pPr algn="just" rtl="1"/>
                <a:r>
                  <a:rPr lang="ar-IQ" sz="2400" dirty="0">
                    <a:latin typeface="Arial" pitchFamily="34" charset="0"/>
                    <a:cs typeface="Arial" pitchFamily="34" charset="0"/>
                  </a:rPr>
                  <a:t>يعني انه لابد من وجود فرق ذو دلالة إحصائية بين اثنين من الأوساط الحسابية في الأقل, هنا نحتاج إلى عدة مقارنات يكون عدها :</a:t>
                </a:r>
                <a:endParaRPr lang="en-US" sz="2400" dirty="0">
                  <a:latin typeface="Arial" pitchFamily="34" charset="0"/>
                  <a:cs typeface="Arial" pitchFamily="34" charset="0"/>
                </a:endParaRPr>
              </a:p>
              <a:p>
                <a:pPr algn="just" rtl="1"/>
                <a:endParaRPr lang="ar-IQ" sz="2400" dirty="0">
                  <a:latin typeface="Arial" pitchFamily="34" charset="0"/>
                  <a:cs typeface="Arial" pitchFamily="34" charset="0"/>
                </a:endParaRPr>
              </a:p>
              <a:p>
                <a:pPr algn="just" rtl="1"/>
                <a:r>
                  <a:rPr lang="ar-IQ" sz="2400" dirty="0">
                    <a:latin typeface="Arial" pitchFamily="34" charset="0"/>
                    <a:cs typeface="Arial" pitchFamily="34" charset="0"/>
                  </a:rPr>
                  <a:t>عدد المقارنات = </a:t>
                </a:r>
                <a:r>
                  <a:rPr lang="en-US" sz="2400" dirty="0">
                    <a:latin typeface="Arial" pitchFamily="34" charset="0"/>
                    <a:cs typeface="Arial" pitchFamily="34" charset="0"/>
                  </a:rPr>
                  <a:t>  </a:t>
                </a:r>
                <a14:m>
                  <m:oMath xmlns:m="http://schemas.openxmlformats.org/officeDocument/2006/math">
                    <m:f>
                      <m:fPr>
                        <m:ctrlPr>
                          <a:rPr lang="en-US" sz="2400" i="1">
                            <a:latin typeface="Cambria Math"/>
                          </a:rPr>
                        </m:ctrlPr>
                      </m:fPr>
                      <m:num>
                        <m:d>
                          <m:dPr>
                            <m:ctrlPr>
                              <a:rPr lang="en-US" sz="2400" i="1">
                                <a:latin typeface="Cambria Math"/>
                              </a:rPr>
                            </m:ctrlPr>
                          </m:dPr>
                          <m:e>
                            <m:r>
                              <a:rPr lang="en-US" sz="2400" i="1">
                                <a:latin typeface="Cambria Math"/>
                              </a:rPr>
                              <m:t>1</m:t>
                            </m:r>
                            <m:r>
                              <a:rPr lang="en-US" sz="2400" i="1">
                                <a:latin typeface="Cambria Math"/>
                              </a:rPr>
                              <m:t>−</m:t>
                            </m:r>
                            <m:r>
                              <a:rPr lang="en-US" sz="2400" i="1">
                                <a:latin typeface="Cambria Math"/>
                              </a:rPr>
                              <m:t>𝐾</m:t>
                            </m:r>
                          </m:e>
                        </m:d>
                        <m:r>
                          <a:rPr lang="en-US" sz="2400" i="1">
                            <a:latin typeface="Cambria Math"/>
                          </a:rPr>
                          <m:t>𝐾</m:t>
                        </m:r>
                      </m:num>
                      <m:den>
                        <m:r>
                          <a:rPr lang="en-US" sz="2400" i="1">
                            <a:latin typeface="Cambria Math"/>
                          </a:rPr>
                          <m:t>2</m:t>
                        </m:r>
                      </m:den>
                    </m:f>
                  </m:oMath>
                </a14:m>
                <a:r>
                  <a:rPr lang="en-US" sz="2400" dirty="0">
                    <a:latin typeface="Arial" pitchFamily="34" charset="0"/>
                    <a:cs typeface="Arial" pitchFamily="34" charset="0"/>
                  </a:rPr>
                  <a:t> </a:t>
                </a:r>
              </a:p>
              <a:p>
                <a:pPr algn="just" rtl="1"/>
                <a:r>
                  <a:rPr lang="ar-IQ" sz="2400" dirty="0">
                    <a:latin typeface="Arial" pitchFamily="34" charset="0"/>
                    <a:cs typeface="Arial" pitchFamily="34" charset="0"/>
                  </a:rPr>
                  <a:t>عدد المقارنات = </a:t>
                </a:r>
                <a14:m>
                  <m:oMath xmlns:m="http://schemas.openxmlformats.org/officeDocument/2006/math">
                    <m:r>
                      <a:rPr lang="en-US" sz="2400" i="1">
                        <a:latin typeface="Cambria Math"/>
                      </a:rPr>
                      <m:t>3</m:t>
                    </m:r>
                    <m:r>
                      <a:rPr lang="en-US" sz="2400" i="1">
                        <a:latin typeface="Cambria Math"/>
                      </a:rPr>
                      <m:t>=</m:t>
                    </m:r>
                    <m:f>
                      <m:fPr>
                        <m:ctrlPr>
                          <a:rPr lang="en-US" sz="2400" i="1">
                            <a:latin typeface="Cambria Math"/>
                          </a:rPr>
                        </m:ctrlPr>
                      </m:fPr>
                      <m:num>
                        <m:r>
                          <a:rPr lang="en-US" sz="2400" i="1">
                            <a:latin typeface="Cambria Math"/>
                          </a:rPr>
                          <m:t>2</m:t>
                        </m:r>
                        <m:r>
                          <a:rPr lang="en-US" sz="2400" i="1">
                            <a:latin typeface="Cambria Math"/>
                          </a:rPr>
                          <m:t>𝑥</m:t>
                        </m:r>
                        <m:r>
                          <a:rPr lang="en-US" sz="2400" i="1">
                            <a:latin typeface="Cambria Math"/>
                          </a:rPr>
                          <m:t>3</m:t>
                        </m:r>
                      </m:num>
                      <m:den>
                        <m:r>
                          <a:rPr lang="en-US" sz="2400" i="1">
                            <a:latin typeface="Cambria Math"/>
                          </a:rPr>
                          <m:t>2</m:t>
                        </m:r>
                      </m:den>
                    </m:f>
                    <m:r>
                      <a:rPr lang="en-US" sz="2400" i="1">
                        <a:latin typeface="Cambria Math"/>
                      </a:rPr>
                      <m:t>=  </m:t>
                    </m:r>
                    <m:f>
                      <m:fPr>
                        <m:ctrlPr>
                          <a:rPr lang="en-US" sz="2400" i="1">
                            <a:latin typeface="Cambria Math"/>
                          </a:rPr>
                        </m:ctrlPr>
                      </m:fPr>
                      <m:num>
                        <m:d>
                          <m:dPr>
                            <m:ctrlPr>
                              <a:rPr lang="en-US" sz="2400" i="1">
                                <a:latin typeface="Cambria Math"/>
                              </a:rPr>
                            </m:ctrlPr>
                          </m:dPr>
                          <m:e>
                            <m:r>
                              <a:rPr lang="en-US" sz="2400" i="1">
                                <a:latin typeface="Cambria Math"/>
                              </a:rPr>
                              <m:t>1</m:t>
                            </m:r>
                            <m:r>
                              <a:rPr lang="en-US" sz="2400" i="1">
                                <a:latin typeface="Cambria Math"/>
                              </a:rPr>
                              <m:t>−</m:t>
                            </m:r>
                            <m:r>
                              <a:rPr lang="en-US" sz="2400" i="1">
                                <a:latin typeface="Cambria Math"/>
                              </a:rPr>
                              <m:t>3</m:t>
                            </m:r>
                          </m:e>
                        </m:d>
                        <m:r>
                          <a:rPr lang="en-US" sz="2400" i="1">
                            <a:latin typeface="Cambria Math"/>
                          </a:rPr>
                          <m:t>3</m:t>
                        </m:r>
                      </m:num>
                      <m:den>
                        <m:r>
                          <a:rPr lang="en-US" sz="2400" i="1">
                            <a:latin typeface="Cambria Math"/>
                          </a:rPr>
                          <m:t>2</m:t>
                        </m:r>
                      </m:den>
                    </m:f>
                  </m:oMath>
                </a14:m>
                <a:r>
                  <a:rPr lang="en-US" sz="2400" dirty="0">
                    <a:latin typeface="Arial" pitchFamily="34" charset="0"/>
                    <a:cs typeface="Arial" pitchFamily="34" charset="0"/>
                  </a:rPr>
                  <a:t> </a:t>
                </a:r>
                <a:endParaRPr lang="ar-IQ" sz="2400" dirty="0">
                  <a:latin typeface="Arial" pitchFamily="34" charset="0"/>
                  <a:cs typeface="Arial" pitchFamily="34" charset="0"/>
                </a:endParaRPr>
              </a:p>
              <a:p>
                <a:pPr algn="just" rtl="1"/>
                <a:endParaRPr lang="ar-IQ" sz="2400" dirty="0">
                  <a:latin typeface="Arial" pitchFamily="34" charset="0"/>
                  <a:cs typeface="Arial" pitchFamily="34" charset="0"/>
                </a:endParaRPr>
              </a:p>
              <a:p>
                <a:pPr algn="just" rtl="1"/>
                <a:r>
                  <a:rPr lang="ar-IQ" dirty="0">
                    <a:latin typeface="Arial" pitchFamily="34" charset="0"/>
                    <a:cs typeface="Arial" pitchFamily="34" charset="0"/>
                  </a:rPr>
                  <a:t>حيث ان </a:t>
                </a:r>
                <a:r>
                  <a:rPr lang="en-US" dirty="0">
                    <a:latin typeface="Arial" pitchFamily="34" charset="0"/>
                    <a:cs typeface="Arial" pitchFamily="34" charset="0"/>
                  </a:rPr>
                  <a:t>K</a:t>
                </a:r>
                <a:r>
                  <a:rPr lang="ar-IQ" dirty="0">
                    <a:latin typeface="Arial" pitchFamily="34" charset="0"/>
                    <a:cs typeface="Arial" pitchFamily="34" charset="0"/>
                  </a:rPr>
                  <a:t> = عدد المجموعات او العينات التجريبية .</a:t>
                </a:r>
                <a:endParaRPr lang="en-US" dirty="0">
                  <a:latin typeface="Arial" pitchFamily="34" charset="0"/>
                  <a:cs typeface="Arial"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914400" y="1241311"/>
                <a:ext cx="7391400" cy="5159489"/>
              </a:xfrm>
              <a:prstGeom prst="rect">
                <a:avLst/>
              </a:prstGeom>
              <a:blipFill rotWithShape="1">
                <a:blip r:embed="rId2"/>
                <a:stretch>
                  <a:fillRect l="-2473" t="-827" r="-1154" b="-1064"/>
                </a:stretch>
              </a:blipFill>
            </p:spPr>
            <p:txBody>
              <a:bodyPr/>
              <a:lstStyle/>
              <a:p>
                <a:r>
                  <a:rPr lang="ar-IQ">
                    <a:noFill/>
                  </a:rPr>
                  <a:t> </a:t>
                </a:r>
              </a:p>
            </p:txBody>
          </p:sp>
        </mc:Fallback>
      </mc:AlternateContent>
    </p:spTree>
    <p:extLst>
      <p:ext uri="{BB962C8B-B14F-4D97-AF65-F5344CB8AC3E}">
        <p14:creationId xmlns:p14="http://schemas.microsoft.com/office/powerpoint/2010/main" val="357514638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343085"/>
            <a:ext cx="7391400" cy="4524315"/>
          </a:xfrm>
          <a:prstGeom prst="rect">
            <a:avLst/>
          </a:prstGeom>
        </p:spPr>
        <p:txBody>
          <a:bodyPr wrap="square">
            <a:spAutoFit/>
          </a:bodyPr>
          <a:lstStyle/>
          <a:p>
            <a:pPr algn="just" rtl="1"/>
            <a:r>
              <a:rPr lang="ar-SA" sz="2400" b="1" i="1" dirty="0">
                <a:latin typeface="Arial" pitchFamily="34" charset="0"/>
                <a:cs typeface="Arial" pitchFamily="34" charset="0"/>
              </a:rPr>
              <a:t>وكمثال تطبيقي لاستخدام طريقة " </a:t>
            </a:r>
            <a:r>
              <a:rPr lang="en-US" sz="2400" b="1" i="1" dirty="0">
                <a:latin typeface="Arial" pitchFamily="34" charset="0"/>
                <a:cs typeface="Arial" pitchFamily="34" charset="0"/>
              </a:rPr>
              <a:t>T</a:t>
            </a:r>
            <a:r>
              <a:rPr lang="ar-IQ" sz="2400" b="1" i="1" dirty="0">
                <a:latin typeface="Arial" pitchFamily="34" charset="0"/>
                <a:cs typeface="Arial" pitchFamily="34" charset="0"/>
              </a:rPr>
              <a:t> "  :</a:t>
            </a:r>
          </a:p>
          <a:p>
            <a:pPr algn="just" rtl="1"/>
            <a:endParaRPr lang="en-US" sz="2400" b="1" i="1" dirty="0">
              <a:latin typeface="Arial" pitchFamily="34" charset="0"/>
              <a:cs typeface="Arial" pitchFamily="34" charset="0"/>
            </a:endParaRPr>
          </a:p>
          <a:p>
            <a:pPr algn="just" rtl="1"/>
            <a:r>
              <a:rPr lang="ar-IQ" sz="2400" dirty="0">
                <a:latin typeface="Arial" pitchFamily="34" charset="0"/>
                <a:cs typeface="Arial" pitchFamily="34" charset="0"/>
              </a:rPr>
              <a:t>   </a:t>
            </a:r>
            <a:r>
              <a:rPr lang="ar-SA" sz="2400" dirty="0">
                <a:latin typeface="Arial" pitchFamily="34" charset="0"/>
                <a:cs typeface="Arial" pitchFamily="34" charset="0"/>
              </a:rPr>
              <a:t>لنفرض ان باحثا قام بتطبيق تجربة للمقارنة بين ثلاث طرق(</a:t>
            </a:r>
            <a:r>
              <a:rPr lang="en-US" sz="2400" dirty="0">
                <a:latin typeface="Arial" pitchFamily="34" charset="0"/>
                <a:cs typeface="Arial" pitchFamily="34" charset="0"/>
              </a:rPr>
              <a:t>3 = K</a:t>
            </a:r>
            <a:r>
              <a:rPr lang="ar-IQ" sz="2400" dirty="0">
                <a:latin typeface="Arial" pitchFamily="34" charset="0"/>
                <a:cs typeface="Arial" pitchFamily="34" charset="0"/>
              </a:rPr>
              <a:t>) </a:t>
            </a:r>
            <a:r>
              <a:rPr lang="ar-SA" sz="2400" dirty="0">
                <a:latin typeface="Arial" pitchFamily="34" charset="0"/>
                <a:cs typeface="Arial" pitchFamily="34" charset="0"/>
              </a:rPr>
              <a:t>فاختار ثلاث عينات حجم كل منها يساوي </a:t>
            </a:r>
            <a:r>
              <a:rPr lang="en-US" sz="2400" dirty="0">
                <a:latin typeface="Arial" pitchFamily="34" charset="0"/>
                <a:cs typeface="Arial" pitchFamily="34" charset="0"/>
              </a:rPr>
              <a:t>(11)</a:t>
            </a:r>
            <a:r>
              <a:rPr lang="ar-IQ" sz="2400" dirty="0">
                <a:latin typeface="Arial" pitchFamily="34" charset="0"/>
                <a:cs typeface="Arial" pitchFamily="34" charset="0"/>
              </a:rPr>
              <a:t> </a:t>
            </a:r>
            <a:r>
              <a:rPr lang="ar-SA" sz="2400" dirty="0">
                <a:latin typeface="Arial" pitchFamily="34" charset="0"/>
                <a:cs typeface="Arial" pitchFamily="34" charset="0"/>
              </a:rPr>
              <a:t>فردا</a:t>
            </a:r>
            <a:r>
              <a:rPr lang="en-US" sz="2400" dirty="0">
                <a:latin typeface="Arial" pitchFamily="34" charset="0"/>
                <a:cs typeface="Arial" pitchFamily="34" charset="0"/>
              </a:rPr>
              <a:t> </a:t>
            </a:r>
            <a:r>
              <a:rPr lang="ar-SA" sz="2400" dirty="0">
                <a:latin typeface="Arial" pitchFamily="34" charset="0"/>
                <a:cs typeface="Arial" pitchFamily="34" charset="0"/>
              </a:rPr>
              <a:t>في المجموعة (</a:t>
            </a:r>
            <a:r>
              <a:rPr lang="en-US" sz="2400" dirty="0">
                <a:latin typeface="Arial" pitchFamily="34" charset="0"/>
                <a:cs typeface="Arial" pitchFamily="34" charset="0"/>
              </a:rPr>
              <a:t>11=</a:t>
            </a:r>
            <a:r>
              <a:rPr lang="en-US" sz="2400" dirty="0" err="1">
                <a:latin typeface="Arial" pitchFamily="34" charset="0"/>
                <a:cs typeface="Arial" pitchFamily="34" charset="0"/>
              </a:rPr>
              <a:t>nN</a:t>
            </a:r>
            <a:r>
              <a:rPr lang="ar-IQ" sz="2400" dirty="0">
                <a:latin typeface="Arial" pitchFamily="34" charset="0"/>
                <a:cs typeface="Arial" pitchFamily="34" charset="0"/>
              </a:rPr>
              <a:t>) </a:t>
            </a:r>
            <a:r>
              <a:rPr lang="ar-SA" sz="2400" dirty="0">
                <a:latin typeface="Arial" pitchFamily="34" charset="0"/>
                <a:cs typeface="Arial" pitchFamily="34" charset="0"/>
              </a:rPr>
              <a:t>وعند تطبيق اختبار تحصيل على المجموعات الثلاثة حصل على الاوساط الحسابية التالية :</a:t>
            </a:r>
            <a:endParaRPr lang="en-US" sz="2400" dirty="0">
              <a:latin typeface="Arial" pitchFamily="34" charset="0"/>
              <a:cs typeface="Arial" pitchFamily="34" charset="0"/>
            </a:endParaRPr>
          </a:p>
          <a:p>
            <a:pPr rtl="1"/>
            <a:r>
              <a:rPr lang="en-US" sz="2400" dirty="0">
                <a:latin typeface="Arial" pitchFamily="34" charset="0"/>
                <a:cs typeface="Arial" pitchFamily="34" charset="0"/>
              </a:rPr>
              <a:t>X͞</a:t>
            </a:r>
            <a:r>
              <a:rPr lang="en-US" dirty="0">
                <a:latin typeface="Arial" pitchFamily="34" charset="0"/>
                <a:cs typeface="Arial" pitchFamily="34" charset="0"/>
              </a:rPr>
              <a:t>1</a:t>
            </a:r>
            <a:r>
              <a:rPr lang="en-US" sz="2400" dirty="0">
                <a:latin typeface="Arial" pitchFamily="34" charset="0"/>
                <a:cs typeface="Arial" pitchFamily="34" charset="0"/>
              </a:rPr>
              <a:t> = 22.60</a:t>
            </a:r>
          </a:p>
          <a:p>
            <a:pPr rtl="1"/>
            <a:r>
              <a:rPr lang="en-US" sz="2400" dirty="0">
                <a:latin typeface="Arial" pitchFamily="34" charset="0"/>
                <a:cs typeface="Arial" pitchFamily="34" charset="0"/>
              </a:rPr>
              <a:t>X͞</a:t>
            </a:r>
            <a:r>
              <a:rPr lang="en-US" dirty="0">
                <a:latin typeface="Arial" pitchFamily="34" charset="0"/>
                <a:cs typeface="Arial" pitchFamily="34" charset="0"/>
              </a:rPr>
              <a:t>2</a:t>
            </a:r>
            <a:r>
              <a:rPr lang="en-US" sz="2400" dirty="0">
                <a:latin typeface="Arial" pitchFamily="34" charset="0"/>
                <a:cs typeface="Arial" pitchFamily="34" charset="0"/>
              </a:rPr>
              <a:t> = 23.40</a:t>
            </a:r>
          </a:p>
          <a:p>
            <a:pPr rtl="1"/>
            <a:r>
              <a:rPr lang="en-US" sz="2400" dirty="0">
                <a:latin typeface="Arial" pitchFamily="34" charset="0"/>
                <a:cs typeface="Arial" pitchFamily="34" charset="0"/>
              </a:rPr>
              <a:t>X͞</a:t>
            </a:r>
            <a:r>
              <a:rPr lang="en-US" dirty="0">
                <a:latin typeface="Arial" pitchFamily="34" charset="0"/>
                <a:cs typeface="Arial" pitchFamily="34" charset="0"/>
              </a:rPr>
              <a:t>3</a:t>
            </a:r>
            <a:r>
              <a:rPr lang="en-US" sz="2400" dirty="0">
                <a:latin typeface="Arial" pitchFamily="34" charset="0"/>
                <a:cs typeface="Arial" pitchFamily="34" charset="0"/>
              </a:rPr>
              <a:t> = 28.50</a:t>
            </a:r>
          </a:p>
          <a:p>
            <a:pPr algn="just" rtl="1"/>
            <a:endParaRPr lang="en-US" sz="2400" dirty="0">
              <a:latin typeface="Arial" pitchFamily="34" charset="0"/>
              <a:cs typeface="Arial" pitchFamily="34" charset="0"/>
            </a:endParaRPr>
          </a:p>
          <a:p>
            <a:pPr algn="just" rtl="1"/>
            <a:r>
              <a:rPr lang="ar-SA" sz="2400" dirty="0">
                <a:latin typeface="Arial" pitchFamily="34" charset="0"/>
                <a:cs typeface="Arial" pitchFamily="34" charset="0"/>
              </a:rPr>
              <a:t>كما وجد ان متوسط المربعات داخل المجموعات</a:t>
            </a:r>
            <a:r>
              <a:rPr lang="en-US" sz="2400" dirty="0">
                <a:latin typeface="Arial" pitchFamily="34" charset="0"/>
                <a:cs typeface="Arial" pitchFamily="34" charset="0"/>
              </a:rPr>
              <a:t>4.10 = MS</a:t>
            </a:r>
            <a:r>
              <a:rPr lang="en-US" dirty="0">
                <a:latin typeface="Arial" pitchFamily="34" charset="0"/>
                <a:cs typeface="Arial" pitchFamily="34" charset="0"/>
              </a:rPr>
              <a:t>W</a:t>
            </a:r>
            <a:r>
              <a:rPr lang="en-US" sz="2400" dirty="0">
                <a:latin typeface="Arial" pitchFamily="34" charset="0"/>
                <a:cs typeface="Arial" pitchFamily="34" charset="0"/>
              </a:rPr>
              <a:t> </a:t>
            </a:r>
          </a:p>
          <a:p>
            <a:pPr algn="just" rtl="1"/>
            <a:r>
              <a:rPr lang="ar-SA" sz="2400" dirty="0">
                <a:latin typeface="Arial" pitchFamily="34" charset="0"/>
                <a:cs typeface="Arial" pitchFamily="34" charset="0"/>
              </a:rPr>
              <a:t>قام باستخراج " </a:t>
            </a:r>
            <a:r>
              <a:rPr lang="en-US" sz="2400" dirty="0">
                <a:latin typeface="Arial" pitchFamily="34" charset="0"/>
                <a:cs typeface="Arial" pitchFamily="34" charset="0"/>
              </a:rPr>
              <a:t>Q</a:t>
            </a:r>
            <a:r>
              <a:rPr lang="ar-IQ" sz="2400" dirty="0">
                <a:latin typeface="Arial" pitchFamily="34" charset="0"/>
                <a:cs typeface="Arial" pitchFamily="34" charset="0"/>
              </a:rPr>
              <a:t> " </a:t>
            </a:r>
            <a:r>
              <a:rPr lang="ar-SA" sz="2400" dirty="0">
                <a:latin typeface="Arial" pitchFamily="34" charset="0"/>
                <a:cs typeface="Arial" pitchFamily="34" charset="0"/>
              </a:rPr>
              <a:t>لكل حالة من الحالات الثلاثة فوجد ان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43256720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609600" y="762000"/>
                <a:ext cx="8153400" cy="5904822"/>
              </a:xfrm>
              <a:prstGeom prst="rect">
                <a:avLst/>
              </a:prstGeom>
            </p:spPr>
            <p:txBody>
              <a:bodyPr wrap="square">
                <a:spAutoFit/>
              </a:bodyPr>
              <a:lstStyle/>
              <a:p>
                <a:pPr rtl="1"/>
                <a:r>
                  <a:rPr lang="en-US" sz="2400" dirty="0">
                    <a:latin typeface="Arial" pitchFamily="34" charset="0"/>
                    <a:cs typeface="Arial" pitchFamily="34" charset="0"/>
                  </a:rPr>
                  <a:t>Q</a:t>
                </a:r>
                <a:r>
                  <a:rPr lang="en-US" dirty="0">
                    <a:latin typeface="Arial" pitchFamily="34" charset="0"/>
                    <a:cs typeface="Arial" pitchFamily="34" charset="0"/>
                  </a:rPr>
                  <a:t>1</a:t>
                </a:r>
                <a:r>
                  <a:rPr lang="en-US" sz="2400" dirty="0">
                    <a:latin typeface="Arial" pitchFamily="34" charset="0"/>
                    <a:cs typeface="Arial" pitchFamily="34" charset="0"/>
                  </a:rPr>
                  <a:t> = </a:t>
                </a:r>
                <a14:m>
                  <m:oMath xmlns:m="http://schemas.openxmlformats.org/officeDocument/2006/math">
                    <m:f>
                      <m:fPr>
                        <m:ctrlPr>
                          <a:rPr lang="en-US" sz="2400" i="1">
                            <a:latin typeface="Cambria Math"/>
                          </a:rPr>
                        </m:ctrlPr>
                      </m:fPr>
                      <m:num>
                        <m:r>
                          <a:rPr lang="en-US" sz="2400" i="1">
                            <a:latin typeface="Cambria Math"/>
                          </a:rPr>
                          <m:t>𝑋</m:t>
                        </m:r>
                        <m:r>
                          <a:rPr lang="en-US" sz="2400" i="1" smtClean="0">
                            <a:latin typeface="Cambria Math"/>
                          </a:rPr>
                          <m:t>͞</m:t>
                        </m:r>
                        <m:r>
                          <a:rPr lang="ar-IQ" sz="2400" b="0" i="1" smtClean="0">
                            <a:latin typeface="Cambria Math" panose="02040503050406030204" pitchFamily="18" charset="0"/>
                          </a:rPr>
                          <m:t>1</m:t>
                        </m:r>
                        <m:r>
                          <a:rPr lang="en-US" sz="2400" i="1">
                            <a:latin typeface="Cambria Math"/>
                          </a:rPr>
                          <m:t>−</m:t>
                        </m:r>
                        <m:r>
                          <a:rPr lang="en-US" sz="2400" i="1">
                            <a:latin typeface="Cambria Math"/>
                          </a:rPr>
                          <m:t>𝑋</m:t>
                        </m:r>
                        <m:r>
                          <a:rPr lang="en-US" sz="2400" i="1" smtClean="0">
                            <a:latin typeface="Cambria Math"/>
                          </a:rPr>
                          <m:t>͞</m:t>
                        </m:r>
                        <m:r>
                          <a:rPr lang="ar-IQ" sz="2400" b="0" i="1" smtClean="0">
                            <a:latin typeface="Cambria Math" panose="02040503050406030204" pitchFamily="18" charset="0"/>
                          </a:rPr>
                          <m:t>2</m:t>
                        </m:r>
                      </m:num>
                      <m:den>
                        <m:rad>
                          <m:radPr>
                            <m:degHide m:val="on"/>
                            <m:ctrlPr>
                              <a:rPr lang="en-US" sz="2400" i="1">
                                <a:latin typeface="Cambria Math"/>
                              </a:rPr>
                            </m:ctrlPr>
                          </m:radPr>
                          <m:deg/>
                          <m:e>
                            <m:f>
                              <m:fPr>
                                <m:ctrlPr>
                                  <a:rPr lang="en-US" sz="2400" i="1">
                                    <a:latin typeface="Cambria Math"/>
                                  </a:rPr>
                                </m:ctrlPr>
                              </m:fPr>
                              <m:num>
                                <m:r>
                                  <a:rPr lang="en-US" sz="2400" i="1">
                                    <a:latin typeface="Cambria Math"/>
                                  </a:rPr>
                                  <m:t>𝑀𝑆𝑤</m:t>
                                </m:r>
                              </m:num>
                              <m:den>
                                <m:r>
                                  <a:rPr lang="en-US" sz="2400" i="1">
                                    <a:latin typeface="Cambria Math"/>
                                  </a:rPr>
                                  <m:t>𝑛</m:t>
                                </m:r>
                              </m:den>
                            </m:f>
                          </m:e>
                        </m:rad>
                      </m:den>
                    </m:f>
                  </m:oMath>
                </a14:m>
                <a:r>
                  <a:rPr lang="en-US" sz="2400" dirty="0">
                    <a:latin typeface="Arial" pitchFamily="34" charset="0"/>
                    <a:cs typeface="Arial" pitchFamily="34" charset="0"/>
                  </a:rPr>
                  <a:t> =</a:t>
                </a:r>
                <a14:m>
                  <m:oMath xmlns:m="http://schemas.openxmlformats.org/officeDocument/2006/math">
                    <m:f>
                      <m:fPr>
                        <m:ctrlPr>
                          <a:rPr lang="en-US" sz="2400" i="1">
                            <a:latin typeface="Cambria Math"/>
                          </a:rPr>
                        </m:ctrlPr>
                      </m:fPr>
                      <m:num>
                        <m:r>
                          <a:rPr lang="ar-IQ" sz="2400" b="0" i="1" smtClean="0">
                            <a:latin typeface="Cambria Math" panose="02040503050406030204" pitchFamily="18" charset="0"/>
                          </a:rPr>
                          <m:t>22</m:t>
                        </m:r>
                        <m:r>
                          <a:rPr lang="ar-IQ" sz="2400" b="0" i="1" smtClean="0">
                            <a:latin typeface="Cambria Math" panose="02040503050406030204" pitchFamily="18" charset="0"/>
                          </a:rPr>
                          <m:t>.</m:t>
                        </m:r>
                        <m:r>
                          <a:rPr lang="ar-IQ" sz="2400" b="0" i="1" smtClean="0">
                            <a:latin typeface="Cambria Math" panose="02040503050406030204" pitchFamily="18" charset="0"/>
                          </a:rPr>
                          <m:t>60</m:t>
                        </m:r>
                        <m:r>
                          <a:rPr lang="ar-IQ" sz="2400" b="0" i="1" smtClean="0">
                            <a:latin typeface="Cambria Math" panose="02040503050406030204" pitchFamily="18" charset="0"/>
                          </a:rPr>
                          <m:t>−</m:t>
                        </m:r>
                        <m:r>
                          <a:rPr lang="ar-IQ" sz="2400" b="0" i="1" smtClean="0">
                            <a:latin typeface="Cambria Math" panose="02040503050406030204" pitchFamily="18" charset="0"/>
                          </a:rPr>
                          <m:t>23</m:t>
                        </m:r>
                        <m:r>
                          <a:rPr lang="ar-IQ" sz="2400" b="0" i="1" smtClean="0">
                            <a:latin typeface="Cambria Math" panose="02040503050406030204" pitchFamily="18" charset="0"/>
                          </a:rPr>
                          <m:t>.</m:t>
                        </m:r>
                        <m:r>
                          <a:rPr lang="ar-IQ" sz="2400" b="0" i="1" smtClean="0">
                            <a:latin typeface="Cambria Math" panose="02040503050406030204" pitchFamily="18" charset="0"/>
                          </a:rPr>
                          <m:t>40</m:t>
                        </m:r>
                      </m:num>
                      <m:den>
                        <m:rad>
                          <m:radPr>
                            <m:degHide m:val="on"/>
                            <m:ctrlPr>
                              <a:rPr lang="en-US" sz="2400" i="1">
                                <a:latin typeface="Cambria Math"/>
                              </a:rPr>
                            </m:ctrlPr>
                          </m:radPr>
                          <m:deg/>
                          <m:e>
                            <m:f>
                              <m:fPr>
                                <m:ctrlPr>
                                  <a:rPr lang="en-US" sz="2400" i="1">
                                    <a:latin typeface="Cambria Math"/>
                                  </a:rPr>
                                </m:ctrlPr>
                              </m:fPr>
                              <m:num>
                                <m:r>
                                  <a:rPr lang="en-US" sz="2400" i="1">
                                    <a:latin typeface="Cambria Math"/>
                                  </a:rPr>
                                  <m:t>4</m:t>
                                </m:r>
                                <m:r>
                                  <a:rPr lang="en-US" sz="2400" i="1">
                                    <a:latin typeface="Cambria Math"/>
                                  </a:rPr>
                                  <m:t>.</m:t>
                                </m:r>
                                <m:r>
                                  <a:rPr lang="en-US" sz="2400" i="1">
                                    <a:latin typeface="Cambria Math"/>
                                  </a:rPr>
                                  <m:t>10</m:t>
                                </m:r>
                              </m:num>
                              <m:den>
                                <m:r>
                                  <a:rPr lang="en-US" sz="2400" i="1">
                                    <a:latin typeface="Cambria Math"/>
                                  </a:rPr>
                                  <m:t>11</m:t>
                                </m:r>
                              </m:den>
                            </m:f>
                          </m:e>
                        </m:rad>
                      </m:den>
                    </m:f>
                  </m:oMath>
                </a14:m>
                <a:r>
                  <a:rPr lang="en-US" sz="2400" dirty="0">
                    <a:latin typeface="Arial" pitchFamily="34" charset="0"/>
                    <a:cs typeface="Arial" pitchFamily="34" charset="0"/>
                  </a:rPr>
                  <a:t> = </a:t>
                </a:r>
                <a14:m>
                  <m:oMath xmlns:m="http://schemas.openxmlformats.org/officeDocument/2006/math">
                    <m:f>
                      <m:fPr>
                        <m:ctrlPr>
                          <a:rPr lang="en-US" sz="2400" i="1">
                            <a:latin typeface="Cambria Math"/>
                          </a:rPr>
                        </m:ctrlPr>
                      </m:fPr>
                      <m:num>
                        <m:r>
                          <a:rPr lang="ar-IQ" sz="2400" b="0" i="1" smtClean="0">
                            <a:latin typeface="Cambria Math" panose="02040503050406030204" pitchFamily="18" charset="0"/>
                          </a:rPr>
                          <m:t>−</m:t>
                        </m:r>
                        <m:r>
                          <a:rPr lang="ar-IQ" sz="2400" b="0" i="1" smtClean="0">
                            <a:latin typeface="Cambria Math" panose="02040503050406030204" pitchFamily="18" charset="0"/>
                          </a:rPr>
                          <m:t>0</m:t>
                        </m:r>
                        <m:r>
                          <a:rPr lang="ar-IQ" sz="2400" b="0" i="1" smtClean="0">
                            <a:latin typeface="Cambria Math" panose="02040503050406030204" pitchFamily="18" charset="0"/>
                          </a:rPr>
                          <m:t>.</m:t>
                        </m:r>
                        <m:r>
                          <a:rPr lang="ar-IQ" sz="2400" b="0" i="1" smtClean="0">
                            <a:latin typeface="Cambria Math" panose="02040503050406030204" pitchFamily="18" charset="0"/>
                          </a:rPr>
                          <m:t>8</m:t>
                        </m:r>
                        <m:r>
                          <a:rPr lang="ar-IQ" sz="2400" b="0" i="1" smtClean="0">
                            <a:latin typeface="Cambria Math" panose="02040503050406030204" pitchFamily="18" charset="0"/>
                          </a:rPr>
                          <m:t>    =</m:t>
                        </m:r>
                      </m:num>
                      <m:den>
                        <m:rad>
                          <m:radPr>
                            <m:degHide m:val="on"/>
                            <m:ctrlPr>
                              <a:rPr lang="en-US" sz="2400" i="1">
                                <a:latin typeface="Cambria Math"/>
                              </a:rPr>
                            </m:ctrlPr>
                          </m:radPr>
                          <m:deg/>
                          <m:e>
                            <m:r>
                              <a:rPr lang="ar-IQ" sz="2400" b="0" i="1" smtClean="0">
                                <a:latin typeface="Cambria Math" panose="02040503050406030204" pitchFamily="18" charset="0"/>
                              </a:rPr>
                              <m:t>0</m:t>
                            </m:r>
                            <m:r>
                              <a:rPr lang="ar-IQ" sz="2400" b="0" i="1" smtClean="0">
                                <a:latin typeface="Cambria Math" panose="02040503050406030204" pitchFamily="18" charset="0"/>
                              </a:rPr>
                              <m:t>.</m:t>
                            </m:r>
                            <m:r>
                              <a:rPr lang="ar-IQ" sz="2400" b="0" i="1" smtClean="0">
                                <a:latin typeface="Cambria Math" panose="02040503050406030204" pitchFamily="18" charset="0"/>
                              </a:rPr>
                              <m:t>37</m:t>
                            </m:r>
                          </m:e>
                        </m:rad>
                      </m:den>
                    </m:f>
                    <m:f>
                      <m:fPr>
                        <m:ctrlPr>
                          <a:rPr lang="en-US" sz="2400" i="1">
                            <a:latin typeface="Cambria Math"/>
                          </a:rPr>
                        </m:ctrlPr>
                      </m:fPr>
                      <m:num>
                        <m:r>
                          <a:rPr lang="ar-IQ" sz="2400" b="0" i="1" smtClean="0">
                            <a:latin typeface="Cambria Math" panose="02040503050406030204" pitchFamily="18" charset="0"/>
                          </a:rPr>
                          <m:t>  −</m:t>
                        </m:r>
                        <m:r>
                          <a:rPr lang="ar-IQ" sz="2400" b="0" i="1" smtClean="0">
                            <a:latin typeface="Cambria Math" panose="02040503050406030204" pitchFamily="18" charset="0"/>
                          </a:rPr>
                          <m:t>0</m:t>
                        </m:r>
                        <m:r>
                          <a:rPr lang="ar-IQ" sz="2400" b="0" i="1" smtClean="0">
                            <a:latin typeface="Cambria Math" panose="02040503050406030204" pitchFamily="18" charset="0"/>
                          </a:rPr>
                          <m:t>.</m:t>
                        </m:r>
                        <m:r>
                          <a:rPr lang="ar-IQ" sz="2400" b="0" i="1" smtClean="0">
                            <a:latin typeface="Cambria Math" panose="02040503050406030204" pitchFamily="18" charset="0"/>
                          </a:rPr>
                          <m:t>8</m:t>
                        </m:r>
                      </m:num>
                      <m:den>
                        <m:r>
                          <a:rPr lang="ar-IQ" sz="2400" b="0" i="1" smtClean="0">
                            <a:latin typeface="Cambria Math" panose="02040503050406030204" pitchFamily="18" charset="0"/>
                          </a:rPr>
                          <m:t>0</m:t>
                        </m:r>
                        <m:r>
                          <a:rPr lang="ar-IQ" sz="2400" b="0" i="1" smtClean="0">
                            <a:latin typeface="Cambria Math" panose="02040503050406030204" pitchFamily="18" charset="0"/>
                          </a:rPr>
                          <m:t>.</m:t>
                        </m:r>
                        <m:r>
                          <a:rPr lang="ar-IQ" sz="2400" b="0" i="1" smtClean="0">
                            <a:latin typeface="Cambria Math" panose="02040503050406030204" pitchFamily="18" charset="0"/>
                          </a:rPr>
                          <m:t>61</m:t>
                        </m:r>
                      </m:den>
                    </m:f>
                    <m:r>
                      <a:rPr lang="ar-IQ" sz="2400" b="0" i="1" smtClean="0">
                        <a:latin typeface="Cambria Math" panose="02040503050406030204" pitchFamily="18" charset="0"/>
                      </a:rPr>
                      <m:t>=</m:t>
                    </m:r>
                  </m:oMath>
                </a14:m>
                <a:r>
                  <a:rPr lang="en-US" sz="2400" dirty="0">
                    <a:latin typeface="Arial" pitchFamily="34" charset="0"/>
                    <a:cs typeface="Arial" pitchFamily="34" charset="0"/>
                  </a:rPr>
                  <a:t>1.31</a:t>
                </a:r>
                <a:endParaRPr lang="ar-IQ" sz="2400" dirty="0">
                  <a:latin typeface="Arial" pitchFamily="34" charset="0"/>
                  <a:cs typeface="Arial" pitchFamily="34" charset="0"/>
                </a:endParaRPr>
              </a:p>
              <a:p>
                <a:pPr rtl="1"/>
                <a:endParaRPr lang="en-US" sz="2400" dirty="0">
                  <a:latin typeface="Arial" pitchFamily="34" charset="0"/>
                  <a:cs typeface="Arial" pitchFamily="34" charset="0"/>
                </a:endParaRPr>
              </a:p>
              <a:p>
                <a:pPr rtl="1"/>
                <a:r>
                  <a:rPr lang="en-US" sz="2400" dirty="0">
                    <a:latin typeface="Arial" pitchFamily="34" charset="0"/>
                    <a:cs typeface="Arial" pitchFamily="34" charset="0"/>
                  </a:rPr>
                  <a:t>Q</a:t>
                </a:r>
                <a:r>
                  <a:rPr lang="en-US" dirty="0">
                    <a:latin typeface="Arial" pitchFamily="34" charset="0"/>
                    <a:cs typeface="Arial" pitchFamily="34" charset="0"/>
                  </a:rPr>
                  <a:t>2</a:t>
                </a:r>
                <a:r>
                  <a:rPr lang="en-US" sz="2400" dirty="0">
                    <a:latin typeface="Arial" pitchFamily="34" charset="0"/>
                    <a:cs typeface="Arial" pitchFamily="34" charset="0"/>
                  </a:rPr>
                  <a:t>= </a:t>
                </a:r>
                <a14:m>
                  <m:oMath xmlns:m="http://schemas.openxmlformats.org/officeDocument/2006/math">
                    <m:f>
                      <m:fPr>
                        <m:ctrlPr>
                          <a:rPr lang="en-US" sz="2400" i="1">
                            <a:latin typeface="Cambria Math"/>
                          </a:rPr>
                        </m:ctrlPr>
                      </m:fPr>
                      <m:num>
                        <m:r>
                          <a:rPr lang="en-US" sz="2400" i="1">
                            <a:latin typeface="Cambria Math"/>
                          </a:rPr>
                          <m:t>𝑋</m:t>
                        </m:r>
                        <m:r>
                          <a:rPr lang="en-US" sz="2400" i="1" smtClean="0">
                            <a:latin typeface="Cambria Math"/>
                          </a:rPr>
                          <m:t>͞</m:t>
                        </m:r>
                        <m:r>
                          <a:rPr lang="ar-IQ" sz="2400" b="0" i="1" smtClean="0">
                            <a:latin typeface="Cambria Math" panose="02040503050406030204" pitchFamily="18" charset="0"/>
                          </a:rPr>
                          <m:t>1</m:t>
                        </m:r>
                        <m:r>
                          <a:rPr lang="en-US" sz="2400" i="1">
                            <a:latin typeface="Cambria Math"/>
                          </a:rPr>
                          <m:t>−</m:t>
                        </m:r>
                        <m:r>
                          <a:rPr lang="en-US" sz="2400" i="1">
                            <a:latin typeface="Cambria Math"/>
                          </a:rPr>
                          <m:t>𝑋</m:t>
                        </m:r>
                        <m:r>
                          <a:rPr lang="en-US" sz="2400" i="1" smtClean="0">
                            <a:latin typeface="Cambria Math"/>
                          </a:rPr>
                          <m:t>͞</m:t>
                        </m:r>
                        <m:r>
                          <a:rPr lang="ar-IQ" sz="2400" b="0" i="1" smtClean="0">
                            <a:latin typeface="Cambria Math" panose="02040503050406030204" pitchFamily="18" charset="0"/>
                          </a:rPr>
                          <m:t>3</m:t>
                        </m:r>
                      </m:num>
                      <m:den>
                        <m:rad>
                          <m:radPr>
                            <m:degHide m:val="on"/>
                            <m:ctrlPr>
                              <a:rPr lang="en-US" sz="2400" i="1">
                                <a:latin typeface="Cambria Math"/>
                              </a:rPr>
                            </m:ctrlPr>
                          </m:radPr>
                          <m:deg/>
                          <m:e>
                            <m:f>
                              <m:fPr>
                                <m:ctrlPr>
                                  <a:rPr lang="en-US" sz="2400" i="1">
                                    <a:latin typeface="Cambria Math"/>
                                  </a:rPr>
                                </m:ctrlPr>
                              </m:fPr>
                              <m:num>
                                <m:r>
                                  <a:rPr lang="en-US" sz="2400" i="1">
                                    <a:latin typeface="Cambria Math"/>
                                  </a:rPr>
                                  <m:t>𝑀𝑆𝑤</m:t>
                                </m:r>
                              </m:num>
                              <m:den>
                                <m:r>
                                  <a:rPr lang="en-US" sz="2400" i="1">
                                    <a:latin typeface="Cambria Math"/>
                                  </a:rPr>
                                  <m:t>𝑛</m:t>
                                </m:r>
                              </m:den>
                            </m:f>
                          </m:e>
                        </m:rad>
                      </m:den>
                    </m:f>
                  </m:oMath>
                </a14:m>
                <a:r>
                  <a:rPr lang="en-US" sz="2400" dirty="0">
                    <a:latin typeface="Arial" pitchFamily="34" charset="0"/>
                    <a:cs typeface="Arial" pitchFamily="34" charset="0"/>
                  </a:rPr>
                  <a:t> =</a:t>
                </a:r>
                <a14:m>
                  <m:oMath xmlns:m="http://schemas.openxmlformats.org/officeDocument/2006/math">
                    <m:f>
                      <m:fPr>
                        <m:ctrlPr>
                          <a:rPr lang="en-US" sz="2400" i="1">
                            <a:latin typeface="Cambria Math"/>
                          </a:rPr>
                        </m:ctrlPr>
                      </m:fPr>
                      <m:num>
                        <m:r>
                          <a:rPr lang="en-US" sz="2400" i="1">
                            <a:latin typeface="Cambria Math"/>
                          </a:rPr>
                          <m:t>2</m:t>
                        </m:r>
                        <m:r>
                          <a:rPr lang="ar-IQ" sz="2400" b="0" i="1" smtClean="0">
                            <a:latin typeface="Cambria Math" panose="02040503050406030204" pitchFamily="18" charset="0"/>
                          </a:rPr>
                          <m:t>2</m:t>
                        </m:r>
                        <m:r>
                          <a:rPr lang="ar-IQ" sz="2400" b="0" i="1" smtClean="0">
                            <a:latin typeface="Cambria Math" panose="02040503050406030204" pitchFamily="18" charset="0"/>
                          </a:rPr>
                          <m:t>.</m:t>
                        </m:r>
                        <m:r>
                          <a:rPr lang="ar-IQ" sz="2400" b="0" i="1" smtClean="0">
                            <a:latin typeface="Cambria Math" panose="02040503050406030204" pitchFamily="18" charset="0"/>
                          </a:rPr>
                          <m:t>60</m:t>
                        </m:r>
                        <m:r>
                          <a:rPr lang="ar-IQ" sz="2400" b="0" i="1" smtClean="0">
                            <a:latin typeface="Cambria Math" panose="02040503050406030204" pitchFamily="18" charset="0"/>
                          </a:rPr>
                          <m:t>−</m:t>
                        </m:r>
                        <m:r>
                          <a:rPr lang="ar-IQ" sz="2400" b="0" i="1" smtClean="0">
                            <a:latin typeface="Cambria Math" panose="02040503050406030204" pitchFamily="18" charset="0"/>
                          </a:rPr>
                          <m:t>28</m:t>
                        </m:r>
                        <m:r>
                          <a:rPr lang="ar-IQ" sz="2400" b="0" i="1" smtClean="0">
                            <a:latin typeface="Cambria Math" panose="02040503050406030204" pitchFamily="18" charset="0"/>
                          </a:rPr>
                          <m:t>.</m:t>
                        </m:r>
                        <m:r>
                          <a:rPr lang="ar-IQ" sz="2400" b="0" i="1" smtClean="0">
                            <a:latin typeface="Cambria Math" panose="02040503050406030204" pitchFamily="18" charset="0"/>
                          </a:rPr>
                          <m:t>50</m:t>
                        </m:r>
                      </m:num>
                      <m:den>
                        <m:rad>
                          <m:radPr>
                            <m:degHide m:val="on"/>
                            <m:ctrlPr>
                              <a:rPr lang="en-US" sz="2400" i="1">
                                <a:latin typeface="Cambria Math"/>
                              </a:rPr>
                            </m:ctrlPr>
                          </m:radPr>
                          <m:deg/>
                          <m:e>
                            <m:f>
                              <m:fPr>
                                <m:ctrlPr>
                                  <a:rPr lang="en-US" sz="2400" i="1">
                                    <a:latin typeface="Cambria Math"/>
                                  </a:rPr>
                                </m:ctrlPr>
                              </m:fPr>
                              <m:num>
                                <m:r>
                                  <a:rPr lang="en-US" sz="2400" i="1">
                                    <a:latin typeface="Cambria Math"/>
                                  </a:rPr>
                                  <m:t>4</m:t>
                                </m:r>
                                <m:r>
                                  <a:rPr lang="en-US" sz="2400" i="1">
                                    <a:latin typeface="Cambria Math"/>
                                  </a:rPr>
                                  <m:t>.</m:t>
                                </m:r>
                                <m:r>
                                  <a:rPr lang="en-US" sz="2400" i="1">
                                    <a:latin typeface="Cambria Math"/>
                                  </a:rPr>
                                  <m:t>10</m:t>
                                </m:r>
                              </m:num>
                              <m:den>
                                <m:r>
                                  <a:rPr lang="en-US" sz="2400" b="0" i="1" smtClean="0">
                                    <a:latin typeface="Cambria Math"/>
                                  </a:rPr>
                                  <m:t>11</m:t>
                                </m:r>
                              </m:den>
                            </m:f>
                          </m:e>
                        </m:rad>
                      </m:den>
                    </m:f>
                  </m:oMath>
                </a14:m>
                <a:r>
                  <a:rPr lang="en-US" sz="2400" dirty="0">
                    <a:latin typeface="Arial" pitchFamily="34" charset="0"/>
                    <a:cs typeface="Arial" pitchFamily="34" charset="0"/>
                  </a:rPr>
                  <a:t> =</a:t>
                </a:r>
                <a14:m>
                  <m:oMath xmlns:m="http://schemas.openxmlformats.org/officeDocument/2006/math">
                    <m:f>
                      <m:fPr>
                        <m:ctrlPr>
                          <a:rPr lang="en-US" sz="2400" i="1">
                            <a:latin typeface="Cambria Math"/>
                          </a:rPr>
                        </m:ctrlPr>
                      </m:fPr>
                      <m:num>
                        <m:r>
                          <a:rPr lang="ar-IQ" sz="2400" b="0" i="1" smtClean="0">
                            <a:latin typeface="Cambria Math" panose="02040503050406030204" pitchFamily="18" charset="0"/>
                          </a:rPr>
                          <m:t>−</m:t>
                        </m:r>
                        <m:r>
                          <a:rPr lang="ar-IQ" sz="2400" b="0" i="1" smtClean="0">
                            <a:latin typeface="Cambria Math" panose="02040503050406030204" pitchFamily="18" charset="0"/>
                          </a:rPr>
                          <m:t>5</m:t>
                        </m:r>
                        <m:r>
                          <a:rPr lang="ar-IQ" sz="2400" b="0" i="1" smtClean="0">
                            <a:latin typeface="Cambria Math" panose="02040503050406030204" pitchFamily="18" charset="0"/>
                          </a:rPr>
                          <m:t>.</m:t>
                        </m:r>
                        <m:r>
                          <a:rPr lang="ar-IQ" sz="2400" b="0" i="1" smtClean="0">
                            <a:latin typeface="Cambria Math" panose="02040503050406030204" pitchFamily="18" charset="0"/>
                          </a:rPr>
                          <m:t>9</m:t>
                        </m:r>
                      </m:num>
                      <m:den>
                        <m:rad>
                          <m:radPr>
                            <m:degHide m:val="on"/>
                            <m:ctrlPr>
                              <a:rPr lang="en-US" sz="2400" i="1">
                                <a:latin typeface="Cambria Math"/>
                              </a:rPr>
                            </m:ctrlPr>
                          </m:radPr>
                          <m:deg/>
                          <m:e>
                            <m:r>
                              <a:rPr lang="ar-IQ" sz="2400" b="0" i="1" smtClean="0">
                                <a:latin typeface="Cambria Math" panose="02040503050406030204" pitchFamily="18" charset="0"/>
                              </a:rPr>
                              <m:t>0</m:t>
                            </m:r>
                            <m:r>
                              <a:rPr lang="ar-IQ" sz="2400" b="0" i="1" smtClean="0">
                                <a:latin typeface="Cambria Math" panose="02040503050406030204" pitchFamily="18" charset="0"/>
                              </a:rPr>
                              <m:t>.</m:t>
                            </m:r>
                            <m:r>
                              <a:rPr lang="ar-IQ" sz="2400" b="0" i="1" smtClean="0">
                                <a:latin typeface="Cambria Math" panose="02040503050406030204" pitchFamily="18" charset="0"/>
                              </a:rPr>
                              <m:t>37</m:t>
                            </m:r>
                          </m:e>
                        </m:rad>
                      </m:den>
                    </m:f>
                    <m:r>
                      <m:rPr>
                        <m:nor/>
                      </m:rPr>
                      <a:rPr lang="en-US" sz="2400" dirty="0">
                        <a:latin typeface="Arial" pitchFamily="34" charset="0"/>
                        <a:cs typeface="Arial" pitchFamily="34" charset="0"/>
                      </a:rPr>
                      <m:t>=</m:t>
                    </m:r>
                    <m:f>
                      <m:fPr>
                        <m:ctrlPr>
                          <a:rPr lang="en-US" sz="2400" i="1">
                            <a:latin typeface="Cambria Math"/>
                          </a:rPr>
                        </m:ctrlPr>
                      </m:fPr>
                      <m:num>
                        <m:r>
                          <a:rPr lang="ar-IQ" sz="2400" i="1">
                            <a:latin typeface="Cambria Math" panose="02040503050406030204" pitchFamily="18" charset="0"/>
                          </a:rPr>
                          <m:t>−</m:t>
                        </m:r>
                        <m:r>
                          <a:rPr lang="ar-IQ" sz="2400" i="1">
                            <a:latin typeface="Cambria Math" panose="02040503050406030204" pitchFamily="18" charset="0"/>
                          </a:rPr>
                          <m:t>5</m:t>
                        </m:r>
                        <m:r>
                          <a:rPr lang="ar-IQ" sz="2400" i="1">
                            <a:latin typeface="Cambria Math" panose="02040503050406030204" pitchFamily="18" charset="0"/>
                          </a:rPr>
                          <m:t>.</m:t>
                        </m:r>
                        <m:r>
                          <a:rPr lang="ar-IQ" sz="2400" i="1">
                            <a:latin typeface="Cambria Math" panose="02040503050406030204" pitchFamily="18" charset="0"/>
                          </a:rPr>
                          <m:t>9</m:t>
                        </m:r>
                      </m:num>
                      <m:den>
                        <m:r>
                          <a:rPr lang="ar-IQ" sz="2400" b="0" i="1" smtClean="0">
                            <a:latin typeface="Cambria Math" panose="02040503050406030204" pitchFamily="18" charset="0"/>
                          </a:rPr>
                          <m:t>0</m:t>
                        </m:r>
                        <m:r>
                          <a:rPr lang="ar-IQ" sz="2400" b="0" i="1" smtClean="0">
                            <a:latin typeface="Cambria Math" panose="02040503050406030204" pitchFamily="18" charset="0"/>
                          </a:rPr>
                          <m:t>.</m:t>
                        </m:r>
                        <m:r>
                          <a:rPr lang="ar-IQ" sz="2400" b="0" i="1" smtClean="0">
                            <a:latin typeface="Cambria Math" panose="02040503050406030204" pitchFamily="18" charset="0"/>
                          </a:rPr>
                          <m:t>61</m:t>
                        </m:r>
                      </m:den>
                    </m:f>
                  </m:oMath>
                </a14:m>
                <a:r>
                  <a:rPr lang="en-US" sz="2400" dirty="0">
                    <a:latin typeface="Arial" pitchFamily="34" charset="0"/>
                    <a:cs typeface="Arial" pitchFamily="34" charset="0"/>
                  </a:rPr>
                  <a:t>= 9.67</a:t>
                </a:r>
              </a:p>
              <a:p>
                <a:pPr rtl="1"/>
                <a:endParaRPr lang="ar-IQ" sz="2400" dirty="0">
                  <a:latin typeface="Arial" pitchFamily="34" charset="0"/>
                  <a:cs typeface="Arial" pitchFamily="34" charset="0"/>
                </a:endParaRPr>
              </a:p>
              <a:p>
                <a:pPr rtl="1"/>
                <a:r>
                  <a:rPr lang="en-US" sz="2400" dirty="0">
                    <a:latin typeface="Arial" pitchFamily="34" charset="0"/>
                    <a:cs typeface="Arial" pitchFamily="34" charset="0"/>
                  </a:rPr>
                  <a:t>Q</a:t>
                </a:r>
                <a:r>
                  <a:rPr lang="en-US" dirty="0">
                    <a:latin typeface="Arial" pitchFamily="34" charset="0"/>
                    <a:cs typeface="Arial" pitchFamily="34" charset="0"/>
                  </a:rPr>
                  <a:t>3</a:t>
                </a:r>
                <a:r>
                  <a:rPr lang="en-US" sz="2400" dirty="0">
                    <a:latin typeface="Arial" pitchFamily="34" charset="0"/>
                    <a:cs typeface="Arial" pitchFamily="34" charset="0"/>
                  </a:rPr>
                  <a:t> = </a:t>
                </a:r>
                <a14:m>
                  <m:oMath xmlns:m="http://schemas.openxmlformats.org/officeDocument/2006/math">
                    <m:f>
                      <m:fPr>
                        <m:ctrlPr>
                          <a:rPr lang="en-US" sz="2400" i="1">
                            <a:latin typeface="Cambria Math"/>
                          </a:rPr>
                        </m:ctrlPr>
                      </m:fPr>
                      <m:num>
                        <m:r>
                          <a:rPr lang="en-US" sz="2400" i="1">
                            <a:latin typeface="Cambria Math"/>
                          </a:rPr>
                          <m:t>𝑋</m:t>
                        </m:r>
                        <m:r>
                          <a:rPr lang="en-US" sz="2400" i="1">
                            <a:latin typeface="Cambria Math"/>
                          </a:rPr>
                          <m:t>͞</m:t>
                        </m:r>
                        <m:r>
                          <a:rPr lang="ar-IQ" sz="2400" b="0" i="1" smtClean="0">
                            <a:latin typeface="Cambria Math" panose="02040503050406030204" pitchFamily="18" charset="0"/>
                          </a:rPr>
                          <m:t>2</m:t>
                        </m:r>
                        <m:r>
                          <a:rPr lang="en-US" sz="2400" i="1">
                            <a:latin typeface="Cambria Math"/>
                          </a:rPr>
                          <m:t>−</m:t>
                        </m:r>
                        <m:r>
                          <a:rPr lang="en-US" sz="2400" i="1">
                            <a:latin typeface="Cambria Math"/>
                          </a:rPr>
                          <m:t>𝑋</m:t>
                        </m:r>
                        <m:r>
                          <a:rPr lang="en-US" sz="2400" i="1">
                            <a:latin typeface="Cambria Math"/>
                          </a:rPr>
                          <m:t>͞</m:t>
                        </m:r>
                        <m:r>
                          <a:rPr lang="ar-IQ" sz="2400" b="0" i="1" smtClean="0">
                            <a:latin typeface="Cambria Math" panose="02040503050406030204" pitchFamily="18" charset="0"/>
                          </a:rPr>
                          <m:t>3</m:t>
                        </m:r>
                      </m:num>
                      <m:den>
                        <m:rad>
                          <m:radPr>
                            <m:degHide m:val="on"/>
                            <m:ctrlPr>
                              <a:rPr lang="en-US" sz="2400" i="1">
                                <a:latin typeface="Cambria Math"/>
                              </a:rPr>
                            </m:ctrlPr>
                          </m:radPr>
                          <m:deg/>
                          <m:e>
                            <m:f>
                              <m:fPr>
                                <m:ctrlPr>
                                  <a:rPr lang="en-US" sz="2400" i="1">
                                    <a:latin typeface="Cambria Math"/>
                                  </a:rPr>
                                </m:ctrlPr>
                              </m:fPr>
                              <m:num>
                                <m:r>
                                  <a:rPr lang="en-US" sz="2400" i="1">
                                    <a:latin typeface="Cambria Math"/>
                                  </a:rPr>
                                  <m:t>𝑀𝑆𝑤</m:t>
                                </m:r>
                              </m:num>
                              <m:den>
                                <m:r>
                                  <a:rPr lang="en-US" sz="2400" i="1">
                                    <a:latin typeface="Cambria Math"/>
                                  </a:rPr>
                                  <m:t>𝑛</m:t>
                                </m:r>
                              </m:den>
                            </m:f>
                          </m:e>
                        </m:rad>
                      </m:den>
                    </m:f>
                  </m:oMath>
                </a14:m>
                <a:r>
                  <a:rPr lang="en-US" sz="2400" dirty="0">
                    <a:latin typeface="Arial" pitchFamily="34" charset="0"/>
                    <a:cs typeface="Arial" pitchFamily="34" charset="0"/>
                  </a:rPr>
                  <a:t> =</a:t>
                </a:r>
                <a14:m>
                  <m:oMath xmlns:m="http://schemas.openxmlformats.org/officeDocument/2006/math">
                    <m:f>
                      <m:fPr>
                        <m:ctrlPr>
                          <a:rPr lang="en-US" sz="2400" i="1">
                            <a:latin typeface="Cambria Math"/>
                          </a:rPr>
                        </m:ctrlPr>
                      </m:fPr>
                      <m:num>
                        <m:r>
                          <a:rPr lang="en-US" sz="2400" i="1">
                            <a:latin typeface="Cambria Math"/>
                          </a:rPr>
                          <m:t>2</m:t>
                        </m:r>
                        <m:r>
                          <a:rPr lang="ar-IQ" sz="2400" b="0" i="1" smtClean="0">
                            <a:latin typeface="Cambria Math" panose="02040503050406030204" pitchFamily="18" charset="0"/>
                          </a:rPr>
                          <m:t>3</m:t>
                        </m:r>
                        <m:r>
                          <a:rPr lang="ar-IQ" sz="2400" b="0" i="1" smtClean="0">
                            <a:latin typeface="Cambria Math" panose="02040503050406030204" pitchFamily="18" charset="0"/>
                          </a:rPr>
                          <m:t>.</m:t>
                        </m:r>
                        <m:r>
                          <a:rPr lang="ar-IQ" sz="2400" b="0" i="1" smtClean="0">
                            <a:latin typeface="Cambria Math" panose="02040503050406030204" pitchFamily="18" charset="0"/>
                          </a:rPr>
                          <m:t>40</m:t>
                        </m:r>
                        <m:r>
                          <a:rPr lang="ar-IQ" sz="2400" b="0" i="1" smtClean="0">
                            <a:latin typeface="Cambria Math" panose="02040503050406030204" pitchFamily="18" charset="0"/>
                          </a:rPr>
                          <m:t> −</m:t>
                        </m:r>
                        <m:r>
                          <a:rPr lang="ar-IQ" sz="2400" b="0" i="1" smtClean="0">
                            <a:latin typeface="Cambria Math" panose="02040503050406030204" pitchFamily="18" charset="0"/>
                          </a:rPr>
                          <m:t>28</m:t>
                        </m:r>
                        <m:r>
                          <a:rPr lang="ar-IQ" sz="2400" b="0" i="1" smtClean="0">
                            <a:latin typeface="Cambria Math" panose="02040503050406030204" pitchFamily="18" charset="0"/>
                          </a:rPr>
                          <m:t>.</m:t>
                        </m:r>
                        <m:r>
                          <a:rPr lang="ar-IQ" sz="2400" b="0" i="1" smtClean="0">
                            <a:latin typeface="Cambria Math" panose="02040503050406030204" pitchFamily="18" charset="0"/>
                          </a:rPr>
                          <m:t>50</m:t>
                        </m:r>
                      </m:num>
                      <m:den>
                        <m:rad>
                          <m:radPr>
                            <m:degHide m:val="on"/>
                            <m:ctrlPr>
                              <a:rPr lang="en-US" sz="2400" i="1">
                                <a:latin typeface="Cambria Math"/>
                              </a:rPr>
                            </m:ctrlPr>
                          </m:radPr>
                          <m:deg/>
                          <m:e>
                            <m:f>
                              <m:fPr>
                                <m:ctrlPr>
                                  <a:rPr lang="en-US" sz="2400" i="1">
                                    <a:latin typeface="Cambria Math"/>
                                  </a:rPr>
                                </m:ctrlPr>
                              </m:fPr>
                              <m:num>
                                <m:r>
                                  <a:rPr lang="en-US" sz="2400" i="1">
                                    <a:latin typeface="Cambria Math"/>
                                  </a:rPr>
                                  <m:t>4</m:t>
                                </m:r>
                                <m:r>
                                  <a:rPr lang="en-US" sz="2400" i="1">
                                    <a:latin typeface="Cambria Math"/>
                                  </a:rPr>
                                  <m:t>.</m:t>
                                </m:r>
                                <m:r>
                                  <a:rPr lang="en-US" sz="2400" i="1">
                                    <a:latin typeface="Cambria Math"/>
                                  </a:rPr>
                                  <m:t>10</m:t>
                                </m:r>
                              </m:num>
                              <m:den>
                                <m:r>
                                  <a:rPr lang="en-US" sz="2400" i="1">
                                    <a:latin typeface="Cambria Math"/>
                                  </a:rPr>
                                  <m:t>11</m:t>
                                </m:r>
                              </m:den>
                            </m:f>
                          </m:e>
                        </m:rad>
                      </m:den>
                    </m:f>
                  </m:oMath>
                </a14:m>
                <a:r>
                  <a:rPr lang="en-US" sz="2400" dirty="0">
                    <a:latin typeface="Arial" pitchFamily="34" charset="0"/>
                    <a:cs typeface="Arial" pitchFamily="34" charset="0"/>
                  </a:rPr>
                  <a:t> =</a:t>
                </a:r>
                <a14:m>
                  <m:oMath xmlns:m="http://schemas.openxmlformats.org/officeDocument/2006/math">
                    <m:f>
                      <m:fPr>
                        <m:ctrlPr>
                          <a:rPr lang="en-US" sz="2400" i="1">
                            <a:latin typeface="Cambria Math"/>
                          </a:rPr>
                        </m:ctrlPr>
                      </m:fPr>
                      <m:num>
                        <m:r>
                          <a:rPr lang="ar-IQ" sz="2400" b="0" i="1" smtClean="0">
                            <a:latin typeface="Cambria Math" panose="02040503050406030204" pitchFamily="18" charset="0"/>
                          </a:rPr>
                          <m:t>−</m:t>
                        </m:r>
                        <m:r>
                          <a:rPr lang="ar-IQ" sz="2400" b="0" i="1" smtClean="0">
                            <a:latin typeface="Cambria Math" panose="02040503050406030204" pitchFamily="18" charset="0"/>
                          </a:rPr>
                          <m:t>5</m:t>
                        </m:r>
                        <m:r>
                          <a:rPr lang="ar-IQ" sz="2400" b="0" i="1" smtClean="0">
                            <a:latin typeface="Cambria Math" panose="02040503050406030204" pitchFamily="18" charset="0"/>
                          </a:rPr>
                          <m:t>.</m:t>
                        </m:r>
                        <m:r>
                          <a:rPr lang="ar-IQ" sz="2400" b="0" i="1" smtClean="0">
                            <a:latin typeface="Cambria Math" panose="02040503050406030204" pitchFamily="18" charset="0"/>
                          </a:rPr>
                          <m:t>1</m:t>
                        </m:r>
                      </m:num>
                      <m:den>
                        <m:rad>
                          <m:radPr>
                            <m:degHide m:val="on"/>
                            <m:ctrlPr>
                              <a:rPr lang="en-US" sz="2400" i="1">
                                <a:latin typeface="Cambria Math"/>
                              </a:rPr>
                            </m:ctrlPr>
                          </m:radPr>
                          <m:deg/>
                          <m:e>
                            <m:r>
                              <a:rPr lang="ar-IQ" sz="2400" b="0" i="1" smtClean="0">
                                <a:latin typeface="Cambria Math" panose="02040503050406030204" pitchFamily="18" charset="0"/>
                              </a:rPr>
                              <m:t>0</m:t>
                            </m:r>
                            <m:r>
                              <a:rPr lang="ar-IQ" sz="2400" b="0" i="1" smtClean="0">
                                <a:latin typeface="Cambria Math" panose="02040503050406030204" pitchFamily="18" charset="0"/>
                              </a:rPr>
                              <m:t>.</m:t>
                            </m:r>
                            <m:r>
                              <a:rPr lang="ar-IQ" sz="2400" b="0" i="1" smtClean="0">
                                <a:latin typeface="Cambria Math" panose="02040503050406030204" pitchFamily="18" charset="0"/>
                              </a:rPr>
                              <m:t>37</m:t>
                            </m:r>
                          </m:e>
                        </m:rad>
                      </m:den>
                    </m:f>
                    <m:r>
                      <m:rPr>
                        <m:nor/>
                      </m:rPr>
                      <a:rPr lang="en-US" sz="2400" dirty="0">
                        <a:latin typeface="Arial" pitchFamily="34" charset="0"/>
                        <a:cs typeface="Arial" pitchFamily="34" charset="0"/>
                      </a:rPr>
                      <m:t>=</m:t>
                    </m:r>
                    <m:f>
                      <m:fPr>
                        <m:ctrlPr>
                          <a:rPr lang="en-US" sz="2400" i="1">
                            <a:latin typeface="Cambria Math"/>
                          </a:rPr>
                        </m:ctrlPr>
                      </m:fPr>
                      <m:num>
                        <m:r>
                          <a:rPr lang="ar-IQ" sz="2400" i="1">
                            <a:latin typeface="Cambria Math" panose="02040503050406030204" pitchFamily="18" charset="0"/>
                          </a:rPr>
                          <m:t>−</m:t>
                        </m:r>
                        <m:r>
                          <a:rPr lang="ar-IQ" sz="2400" i="1">
                            <a:latin typeface="Cambria Math" panose="02040503050406030204" pitchFamily="18" charset="0"/>
                          </a:rPr>
                          <m:t>5</m:t>
                        </m:r>
                        <m:r>
                          <a:rPr lang="ar-IQ" sz="2400" i="1">
                            <a:latin typeface="Cambria Math" panose="02040503050406030204" pitchFamily="18" charset="0"/>
                          </a:rPr>
                          <m:t>.</m:t>
                        </m:r>
                        <m:r>
                          <a:rPr lang="ar-IQ" sz="2400" i="1">
                            <a:latin typeface="Cambria Math" panose="02040503050406030204" pitchFamily="18" charset="0"/>
                          </a:rPr>
                          <m:t>1</m:t>
                        </m:r>
                      </m:num>
                      <m:den>
                        <m:r>
                          <a:rPr lang="ar-IQ" sz="2400" b="0" i="1" smtClean="0">
                            <a:latin typeface="Cambria Math" panose="02040503050406030204" pitchFamily="18" charset="0"/>
                          </a:rPr>
                          <m:t>0</m:t>
                        </m:r>
                        <m:r>
                          <a:rPr lang="ar-IQ" sz="2400" b="0" i="1" smtClean="0">
                            <a:latin typeface="Cambria Math" panose="02040503050406030204" pitchFamily="18" charset="0"/>
                          </a:rPr>
                          <m:t>.</m:t>
                        </m:r>
                        <m:r>
                          <a:rPr lang="ar-IQ" sz="2400" b="0" i="1" smtClean="0">
                            <a:latin typeface="Cambria Math" panose="02040503050406030204" pitchFamily="18" charset="0"/>
                          </a:rPr>
                          <m:t>61</m:t>
                        </m:r>
                      </m:den>
                    </m:f>
                  </m:oMath>
                </a14:m>
                <a:r>
                  <a:rPr lang="en-US" sz="2400" dirty="0">
                    <a:latin typeface="Arial" pitchFamily="34" charset="0"/>
                    <a:cs typeface="Arial" pitchFamily="34" charset="0"/>
                  </a:rPr>
                  <a:t>= 8.36</a:t>
                </a:r>
              </a:p>
              <a:p>
                <a:pPr algn="justLow" rtl="1"/>
                <a:r>
                  <a:rPr lang="en-US" sz="2400" dirty="0">
                    <a:latin typeface="Arial" pitchFamily="34" charset="0"/>
                    <a:cs typeface="Arial" pitchFamily="34" charset="0"/>
                  </a:rPr>
                  <a:t>   </a:t>
                </a:r>
                <a:r>
                  <a:rPr lang="ar-SA" sz="2400" dirty="0">
                    <a:latin typeface="Arial" pitchFamily="34" charset="0"/>
                    <a:cs typeface="Arial" pitchFamily="34" charset="0"/>
                  </a:rPr>
                  <a:t>الان يذهب الى الجدول " </a:t>
                </a:r>
                <a:r>
                  <a:rPr lang="en-US" sz="2400" dirty="0">
                    <a:latin typeface="Arial" pitchFamily="34" charset="0"/>
                    <a:cs typeface="Arial" pitchFamily="34" charset="0"/>
                  </a:rPr>
                  <a:t>Q</a:t>
                </a:r>
                <a:r>
                  <a:rPr lang="ar-IQ" sz="2400" dirty="0">
                    <a:latin typeface="Arial" pitchFamily="34" charset="0"/>
                    <a:cs typeface="Arial" pitchFamily="34" charset="0"/>
                  </a:rPr>
                  <a:t> "</a:t>
                </a:r>
                <a:r>
                  <a:rPr lang="ar-SA" sz="2400" dirty="0">
                    <a:latin typeface="Arial" pitchFamily="34" charset="0"/>
                    <a:cs typeface="Arial" pitchFamily="34" charset="0"/>
                  </a:rPr>
                  <a:t> النظرية عند مستوى دلالة </a:t>
                </a:r>
                <a:r>
                  <a:rPr lang="en-US" sz="2400" dirty="0">
                    <a:latin typeface="Arial" pitchFamily="34" charset="0"/>
                    <a:cs typeface="Arial" pitchFamily="34" charset="0"/>
                  </a:rPr>
                  <a:t>0.05 </a:t>
                </a:r>
                <a:r>
                  <a:rPr lang="ar-SA" sz="2400" dirty="0">
                    <a:latin typeface="Arial" pitchFamily="34" charset="0"/>
                    <a:cs typeface="Arial" pitchFamily="34" charset="0"/>
                  </a:rPr>
                  <a:t>وبدرجة حرية </a:t>
                </a:r>
                <a:r>
                  <a:rPr lang="en-US" sz="2400" dirty="0">
                    <a:latin typeface="Arial" pitchFamily="34" charset="0"/>
                    <a:cs typeface="Arial" pitchFamily="34" charset="0"/>
                  </a:rPr>
                  <a:t>3.30</a:t>
                </a:r>
                <a:r>
                  <a:rPr lang="ar-SA" sz="2400" dirty="0">
                    <a:latin typeface="Arial" pitchFamily="34" charset="0"/>
                    <a:cs typeface="Arial" pitchFamily="34" charset="0"/>
                  </a:rPr>
                  <a:t>فتجد ان هذه القيمة = </a:t>
                </a:r>
                <a:r>
                  <a:rPr lang="en-US" sz="2400" dirty="0">
                    <a:latin typeface="Arial" pitchFamily="34" charset="0"/>
                    <a:cs typeface="Arial" pitchFamily="34" charset="0"/>
                  </a:rPr>
                  <a:t>3.486</a:t>
                </a:r>
                <a:r>
                  <a:rPr lang="ar-IQ" sz="2400" dirty="0">
                    <a:latin typeface="Arial" pitchFamily="34" charset="0"/>
                    <a:cs typeface="Arial" pitchFamily="34" charset="0"/>
                  </a:rPr>
                  <a:t> </a:t>
                </a:r>
                <a:r>
                  <a:rPr lang="ar-SA" sz="2400" dirty="0">
                    <a:latin typeface="Arial" pitchFamily="34" charset="0"/>
                    <a:cs typeface="Arial" pitchFamily="34" charset="0"/>
                  </a:rPr>
                  <a:t>نقارن القيم المحسوبة بالقيمة النظرية فنقول بما ان القيمة </a:t>
                </a:r>
                <a:r>
                  <a:rPr lang="ar-IQ" sz="2400" dirty="0">
                    <a:latin typeface="Arial" pitchFamily="34" charset="0"/>
                    <a:cs typeface="Arial" pitchFamily="34" charset="0"/>
                  </a:rPr>
                  <a:t>المحسوبة</a:t>
                </a:r>
                <a:r>
                  <a:rPr lang="en-US" sz="2400" dirty="0">
                    <a:latin typeface="Arial" pitchFamily="34" charset="0"/>
                    <a:cs typeface="Arial" pitchFamily="34" charset="0"/>
                  </a:rPr>
                  <a:t>1.31 </a:t>
                </a:r>
                <a:r>
                  <a:rPr lang="ar-SA" sz="2400" dirty="0">
                    <a:latin typeface="Arial" pitchFamily="34" charset="0"/>
                    <a:cs typeface="Arial" pitchFamily="34" charset="0"/>
                  </a:rPr>
                  <a:t>اقل من القيمة النظرية </a:t>
                </a:r>
                <a:r>
                  <a:rPr lang="en-US" sz="2400" dirty="0">
                    <a:latin typeface="Arial" pitchFamily="34" charset="0"/>
                    <a:cs typeface="Arial" pitchFamily="34" charset="0"/>
                  </a:rPr>
                  <a:t>3.486 </a:t>
                </a:r>
                <a:r>
                  <a:rPr lang="ar-SA" sz="2400" dirty="0">
                    <a:latin typeface="Arial" pitchFamily="34" charset="0"/>
                    <a:cs typeface="Arial" pitchFamily="34" charset="0"/>
                  </a:rPr>
                  <a:t>فهذا يعني بان الفرق بين الوسط الحسابي الاول والوسط الحسابي الثاني ليس بذي دلالة احصائية .</a:t>
                </a:r>
                <a:endParaRPr lang="en-US" sz="2400" dirty="0">
                  <a:latin typeface="Arial" pitchFamily="34" charset="0"/>
                  <a:cs typeface="Arial" pitchFamily="34" charset="0"/>
                </a:endParaRPr>
              </a:p>
              <a:p>
                <a:pPr algn="justLow" rtl="1"/>
                <a:r>
                  <a:rPr lang="ar-IQ" sz="2400" dirty="0">
                    <a:latin typeface="Arial" pitchFamily="34" charset="0"/>
                    <a:cs typeface="Arial" pitchFamily="34" charset="0"/>
                  </a:rPr>
                  <a:t>في حين ان القيمة المحسوبة (</a:t>
                </a:r>
                <a:r>
                  <a:rPr lang="en-US" sz="2400" dirty="0">
                    <a:latin typeface="Arial" pitchFamily="34" charset="0"/>
                    <a:cs typeface="Arial" pitchFamily="34" charset="0"/>
                  </a:rPr>
                  <a:t>9.67</a:t>
                </a:r>
                <a:r>
                  <a:rPr lang="ar-IQ" sz="2400" dirty="0">
                    <a:latin typeface="Arial" pitchFamily="34" charset="0"/>
                    <a:cs typeface="Arial" pitchFamily="34" charset="0"/>
                  </a:rPr>
                  <a:t> -و </a:t>
                </a:r>
                <a:r>
                  <a:rPr lang="en-US" sz="2400" dirty="0">
                    <a:latin typeface="Arial" pitchFamily="34" charset="0"/>
                    <a:cs typeface="Arial" pitchFamily="34" charset="0"/>
                  </a:rPr>
                  <a:t>8.36</a:t>
                </a:r>
                <a:r>
                  <a:rPr lang="ar-IQ" sz="2400" dirty="0">
                    <a:latin typeface="Arial" pitchFamily="34" charset="0"/>
                    <a:cs typeface="Arial" pitchFamily="34" charset="0"/>
                  </a:rPr>
                  <a:t> –) اكبر من القيمة النظرية </a:t>
                </a:r>
                <a:r>
                  <a:rPr lang="en-US" sz="2400" dirty="0">
                    <a:latin typeface="Arial" pitchFamily="34" charset="0"/>
                    <a:cs typeface="Arial" pitchFamily="34" charset="0"/>
                  </a:rPr>
                  <a:t>3.486</a:t>
                </a:r>
                <a:r>
                  <a:rPr lang="ar-IQ" sz="2400" dirty="0">
                    <a:latin typeface="Arial" pitchFamily="34" charset="0"/>
                    <a:cs typeface="Arial" pitchFamily="34" charset="0"/>
                  </a:rPr>
                  <a:t> فهذا يعني بان الفرق بين الوسطين الاول والثالث والثاني والثالث كان ذو دلالة احصائية </a:t>
                </a:r>
                <a:r>
                  <a:rPr lang="en-US" sz="2400" dirty="0">
                    <a:latin typeface="Arial" pitchFamily="34" charset="0"/>
                    <a:cs typeface="Arial" pitchFamily="34" charset="0"/>
                  </a:rPr>
                  <a:t>.</a:t>
                </a:r>
              </a:p>
            </p:txBody>
          </p:sp>
        </mc:Choice>
        <mc:Fallback xmlns="">
          <p:sp>
            <p:nvSpPr>
              <p:cNvPr id="2" name="Rectangle 1"/>
              <p:cNvSpPr>
                <a:spLocks noRot="1" noChangeAspect="1" noMove="1" noResize="1" noEditPoints="1" noAdjustHandles="1" noChangeArrowheads="1" noChangeShapeType="1" noTextEdit="1"/>
              </p:cNvSpPr>
              <p:nvPr/>
            </p:nvSpPr>
            <p:spPr>
              <a:xfrm>
                <a:off x="609600" y="762000"/>
                <a:ext cx="8153400" cy="5904822"/>
              </a:xfrm>
              <a:prstGeom prst="rect">
                <a:avLst/>
              </a:prstGeom>
              <a:blipFill>
                <a:blip r:embed="rId2"/>
                <a:stretch>
                  <a:fillRect l="-2167" r="-1121" b="-1445"/>
                </a:stretch>
              </a:blipFill>
            </p:spPr>
            <p:txBody>
              <a:bodyPr/>
              <a:lstStyle/>
              <a:p>
                <a:r>
                  <a:rPr lang="en-US">
                    <a:noFill/>
                  </a:rPr>
                  <a:t> </a:t>
                </a:r>
              </a:p>
            </p:txBody>
          </p:sp>
        </mc:Fallback>
      </mc:AlternateContent>
    </p:spTree>
    <p:extLst>
      <p:ext uri="{BB962C8B-B14F-4D97-AF65-F5344CB8AC3E}">
        <p14:creationId xmlns:p14="http://schemas.microsoft.com/office/powerpoint/2010/main" val="418350523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066800"/>
            <a:ext cx="7315200" cy="4154984"/>
          </a:xfrm>
          <a:prstGeom prst="rect">
            <a:avLst/>
          </a:prstGeom>
        </p:spPr>
        <p:txBody>
          <a:bodyPr wrap="square">
            <a:spAutoFit/>
          </a:bodyPr>
          <a:lstStyle/>
          <a:p>
            <a:pPr algn="just" rtl="1"/>
            <a:r>
              <a:rPr lang="ar-SA" sz="2400" b="1" i="1" u="sng" dirty="0">
                <a:solidFill>
                  <a:srgbClr val="FF0000"/>
                </a:solidFill>
                <a:latin typeface="Arial" pitchFamily="34" charset="0"/>
                <a:cs typeface="Arial" pitchFamily="34" charset="0"/>
              </a:rPr>
              <a:t>مثال /</a:t>
            </a:r>
            <a:endParaRPr lang="ar-IQ" sz="2400" b="1" i="1" u="sng" dirty="0">
              <a:solidFill>
                <a:srgbClr val="FF0000"/>
              </a:solidFill>
              <a:latin typeface="Arial" pitchFamily="34" charset="0"/>
              <a:cs typeface="Arial" pitchFamily="34" charset="0"/>
            </a:endParaRPr>
          </a:p>
          <a:p>
            <a:pPr algn="just" rtl="1"/>
            <a:endParaRPr lang="en-US" sz="2400" b="1" i="1" u="sng" dirty="0">
              <a:solidFill>
                <a:srgbClr val="FF0000"/>
              </a:solidFill>
              <a:latin typeface="Arial" pitchFamily="34" charset="0"/>
              <a:cs typeface="Arial" pitchFamily="34" charset="0"/>
            </a:endParaRPr>
          </a:p>
          <a:p>
            <a:pPr algn="just" rtl="1"/>
            <a:r>
              <a:rPr lang="ar-IQ" sz="2400" dirty="0">
                <a:latin typeface="Arial" pitchFamily="34" charset="0"/>
                <a:cs typeface="Arial" pitchFamily="34" charset="0"/>
              </a:rPr>
              <a:t>    </a:t>
            </a:r>
            <a:r>
              <a:rPr lang="ar-SA" sz="2400" dirty="0">
                <a:latin typeface="Arial" pitchFamily="34" charset="0"/>
                <a:cs typeface="Arial" pitchFamily="34" charset="0"/>
              </a:rPr>
              <a:t>اراد باحث التعرف على اثر القلق الاجتماعي على مستوى التكيف ويعامل مع القلق باربع مستويات وعلى عدد الافراد في كل مجموعة </a:t>
            </a:r>
            <a:r>
              <a:rPr lang="en-US" sz="2400" dirty="0">
                <a:latin typeface="Arial" pitchFamily="34" charset="0"/>
                <a:cs typeface="Arial" pitchFamily="34" charset="0"/>
              </a:rPr>
              <a:t>(5)</a:t>
            </a:r>
            <a:r>
              <a:rPr lang="ar-SA" sz="2400" dirty="0">
                <a:latin typeface="Arial" pitchFamily="34" charset="0"/>
                <a:cs typeface="Arial" pitchFamily="34" charset="0"/>
              </a:rPr>
              <a:t> علما ان قيمة :</a:t>
            </a:r>
            <a:endParaRPr lang="en-US" sz="2400" dirty="0">
              <a:latin typeface="Arial" pitchFamily="34" charset="0"/>
              <a:cs typeface="Arial" pitchFamily="34" charset="0"/>
            </a:endParaRPr>
          </a:p>
          <a:p>
            <a:pPr rtl="1"/>
            <a:r>
              <a:rPr lang="en-US" sz="2400" dirty="0">
                <a:latin typeface="Arial" pitchFamily="34" charset="0"/>
                <a:cs typeface="Arial" pitchFamily="34" charset="0"/>
              </a:rPr>
              <a:t>X͞</a:t>
            </a:r>
            <a:r>
              <a:rPr lang="en-US" dirty="0">
                <a:latin typeface="Arial" pitchFamily="34" charset="0"/>
                <a:cs typeface="Arial" pitchFamily="34" charset="0"/>
              </a:rPr>
              <a:t>1</a:t>
            </a:r>
            <a:r>
              <a:rPr lang="en-US" sz="2400" dirty="0">
                <a:latin typeface="Arial" pitchFamily="34" charset="0"/>
                <a:cs typeface="Arial" pitchFamily="34" charset="0"/>
              </a:rPr>
              <a:t> = 13.6</a:t>
            </a:r>
          </a:p>
          <a:p>
            <a:pPr rtl="1"/>
            <a:r>
              <a:rPr lang="en-US" sz="2400" dirty="0">
                <a:latin typeface="Arial" pitchFamily="34" charset="0"/>
                <a:cs typeface="Arial" pitchFamily="34" charset="0"/>
              </a:rPr>
              <a:t>X͞</a:t>
            </a:r>
            <a:r>
              <a:rPr lang="en-US" dirty="0">
                <a:latin typeface="Arial" pitchFamily="34" charset="0"/>
                <a:cs typeface="Arial" pitchFamily="34" charset="0"/>
              </a:rPr>
              <a:t>2</a:t>
            </a:r>
            <a:r>
              <a:rPr lang="en-US" sz="2400" dirty="0">
                <a:latin typeface="Arial" pitchFamily="34" charset="0"/>
                <a:cs typeface="Arial" pitchFamily="34" charset="0"/>
              </a:rPr>
              <a:t> = 8.4</a:t>
            </a:r>
          </a:p>
          <a:p>
            <a:pPr rtl="1"/>
            <a:r>
              <a:rPr lang="en-US" sz="2400" dirty="0">
                <a:latin typeface="Arial" pitchFamily="34" charset="0"/>
                <a:cs typeface="Arial" pitchFamily="34" charset="0"/>
              </a:rPr>
              <a:t>X͞</a:t>
            </a:r>
            <a:r>
              <a:rPr lang="en-US" dirty="0">
                <a:latin typeface="Arial" pitchFamily="34" charset="0"/>
                <a:cs typeface="Arial" pitchFamily="34" charset="0"/>
              </a:rPr>
              <a:t>3</a:t>
            </a:r>
            <a:r>
              <a:rPr lang="en-US" sz="2400" dirty="0">
                <a:latin typeface="Arial" pitchFamily="34" charset="0"/>
                <a:cs typeface="Arial" pitchFamily="34" charset="0"/>
              </a:rPr>
              <a:t> =17</a:t>
            </a:r>
          </a:p>
          <a:p>
            <a:pPr rtl="1"/>
            <a:r>
              <a:rPr lang="en-US" sz="2400" dirty="0">
                <a:latin typeface="Arial" pitchFamily="34" charset="0"/>
                <a:cs typeface="Arial" pitchFamily="34" charset="0"/>
              </a:rPr>
              <a:t>X͞</a:t>
            </a:r>
            <a:r>
              <a:rPr lang="en-US" dirty="0">
                <a:latin typeface="Arial" pitchFamily="34" charset="0"/>
                <a:cs typeface="Arial" pitchFamily="34" charset="0"/>
              </a:rPr>
              <a:t>4</a:t>
            </a:r>
            <a:r>
              <a:rPr lang="en-US" sz="2400" dirty="0">
                <a:latin typeface="Arial" pitchFamily="34" charset="0"/>
                <a:cs typeface="Arial" pitchFamily="34" charset="0"/>
              </a:rPr>
              <a:t> = 12.4</a:t>
            </a:r>
          </a:p>
          <a:p>
            <a:pPr algn="just" rtl="1"/>
            <a:r>
              <a:rPr lang="ar-IQ" sz="2400" dirty="0">
                <a:latin typeface="Arial" pitchFamily="34" charset="0"/>
                <a:cs typeface="Arial" pitchFamily="34" charset="0"/>
              </a:rPr>
              <a:t>وقد كان قيمة </a:t>
            </a:r>
            <a:r>
              <a:rPr lang="en-US" sz="2400" dirty="0" err="1">
                <a:latin typeface="Arial" pitchFamily="34" charset="0"/>
                <a:cs typeface="Arial" pitchFamily="34" charset="0"/>
              </a:rPr>
              <a:t>MSw</a:t>
            </a:r>
            <a:r>
              <a:rPr lang="en-US" sz="2400" dirty="0">
                <a:latin typeface="Arial" pitchFamily="34" charset="0"/>
                <a:cs typeface="Arial" pitchFamily="34" charset="0"/>
              </a:rPr>
              <a:t> = 7.10 </a:t>
            </a:r>
          </a:p>
          <a:p>
            <a:pPr algn="just" rtl="1"/>
            <a:r>
              <a:rPr lang="ar-IQ" sz="2400" dirty="0">
                <a:latin typeface="Arial" pitchFamily="34" charset="0"/>
                <a:cs typeface="Arial" pitchFamily="34" charset="0"/>
              </a:rPr>
              <a:t>اختبر الفرضية الصفرية عند مستوى دلالة (</a:t>
            </a:r>
            <a:r>
              <a:rPr lang="en-US" sz="2400" dirty="0">
                <a:latin typeface="Arial" pitchFamily="34" charset="0"/>
                <a:cs typeface="Arial" pitchFamily="34" charset="0"/>
              </a:rPr>
              <a:t>0.5</a:t>
            </a:r>
            <a:r>
              <a:rPr lang="ar-IQ" sz="2400" dirty="0">
                <a:latin typeface="Arial" pitchFamily="34" charset="0"/>
                <a:cs typeface="Arial" pitchFamily="34" charset="0"/>
              </a:rPr>
              <a:t>) القيمة الجدولية (</a:t>
            </a:r>
            <a:r>
              <a:rPr lang="en-US" sz="2400" dirty="0">
                <a:latin typeface="Arial" pitchFamily="34" charset="0"/>
                <a:cs typeface="Arial" pitchFamily="34" charset="0"/>
              </a:rPr>
              <a:t>4.0</a:t>
            </a:r>
            <a:r>
              <a:rPr lang="ar-IQ" sz="2400" dirty="0">
                <a:latin typeface="Arial" pitchFamily="34" charset="0"/>
                <a:cs typeface="Arial" pitchFamily="34" charset="0"/>
              </a:rPr>
              <a: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67045313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914400" y="1295400"/>
                <a:ext cx="6781800" cy="4188839"/>
              </a:xfrm>
              <a:prstGeom prst="rect">
                <a:avLst/>
              </a:prstGeom>
            </p:spPr>
            <p:txBody>
              <a:bodyPr wrap="square">
                <a:spAutoFit/>
              </a:bodyPr>
              <a:lstStyle/>
              <a:p>
                <a:pPr rtl="1"/>
                <a:r>
                  <a:rPr lang="en-US" sz="2400" dirty="0">
                    <a:latin typeface="Arial" pitchFamily="34" charset="0"/>
                    <a:cs typeface="Arial" pitchFamily="34" charset="0"/>
                  </a:rPr>
                  <a:t>4.36 </a:t>
                </a:r>
                <a:r>
                  <a:rPr lang="ar-IQ" sz="2400" dirty="0">
                    <a:latin typeface="Arial" pitchFamily="34" charset="0"/>
                    <a:cs typeface="Arial" pitchFamily="34" charset="0"/>
                  </a:rPr>
                  <a:t>=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5</m:t>
                            </m:r>
                            <m:r>
                              <a:rPr lang="en-US" sz="2400" i="1">
                                <a:latin typeface="Cambria Math"/>
                              </a:rPr>
                              <m:t>.</m:t>
                            </m:r>
                            <m:r>
                              <a:rPr lang="en-US" sz="2400" i="1">
                                <a:latin typeface="Cambria Math"/>
                              </a:rPr>
                              <m:t>2</m:t>
                            </m:r>
                          </m:num>
                          <m:den>
                            <m:r>
                              <a:rPr lang="en-US" sz="2400" i="1">
                                <a:latin typeface="Cambria Math"/>
                              </a:rPr>
                              <m:t>1</m:t>
                            </m:r>
                            <m:r>
                              <a:rPr lang="en-US" sz="2400" i="1">
                                <a:latin typeface="Cambria Math"/>
                              </a:rPr>
                              <m:t>.</m:t>
                            </m:r>
                            <m:r>
                              <a:rPr lang="en-US" sz="2400" i="1">
                                <a:latin typeface="Cambria Math"/>
                              </a:rPr>
                              <m:t>19</m:t>
                            </m:r>
                          </m:den>
                        </m:f>
                      </m:e>
                    </m:box>
                  </m:oMath>
                </a14:m>
                <a:r>
                  <a:rPr lang="ar-IQ"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5</m:t>
                            </m:r>
                            <m:r>
                              <a:rPr lang="en-US" sz="2400" i="1">
                                <a:latin typeface="Cambria Math"/>
                              </a:rPr>
                              <m:t>.</m:t>
                            </m:r>
                            <m:r>
                              <a:rPr lang="en-US" sz="2400" i="1">
                                <a:latin typeface="Cambria Math"/>
                              </a:rPr>
                              <m:t>2</m:t>
                            </m:r>
                          </m:num>
                          <m:den>
                            <m:rad>
                              <m:radPr>
                                <m:degHide m:val="on"/>
                                <m:ctrlPr>
                                  <a:rPr lang="en-US" sz="2400" i="1">
                                    <a:latin typeface="Cambria Math"/>
                                  </a:rPr>
                                </m:ctrlPr>
                              </m:radPr>
                              <m:deg/>
                              <m:e>
                                <m:box>
                                  <m:boxPr>
                                    <m:ctrlPr>
                                      <a:rPr lang="en-US" sz="2400" i="1">
                                        <a:latin typeface="Cambria Math"/>
                                      </a:rPr>
                                    </m:ctrlPr>
                                  </m:boxPr>
                                  <m:e>
                                    <m:argPr>
                                      <m:argSz m:val="-1"/>
                                    </m:argPr>
                                    <m:r>
                                      <a:rPr lang="en-US" sz="2400" i="1">
                                        <a:latin typeface="Cambria Math"/>
                                      </a:rPr>
                                      <m:t>1</m:t>
                                    </m:r>
                                    <m:r>
                                      <a:rPr lang="en-US" sz="2400" i="1">
                                        <a:latin typeface="Cambria Math"/>
                                      </a:rPr>
                                      <m:t>.</m:t>
                                    </m:r>
                                    <m:r>
                                      <a:rPr lang="en-US" sz="2400" i="1">
                                        <a:latin typeface="Cambria Math"/>
                                      </a:rPr>
                                      <m:t>42</m:t>
                                    </m:r>
                                  </m:e>
                                </m:box>
                              </m:e>
                            </m:rad>
                          </m:den>
                        </m:f>
                      </m:e>
                    </m:box>
                  </m:oMath>
                </a14:m>
                <a:r>
                  <a:rPr lang="ar-IQ" sz="2400" dirty="0">
                    <a:latin typeface="Arial" pitchFamily="34" charset="0"/>
                    <a:cs typeface="Arial" pitchFamily="34" charset="0"/>
                  </a:rPr>
                  <a:t> =  </a:t>
                </a:r>
                <a:r>
                  <a:rPr lang="en-US" sz="2400" dirty="0">
                    <a:latin typeface="Arial" pitchFamily="34" charset="0"/>
                    <a:cs typeface="Arial" pitchFamily="34" charset="0"/>
                  </a:rPr>
                  <a:t>Q</a:t>
                </a:r>
                <a:r>
                  <a:rPr lang="en-US" dirty="0">
                    <a:latin typeface="Arial" pitchFamily="34" charset="0"/>
                    <a:cs typeface="Arial" pitchFamily="34" charset="0"/>
                  </a:rPr>
                  <a:t>1</a:t>
                </a:r>
                <a:r>
                  <a:rPr lang="en-US"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𝑋</m:t>
                            </m:r>
                            <m:r>
                              <a:rPr lang="en-US" sz="2400" i="1">
                                <a:latin typeface="Cambria Math"/>
                              </a:rPr>
                              <m:t>¯</m:t>
                            </m:r>
                            <m:r>
                              <a:rPr lang="en-US" sz="2400" i="1">
                                <a:latin typeface="Cambria Math"/>
                              </a:rPr>
                              <m:t>1</m:t>
                            </m:r>
                            <m:r>
                              <a:rPr lang="en-US" sz="2400" i="1">
                                <a:latin typeface="Cambria Math"/>
                              </a:rPr>
                              <m:t>−͞</m:t>
                            </m:r>
                            <m:r>
                              <a:rPr lang="en-US" sz="2400" i="1">
                                <a:latin typeface="Cambria Math"/>
                              </a:rPr>
                              <m:t>𝑋</m:t>
                            </m:r>
                            <m:r>
                              <a:rPr lang="en-US" sz="2400" i="1">
                                <a:latin typeface="Cambria Math"/>
                              </a:rPr>
                              <m:t>2</m:t>
                            </m:r>
                          </m:num>
                          <m:den>
                            <m:rad>
                              <m:radPr>
                                <m:degHide m:val="on"/>
                                <m:ctrlPr>
                                  <a:rPr lang="en-US" sz="2400" i="1">
                                    <a:latin typeface="Cambria Math"/>
                                  </a:rPr>
                                </m:ctrlPr>
                              </m:radPr>
                              <m:deg/>
                              <m:e>
                                <m:box>
                                  <m:boxPr>
                                    <m:ctrlPr>
                                      <a:rPr lang="en-US" sz="2400" i="1">
                                        <a:latin typeface="Cambria Math"/>
                                      </a:rPr>
                                    </m:ctrlPr>
                                  </m:boxPr>
                                  <m:e>
                                    <m:argPr>
                                      <m:argSz m:val="-1"/>
                                    </m:argPr>
                                    <m:f>
                                      <m:fPr>
                                        <m:ctrlPr>
                                          <a:rPr lang="en-US" sz="2400" i="1">
                                            <a:latin typeface="Cambria Math"/>
                                          </a:rPr>
                                        </m:ctrlPr>
                                      </m:fPr>
                                      <m:num>
                                        <m:r>
                                          <a:rPr lang="en-US" sz="2400" i="1">
                                            <a:latin typeface="Cambria Math"/>
                                          </a:rPr>
                                          <m:t>𝑀𝑆𝑤</m:t>
                                        </m:r>
                                      </m:num>
                                      <m:den>
                                        <m:r>
                                          <a:rPr lang="en-US" sz="2400" i="1">
                                            <a:latin typeface="Cambria Math"/>
                                          </a:rPr>
                                          <m:t>𝑛</m:t>
                                        </m:r>
                                      </m:den>
                                    </m:f>
                                  </m:e>
                                </m:box>
                              </m:e>
                            </m:rad>
                          </m:den>
                        </m:f>
                      </m:e>
                    </m:box>
                  </m:oMath>
                </a14:m>
                <a:r>
                  <a:rPr lang="en-US"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13</m:t>
                            </m:r>
                            <m:r>
                              <a:rPr lang="en-US" sz="2400" i="1">
                                <a:latin typeface="Cambria Math"/>
                              </a:rPr>
                              <m:t>.</m:t>
                            </m:r>
                            <m:r>
                              <a:rPr lang="en-US" sz="2400" i="1">
                                <a:latin typeface="Cambria Math"/>
                              </a:rPr>
                              <m:t>6</m:t>
                            </m:r>
                            <m:r>
                              <a:rPr lang="en-US" sz="2400" i="1">
                                <a:latin typeface="Cambria Math"/>
                              </a:rPr>
                              <m:t>−</m:t>
                            </m:r>
                            <m:r>
                              <a:rPr lang="en-US" sz="2400" i="1">
                                <a:latin typeface="Cambria Math"/>
                              </a:rPr>
                              <m:t>8</m:t>
                            </m:r>
                            <m:r>
                              <a:rPr lang="en-US" sz="2400" i="1">
                                <a:latin typeface="Cambria Math"/>
                              </a:rPr>
                              <m:t>.</m:t>
                            </m:r>
                            <m:r>
                              <a:rPr lang="en-US" sz="2400" i="1">
                                <a:latin typeface="Cambria Math"/>
                              </a:rPr>
                              <m:t>4</m:t>
                            </m:r>
                          </m:num>
                          <m:den>
                            <m:rad>
                              <m:radPr>
                                <m:degHide m:val="on"/>
                                <m:ctrlPr>
                                  <a:rPr lang="en-US" sz="2400" i="1">
                                    <a:latin typeface="Cambria Math"/>
                                  </a:rPr>
                                </m:ctrlPr>
                              </m:radPr>
                              <m:deg/>
                              <m:e>
                                <m:box>
                                  <m:boxPr>
                                    <m:ctrlPr>
                                      <a:rPr lang="en-US" sz="2400" i="1">
                                        <a:latin typeface="Cambria Math"/>
                                      </a:rPr>
                                    </m:ctrlPr>
                                  </m:boxPr>
                                  <m:e>
                                    <m:argPr>
                                      <m:argSz m:val="-1"/>
                                    </m:argPr>
                                    <m:f>
                                      <m:fPr>
                                        <m:ctrlPr>
                                          <a:rPr lang="en-US" sz="2400" i="1">
                                            <a:latin typeface="Cambria Math"/>
                                          </a:rPr>
                                        </m:ctrlPr>
                                      </m:fPr>
                                      <m:num>
                                        <m:r>
                                          <a:rPr lang="en-US" sz="2400" i="1">
                                            <a:latin typeface="Cambria Math"/>
                                          </a:rPr>
                                          <m:t>7</m:t>
                                        </m:r>
                                        <m:r>
                                          <a:rPr lang="en-US" sz="2400" i="1">
                                            <a:latin typeface="Cambria Math"/>
                                          </a:rPr>
                                          <m:t>.</m:t>
                                        </m:r>
                                        <m:r>
                                          <a:rPr lang="en-US" sz="2400" i="1">
                                            <a:latin typeface="Cambria Math"/>
                                          </a:rPr>
                                          <m:t>10</m:t>
                                        </m:r>
                                      </m:num>
                                      <m:den>
                                        <m:r>
                                          <a:rPr lang="en-US" sz="2400" i="1">
                                            <a:latin typeface="Cambria Math"/>
                                          </a:rPr>
                                          <m:t>5</m:t>
                                        </m:r>
                                      </m:den>
                                    </m:f>
                                  </m:e>
                                </m:box>
                              </m:e>
                            </m:rad>
                          </m:den>
                        </m:f>
                      </m:e>
                    </m:box>
                  </m:oMath>
                </a14:m>
                <a:endParaRPr lang="en-US" sz="2400" dirty="0">
                  <a:latin typeface="Arial" pitchFamily="34" charset="0"/>
                  <a:cs typeface="Arial" pitchFamily="34" charset="0"/>
                </a:endParaRPr>
              </a:p>
              <a:p>
                <a:pPr rtl="1"/>
                <a:r>
                  <a:rPr lang="en-US" sz="2400" dirty="0">
                    <a:latin typeface="Arial" pitchFamily="34" charset="0"/>
                    <a:cs typeface="Arial" pitchFamily="34" charset="0"/>
                  </a:rPr>
                  <a:t>-2.85</a:t>
                </a:r>
                <a:r>
                  <a:rPr lang="ar-IQ"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b="0" i="1" smtClean="0">
                                <a:latin typeface="Cambria Math"/>
                              </a:rPr>
                              <m:t>−</m:t>
                            </m:r>
                            <m:r>
                              <a:rPr lang="en-US" sz="2400" b="0" i="1" smtClean="0">
                                <a:latin typeface="Cambria Math"/>
                              </a:rPr>
                              <m:t>3</m:t>
                            </m:r>
                            <m:r>
                              <a:rPr lang="en-US" sz="2400" b="0" i="1" smtClean="0">
                                <a:latin typeface="Cambria Math"/>
                              </a:rPr>
                              <m:t>.</m:t>
                            </m:r>
                            <m:r>
                              <a:rPr lang="en-US" sz="2400" b="0" i="1" smtClean="0">
                                <a:latin typeface="Cambria Math"/>
                              </a:rPr>
                              <m:t>4</m:t>
                            </m:r>
                          </m:num>
                          <m:den>
                            <m:r>
                              <a:rPr lang="en-US" sz="2400" i="1">
                                <a:latin typeface="Cambria Math"/>
                              </a:rPr>
                              <m:t>1</m:t>
                            </m:r>
                            <m:r>
                              <a:rPr lang="en-US" sz="2400" i="1">
                                <a:latin typeface="Cambria Math"/>
                              </a:rPr>
                              <m:t>.</m:t>
                            </m:r>
                            <m:r>
                              <a:rPr lang="en-US" sz="2400" i="1">
                                <a:latin typeface="Cambria Math"/>
                              </a:rPr>
                              <m:t>19</m:t>
                            </m:r>
                          </m:den>
                        </m:f>
                      </m:e>
                    </m:box>
                  </m:oMath>
                </a14:m>
                <a:r>
                  <a:rPr lang="ar-IQ"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m:t>
                            </m:r>
                            <m:r>
                              <a:rPr lang="en-US" sz="2400" i="1">
                                <a:latin typeface="Cambria Math"/>
                              </a:rPr>
                              <m:t>3</m:t>
                            </m:r>
                            <m:r>
                              <a:rPr lang="en-US" sz="2400" i="1">
                                <a:latin typeface="Cambria Math"/>
                              </a:rPr>
                              <m:t>.</m:t>
                            </m:r>
                            <m:r>
                              <a:rPr lang="en-US" sz="2400" i="1">
                                <a:latin typeface="Cambria Math"/>
                              </a:rPr>
                              <m:t>4</m:t>
                            </m:r>
                          </m:num>
                          <m:den>
                            <m:rad>
                              <m:radPr>
                                <m:degHide m:val="on"/>
                                <m:ctrlPr>
                                  <a:rPr lang="en-US" sz="2400" i="1">
                                    <a:latin typeface="Cambria Math"/>
                                  </a:rPr>
                                </m:ctrlPr>
                              </m:radPr>
                              <m:deg/>
                              <m:e>
                                <m:box>
                                  <m:boxPr>
                                    <m:ctrlPr>
                                      <a:rPr lang="en-US" sz="2400" i="1">
                                        <a:latin typeface="Cambria Math"/>
                                      </a:rPr>
                                    </m:ctrlPr>
                                  </m:boxPr>
                                  <m:e>
                                    <m:argPr>
                                      <m:argSz m:val="-1"/>
                                    </m:argPr>
                                    <m:r>
                                      <a:rPr lang="en-US" sz="2400" i="1">
                                        <a:latin typeface="Cambria Math"/>
                                      </a:rPr>
                                      <m:t>1</m:t>
                                    </m:r>
                                    <m:r>
                                      <a:rPr lang="en-US" sz="2400" i="1">
                                        <a:latin typeface="Cambria Math"/>
                                      </a:rPr>
                                      <m:t>.</m:t>
                                    </m:r>
                                    <m:r>
                                      <a:rPr lang="en-US" sz="2400" i="1">
                                        <a:latin typeface="Cambria Math"/>
                                      </a:rPr>
                                      <m:t>42</m:t>
                                    </m:r>
                                  </m:e>
                                </m:box>
                              </m:e>
                            </m:rad>
                          </m:den>
                        </m:f>
                      </m:e>
                    </m:box>
                  </m:oMath>
                </a14:m>
                <a:r>
                  <a:rPr lang="ar-IQ" sz="2400" dirty="0">
                    <a:latin typeface="Arial" pitchFamily="34" charset="0"/>
                    <a:cs typeface="Arial" pitchFamily="34" charset="0"/>
                  </a:rPr>
                  <a:t> = </a:t>
                </a:r>
                <a:r>
                  <a:rPr lang="en-US" sz="2400" dirty="0">
                    <a:latin typeface="Arial" pitchFamily="34" charset="0"/>
                    <a:cs typeface="Arial" pitchFamily="34" charset="0"/>
                  </a:rPr>
                  <a:t> Q</a:t>
                </a:r>
                <a:r>
                  <a:rPr lang="en-US" dirty="0">
                    <a:latin typeface="Arial" pitchFamily="34" charset="0"/>
                    <a:cs typeface="Arial" pitchFamily="34" charset="0"/>
                  </a:rPr>
                  <a:t>2</a:t>
                </a:r>
                <a:r>
                  <a:rPr lang="en-US"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𝑋</m:t>
                            </m:r>
                            <m:r>
                              <a:rPr lang="en-US" sz="2400" i="1">
                                <a:latin typeface="Cambria Math"/>
                              </a:rPr>
                              <m:t>¯</m:t>
                            </m:r>
                            <m:r>
                              <a:rPr lang="en-US" sz="2400" i="1">
                                <a:latin typeface="Cambria Math"/>
                              </a:rPr>
                              <m:t>1</m:t>
                            </m:r>
                            <m:r>
                              <a:rPr lang="en-US" sz="2400" i="1">
                                <a:latin typeface="Cambria Math"/>
                              </a:rPr>
                              <m:t>−͞</m:t>
                            </m:r>
                            <m:r>
                              <a:rPr lang="en-US" sz="2400" i="1">
                                <a:latin typeface="Cambria Math"/>
                              </a:rPr>
                              <m:t>𝑋</m:t>
                            </m:r>
                            <m:r>
                              <a:rPr lang="en-US" sz="2400" i="1">
                                <a:latin typeface="Cambria Math"/>
                              </a:rPr>
                              <m:t>3</m:t>
                            </m:r>
                          </m:num>
                          <m:den>
                            <m:rad>
                              <m:radPr>
                                <m:degHide m:val="on"/>
                                <m:ctrlPr>
                                  <a:rPr lang="en-US" sz="2400" i="1">
                                    <a:latin typeface="Cambria Math"/>
                                  </a:rPr>
                                </m:ctrlPr>
                              </m:radPr>
                              <m:deg/>
                              <m:e>
                                <m:box>
                                  <m:boxPr>
                                    <m:ctrlPr>
                                      <a:rPr lang="en-US" sz="2400" i="1">
                                        <a:latin typeface="Cambria Math"/>
                                      </a:rPr>
                                    </m:ctrlPr>
                                  </m:boxPr>
                                  <m:e>
                                    <m:argPr>
                                      <m:argSz m:val="-1"/>
                                    </m:argPr>
                                    <m:f>
                                      <m:fPr>
                                        <m:ctrlPr>
                                          <a:rPr lang="en-US" sz="2400" i="1">
                                            <a:latin typeface="Cambria Math"/>
                                          </a:rPr>
                                        </m:ctrlPr>
                                      </m:fPr>
                                      <m:num>
                                        <m:r>
                                          <a:rPr lang="en-US" sz="2400" i="1">
                                            <a:latin typeface="Cambria Math"/>
                                          </a:rPr>
                                          <m:t>𝑀𝑆𝑤</m:t>
                                        </m:r>
                                      </m:num>
                                      <m:den>
                                        <m:r>
                                          <a:rPr lang="en-US" sz="2400" i="1">
                                            <a:latin typeface="Cambria Math"/>
                                          </a:rPr>
                                          <m:t>𝑛</m:t>
                                        </m:r>
                                      </m:den>
                                    </m:f>
                                  </m:e>
                                </m:box>
                              </m:e>
                            </m:rad>
                          </m:den>
                        </m:f>
                      </m:e>
                    </m:box>
                  </m:oMath>
                </a14:m>
                <a:r>
                  <a:rPr lang="en-US"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13</m:t>
                            </m:r>
                            <m:r>
                              <a:rPr lang="en-US" sz="2400" i="1">
                                <a:latin typeface="Cambria Math"/>
                              </a:rPr>
                              <m:t>.</m:t>
                            </m:r>
                            <m:r>
                              <a:rPr lang="en-US" sz="2400" i="1">
                                <a:latin typeface="Cambria Math"/>
                              </a:rPr>
                              <m:t>6</m:t>
                            </m:r>
                            <m:r>
                              <a:rPr lang="en-US" sz="2400" i="1">
                                <a:latin typeface="Cambria Math"/>
                              </a:rPr>
                              <m:t>−</m:t>
                            </m:r>
                            <m:r>
                              <a:rPr lang="en-US" sz="2400" i="1">
                                <a:latin typeface="Cambria Math"/>
                              </a:rPr>
                              <m:t>17</m:t>
                            </m:r>
                          </m:num>
                          <m:den>
                            <m:rad>
                              <m:radPr>
                                <m:degHide m:val="on"/>
                                <m:ctrlPr>
                                  <a:rPr lang="en-US" sz="2400" i="1">
                                    <a:latin typeface="Cambria Math"/>
                                  </a:rPr>
                                </m:ctrlPr>
                              </m:radPr>
                              <m:deg/>
                              <m:e>
                                <m:box>
                                  <m:boxPr>
                                    <m:ctrlPr>
                                      <a:rPr lang="en-US" sz="2400" i="1">
                                        <a:latin typeface="Cambria Math"/>
                                      </a:rPr>
                                    </m:ctrlPr>
                                  </m:boxPr>
                                  <m:e>
                                    <m:argPr>
                                      <m:argSz m:val="-1"/>
                                    </m:argPr>
                                    <m:f>
                                      <m:fPr>
                                        <m:ctrlPr>
                                          <a:rPr lang="en-US" sz="2400" i="1">
                                            <a:latin typeface="Cambria Math"/>
                                          </a:rPr>
                                        </m:ctrlPr>
                                      </m:fPr>
                                      <m:num>
                                        <m:r>
                                          <a:rPr lang="en-US" sz="2400" i="1">
                                            <a:latin typeface="Cambria Math"/>
                                          </a:rPr>
                                          <m:t>7</m:t>
                                        </m:r>
                                        <m:r>
                                          <a:rPr lang="en-US" sz="2400" i="1">
                                            <a:latin typeface="Cambria Math"/>
                                          </a:rPr>
                                          <m:t>.</m:t>
                                        </m:r>
                                        <m:r>
                                          <a:rPr lang="en-US" sz="2400" i="1">
                                            <a:latin typeface="Cambria Math"/>
                                          </a:rPr>
                                          <m:t>10</m:t>
                                        </m:r>
                                      </m:num>
                                      <m:den>
                                        <m:r>
                                          <a:rPr lang="en-US" sz="2400" i="1">
                                            <a:latin typeface="Cambria Math"/>
                                          </a:rPr>
                                          <m:t>5</m:t>
                                        </m:r>
                                      </m:den>
                                    </m:f>
                                  </m:e>
                                </m:box>
                              </m:e>
                            </m:rad>
                          </m:den>
                        </m:f>
                      </m:e>
                    </m:box>
                  </m:oMath>
                </a14:m>
                <a:endParaRPr lang="en-US" sz="2400" dirty="0">
                  <a:latin typeface="Arial" pitchFamily="34" charset="0"/>
                  <a:cs typeface="Arial" pitchFamily="34" charset="0"/>
                </a:endParaRPr>
              </a:p>
              <a:p>
                <a:pPr rtl="1"/>
                <a:r>
                  <a:rPr lang="en-US" sz="2400" dirty="0">
                    <a:latin typeface="Arial" pitchFamily="34" charset="0"/>
                    <a:cs typeface="Arial" pitchFamily="34" charset="0"/>
                  </a:rPr>
                  <a:t>1.008</a:t>
                </a:r>
                <a:r>
                  <a:rPr lang="ar-IQ"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1</m:t>
                            </m:r>
                            <m:r>
                              <a:rPr lang="en-US" sz="2400" i="1">
                                <a:latin typeface="Cambria Math"/>
                              </a:rPr>
                              <m:t>.</m:t>
                            </m:r>
                            <m:r>
                              <a:rPr lang="en-US" sz="2400" i="1">
                                <a:latin typeface="Cambria Math"/>
                              </a:rPr>
                              <m:t>2</m:t>
                            </m:r>
                          </m:num>
                          <m:den>
                            <m:r>
                              <a:rPr lang="en-US" sz="2400" i="1">
                                <a:latin typeface="Cambria Math"/>
                              </a:rPr>
                              <m:t>1</m:t>
                            </m:r>
                            <m:r>
                              <a:rPr lang="en-US" sz="2400" i="1">
                                <a:latin typeface="Cambria Math"/>
                              </a:rPr>
                              <m:t>.</m:t>
                            </m:r>
                            <m:r>
                              <a:rPr lang="en-US" sz="2400" i="1">
                                <a:latin typeface="Cambria Math"/>
                              </a:rPr>
                              <m:t>19</m:t>
                            </m:r>
                          </m:den>
                        </m:f>
                      </m:e>
                    </m:box>
                  </m:oMath>
                </a14:m>
                <a:r>
                  <a:rPr lang="ar-IQ"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1</m:t>
                            </m:r>
                            <m:r>
                              <a:rPr lang="en-US" sz="2400" i="1">
                                <a:latin typeface="Cambria Math"/>
                              </a:rPr>
                              <m:t>.</m:t>
                            </m:r>
                            <m:r>
                              <a:rPr lang="en-US" sz="2400" i="1">
                                <a:latin typeface="Cambria Math"/>
                              </a:rPr>
                              <m:t>2</m:t>
                            </m:r>
                          </m:num>
                          <m:den>
                            <m:rad>
                              <m:radPr>
                                <m:degHide m:val="on"/>
                                <m:ctrlPr>
                                  <a:rPr lang="en-US" sz="2400" i="1">
                                    <a:latin typeface="Cambria Math"/>
                                  </a:rPr>
                                </m:ctrlPr>
                              </m:radPr>
                              <m:deg/>
                              <m:e>
                                <m:box>
                                  <m:boxPr>
                                    <m:ctrlPr>
                                      <a:rPr lang="en-US" sz="2400" i="1">
                                        <a:latin typeface="Cambria Math"/>
                                      </a:rPr>
                                    </m:ctrlPr>
                                  </m:boxPr>
                                  <m:e>
                                    <m:argPr>
                                      <m:argSz m:val="-1"/>
                                    </m:argPr>
                                    <m:r>
                                      <a:rPr lang="en-US" sz="2400" i="1">
                                        <a:latin typeface="Cambria Math"/>
                                      </a:rPr>
                                      <m:t>1</m:t>
                                    </m:r>
                                    <m:r>
                                      <a:rPr lang="en-US" sz="2400" i="1">
                                        <a:latin typeface="Cambria Math"/>
                                      </a:rPr>
                                      <m:t>.</m:t>
                                    </m:r>
                                    <m:r>
                                      <a:rPr lang="en-US" sz="2400" i="1">
                                        <a:latin typeface="Cambria Math"/>
                                      </a:rPr>
                                      <m:t>42</m:t>
                                    </m:r>
                                  </m:e>
                                </m:box>
                              </m:e>
                            </m:rad>
                          </m:den>
                        </m:f>
                      </m:e>
                    </m:box>
                  </m:oMath>
                </a14:m>
                <a:r>
                  <a:rPr lang="ar-IQ" sz="2400" dirty="0">
                    <a:latin typeface="Arial" pitchFamily="34" charset="0"/>
                    <a:cs typeface="Arial" pitchFamily="34" charset="0"/>
                  </a:rPr>
                  <a:t> = </a:t>
                </a:r>
                <a:r>
                  <a:rPr lang="en-US" sz="2400" dirty="0">
                    <a:latin typeface="Arial" pitchFamily="34" charset="0"/>
                    <a:cs typeface="Arial" pitchFamily="34" charset="0"/>
                  </a:rPr>
                  <a:t> Q</a:t>
                </a:r>
                <a:r>
                  <a:rPr lang="en-US" dirty="0">
                    <a:latin typeface="Arial" pitchFamily="34" charset="0"/>
                    <a:cs typeface="Arial" pitchFamily="34" charset="0"/>
                  </a:rPr>
                  <a:t>3</a:t>
                </a:r>
                <a:r>
                  <a:rPr lang="en-US"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𝑋</m:t>
                            </m:r>
                            <m:r>
                              <a:rPr lang="en-US" sz="2400" i="1">
                                <a:latin typeface="Cambria Math"/>
                              </a:rPr>
                              <m:t>¯</m:t>
                            </m:r>
                            <m:r>
                              <a:rPr lang="en-US" sz="2400" i="1">
                                <a:latin typeface="Cambria Math"/>
                              </a:rPr>
                              <m:t>1</m:t>
                            </m:r>
                            <m:r>
                              <a:rPr lang="en-US" sz="2400" i="1">
                                <a:latin typeface="Cambria Math"/>
                              </a:rPr>
                              <m:t>−͞</m:t>
                            </m:r>
                            <m:r>
                              <a:rPr lang="en-US" sz="2400" i="1">
                                <a:latin typeface="Cambria Math"/>
                              </a:rPr>
                              <m:t>𝑋</m:t>
                            </m:r>
                            <m:r>
                              <a:rPr lang="en-US" sz="2400" i="1">
                                <a:latin typeface="Cambria Math"/>
                              </a:rPr>
                              <m:t>4</m:t>
                            </m:r>
                          </m:num>
                          <m:den>
                            <m:rad>
                              <m:radPr>
                                <m:degHide m:val="on"/>
                                <m:ctrlPr>
                                  <a:rPr lang="en-US" sz="2400" i="1">
                                    <a:latin typeface="Cambria Math"/>
                                  </a:rPr>
                                </m:ctrlPr>
                              </m:radPr>
                              <m:deg/>
                              <m:e>
                                <m:box>
                                  <m:boxPr>
                                    <m:ctrlPr>
                                      <a:rPr lang="en-US" sz="2400" i="1">
                                        <a:latin typeface="Cambria Math"/>
                                      </a:rPr>
                                    </m:ctrlPr>
                                  </m:boxPr>
                                  <m:e>
                                    <m:argPr>
                                      <m:argSz m:val="-1"/>
                                    </m:argPr>
                                    <m:f>
                                      <m:fPr>
                                        <m:ctrlPr>
                                          <a:rPr lang="en-US" sz="2400" i="1">
                                            <a:latin typeface="Cambria Math"/>
                                          </a:rPr>
                                        </m:ctrlPr>
                                      </m:fPr>
                                      <m:num>
                                        <m:r>
                                          <a:rPr lang="en-US" sz="2400" i="1">
                                            <a:latin typeface="Cambria Math"/>
                                          </a:rPr>
                                          <m:t>𝑀𝑆𝑤</m:t>
                                        </m:r>
                                      </m:num>
                                      <m:den>
                                        <m:r>
                                          <a:rPr lang="en-US" sz="2400" i="1">
                                            <a:latin typeface="Cambria Math"/>
                                          </a:rPr>
                                          <m:t>𝑛</m:t>
                                        </m:r>
                                      </m:den>
                                    </m:f>
                                  </m:e>
                                </m:box>
                              </m:e>
                            </m:rad>
                          </m:den>
                        </m:f>
                      </m:e>
                    </m:box>
                  </m:oMath>
                </a14:m>
                <a:r>
                  <a:rPr lang="en-US"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13</m:t>
                            </m:r>
                            <m:r>
                              <a:rPr lang="en-US" sz="2400" i="1">
                                <a:latin typeface="Cambria Math"/>
                              </a:rPr>
                              <m:t>.</m:t>
                            </m:r>
                            <m:r>
                              <a:rPr lang="en-US" sz="2400" i="1">
                                <a:latin typeface="Cambria Math"/>
                              </a:rPr>
                              <m:t>6</m:t>
                            </m:r>
                            <m:r>
                              <a:rPr lang="en-US" sz="2400" i="1">
                                <a:latin typeface="Cambria Math"/>
                              </a:rPr>
                              <m:t>−</m:t>
                            </m:r>
                            <m:r>
                              <a:rPr lang="en-US" sz="2400" i="1">
                                <a:latin typeface="Cambria Math"/>
                              </a:rPr>
                              <m:t>12</m:t>
                            </m:r>
                            <m:r>
                              <a:rPr lang="en-US" sz="2400" i="1">
                                <a:latin typeface="Cambria Math"/>
                              </a:rPr>
                              <m:t>.</m:t>
                            </m:r>
                            <m:r>
                              <a:rPr lang="en-US" sz="2400" i="1">
                                <a:latin typeface="Cambria Math"/>
                              </a:rPr>
                              <m:t>4</m:t>
                            </m:r>
                          </m:num>
                          <m:den>
                            <m:rad>
                              <m:radPr>
                                <m:degHide m:val="on"/>
                                <m:ctrlPr>
                                  <a:rPr lang="en-US" sz="2400" i="1">
                                    <a:latin typeface="Cambria Math"/>
                                  </a:rPr>
                                </m:ctrlPr>
                              </m:radPr>
                              <m:deg/>
                              <m:e>
                                <m:box>
                                  <m:boxPr>
                                    <m:ctrlPr>
                                      <a:rPr lang="en-US" sz="2400" i="1">
                                        <a:latin typeface="Cambria Math"/>
                                      </a:rPr>
                                    </m:ctrlPr>
                                  </m:boxPr>
                                  <m:e>
                                    <m:argPr>
                                      <m:argSz m:val="-1"/>
                                    </m:argPr>
                                    <m:f>
                                      <m:fPr>
                                        <m:ctrlPr>
                                          <a:rPr lang="en-US" sz="2400" i="1">
                                            <a:latin typeface="Cambria Math"/>
                                          </a:rPr>
                                        </m:ctrlPr>
                                      </m:fPr>
                                      <m:num>
                                        <m:r>
                                          <a:rPr lang="en-US" sz="2400" i="1">
                                            <a:latin typeface="Cambria Math"/>
                                          </a:rPr>
                                          <m:t>7</m:t>
                                        </m:r>
                                        <m:r>
                                          <a:rPr lang="en-US" sz="2400" i="1">
                                            <a:latin typeface="Cambria Math"/>
                                          </a:rPr>
                                          <m:t>.</m:t>
                                        </m:r>
                                        <m:r>
                                          <a:rPr lang="en-US" sz="2400" i="1">
                                            <a:latin typeface="Cambria Math"/>
                                          </a:rPr>
                                          <m:t>10</m:t>
                                        </m:r>
                                      </m:num>
                                      <m:den>
                                        <m:r>
                                          <a:rPr lang="en-US" sz="2400" i="1">
                                            <a:latin typeface="Cambria Math"/>
                                          </a:rPr>
                                          <m:t>5</m:t>
                                        </m:r>
                                      </m:den>
                                    </m:f>
                                  </m:e>
                                </m:box>
                              </m:e>
                            </m:rad>
                          </m:den>
                        </m:f>
                      </m:e>
                    </m:box>
                  </m:oMath>
                </a14:m>
                <a:endParaRPr lang="en-US" sz="2400" dirty="0">
                  <a:latin typeface="Arial" pitchFamily="34" charset="0"/>
                  <a:cs typeface="Arial" pitchFamily="34" charset="0"/>
                </a:endParaRPr>
              </a:p>
              <a:p>
                <a:pPr rtl="1"/>
                <a:r>
                  <a:rPr lang="en-US" sz="2400" dirty="0">
                    <a:latin typeface="Arial" pitchFamily="34" charset="0"/>
                    <a:cs typeface="Arial" pitchFamily="34" charset="0"/>
                  </a:rPr>
                  <a:t>7.22</a:t>
                </a:r>
                <a:r>
                  <a:rPr lang="ar-IQ"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m:t>
                            </m:r>
                            <m:r>
                              <a:rPr lang="en-US" sz="2400" i="1">
                                <a:latin typeface="Cambria Math"/>
                              </a:rPr>
                              <m:t>8</m:t>
                            </m:r>
                            <m:r>
                              <a:rPr lang="en-US" sz="2400" i="1">
                                <a:latin typeface="Cambria Math"/>
                              </a:rPr>
                              <m:t>.</m:t>
                            </m:r>
                            <m:r>
                              <a:rPr lang="en-US" sz="2400" i="1">
                                <a:latin typeface="Cambria Math"/>
                              </a:rPr>
                              <m:t>6</m:t>
                            </m:r>
                          </m:num>
                          <m:den>
                            <m:r>
                              <a:rPr lang="en-US" sz="2400" i="1">
                                <a:latin typeface="Cambria Math"/>
                              </a:rPr>
                              <m:t>1</m:t>
                            </m:r>
                            <m:r>
                              <a:rPr lang="en-US" sz="2400" i="1">
                                <a:latin typeface="Cambria Math"/>
                              </a:rPr>
                              <m:t>.</m:t>
                            </m:r>
                            <m:r>
                              <a:rPr lang="en-US" sz="2400" i="1">
                                <a:latin typeface="Cambria Math"/>
                              </a:rPr>
                              <m:t>19</m:t>
                            </m:r>
                          </m:den>
                        </m:f>
                      </m:e>
                    </m:box>
                  </m:oMath>
                </a14:m>
                <a:r>
                  <a:rPr lang="ar-IQ"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m:t>
                            </m:r>
                            <m:r>
                              <a:rPr lang="en-US" sz="2400" i="1">
                                <a:latin typeface="Cambria Math"/>
                              </a:rPr>
                              <m:t>8</m:t>
                            </m:r>
                            <m:r>
                              <a:rPr lang="en-US" sz="2400" i="1">
                                <a:latin typeface="Cambria Math"/>
                              </a:rPr>
                              <m:t>.</m:t>
                            </m:r>
                            <m:r>
                              <a:rPr lang="en-US" sz="2400" i="1">
                                <a:latin typeface="Cambria Math"/>
                              </a:rPr>
                              <m:t>6</m:t>
                            </m:r>
                          </m:num>
                          <m:den>
                            <m:rad>
                              <m:radPr>
                                <m:degHide m:val="on"/>
                                <m:ctrlPr>
                                  <a:rPr lang="en-US" sz="2400" i="1">
                                    <a:latin typeface="Cambria Math"/>
                                  </a:rPr>
                                </m:ctrlPr>
                              </m:radPr>
                              <m:deg/>
                              <m:e>
                                <m:box>
                                  <m:boxPr>
                                    <m:ctrlPr>
                                      <a:rPr lang="en-US" sz="2400" i="1">
                                        <a:latin typeface="Cambria Math"/>
                                      </a:rPr>
                                    </m:ctrlPr>
                                  </m:boxPr>
                                  <m:e>
                                    <m:argPr>
                                      <m:argSz m:val="-1"/>
                                    </m:argPr>
                                    <m:r>
                                      <a:rPr lang="en-US" sz="2400" i="1">
                                        <a:latin typeface="Cambria Math"/>
                                      </a:rPr>
                                      <m:t>1</m:t>
                                    </m:r>
                                    <m:r>
                                      <a:rPr lang="en-US" sz="2400" i="1">
                                        <a:latin typeface="Cambria Math"/>
                                      </a:rPr>
                                      <m:t>.</m:t>
                                    </m:r>
                                    <m:r>
                                      <a:rPr lang="en-US" sz="2400" i="1">
                                        <a:latin typeface="Cambria Math"/>
                                      </a:rPr>
                                      <m:t>42</m:t>
                                    </m:r>
                                  </m:e>
                                </m:box>
                              </m:e>
                            </m:rad>
                          </m:den>
                        </m:f>
                      </m:e>
                    </m:box>
                  </m:oMath>
                </a14:m>
                <a:r>
                  <a:rPr lang="ar-IQ" sz="2400" dirty="0">
                    <a:latin typeface="Arial" pitchFamily="34" charset="0"/>
                    <a:cs typeface="Arial" pitchFamily="34" charset="0"/>
                  </a:rPr>
                  <a:t> = </a:t>
                </a:r>
                <a:r>
                  <a:rPr lang="en-US" sz="2400" dirty="0">
                    <a:latin typeface="Arial" pitchFamily="34" charset="0"/>
                    <a:cs typeface="Arial" pitchFamily="34" charset="0"/>
                  </a:rPr>
                  <a:t> Q</a:t>
                </a:r>
                <a:r>
                  <a:rPr lang="en-US" dirty="0">
                    <a:latin typeface="Arial" pitchFamily="34" charset="0"/>
                    <a:cs typeface="Arial" pitchFamily="34" charset="0"/>
                  </a:rPr>
                  <a:t>4</a:t>
                </a:r>
                <a:r>
                  <a:rPr lang="en-US"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𝑋</m:t>
                            </m:r>
                            <m:r>
                              <a:rPr lang="en-US" sz="2400" i="1">
                                <a:latin typeface="Cambria Math"/>
                              </a:rPr>
                              <m:t>2</m:t>
                            </m:r>
                            <m:r>
                              <a:rPr lang="en-US" sz="2400" i="1">
                                <a:latin typeface="Cambria Math"/>
                              </a:rPr>
                              <m:t>−͞</m:t>
                            </m:r>
                            <m:r>
                              <a:rPr lang="en-US" sz="2400" i="1">
                                <a:latin typeface="Cambria Math"/>
                              </a:rPr>
                              <m:t>𝑋</m:t>
                            </m:r>
                            <m:r>
                              <a:rPr lang="en-US" sz="2400" i="1">
                                <a:latin typeface="Cambria Math"/>
                              </a:rPr>
                              <m:t>3</m:t>
                            </m:r>
                          </m:num>
                          <m:den>
                            <m:rad>
                              <m:radPr>
                                <m:degHide m:val="on"/>
                                <m:ctrlPr>
                                  <a:rPr lang="en-US" sz="2400" i="1">
                                    <a:latin typeface="Cambria Math"/>
                                  </a:rPr>
                                </m:ctrlPr>
                              </m:radPr>
                              <m:deg/>
                              <m:e>
                                <m:box>
                                  <m:boxPr>
                                    <m:ctrlPr>
                                      <a:rPr lang="en-US" sz="2400" i="1">
                                        <a:latin typeface="Cambria Math"/>
                                      </a:rPr>
                                    </m:ctrlPr>
                                  </m:boxPr>
                                  <m:e>
                                    <m:argPr>
                                      <m:argSz m:val="-1"/>
                                    </m:argPr>
                                    <m:f>
                                      <m:fPr>
                                        <m:ctrlPr>
                                          <a:rPr lang="en-US" sz="2400" i="1">
                                            <a:latin typeface="Cambria Math"/>
                                          </a:rPr>
                                        </m:ctrlPr>
                                      </m:fPr>
                                      <m:num>
                                        <m:r>
                                          <a:rPr lang="en-US" sz="2400" i="1">
                                            <a:latin typeface="Cambria Math"/>
                                          </a:rPr>
                                          <m:t>𝑀𝑆𝑤</m:t>
                                        </m:r>
                                      </m:num>
                                      <m:den>
                                        <m:r>
                                          <a:rPr lang="en-US" sz="2400" i="1">
                                            <a:latin typeface="Cambria Math"/>
                                          </a:rPr>
                                          <m:t>𝑛</m:t>
                                        </m:r>
                                      </m:den>
                                    </m:f>
                                  </m:e>
                                </m:box>
                              </m:e>
                            </m:rad>
                          </m:den>
                        </m:f>
                      </m:e>
                    </m:box>
                  </m:oMath>
                </a14:m>
                <a:r>
                  <a:rPr lang="en-US"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8</m:t>
                            </m:r>
                            <m:r>
                              <a:rPr lang="en-US" sz="2400" i="1">
                                <a:latin typeface="Cambria Math"/>
                              </a:rPr>
                              <m:t>.</m:t>
                            </m:r>
                            <m:r>
                              <a:rPr lang="en-US" sz="2400" i="1">
                                <a:latin typeface="Cambria Math"/>
                              </a:rPr>
                              <m:t>4</m:t>
                            </m:r>
                            <m:r>
                              <a:rPr lang="en-US" sz="2400" i="1">
                                <a:latin typeface="Cambria Math"/>
                              </a:rPr>
                              <m:t>−</m:t>
                            </m:r>
                            <m:r>
                              <a:rPr lang="en-US" sz="2400" i="1">
                                <a:latin typeface="Cambria Math"/>
                              </a:rPr>
                              <m:t>17</m:t>
                            </m:r>
                          </m:num>
                          <m:den>
                            <m:rad>
                              <m:radPr>
                                <m:degHide m:val="on"/>
                                <m:ctrlPr>
                                  <a:rPr lang="en-US" sz="2400" i="1">
                                    <a:latin typeface="Cambria Math"/>
                                  </a:rPr>
                                </m:ctrlPr>
                              </m:radPr>
                              <m:deg/>
                              <m:e>
                                <m:box>
                                  <m:boxPr>
                                    <m:ctrlPr>
                                      <a:rPr lang="en-US" sz="2400" i="1">
                                        <a:latin typeface="Cambria Math"/>
                                      </a:rPr>
                                    </m:ctrlPr>
                                  </m:boxPr>
                                  <m:e>
                                    <m:argPr>
                                      <m:argSz m:val="-1"/>
                                    </m:argPr>
                                    <m:f>
                                      <m:fPr>
                                        <m:ctrlPr>
                                          <a:rPr lang="en-US" sz="2400" i="1">
                                            <a:latin typeface="Cambria Math"/>
                                          </a:rPr>
                                        </m:ctrlPr>
                                      </m:fPr>
                                      <m:num>
                                        <m:r>
                                          <a:rPr lang="en-US" sz="2400" i="1">
                                            <a:latin typeface="Cambria Math"/>
                                          </a:rPr>
                                          <m:t>7</m:t>
                                        </m:r>
                                        <m:r>
                                          <a:rPr lang="en-US" sz="2400" i="1">
                                            <a:latin typeface="Cambria Math"/>
                                          </a:rPr>
                                          <m:t>.</m:t>
                                        </m:r>
                                        <m:r>
                                          <a:rPr lang="en-US" sz="2400" i="1">
                                            <a:latin typeface="Cambria Math"/>
                                          </a:rPr>
                                          <m:t>10</m:t>
                                        </m:r>
                                      </m:num>
                                      <m:den>
                                        <m:r>
                                          <a:rPr lang="en-US" sz="2400" i="1">
                                            <a:latin typeface="Cambria Math"/>
                                          </a:rPr>
                                          <m:t>5</m:t>
                                        </m:r>
                                      </m:den>
                                    </m:f>
                                  </m:e>
                                </m:box>
                              </m:e>
                            </m:rad>
                          </m:den>
                        </m:f>
                      </m:e>
                    </m:box>
                  </m:oMath>
                </a14:m>
                <a:endParaRPr lang="en-US" sz="2400" dirty="0">
                  <a:latin typeface="Arial" pitchFamily="34" charset="0"/>
                  <a:cs typeface="Arial" pitchFamily="34" charset="0"/>
                </a:endParaRPr>
              </a:p>
              <a:p>
                <a:pPr rtl="1"/>
                <a:r>
                  <a:rPr lang="en-US" sz="2400" dirty="0">
                    <a:latin typeface="Arial" pitchFamily="34" charset="0"/>
                    <a:cs typeface="Arial" pitchFamily="34" charset="0"/>
                  </a:rPr>
                  <a:t>-3.36</a:t>
                </a:r>
                <a:r>
                  <a:rPr lang="ar-IQ"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m:t>
                            </m:r>
                            <m:r>
                              <a:rPr lang="en-US" sz="2400" i="1">
                                <a:latin typeface="Cambria Math"/>
                              </a:rPr>
                              <m:t>4</m:t>
                            </m:r>
                          </m:num>
                          <m:den>
                            <m:r>
                              <a:rPr lang="en-US" sz="2400" i="1">
                                <a:latin typeface="Cambria Math"/>
                              </a:rPr>
                              <m:t>1</m:t>
                            </m:r>
                            <m:r>
                              <a:rPr lang="en-US" sz="2400" i="1">
                                <a:latin typeface="Cambria Math"/>
                              </a:rPr>
                              <m:t>.</m:t>
                            </m:r>
                            <m:r>
                              <a:rPr lang="en-US" sz="2400" i="1">
                                <a:latin typeface="Cambria Math"/>
                              </a:rPr>
                              <m:t>19</m:t>
                            </m:r>
                          </m:den>
                        </m:f>
                      </m:e>
                    </m:box>
                  </m:oMath>
                </a14:m>
                <a:r>
                  <a:rPr lang="ar-IQ"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m:t>
                            </m:r>
                            <m:r>
                              <a:rPr lang="en-US" sz="2400" i="1">
                                <a:latin typeface="Cambria Math"/>
                              </a:rPr>
                              <m:t>4</m:t>
                            </m:r>
                          </m:num>
                          <m:den>
                            <m:rad>
                              <m:radPr>
                                <m:degHide m:val="on"/>
                                <m:ctrlPr>
                                  <a:rPr lang="en-US" sz="2400" i="1">
                                    <a:latin typeface="Cambria Math"/>
                                  </a:rPr>
                                </m:ctrlPr>
                              </m:radPr>
                              <m:deg/>
                              <m:e>
                                <m:box>
                                  <m:boxPr>
                                    <m:ctrlPr>
                                      <a:rPr lang="en-US" sz="2400" i="1">
                                        <a:latin typeface="Cambria Math"/>
                                      </a:rPr>
                                    </m:ctrlPr>
                                  </m:boxPr>
                                  <m:e>
                                    <m:argPr>
                                      <m:argSz m:val="-1"/>
                                    </m:argPr>
                                    <m:r>
                                      <a:rPr lang="en-US" sz="2400" i="1">
                                        <a:latin typeface="Cambria Math"/>
                                      </a:rPr>
                                      <m:t>1</m:t>
                                    </m:r>
                                    <m:r>
                                      <a:rPr lang="en-US" sz="2400" i="1">
                                        <a:latin typeface="Cambria Math"/>
                                      </a:rPr>
                                      <m:t>.</m:t>
                                    </m:r>
                                    <m:r>
                                      <a:rPr lang="en-US" sz="2400" i="1">
                                        <a:latin typeface="Cambria Math"/>
                                      </a:rPr>
                                      <m:t>42</m:t>
                                    </m:r>
                                  </m:e>
                                </m:box>
                              </m:e>
                            </m:rad>
                          </m:den>
                        </m:f>
                      </m:e>
                    </m:box>
                  </m:oMath>
                </a14:m>
                <a:r>
                  <a:rPr lang="ar-IQ" sz="2400" dirty="0">
                    <a:latin typeface="Arial" pitchFamily="34" charset="0"/>
                    <a:cs typeface="Arial" pitchFamily="34" charset="0"/>
                  </a:rPr>
                  <a:t> = </a:t>
                </a:r>
                <a:r>
                  <a:rPr lang="en-US" sz="2400" dirty="0">
                    <a:latin typeface="Arial" pitchFamily="34" charset="0"/>
                    <a:cs typeface="Arial" pitchFamily="34" charset="0"/>
                  </a:rPr>
                  <a:t> Q</a:t>
                </a:r>
                <a:r>
                  <a:rPr lang="en-US" dirty="0">
                    <a:latin typeface="Arial" pitchFamily="34" charset="0"/>
                    <a:cs typeface="Arial" pitchFamily="34" charset="0"/>
                  </a:rPr>
                  <a:t>5</a:t>
                </a:r>
                <a:r>
                  <a:rPr lang="en-US"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𝑋</m:t>
                            </m:r>
                            <m:r>
                              <a:rPr lang="en-US" sz="2400" i="1">
                                <a:latin typeface="Cambria Math"/>
                              </a:rPr>
                              <m:t>¯</m:t>
                            </m:r>
                            <m:r>
                              <a:rPr lang="en-US" sz="2400" i="1">
                                <a:latin typeface="Cambria Math"/>
                              </a:rPr>
                              <m:t>2</m:t>
                            </m:r>
                            <m:r>
                              <a:rPr lang="en-US" sz="2400" i="1">
                                <a:latin typeface="Cambria Math"/>
                              </a:rPr>
                              <m:t>−͞</m:t>
                            </m:r>
                            <m:r>
                              <a:rPr lang="en-US" sz="2400" i="1">
                                <a:latin typeface="Cambria Math"/>
                              </a:rPr>
                              <m:t>𝑋</m:t>
                            </m:r>
                            <m:r>
                              <a:rPr lang="en-US" sz="2400" i="1">
                                <a:latin typeface="Cambria Math"/>
                              </a:rPr>
                              <m:t>4</m:t>
                            </m:r>
                          </m:num>
                          <m:den>
                            <m:rad>
                              <m:radPr>
                                <m:degHide m:val="on"/>
                                <m:ctrlPr>
                                  <a:rPr lang="en-US" sz="2400" i="1">
                                    <a:latin typeface="Cambria Math"/>
                                  </a:rPr>
                                </m:ctrlPr>
                              </m:radPr>
                              <m:deg/>
                              <m:e>
                                <m:box>
                                  <m:boxPr>
                                    <m:ctrlPr>
                                      <a:rPr lang="en-US" sz="2400" i="1">
                                        <a:latin typeface="Cambria Math"/>
                                      </a:rPr>
                                    </m:ctrlPr>
                                  </m:boxPr>
                                  <m:e>
                                    <m:argPr>
                                      <m:argSz m:val="-1"/>
                                    </m:argPr>
                                    <m:f>
                                      <m:fPr>
                                        <m:ctrlPr>
                                          <a:rPr lang="en-US" sz="2400" i="1">
                                            <a:latin typeface="Cambria Math"/>
                                          </a:rPr>
                                        </m:ctrlPr>
                                      </m:fPr>
                                      <m:num>
                                        <m:r>
                                          <a:rPr lang="en-US" sz="2400" i="1">
                                            <a:latin typeface="Cambria Math"/>
                                          </a:rPr>
                                          <m:t>𝑀𝑆𝑤</m:t>
                                        </m:r>
                                      </m:num>
                                      <m:den>
                                        <m:r>
                                          <a:rPr lang="en-US" sz="2400" i="1">
                                            <a:latin typeface="Cambria Math"/>
                                          </a:rPr>
                                          <m:t>𝑛</m:t>
                                        </m:r>
                                      </m:den>
                                    </m:f>
                                  </m:e>
                                </m:box>
                              </m:e>
                            </m:rad>
                          </m:den>
                        </m:f>
                      </m:e>
                    </m:box>
                  </m:oMath>
                </a14:m>
                <a:r>
                  <a:rPr lang="en-US"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8</m:t>
                            </m:r>
                            <m:r>
                              <a:rPr lang="en-US" sz="2400" i="1">
                                <a:latin typeface="Cambria Math"/>
                              </a:rPr>
                              <m:t>.</m:t>
                            </m:r>
                            <m:r>
                              <a:rPr lang="en-US" sz="2400" i="1">
                                <a:latin typeface="Cambria Math"/>
                              </a:rPr>
                              <m:t>4</m:t>
                            </m:r>
                            <m:r>
                              <a:rPr lang="en-US" sz="2400" i="1">
                                <a:latin typeface="Cambria Math"/>
                              </a:rPr>
                              <m:t>−</m:t>
                            </m:r>
                            <m:r>
                              <a:rPr lang="en-US" sz="2400" i="1">
                                <a:latin typeface="Cambria Math"/>
                              </a:rPr>
                              <m:t>12</m:t>
                            </m:r>
                            <m:r>
                              <a:rPr lang="en-US" sz="2400" i="1">
                                <a:latin typeface="Cambria Math"/>
                              </a:rPr>
                              <m:t>.</m:t>
                            </m:r>
                            <m:r>
                              <a:rPr lang="en-US" sz="2400" i="1">
                                <a:latin typeface="Cambria Math"/>
                              </a:rPr>
                              <m:t>4</m:t>
                            </m:r>
                          </m:num>
                          <m:den>
                            <m:rad>
                              <m:radPr>
                                <m:degHide m:val="on"/>
                                <m:ctrlPr>
                                  <a:rPr lang="en-US" sz="2400" i="1">
                                    <a:latin typeface="Cambria Math"/>
                                  </a:rPr>
                                </m:ctrlPr>
                              </m:radPr>
                              <m:deg/>
                              <m:e>
                                <m:box>
                                  <m:boxPr>
                                    <m:ctrlPr>
                                      <a:rPr lang="en-US" sz="2400" i="1">
                                        <a:latin typeface="Cambria Math"/>
                                      </a:rPr>
                                    </m:ctrlPr>
                                  </m:boxPr>
                                  <m:e>
                                    <m:argPr>
                                      <m:argSz m:val="-1"/>
                                    </m:argPr>
                                    <m:f>
                                      <m:fPr>
                                        <m:ctrlPr>
                                          <a:rPr lang="en-US" sz="2400" i="1">
                                            <a:latin typeface="Cambria Math"/>
                                          </a:rPr>
                                        </m:ctrlPr>
                                      </m:fPr>
                                      <m:num>
                                        <m:r>
                                          <a:rPr lang="en-US" sz="2400" i="1">
                                            <a:latin typeface="Cambria Math"/>
                                          </a:rPr>
                                          <m:t>7</m:t>
                                        </m:r>
                                        <m:r>
                                          <a:rPr lang="en-US" sz="2400" i="1">
                                            <a:latin typeface="Cambria Math"/>
                                          </a:rPr>
                                          <m:t>.</m:t>
                                        </m:r>
                                        <m:r>
                                          <a:rPr lang="en-US" sz="2400" i="1">
                                            <a:latin typeface="Cambria Math"/>
                                          </a:rPr>
                                          <m:t>10</m:t>
                                        </m:r>
                                      </m:num>
                                      <m:den>
                                        <m:r>
                                          <a:rPr lang="en-US" sz="2400" i="1">
                                            <a:latin typeface="Cambria Math"/>
                                          </a:rPr>
                                          <m:t>5</m:t>
                                        </m:r>
                                      </m:den>
                                    </m:f>
                                  </m:e>
                                </m:box>
                              </m:e>
                            </m:rad>
                          </m:den>
                        </m:f>
                      </m:e>
                    </m:box>
                  </m:oMath>
                </a14:m>
                <a:endParaRPr lang="en-US" sz="2400" dirty="0">
                  <a:latin typeface="Arial" pitchFamily="34" charset="0"/>
                  <a:cs typeface="Arial" pitchFamily="34" charset="0"/>
                </a:endParaRPr>
              </a:p>
              <a:p>
                <a:pPr rtl="1"/>
                <a:r>
                  <a:rPr lang="en-US" sz="2400" dirty="0">
                    <a:latin typeface="Arial" pitchFamily="34" charset="0"/>
                    <a:cs typeface="Arial" pitchFamily="34" charset="0"/>
                  </a:rPr>
                  <a:t>3.86</a:t>
                </a:r>
                <a:r>
                  <a:rPr lang="ar-IQ"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4</m:t>
                            </m:r>
                            <m:r>
                              <a:rPr lang="en-US" sz="2400" i="1">
                                <a:latin typeface="Cambria Math"/>
                              </a:rPr>
                              <m:t>.</m:t>
                            </m:r>
                            <m:r>
                              <a:rPr lang="en-US" sz="2400" i="1">
                                <a:latin typeface="Cambria Math"/>
                              </a:rPr>
                              <m:t>6</m:t>
                            </m:r>
                          </m:num>
                          <m:den>
                            <m:r>
                              <a:rPr lang="en-US" sz="2400" i="1">
                                <a:latin typeface="Cambria Math"/>
                              </a:rPr>
                              <m:t>1</m:t>
                            </m:r>
                            <m:r>
                              <a:rPr lang="en-US" sz="2400" i="1">
                                <a:latin typeface="Cambria Math"/>
                              </a:rPr>
                              <m:t>.</m:t>
                            </m:r>
                            <m:r>
                              <a:rPr lang="en-US" sz="2400" i="1">
                                <a:latin typeface="Cambria Math"/>
                              </a:rPr>
                              <m:t>19</m:t>
                            </m:r>
                          </m:den>
                        </m:f>
                      </m:e>
                    </m:box>
                  </m:oMath>
                </a14:m>
                <a:r>
                  <a:rPr lang="ar-IQ"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4</m:t>
                            </m:r>
                            <m:r>
                              <a:rPr lang="en-US" sz="2400" i="1">
                                <a:latin typeface="Cambria Math"/>
                              </a:rPr>
                              <m:t>.</m:t>
                            </m:r>
                            <m:r>
                              <a:rPr lang="en-US" sz="2400" i="1">
                                <a:latin typeface="Cambria Math"/>
                              </a:rPr>
                              <m:t>6</m:t>
                            </m:r>
                          </m:num>
                          <m:den>
                            <m:rad>
                              <m:radPr>
                                <m:degHide m:val="on"/>
                                <m:ctrlPr>
                                  <a:rPr lang="en-US" sz="2400" i="1">
                                    <a:latin typeface="Cambria Math"/>
                                  </a:rPr>
                                </m:ctrlPr>
                              </m:radPr>
                              <m:deg/>
                              <m:e>
                                <m:box>
                                  <m:boxPr>
                                    <m:ctrlPr>
                                      <a:rPr lang="en-US" sz="2400" i="1">
                                        <a:latin typeface="Cambria Math"/>
                                      </a:rPr>
                                    </m:ctrlPr>
                                  </m:boxPr>
                                  <m:e>
                                    <m:argPr>
                                      <m:argSz m:val="-1"/>
                                    </m:argPr>
                                    <m:r>
                                      <a:rPr lang="en-US" sz="2400" i="1">
                                        <a:latin typeface="Cambria Math"/>
                                      </a:rPr>
                                      <m:t>1</m:t>
                                    </m:r>
                                    <m:r>
                                      <a:rPr lang="en-US" sz="2400" i="1">
                                        <a:latin typeface="Cambria Math"/>
                                      </a:rPr>
                                      <m:t>.</m:t>
                                    </m:r>
                                    <m:r>
                                      <a:rPr lang="en-US" sz="2400" i="1">
                                        <a:latin typeface="Cambria Math"/>
                                      </a:rPr>
                                      <m:t>42</m:t>
                                    </m:r>
                                  </m:e>
                                </m:box>
                              </m:e>
                            </m:rad>
                          </m:den>
                        </m:f>
                      </m:e>
                    </m:box>
                  </m:oMath>
                </a14:m>
                <a:r>
                  <a:rPr lang="ar-IQ" sz="2400" dirty="0">
                    <a:latin typeface="Arial" pitchFamily="34" charset="0"/>
                    <a:cs typeface="Arial" pitchFamily="34" charset="0"/>
                  </a:rPr>
                  <a:t> = </a:t>
                </a:r>
                <a:r>
                  <a:rPr lang="en-US" sz="2400" dirty="0">
                    <a:latin typeface="Arial" pitchFamily="34" charset="0"/>
                    <a:cs typeface="Arial" pitchFamily="34" charset="0"/>
                  </a:rPr>
                  <a:t> Q</a:t>
                </a:r>
                <a:r>
                  <a:rPr lang="en-US" dirty="0">
                    <a:latin typeface="Arial" pitchFamily="34" charset="0"/>
                    <a:cs typeface="Arial" pitchFamily="34" charset="0"/>
                  </a:rPr>
                  <a:t>6</a:t>
                </a:r>
                <a:r>
                  <a:rPr lang="en-US"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𝑋</m:t>
                            </m:r>
                            <m:r>
                              <a:rPr lang="en-US" sz="2400" i="1">
                                <a:latin typeface="Cambria Math"/>
                              </a:rPr>
                              <m:t>¯</m:t>
                            </m:r>
                            <m:r>
                              <a:rPr lang="en-US" sz="2400" i="1">
                                <a:latin typeface="Cambria Math"/>
                              </a:rPr>
                              <m:t>3</m:t>
                            </m:r>
                            <m:r>
                              <a:rPr lang="en-US" sz="2400" i="1">
                                <a:latin typeface="Cambria Math"/>
                              </a:rPr>
                              <m:t>−͞</m:t>
                            </m:r>
                            <m:r>
                              <a:rPr lang="en-US" sz="2400" i="1">
                                <a:latin typeface="Cambria Math"/>
                              </a:rPr>
                              <m:t>𝑋</m:t>
                            </m:r>
                            <m:r>
                              <a:rPr lang="en-US" sz="2400" i="1">
                                <a:latin typeface="Cambria Math"/>
                              </a:rPr>
                              <m:t>4</m:t>
                            </m:r>
                          </m:num>
                          <m:den>
                            <m:rad>
                              <m:radPr>
                                <m:degHide m:val="on"/>
                                <m:ctrlPr>
                                  <a:rPr lang="en-US" sz="2400" i="1">
                                    <a:latin typeface="Cambria Math"/>
                                  </a:rPr>
                                </m:ctrlPr>
                              </m:radPr>
                              <m:deg/>
                              <m:e>
                                <m:box>
                                  <m:boxPr>
                                    <m:ctrlPr>
                                      <a:rPr lang="en-US" sz="2400" i="1">
                                        <a:latin typeface="Cambria Math"/>
                                      </a:rPr>
                                    </m:ctrlPr>
                                  </m:boxPr>
                                  <m:e>
                                    <m:argPr>
                                      <m:argSz m:val="-1"/>
                                    </m:argPr>
                                    <m:f>
                                      <m:fPr>
                                        <m:ctrlPr>
                                          <a:rPr lang="en-US" sz="2400" i="1">
                                            <a:latin typeface="Cambria Math"/>
                                          </a:rPr>
                                        </m:ctrlPr>
                                      </m:fPr>
                                      <m:num>
                                        <m:r>
                                          <a:rPr lang="en-US" sz="2400" i="1">
                                            <a:latin typeface="Cambria Math"/>
                                          </a:rPr>
                                          <m:t>𝑀𝑆𝑤</m:t>
                                        </m:r>
                                      </m:num>
                                      <m:den>
                                        <m:r>
                                          <a:rPr lang="en-US" sz="2400" i="1">
                                            <a:latin typeface="Cambria Math"/>
                                          </a:rPr>
                                          <m:t>𝑛</m:t>
                                        </m:r>
                                      </m:den>
                                    </m:f>
                                  </m:e>
                                </m:box>
                              </m:e>
                            </m:rad>
                          </m:den>
                        </m:f>
                      </m:e>
                    </m:box>
                  </m:oMath>
                </a14:m>
                <a:r>
                  <a:rPr lang="en-US" sz="2400" dirty="0">
                    <a:latin typeface="Arial" pitchFamily="34" charset="0"/>
                    <a:cs typeface="Arial" pitchFamily="34" charset="0"/>
                  </a:rPr>
                  <a:t> = </a:t>
                </a:r>
                <a14:m>
                  <m:oMath xmlns:m="http://schemas.openxmlformats.org/officeDocument/2006/math">
                    <m:box>
                      <m:boxPr>
                        <m:ctrlPr>
                          <a:rPr lang="en-US" sz="2400" i="1">
                            <a:latin typeface="Cambria Math"/>
                          </a:rPr>
                        </m:ctrlPr>
                      </m:boxPr>
                      <m:e>
                        <m:argPr>
                          <m:argSz m:val="-1"/>
                        </m:argPr>
                        <m:f>
                          <m:fPr>
                            <m:ctrlPr>
                              <a:rPr lang="en-US" sz="2400" i="1">
                                <a:latin typeface="Cambria Math"/>
                              </a:rPr>
                            </m:ctrlPr>
                          </m:fPr>
                          <m:num>
                            <m:r>
                              <a:rPr lang="en-US" sz="2400" i="1">
                                <a:latin typeface="Cambria Math"/>
                              </a:rPr>
                              <m:t>17</m:t>
                            </m:r>
                            <m:r>
                              <a:rPr lang="en-US" sz="2400" i="1">
                                <a:latin typeface="Cambria Math"/>
                              </a:rPr>
                              <m:t>−</m:t>
                            </m:r>
                            <m:r>
                              <a:rPr lang="en-US" sz="2400" i="1">
                                <a:latin typeface="Cambria Math"/>
                              </a:rPr>
                              <m:t>12</m:t>
                            </m:r>
                            <m:r>
                              <a:rPr lang="en-US" sz="2400" i="1">
                                <a:latin typeface="Cambria Math"/>
                              </a:rPr>
                              <m:t>.</m:t>
                            </m:r>
                            <m:r>
                              <a:rPr lang="en-US" sz="2400" i="1">
                                <a:latin typeface="Cambria Math"/>
                              </a:rPr>
                              <m:t>4</m:t>
                            </m:r>
                          </m:num>
                          <m:den>
                            <m:rad>
                              <m:radPr>
                                <m:degHide m:val="on"/>
                                <m:ctrlPr>
                                  <a:rPr lang="en-US" sz="2400" i="1">
                                    <a:latin typeface="Cambria Math"/>
                                  </a:rPr>
                                </m:ctrlPr>
                              </m:radPr>
                              <m:deg/>
                              <m:e>
                                <m:box>
                                  <m:boxPr>
                                    <m:ctrlPr>
                                      <a:rPr lang="en-US" sz="2400" i="1">
                                        <a:latin typeface="Cambria Math"/>
                                      </a:rPr>
                                    </m:ctrlPr>
                                  </m:boxPr>
                                  <m:e>
                                    <m:argPr>
                                      <m:argSz m:val="-1"/>
                                    </m:argPr>
                                    <m:f>
                                      <m:fPr>
                                        <m:ctrlPr>
                                          <a:rPr lang="en-US" sz="2400" i="1">
                                            <a:latin typeface="Cambria Math"/>
                                          </a:rPr>
                                        </m:ctrlPr>
                                      </m:fPr>
                                      <m:num>
                                        <m:r>
                                          <a:rPr lang="en-US" sz="2400" i="1">
                                            <a:latin typeface="Cambria Math"/>
                                          </a:rPr>
                                          <m:t>7</m:t>
                                        </m:r>
                                        <m:r>
                                          <a:rPr lang="en-US" sz="2400" i="1">
                                            <a:latin typeface="Cambria Math"/>
                                          </a:rPr>
                                          <m:t>.</m:t>
                                        </m:r>
                                        <m:r>
                                          <a:rPr lang="en-US" sz="2400" i="1">
                                            <a:latin typeface="Cambria Math"/>
                                          </a:rPr>
                                          <m:t>10</m:t>
                                        </m:r>
                                      </m:num>
                                      <m:den>
                                        <m:r>
                                          <a:rPr lang="en-US" sz="2400" i="1">
                                            <a:latin typeface="Cambria Math"/>
                                          </a:rPr>
                                          <m:t>5</m:t>
                                        </m:r>
                                      </m:den>
                                    </m:f>
                                  </m:e>
                                </m:box>
                              </m:e>
                            </m:rad>
                          </m:den>
                        </m:f>
                      </m:e>
                    </m:box>
                  </m:oMath>
                </a14:m>
                <a:endParaRPr lang="en-US" sz="2400" dirty="0">
                  <a:latin typeface="Arial" pitchFamily="34" charset="0"/>
                  <a:cs typeface="Arial"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914400" y="1295400"/>
                <a:ext cx="6781800" cy="4188839"/>
              </a:xfrm>
              <a:prstGeom prst="rect">
                <a:avLst/>
              </a:prstGeom>
              <a:blipFill rotWithShape="1">
                <a:blip r:embed="rId2"/>
                <a:stretch>
                  <a:fillRect l="-1258" t="-1019"/>
                </a:stretch>
              </a:blipFill>
            </p:spPr>
            <p:txBody>
              <a:bodyPr/>
              <a:lstStyle/>
              <a:p>
                <a:r>
                  <a:rPr lang="ar-IQ">
                    <a:noFill/>
                  </a:rPr>
                  <a:t> </a:t>
                </a:r>
              </a:p>
            </p:txBody>
          </p:sp>
        </mc:Fallback>
      </mc:AlternateContent>
    </p:spTree>
    <p:extLst>
      <p:ext uri="{BB962C8B-B14F-4D97-AF65-F5344CB8AC3E}">
        <p14:creationId xmlns:p14="http://schemas.microsoft.com/office/powerpoint/2010/main" val="372096041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49558"/>
            <a:ext cx="7772400" cy="2239844"/>
          </a:xfrm>
          <a:prstGeom prst="rect">
            <a:avLst/>
          </a:prstGeom>
        </p:spPr>
        <p:txBody>
          <a:bodyPr wrap="square">
            <a:spAutoFit/>
          </a:bodyPr>
          <a:lstStyle/>
          <a:p>
            <a:pPr algn="just" rtl="1">
              <a:lnSpc>
                <a:spcPct val="150000"/>
              </a:lnSpc>
            </a:pPr>
            <a:r>
              <a:rPr lang="ar-IQ" sz="2400" dirty="0">
                <a:latin typeface="Arial" pitchFamily="34" charset="0"/>
                <a:ea typeface="Tahoma" pitchFamily="34" charset="0"/>
                <a:cs typeface="Arial" pitchFamily="34" charset="0"/>
              </a:rPr>
              <a:t>    بما ان القيمة المحسوبة البالغة ((</a:t>
            </a:r>
            <a:r>
              <a:rPr lang="en-US" sz="2400" dirty="0">
                <a:latin typeface="Arial" pitchFamily="34" charset="0"/>
                <a:ea typeface="Tahoma" pitchFamily="34" charset="0"/>
                <a:cs typeface="Arial" pitchFamily="34" charset="0"/>
              </a:rPr>
              <a:t>4.36 ,-7.22</a:t>
            </a:r>
            <a:r>
              <a:rPr lang="ar-IQ" sz="2400" dirty="0">
                <a:latin typeface="Arial" pitchFamily="34" charset="0"/>
                <a:ea typeface="Tahoma" pitchFamily="34" charset="0"/>
                <a:cs typeface="Arial" pitchFamily="34" charset="0"/>
              </a:rPr>
              <a:t>)) اكبر من القيمة الجدولية اذا الفرق ذو دلالة احصائية يعني يوجد فرق بين الاول والثاني والثالث .</a:t>
            </a:r>
            <a:endParaRPr lang="en-US" sz="2400" dirty="0">
              <a:latin typeface="Arial" pitchFamily="34" charset="0"/>
              <a:ea typeface="Tahoma" pitchFamily="34" charset="0"/>
              <a:cs typeface="Arial" pitchFamily="34" charset="0"/>
            </a:endParaRPr>
          </a:p>
          <a:p>
            <a:pPr algn="just" rtl="1">
              <a:lnSpc>
                <a:spcPct val="150000"/>
              </a:lnSpc>
            </a:pPr>
            <a:r>
              <a:rPr lang="ar-IQ" sz="2400" dirty="0">
                <a:latin typeface="Arial" pitchFamily="34" charset="0"/>
                <a:ea typeface="Tahoma" pitchFamily="34" charset="0"/>
                <a:cs typeface="Arial" pitchFamily="34" charset="0"/>
              </a:rPr>
              <a:t>بما ان القيمة المحسوبة البالغة (( </a:t>
            </a:r>
            <a:r>
              <a:rPr lang="en-US" sz="2400" dirty="0">
                <a:latin typeface="Arial" pitchFamily="34" charset="0"/>
                <a:ea typeface="Tahoma" pitchFamily="34" charset="0"/>
                <a:cs typeface="Arial" pitchFamily="34" charset="0"/>
              </a:rPr>
              <a:t>-2.85 , -3.36</a:t>
            </a:r>
            <a:r>
              <a:rPr lang="ar-IQ" sz="2400" dirty="0">
                <a:latin typeface="Arial" pitchFamily="34" charset="0"/>
                <a:ea typeface="Tahoma" pitchFamily="34" charset="0"/>
                <a:cs typeface="Arial" pitchFamily="34" charset="0"/>
              </a:rPr>
              <a:t> </a:t>
            </a:r>
            <a:r>
              <a:rPr lang="en-US" sz="2400" dirty="0">
                <a:latin typeface="Arial" pitchFamily="34" charset="0"/>
                <a:ea typeface="Tahoma" pitchFamily="34" charset="0"/>
                <a:cs typeface="Arial" pitchFamily="34" charset="0"/>
              </a:rPr>
              <a:t>1.00 , 3.86  ,</a:t>
            </a:r>
            <a:r>
              <a:rPr lang="ar-IQ" sz="2400" dirty="0">
                <a:latin typeface="Arial" pitchFamily="34" charset="0"/>
                <a:ea typeface="Tahoma" pitchFamily="34" charset="0"/>
                <a:cs typeface="Arial" pitchFamily="34" charset="0"/>
              </a:rPr>
              <a:t>))</a:t>
            </a:r>
            <a:endParaRPr lang="en-US" sz="2400" dirty="0">
              <a:latin typeface="Arial" pitchFamily="34" charset="0"/>
              <a:ea typeface="Tahoma" pitchFamily="34" charset="0"/>
              <a:cs typeface="Arial" pitchFamily="34" charset="0"/>
            </a:endParaRPr>
          </a:p>
          <a:p>
            <a:pPr algn="just" rtl="1">
              <a:lnSpc>
                <a:spcPct val="150000"/>
              </a:lnSpc>
            </a:pPr>
            <a:r>
              <a:rPr lang="ar-IQ" sz="2400" dirty="0">
                <a:latin typeface="Arial" pitchFamily="34" charset="0"/>
                <a:ea typeface="Tahoma" pitchFamily="34" charset="0"/>
                <a:cs typeface="Arial" pitchFamily="34" charset="0"/>
              </a:rPr>
              <a:t>اقل من القيمة الجدولية البالغة ( </a:t>
            </a:r>
            <a:r>
              <a:rPr lang="en-US" sz="2400" dirty="0">
                <a:latin typeface="Arial" pitchFamily="34" charset="0"/>
                <a:ea typeface="Tahoma" pitchFamily="34" charset="0"/>
                <a:cs typeface="Arial" pitchFamily="34" charset="0"/>
              </a:rPr>
              <a:t>4.05</a:t>
            </a:r>
            <a:r>
              <a:rPr lang="ar-IQ" sz="2400" dirty="0">
                <a:latin typeface="Arial" pitchFamily="34" charset="0"/>
                <a:ea typeface="Tahoma" pitchFamily="34" charset="0"/>
                <a:cs typeface="Arial" pitchFamily="34" charset="0"/>
              </a:rPr>
              <a:t> ) اذا الفرق ليس ذو دلالة احصائية .</a:t>
            </a:r>
            <a:endParaRPr lang="en-US" sz="2400" dirty="0">
              <a:latin typeface="Arial" pitchFamily="34" charset="0"/>
              <a:ea typeface="Tahoma" pitchFamily="34" charset="0"/>
              <a:cs typeface="Arial" pitchFamily="34" charset="0"/>
            </a:endParaRPr>
          </a:p>
        </p:txBody>
      </p:sp>
    </p:spTree>
    <p:extLst>
      <p:ext uri="{BB962C8B-B14F-4D97-AF65-F5344CB8AC3E}">
        <p14:creationId xmlns:p14="http://schemas.microsoft.com/office/powerpoint/2010/main" val="349965102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235</TotalTime>
  <Words>852</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user</cp:lastModifiedBy>
  <cp:revision>36</cp:revision>
  <dcterms:created xsi:type="dcterms:W3CDTF">2006-08-16T00:00:00Z</dcterms:created>
  <dcterms:modified xsi:type="dcterms:W3CDTF">2024-03-19T14:37:10Z</dcterms:modified>
</cp:coreProperties>
</file>