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CC3A1-2DF8-F61B-EE2B-0B6165563876}"/>
              </a:ext>
            </a:extLst>
          </p:cNvPr>
          <p:cNvSpPr>
            <a:spLocks noGrp="1"/>
          </p:cNvSpPr>
          <p:nvPr>
            <p:ph type="ctrTitle"/>
          </p:nvPr>
        </p:nvSpPr>
        <p:spPr>
          <a:xfrm>
            <a:off x="685800" y="304800"/>
            <a:ext cx="8001000" cy="3295651"/>
          </a:xfrm>
        </p:spPr>
        <p:txBody>
          <a:bodyPr>
            <a:normAutofit/>
          </a:bodyPr>
          <a:lstStyle/>
          <a:p>
            <a:r>
              <a:rPr lang="ar-IQ" dirty="0"/>
              <a:t>الاحصاء الاستدلالي اللامعلمي </a:t>
            </a:r>
            <a:br>
              <a:rPr lang="ar-IQ" dirty="0"/>
            </a:br>
            <a:r>
              <a:rPr lang="ar-IQ" dirty="0"/>
              <a:t>الصف الثالث </a:t>
            </a:r>
            <a:br>
              <a:rPr lang="ar-IQ" dirty="0"/>
            </a:br>
            <a:r>
              <a:rPr lang="ar-IQ" dirty="0"/>
              <a:t>ا.م.د. صبا علي طلال </a:t>
            </a:r>
            <a:endParaRPr lang="en-US" dirty="0"/>
          </a:p>
        </p:txBody>
      </p:sp>
      <p:sp>
        <p:nvSpPr>
          <p:cNvPr id="3" name="Subtitle 2">
            <a:extLst>
              <a:ext uri="{FF2B5EF4-FFF2-40B4-BE49-F238E27FC236}">
                <a16:creationId xmlns:a16="http://schemas.microsoft.com/office/drawing/2014/main" id="{81740902-7E3D-6B69-2C8D-9E4888F8869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4452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981200"/>
          </a:xfrm>
        </p:spPr>
        <p:txBody>
          <a:bodyPr>
            <a:noAutofit/>
          </a:bodyPr>
          <a:lstStyle/>
          <a:p>
            <a:pPr algn="justLow"/>
            <a:r>
              <a:rPr lang="ar-SA" sz="3200" b="1" dirty="0"/>
              <a:t>ولاجل تطبيق الفرضية الصفرية التي تقول بعدم وجود </a:t>
            </a:r>
            <a:br>
              <a:rPr lang="ar-IQ" sz="3200" b="1" dirty="0"/>
            </a:br>
            <a:r>
              <a:rPr lang="ar-SA" sz="3200" b="1" dirty="0"/>
              <a:t>فرق ذو دلالة احصائية بين المجموعات الثلاث باستخدام </a:t>
            </a:r>
            <a:br>
              <a:rPr lang="ar-IQ" sz="3200" b="1" dirty="0"/>
            </a:br>
            <a:r>
              <a:rPr lang="ar-SA" sz="3200" b="1" dirty="0"/>
              <a:t>طريقة ((كروسكال واليز )) لتحليل التباين من الدرجة</a:t>
            </a:r>
            <a:br>
              <a:rPr lang="ar-IQ" sz="3200" b="1" dirty="0"/>
            </a:br>
            <a:r>
              <a:rPr lang="ar-SA" sz="3200" b="1" dirty="0"/>
              <a:t> الاولى نتبع الخطوات الاتية:</a:t>
            </a:r>
            <a:br>
              <a:rPr lang="en-US" sz="3200" b="1" dirty="0"/>
            </a:br>
            <a:endParaRPr lang="en-US" sz="3200" b="1" dirty="0"/>
          </a:p>
        </p:txBody>
      </p:sp>
      <p:sp>
        <p:nvSpPr>
          <p:cNvPr id="3" name="Content Placeholder 2"/>
          <p:cNvSpPr>
            <a:spLocks noGrp="1"/>
          </p:cNvSpPr>
          <p:nvPr>
            <p:ph idx="1"/>
          </p:nvPr>
        </p:nvSpPr>
        <p:spPr>
          <a:xfrm>
            <a:off x="457200" y="2438400"/>
            <a:ext cx="8229600" cy="3687763"/>
          </a:xfrm>
        </p:spPr>
        <p:txBody>
          <a:bodyPr>
            <a:normAutofit fontScale="92500" lnSpcReduction="10000"/>
          </a:bodyPr>
          <a:lstStyle/>
          <a:p>
            <a:pPr marL="514350" lvl="0" indent="-514350" algn="just" rtl="1">
              <a:buFont typeface="+mj-lt"/>
              <a:buAutoNum type="arabicPeriod"/>
            </a:pPr>
            <a:r>
              <a:rPr lang="ar-SA" dirty="0"/>
              <a:t>ترتيب جمي</a:t>
            </a:r>
            <a:r>
              <a:rPr lang="ar-IQ" dirty="0"/>
              <a:t>ع</a:t>
            </a:r>
            <a:r>
              <a:rPr lang="ar-SA" dirty="0"/>
              <a:t> درجات العينات الثلاث تصاعدياً من اصغر الى أعلى درجة وكأن الدرجات العينة واحدة، حيث ان عدد الدرجات (13) فتعطي الرتبة الاولى لاصغر درجة وهي (18) وتعطي الرتبة الثانية للدرجة التي تليها وهي (20) وهكذا الى أن تعطي الرتبة الاخيرة (13) لأعلى درجة وهي (48) </a:t>
            </a:r>
            <a:endParaRPr lang="en-US" dirty="0"/>
          </a:p>
          <a:p>
            <a:pPr marL="514350" lvl="0" indent="-514350" algn="just" rtl="1">
              <a:buFont typeface="+mj-lt"/>
              <a:buAutoNum type="arabicPeriod"/>
            </a:pPr>
            <a:r>
              <a:rPr lang="ar-SA" dirty="0"/>
              <a:t>نرتب الرتب لكل عينة من العينات الثلاث حيث نحصل على قيمة .</a:t>
            </a:r>
            <a:endParaRPr lang="en-US" dirty="0"/>
          </a:p>
          <a:p>
            <a:pPr marL="514350" lvl="0" indent="-514350" algn="just" rtl="1">
              <a:buFont typeface="+mj-lt"/>
              <a:buAutoNum type="arabicPeriod"/>
            </a:pPr>
            <a:endParaRPr lang="en-US" dirty="0"/>
          </a:p>
        </p:txBody>
      </p:sp>
      <p:sp>
        <p:nvSpPr>
          <p:cNvPr id="4" name="Title 1"/>
          <p:cNvSpPr txBox="1">
            <a:spLocks/>
          </p:cNvSpPr>
          <p:nvPr/>
        </p:nvSpPr>
        <p:spPr>
          <a:xfrm>
            <a:off x="381000" y="5791200"/>
            <a:ext cx="8229600" cy="838200"/>
          </a:xfrm>
          <a:prstGeom prst="rect">
            <a:avLst/>
          </a:prstGeom>
        </p:spPr>
        <p:txBody>
          <a:bodyPr vert="horz" lIns="91440" tIns="45720" rIns="91440" bIns="45720" rtlCol="0" anchor="ctr">
            <a:normAutofit fontScale="97500"/>
          </a:bodyPr>
          <a:lstStyle/>
          <a:p>
            <a:pPr algn="ctr">
              <a:spcBef>
                <a:spcPct val="0"/>
              </a:spcBef>
            </a:pPr>
            <a:r>
              <a:rPr kumimoji="0" lang="ar-IQ" sz="4400" b="0" i="0" u="none" strike="noStrike" kern="1200" cap="none" spc="0" normalizeH="0" baseline="0" noProof="0" dirty="0">
                <a:ln>
                  <a:noFill/>
                </a:ln>
                <a:solidFill>
                  <a:schemeClr val="tx1"/>
                </a:solidFill>
                <a:effectLst/>
                <a:uLnTx/>
                <a:uFillTx/>
                <a:latin typeface="+mj-lt"/>
                <a:ea typeface="+mj-ea"/>
                <a:cs typeface="+mj-cs"/>
              </a:rPr>
              <a:t> </a:t>
            </a:r>
            <a:r>
              <a:rPr kumimoji="0" lang="ar-IQ" sz="4100" b="1" i="0" u="none" strike="noStrike" kern="1200" cap="none" spc="0" normalizeH="0" baseline="0" noProof="0" dirty="0">
                <a:ln>
                  <a:noFill/>
                </a:ln>
                <a:solidFill>
                  <a:schemeClr val="tx1"/>
                </a:solidFill>
                <a:effectLst/>
                <a:uLnTx/>
                <a:uFillTx/>
                <a:latin typeface="+mj-lt"/>
                <a:ea typeface="+mj-ea"/>
                <a:cs typeface="+mj-cs"/>
              </a:rPr>
              <a:t>مجـ ر</a:t>
            </a:r>
            <a:r>
              <a:rPr kumimoji="0" lang="ar-IQ" sz="4100" b="1" i="0" u="none" strike="noStrike" kern="1200" cap="none" spc="0" normalizeH="0" baseline="-25000" noProof="0" dirty="0">
                <a:ln>
                  <a:noFill/>
                </a:ln>
                <a:solidFill>
                  <a:schemeClr val="tx1"/>
                </a:solidFill>
                <a:effectLst/>
                <a:uLnTx/>
                <a:uFillTx/>
                <a:latin typeface="+mj-lt"/>
                <a:ea typeface="+mj-ea"/>
                <a:cs typeface="+mj-cs"/>
              </a:rPr>
              <a:t>أ </a:t>
            </a:r>
            <a:r>
              <a:rPr kumimoji="0" lang="ar-IQ" sz="4100" b="1" i="0" u="none" strike="noStrike" kern="1200" cap="none" spc="0" normalizeH="0" baseline="0" noProof="0" dirty="0">
                <a:ln>
                  <a:noFill/>
                </a:ln>
                <a:solidFill>
                  <a:schemeClr val="tx1"/>
                </a:solidFill>
                <a:effectLst/>
                <a:uLnTx/>
                <a:uFillTx/>
                <a:latin typeface="+mj-lt"/>
                <a:ea typeface="+mj-ea"/>
                <a:cs typeface="+mj-cs"/>
              </a:rPr>
              <a:t>= 28 = مجـ ر</a:t>
            </a:r>
            <a:r>
              <a:rPr kumimoji="0" lang="ar-IQ" sz="4100" b="1" i="0" u="none" strike="noStrike" kern="1200" cap="none" spc="0" normalizeH="0" baseline="-25000" noProof="0" dirty="0">
                <a:ln>
                  <a:noFill/>
                </a:ln>
                <a:solidFill>
                  <a:schemeClr val="tx1"/>
                </a:solidFill>
                <a:effectLst/>
                <a:uLnTx/>
                <a:uFillTx/>
                <a:latin typeface="+mj-lt"/>
                <a:ea typeface="+mj-ea"/>
                <a:cs typeface="+mj-cs"/>
              </a:rPr>
              <a:t>ب</a:t>
            </a:r>
            <a:r>
              <a:rPr kumimoji="0" lang="ar-IQ" sz="4100" b="1" i="0" u="none" strike="noStrike" kern="1200" cap="none" spc="0" normalizeH="0" baseline="0" noProof="0" dirty="0">
                <a:ln>
                  <a:noFill/>
                </a:ln>
                <a:solidFill>
                  <a:schemeClr val="tx1"/>
                </a:solidFill>
                <a:effectLst/>
                <a:uLnTx/>
                <a:uFillTx/>
                <a:latin typeface="+mj-lt"/>
                <a:ea typeface="+mj-ea"/>
                <a:cs typeface="+mj-cs"/>
              </a:rPr>
              <a:t>= 21 </a:t>
            </a:r>
            <a:r>
              <a:rPr lang="ar-IQ" sz="4100" b="1" dirty="0"/>
              <a:t>و مجـ ر</a:t>
            </a:r>
            <a:r>
              <a:rPr lang="ar-IQ" sz="4100" b="1" baseline="-25000" dirty="0"/>
              <a:t>جـ</a:t>
            </a:r>
            <a:r>
              <a:rPr lang="ar-IQ" sz="4100" b="1" dirty="0"/>
              <a:t>= 42</a:t>
            </a:r>
            <a:endParaRPr lang="en-US" sz="4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762000"/>
          </a:xfrm>
        </p:spPr>
        <p:txBody>
          <a:bodyPr/>
          <a:lstStyle/>
          <a:p>
            <a:pPr marL="514350" lvl="0" indent="-514350" algn="just" rtl="1">
              <a:buNone/>
            </a:pPr>
            <a:r>
              <a:rPr lang="ar-IQ" dirty="0"/>
              <a:t>3- </a:t>
            </a:r>
            <a:r>
              <a:rPr lang="ar-SA" dirty="0"/>
              <a:t>تستخرج قيمة (ك) كما يأتي :- </a:t>
            </a:r>
            <a:endParaRPr lang="en-US" dirty="0"/>
          </a:p>
          <a:p>
            <a:endParaRPr lang="en-US" dirty="0"/>
          </a:p>
        </p:txBody>
      </p:sp>
      <p:graphicFrame>
        <p:nvGraphicFramePr>
          <p:cNvPr id="6" name="Content Placeholder 6"/>
          <p:cNvGraphicFramePr>
            <a:graphicFrameLocks/>
          </p:cNvGraphicFramePr>
          <p:nvPr/>
        </p:nvGraphicFramePr>
        <p:xfrm>
          <a:off x="381000" y="1066800"/>
          <a:ext cx="8534402" cy="1666240"/>
        </p:xfrm>
        <a:graphic>
          <a:graphicData uri="http://schemas.openxmlformats.org/drawingml/2006/table">
            <a:tbl>
              <a:tblPr firstRow="1" bandRow="1">
                <a:tableStyleId>{5940675A-B579-460E-94D1-54222C63F5DA}</a:tableStyleId>
              </a:tblPr>
              <a:tblGrid>
                <a:gridCol w="2057401">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2392393">
                  <a:extLst>
                    <a:ext uri="{9D8B030D-6E8A-4147-A177-3AD203B41FA5}">
                      <a16:colId xmlns:a16="http://schemas.microsoft.com/office/drawing/2014/main" val="20002"/>
                    </a:ext>
                  </a:extLst>
                </a:gridCol>
                <a:gridCol w="394350">
                  <a:extLst>
                    <a:ext uri="{9D8B030D-6E8A-4147-A177-3AD203B41FA5}">
                      <a16:colId xmlns:a16="http://schemas.microsoft.com/office/drawing/2014/main" val="20003"/>
                    </a:ext>
                  </a:extLst>
                </a:gridCol>
                <a:gridCol w="1886858">
                  <a:extLst>
                    <a:ext uri="{9D8B030D-6E8A-4147-A177-3AD203B41FA5}">
                      <a16:colId xmlns:a16="http://schemas.microsoft.com/office/drawing/2014/main" val="20004"/>
                    </a:ext>
                  </a:extLst>
                </a:gridCol>
                <a:gridCol w="1422400">
                  <a:extLst>
                    <a:ext uri="{9D8B030D-6E8A-4147-A177-3AD203B41FA5}">
                      <a16:colId xmlns:a16="http://schemas.microsoft.com/office/drawing/2014/main" val="20005"/>
                    </a:ext>
                  </a:extLst>
                </a:gridCol>
              </a:tblGrid>
              <a:tr h="685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مجـ</a:t>
                      </a:r>
                      <a:r>
                        <a:rPr lang="ar-IQ" sz="3600" baseline="0" dirty="0"/>
                        <a:t> ر</a:t>
                      </a:r>
                      <a:r>
                        <a:rPr lang="ar-IQ" sz="4000" strike="noStrike" spc="-300" baseline="30000" dirty="0">
                          <a:effectLst/>
                        </a:rPr>
                        <a:t>2  </a:t>
                      </a:r>
                      <a:r>
                        <a:rPr lang="ar-IQ" sz="4400" baseline="-25000" dirty="0"/>
                        <a:t>جـ</a:t>
                      </a:r>
                      <a:endParaRPr lang="en-US" sz="3600" strike="noStrike" spc="-300" baseline="-25000" dirty="0">
                        <a:effectLs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4000" dirty="0"/>
                        <a:t>=</a:t>
                      </a:r>
                      <a:endParaRPr lang="en-US" sz="4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مجـ</a:t>
                      </a:r>
                      <a:r>
                        <a:rPr lang="ar-IQ" sz="3600" baseline="0" dirty="0"/>
                        <a:t> ر</a:t>
                      </a:r>
                      <a:r>
                        <a:rPr lang="ar-IQ" sz="4000" strike="noStrike" spc="-300" baseline="30000" dirty="0">
                          <a:effectLst/>
                        </a:rPr>
                        <a:t>2  </a:t>
                      </a:r>
                      <a:r>
                        <a:rPr lang="ar-IQ" sz="4400" baseline="-25000" dirty="0"/>
                        <a:t>ب</a:t>
                      </a:r>
                      <a:endParaRPr lang="en-US" sz="3600" strike="noStrike" spc="-300" baseline="-25000" dirty="0">
                        <a:effectLs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مجـ</a:t>
                      </a:r>
                      <a:r>
                        <a:rPr lang="ar-IQ" sz="3600" baseline="0" dirty="0"/>
                        <a:t> </a:t>
                      </a:r>
                      <a:r>
                        <a:rPr lang="ar-IQ" sz="3600" baseline="30000" dirty="0"/>
                        <a:t>ر</a:t>
                      </a:r>
                      <a:r>
                        <a:rPr lang="ar-IQ" sz="4000" strike="noStrike" spc="-300" baseline="30000" dirty="0">
                          <a:effectLst/>
                        </a:rPr>
                        <a:t>2 </a:t>
                      </a:r>
                      <a:r>
                        <a:rPr lang="ar-IQ" sz="4000" strike="noStrike" spc="-300" baseline="-25000" dirty="0">
                          <a:effectLst/>
                        </a:rPr>
                        <a:t> </a:t>
                      </a:r>
                      <a:r>
                        <a:rPr lang="ar-IQ" sz="4400" baseline="-25000" dirty="0"/>
                        <a:t>أ</a:t>
                      </a:r>
                      <a:endParaRPr lang="en-US" sz="3600" strike="noStrike" spc="-300" baseline="-25000" dirty="0">
                        <a:effectLst/>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ك=</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80440">
                <a:tc>
                  <a:txBody>
                    <a:bodyPr/>
                    <a:lstStyle/>
                    <a:p>
                      <a:pPr algn="ctr"/>
                      <a:r>
                        <a:rPr lang="ar-IQ" sz="3600" dirty="0"/>
                        <a:t> ن </a:t>
                      </a:r>
                      <a:r>
                        <a:rPr lang="ar-IQ" sz="3600" baseline="-25000" dirty="0"/>
                        <a:t>جـ</a:t>
                      </a:r>
                      <a:endParaRPr lang="en-US" sz="3600" baseline="-250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a:p>
                  </a:txBody>
                  <a:tcPr/>
                </a:tc>
                <a:tc>
                  <a:txBody>
                    <a:bodyPr/>
                    <a:lstStyle/>
                    <a:p>
                      <a:pPr algn="ctr"/>
                      <a:r>
                        <a:rPr lang="ar-IQ" sz="3600" dirty="0"/>
                        <a:t> ن  </a:t>
                      </a:r>
                      <a:r>
                        <a:rPr lang="ar-IQ" sz="3600" baseline="-25000" dirty="0"/>
                        <a:t>ب</a:t>
                      </a:r>
                      <a:endParaRPr lang="en-US" sz="3600" baseline="-250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a:p>
                  </a:txBody>
                  <a:tcPr/>
                </a:tc>
                <a:tc>
                  <a:txBody>
                    <a:bodyPr/>
                    <a:lstStyle/>
                    <a:p>
                      <a:pPr algn="ctr"/>
                      <a:r>
                        <a:rPr lang="ar-IQ" sz="3600" dirty="0"/>
                        <a:t> ن </a:t>
                      </a:r>
                      <a:r>
                        <a:rPr lang="ar-IQ" sz="3600" baseline="-25000" dirty="0"/>
                        <a:t>أ</a:t>
                      </a:r>
                      <a:endParaRPr lang="en-US" sz="3600" baseline="-250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7" name="Content Placeholder 6"/>
          <p:cNvGraphicFramePr>
            <a:graphicFrameLocks/>
          </p:cNvGraphicFramePr>
          <p:nvPr>
            <p:extLst>
              <p:ext uri="{D42A27DB-BD31-4B8C-83A1-F6EECF244321}">
                <p14:modId xmlns:p14="http://schemas.microsoft.com/office/powerpoint/2010/main" val="3676329396"/>
              </p:ext>
            </p:extLst>
          </p:nvPr>
        </p:nvGraphicFramePr>
        <p:xfrm>
          <a:off x="1371600" y="2819400"/>
          <a:ext cx="6857999" cy="1280160"/>
        </p:xfrm>
        <a:graphic>
          <a:graphicData uri="http://schemas.openxmlformats.org/drawingml/2006/table">
            <a:tbl>
              <a:tblPr firstRow="1" bandRow="1">
                <a:tableStyleId>{5940675A-B579-460E-94D1-54222C63F5DA}</a:tableStyleId>
              </a:tblPr>
              <a:tblGrid>
                <a:gridCol w="1362445">
                  <a:extLst>
                    <a:ext uri="{9D8B030D-6E8A-4147-A177-3AD203B41FA5}">
                      <a16:colId xmlns:a16="http://schemas.microsoft.com/office/drawing/2014/main" val="20000"/>
                    </a:ext>
                  </a:extLst>
                </a:gridCol>
                <a:gridCol w="513649">
                  <a:extLst>
                    <a:ext uri="{9D8B030D-6E8A-4147-A177-3AD203B41FA5}">
                      <a16:colId xmlns:a16="http://schemas.microsoft.com/office/drawing/2014/main" val="20001"/>
                    </a:ext>
                  </a:extLst>
                </a:gridCol>
                <a:gridCol w="1484554">
                  <a:extLst>
                    <a:ext uri="{9D8B030D-6E8A-4147-A177-3AD203B41FA5}">
                      <a16:colId xmlns:a16="http://schemas.microsoft.com/office/drawing/2014/main" val="20002"/>
                    </a:ext>
                  </a:extLst>
                </a:gridCol>
                <a:gridCol w="754149">
                  <a:extLst>
                    <a:ext uri="{9D8B030D-6E8A-4147-A177-3AD203B41FA5}">
                      <a16:colId xmlns:a16="http://schemas.microsoft.com/office/drawing/2014/main" val="20003"/>
                    </a:ext>
                  </a:extLst>
                </a:gridCol>
                <a:gridCol w="1371601">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533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(42)</a:t>
                      </a:r>
                      <a:r>
                        <a:rPr lang="ar-IQ" sz="3600" baseline="30000" dirty="0"/>
                        <a:t>2</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(21)</a:t>
                      </a:r>
                      <a:r>
                        <a:rPr lang="ar-IQ" sz="3600" baseline="30000" dirty="0"/>
                        <a:t>2</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(28)</a:t>
                      </a:r>
                      <a:r>
                        <a:rPr lang="ar-IQ" sz="3600" baseline="30000" dirty="0"/>
                        <a:t>2</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a:txBody>
                    <a:bodyPr/>
                    <a:lstStyle/>
                    <a:p>
                      <a:pPr algn="ctr"/>
                      <a:r>
                        <a:rPr lang="ar-IQ" sz="3600" dirty="0"/>
                        <a:t>4</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ar-IQ" sz="3600" dirty="0"/>
                        <a:t>4</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en-US" sz="3600" dirty="0"/>
                        <a:t>5</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8" name="Content Placeholder 6"/>
          <p:cNvGraphicFramePr>
            <a:graphicFrameLocks/>
          </p:cNvGraphicFramePr>
          <p:nvPr/>
        </p:nvGraphicFramePr>
        <p:xfrm>
          <a:off x="1066800" y="5105400"/>
          <a:ext cx="7162799" cy="1066800"/>
        </p:xfrm>
        <a:graphic>
          <a:graphicData uri="http://schemas.openxmlformats.org/drawingml/2006/table">
            <a:tbl>
              <a:tblPr firstRow="1" bandRow="1">
                <a:tableStyleId>{5940675A-B579-460E-94D1-54222C63F5DA}</a:tableStyleId>
              </a:tblPr>
              <a:tblGrid>
                <a:gridCol w="1422998">
                  <a:extLst>
                    <a:ext uri="{9D8B030D-6E8A-4147-A177-3AD203B41FA5}">
                      <a16:colId xmlns:a16="http://schemas.microsoft.com/office/drawing/2014/main" val="20000"/>
                    </a:ext>
                  </a:extLst>
                </a:gridCol>
                <a:gridCol w="536478">
                  <a:extLst>
                    <a:ext uri="{9D8B030D-6E8A-4147-A177-3AD203B41FA5}">
                      <a16:colId xmlns:a16="http://schemas.microsoft.com/office/drawing/2014/main" val="20001"/>
                    </a:ext>
                  </a:extLst>
                </a:gridCol>
                <a:gridCol w="1550534">
                  <a:extLst>
                    <a:ext uri="{9D8B030D-6E8A-4147-A177-3AD203B41FA5}">
                      <a16:colId xmlns:a16="http://schemas.microsoft.com/office/drawing/2014/main" val="20002"/>
                    </a:ext>
                  </a:extLst>
                </a:gridCol>
                <a:gridCol w="376190">
                  <a:extLst>
                    <a:ext uri="{9D8B030D-6E8A-4147-A177-3AD203B41FA5}">
                      <a16:colId xmlns:a16="http://schemas.microsoft.com/office/drawing/2014/main" val="20003"/>
                    </a:ext>
                  </a:extLst>
                </a:gridCol>
                <a:gridCol w="1844038">
                  <a:extLst>
                    <a:ext uri="{9D8B030D-6E8A-4147-A177-3AD203B41FA5}">
                      <a16:colId xmlns:a16="http://schemas.microsoft.com/office/drawing/2014/main" val="20004"/>
                    </a:ext>
                  </a:extLst>
                </a:gridCol>
                <a:gridCol w="1432561">
                  <a:extLst>
                    <a:ext uri="{9D8B030D-6E8A-4147-A177-3AD203B41FA5}">
                      <a16:colId xmlns:a16="http://schemas.microsoft.com/office/drawing/2014/main" val="20005"/>
                    </a:ext>
                  </a:extLst>
                </a:gridCol>
              </a:tblGrid>
              <a:tr h="1066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441</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110.25</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156.80</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9" name="Content Placeholder 6"/>
          <p:cNvGraphicFramePr>
            <a:graphicFrameLocks/>
          </p:cNvGraphicFramePr>
          <p:nvPr/>
        </p:nvGraphicFramePr>
        <p:xfrm>
          <a:off x="4724400" y="6217920"/>
          <a:ext cx="2743199" cy="640080"/>
        </p:xfrm>
        <a:graphic>
          <a:graphicData uri="http://schemas.openxmlformats.org/drawingml/2006/table">
            <a:tbl>
              <a:tblPr firstRow="1" bandRow="1">
                <a:tableStyleId>{5940675A-B579-460E-94D1-54222C63F5DA}</a:tableStyleId>
              </a:tblPr>
              <a:tblGrid>
                <a:gridCol w="2194559">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tblGrid>
              <a:tr h="5334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IQ" sz="3600" dirty="0"/>
                        <a:t>708.05</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10" name="Content Placeholder 6"/>
          <p:cNvGraphicFramePr>
            <a:graphicFrameLocks/>
          </p:cNvGraphicFramePr>
          <p:nvPr/>
        </p:nvGraphicFramePr>
        <p:xfrm>
          <a:off x="1524000" y="3977640"/>
          <a:ext cx="6857999" cy="1280160"/>
        </p:xfrm>
        <a:graphic>
          <a:graphicData uri="http://schemas.openxmlformats.org/drawingml/2006/table">
            <a:tbl>
              <a:tblPr firstRow="1" bandRow="1">
                <a:tableStyleId>{5940675A-B579-460E-94D1-54222C63F5DA}</a:tableStyleId>
              </a:tblPr>
              <a:tblGrid>
                <a:gridCol w="1362445">
                  <a:extLst>
                    <a:ext uri="{9D8B030D-6E8A-4147-A177-3AD203B41FA5}">
                      <a16:colId xmlns:a16="http://schemas.microsoft.com/office/drawing/2014/main" val="20000"/>
                    </a:ext>
                  </a:extLst>
                </a:gridCol>
                <a:gridCol w="513649">
                  <a:extLst>
                    <a:ext uri="{9D8B030D-6E8A-4147-A177-3AD203B41FA5}">
                      <a16:colId xmlns:a16="http://schemas.microsoft.com/office/drawing/2014/main" val="20001"/>
                    </a:ext>
                  </a:extLst>
                </a:gridCol>
                <a:gridCol w="1484554">
                  <a:extLst>
                    <a:ext uri="{9D8B030D-6E8A-4147-A177-3AD203B41FA5}">
                      <a16:colId xmlns:a16="http://schemas.microsoft.com/office/drawing/2014/main" val="20002"/>
                    </a:ext>
                  </a:extLst>
                </a:gridCol>
                <a:gridCol w="754149">
                  <a:extLst>
                    <a:ext uri="{9D8B030D-6E8A-4147-A177-3AD203B41FA5}">
                      <a16:colId xmlns:a16="http://schemas.microsoft.com/office/drawing/2014/main" val="20003"/>
                    </a:ext>
                  </a:extLst>
                </a:gridCol>
                <a:gridCol w="1371601">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533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baseline="0" dirty="0"/>
                        <a:t>1764</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baseline="0" dirty="0"/>
                        <a:t>441</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784</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a:txBody>
                    <a:bodyPr/>
                    <a:lstStyle/>
                    <a:p>
                      <a:pPr algn="ctr"/>
                      <a:r>
                        <a:rPr lang="ar-IQ" sz="3600" dirty="0"/>
                        <a:t>4</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ar-IQ" sz="3600" dirty="0"/>
                        <a:t>4</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5</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381000"/>
            <a:ext cx="8229600" cy="762000"/>
          </a:xfrm>
        </p:spPr>
        <p:txBody>
          <a:bodyPr/>
          <a:lstStyle/>
          <a:p>
            <a:pPr marL="514350" lvl="0" indent="-514350" algn="just" rtl="1">
              <a:buNone/>
            </a:pPr>
            <a:r>
              <a:rPr lang="ar-IQ" dirty="0"/>
              <a:t>3- نعوض ومن المعادلة بالقيم الخاصة بكل منها وكما يأتي</a:t>
            </a:r>
            <a:r>
              <a:rPr lang="ar-SA" dirty="0"/>
              <a:t>:- </a:t>
            </a:r>
            <a:endParaRPr lang="en-US" dirty="0"/>
          </a:p>
          <a:p>
            <a:endParaRPr lang="en-US" dirty="0"/>
          </a:p>
        </p:txBody>
      </p:sp>
      <p:graphicFrame>
        <p:nvGraphicFramePr>
          <p:cNvPr id="5" name="Content Placeholder 6"/>
          <p:cNvGraphicFramePr>
            <a:graphicFrameLocks/>
          </p:cNvGraphicFramePr>
          <p:nvPr>
            <p:extLst>
              <p:ext uri="{D42A27DB-BD31-4B8C-83A1-F6EECF244321}">
                <p14:modId xmlns:p14="http://schemas.microsoft.com/office/powerpoint/2010/main" val="3807168273"/>
              </p:ext>
            </p:extLst>
          </p:nvPr>
        </p:nvGraphicFramePr>
        <p:xfrm>
          <a:off x="609601" y="1447800"/>
          <a:ext cx="6972028" cy="5029200"/>
        </p:xfrm>
        <a:graphic>
          <a:graphicData uri="http://schemas.openxmlformats.org/drawingml/2006/table">
            <a:tbl>
              <a:tblPr firstRow="1" bandRow="1">
                <a:tableStyleId>{5940675A-B579-460E-94D1-54222C63F5DA}</a:tableStyleId>
              </a:tblPr>
              <a:tblGrid>
                <a:gridCol w="2334838">
                  <a:extLst>
                    <a:ext uri="{9D8B030D-6E8A-4147-A177-3AD203B41FA5}">
                      <a16:colId xmlns:a16="http://schemas.microsoft.com/office/drawing/2014/main" val="20000"/>
                    </a:ext>
                  </a:extLst>
                </a:gridCol>
                <a:gridCol w="679423">
                  <a:extLst>
                    <a:ext uri="{9D8B030D-6E8A-4147-A177-3AD203B41FA5}">
                      <a16:colId xmlns:a16="http://schemas.microsoft.com/office/drawing/2014/main" val="20001"/>
                    </a:ext>
                  </a:extLst>
                </a:gridCol>
                <a:gridCol w="2121127">
                  <a:extLst>
                    <a:ext uri="{9D8B030D-6E8A-4147-A177-3AD203B41FA5}">
                      <a16:colId xmlns:a16="http://schemas.microsoft.com/office/drawing/2014/main" val="20002"/>
                    </a:ext>
                  </a:extLst>
                </a:gridCol>
                <a:gridCol w="1836640">
                  <a:extLst>
                    <a:ext uri="{9D8B030D-6E8A-4147-A177-3AD203B41FA5}">
                      <a16:colId xmlns:a16="http://schemas.microsoft.com/office/drawing/2014/main" val="20003"/>
                    </a:ext>
                  </a:extLst>
                </a:gridCol>
              </a:tblGrid>
              <a:tr h="2514600">
                <a:tc rowSpan="2">
                  <a:txBody>
                    <a:bodyPr/>
                    <a:lstStyle/>
                    <a:p>
                      <a:pPr algn="r"/>
                      <a:r>
                        <a:rPr lang="ar-IQ" sz="3600" dirty="0"/>
                        <a:t>3(ن+1)</a:t>
                      </a:r>
                      <a:r>
                        <a:rPr lang="ar-IQ" sz="3600" baseline="0" dirty="0"/>
                        <a:t> </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12 ك</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6000" baseline="30000" dirty="0"/>
                        <a:t>هـ</a:t>
                      </a:r>
                      <a:r>
                        <a:rPr lang="ar-IQ" sz="6000" baseline="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14600">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ن(ن+1)</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6" name="Content Placeholder 6"/>
          <p:cNvGraphicFramePr>
            <a:graphicFrameLocks/>
          </p:cNvGraphicFramePr>
          <p:nvPr/>
        </p:nvGraphicFramePr>
        <p:xfrm>
          <a:off x="914400" y="2819400"/>
          <a:ext cx="6972028" cy="1280160"/>
        </p:xfrm>
        <a:graphic>
          <a:graphicData uri="http://schemas.openxmlformats.org/drawingml/2006/table">
            <a:tbl>
              <a:tblPr firstRow="1" bandRow="1">
                <a:tableStyleId>{5940675A-B579-460E-94D1-54222C63F5DA}</a:tableStyleId>
              </a:tblPr>
              <a:tblGrid>
                <a:gridCol w="2424243">
                  <a:extLst>
                    <a:ext uri="{9D8B030D-6E8A-4147-A177-3AD203B41FA5}">
                      <a16:colId xmlns:a16="http://schemas.microsoft.com/office/drawing/2014/main" val="20000"/>
                    </a:ext>
                  </a:extLst>
                </a:gridCol>
                <a:gridCol w="242757">
                  <a:extLst>
                    <a:ext uri="{9D8B030D-6E8A-4147-A177-3AD203B41FA5}">
                      <a16:colId xmlns:a16="http://schemas.microsoft.com/office/drawing/2014/main" val="20001"/>
                    </a:ext>
                  </a:extLst>
                </a:gridCol>
                <a:gridCol w="2933429">
                  <a:extLst>
                    <a:ext uri="{9D8B030D-6E8A-4147-A177-3AD203B41FA5}">
                      <a16:colId xmlns:a16="http://schemas.microsoft.com/office/drawing/2014/main" val="20002"/>
                    </a:ext>
                  </a:extLst>
                </a:gridCol>
                <a:gridCol w="1371599">
                  <a:extLst>
                    <a:ext uri="{9D8B030D-6E8A-4147-A177-3AD203B41FA5}">
                      <a16:colId xmlns:a16="http://schemas.microsoft.com/office/drawing/2014/main" val="20003"/>
                    </a:ext>
                  </a:extLst>
                </a:gridCol>
              </a:tblGrid>
              <a:tr h="533400">
                <a:tc rowSpan="2">
                  <a:txBody>
                    <a:bodyPr/>
                    <a:lstStyle/>
                    <a:p>
                      <a:pPr algn="r"/>
                      <a:r>
                        <a:rPr lang="ar-IQ" sz="3600" dirty="0"/>
                        <a:t>3(13+1)</a:t>
                      </a:r>
                      <a:r>
                        <a:rPr lang="ar-IQ" sz="3600" baseline="0" dirty="0"/>
                        <a:t> </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(12) (</a:t>
                      </a:r>
                      <a:r>
                        <a:rPr lang="ar-IQ" sz="3600" dirty="0"/>
                        <a:t>708.05</a:t>
                      </a:r>
                      <a:r>
                        <a:rPr lang="ar-IQ" sz="3600" baseline="0" dirty="0"/>
                        <a:t>)</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6000" baseline="3000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 (13)(13+1)</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7" name="Content Placeholder 6"/>
          <p:cNvGraphicFramePr>
            <a:graphicFrameLocks/>
          </p:cNvGraphicFramePr>
          <p:nvPr/>
        </p:nvGraphicFramePr>
        <p:xfrm>
          <a:off x="762000" y="4191000"/>
          <a:ext cx="7238999" cy="1280160"/>
        </p:xfrm>
        <a:graphic>
          <a:graphicData uri="http://schemas.openxmlformats.org/drawingml/2006/table">
            <a:tbl>
              <a:tblPr firstRow="1" bandRow="1">
                <a:tableStyleId>{5940675A-B579-460E-94D1-54222C63F5DA}</a:tableStyleId>
              </a:tblPr>
              <a:tblGrid>
                <a:gridCol w="2424243">
                  <a:extLst>
                    <a:ext uri="{9D8B030D-6E8A-4147-A177-3AD203B41FA5}">
                      <a16:colId xmlns:a16="http://schemas.microsoft.com/office/drawing/2014/main" val="20000"/>
                    </a:ext>
                  </a:extLst>
                </a:gridCol>
                <a:gridCol w="705439">
                  <a:extLst>
                    <a:ext uri="{9D8B030D-6E8A-4147-A177-3AD203B41FA5}">
                      <a16:colId xmlns:a16="http://schemas.microsoft.com/office/drawing/2014/main" val="20001"/>
                    </a:ext>
                  </a:extLst>
                </a:gridCol>
                <a:gridCol w="2202349">
                  <a:extLst>
                    <a:ext uri="{9D8B030D-6E8A-4147-A177-3AD203B41FA5}">
                      <a16:colId xmlns:a16="http://schemas.microsoft.com/office/drawing/2014/main" val="20002"/>
                    </a:ext>
                  </a:extLst>
                </a:gridCol>
                <a:gridCol w="1906968">
                  <a:extLst>
                    <a:ext uri="{9D8B030D-6E8A-4147-A177-3AD203B41FA5}">
                      <a16:colId xmlns:a16="http://schemas.microsoft.com/office/drawing/2014/main" val="20003"/>
                    </a:ext>
                  </a:extLst>
                </a:gridCol>
              </a:tblGrid>
              <a:tr h="533400">
                <a:tc rowSpan="2">
                  <a:txBody>
                    <a:bodyPr/>
                    <a:lstStyle/>
                    <a:p>
                      <a:pPr algn="r"/>
                      <a:r>
                        <a:rPr lang="ar-IQ" sz="3600" dirty="0"/>
                        <a:t>42</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8496.6</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6000" baseline="30000" dirty="0"/>
                        <a:t>هـ</a:t>
                      </a:r>
                      <a:r>
                        <a:rPr lang="ar-IQ" sz="6000" baseline="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182</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8" name="Content Placeholder 6"/>
          <p:cNvGraphicFramePr>
            <a:graphicFrameLocks/>
          </p:cNvGraphicFramePr>
          <p:nvPr/>
        </p:nvGraphicFramePr>
        <p:xfrm>
          <a:off x="914400" y="5577840"/>
          <a:ext cx="7238999" cy="1066800"/>
        </p:xfrm>
        <a:graphic>
          <a:graphicData uri="http://schemas.openxmlformats.org/drawingml/2006/table">
            <a:tbl>
              <a:tblPr firstRow="1" bandRow="1">
                <a:tableStyleId>{5940675A-B579-460E-94D1-54222C63F5DA}</a:tableStyleId>
              </a:tblPr>
              <a:tblGrid>
                <a:gridCol w="2819400">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2284031">
                  <a:extLst>
                    <a:ext uri="{9D8B030D-6E8A-4147-A177-3AD203B41FA5}">
                      <a16:colId xmlns:a16="http://schemas.microsoft.com/office/drawing/2014/main" val="20002"/>
                    </a:ext>
                  </a:extLst>
                </a:gridCol>
                <a:gridCol w="1906968">
                  <a:extLst>
                    <a:ext uri="{9D8B030D-6E8A-4147-A177-3AD203B41FA5}">
                      <a16:colId xmlns:a16="http://schemas.microsoft.com/office/drawing/2014/main" val="20003"/>
                    </a:ext>
                  </a:extLst>
                </a:gridCol>
              </a:tblGrid>
              <a:tr h="1066800">
                <a:tc>
                  <a:txBody>
                    <a:bodyPr/>
                    <a:lstStyle/>
                    <a:p>
                      <a:pPr algn="r"/>
                      <a:r>
                        <a:rPr lang="ar-IQ" sz="3600" dirty="0"/>
                        <a:t> 42= 4.685</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46.685</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ar-IQ" sz="6000" baseline="30000" dirty="0"/>
                        <a:t> </a:t>
                      </a:r>
                      <a:r>
                        <a:rPr lang="ar-IQ" sz="6000" baseline="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justLow" rtl="1"/>
            <a:r>
              <a:rPr lang="ar-IQ" b="1" dirty="0"/>
              <a:t>وحيث ان القيمة المحسوبة (4.685) أصغر من القيمة النظرية (5.657) لايمكننا رفض الفرضية الصفرية التي تقول بعدم وجود فرق بين المجموعات الثلاث: </a:t>
            </a:r>
            <a:br>
              <a:rPr lang="ar-IQ" b="1" dirty="0"/>
            </a:br>
            <a:r>
              <a:rPr lang="ar-IQ" b="1" dirty="0"/>
              <a:t>وما يمكن استنتاجه ان المجموعات الثلاث متشاتبهة في استجاباتها المتعلقة بالاتجاه نحو عمل المرأة . فهي ثلاث عينات مسحوبة من نفس المجتمع.</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1"/>
            <a:ext cx="7924800" cy="1524000"/>
          </a:xfrm>
        </p:spPr>
        <p:txBody>
          <a:bodyPr>
            <a:normAutofit/>
          </a:bodyPr>
          <a:lstStyle/>
          <a:p>
            <a:r>
              <a:rPr lang="ar-IQ" b="1" dirty="0"/>
              <a:t>تحليل التباين من الدرجة الاولى </a:t>
            </a:r>
            <a:br>
              <a:rPr lang="en-US" b="1" dirty="0"/>
            </a:br>
            <a:r>
              <a:rPr lang="ar-IQ" b="1" dirty="0"/>
              <a:t>لـ ”كروسكال واليز“</a:t>
            </a:r>
            <a:endParaRPr lang="en-US" b="1" dirty="0"/>
          </a:p>
        </p:txBody>
      </p:sp>
      <p:sp>
        <p:nvSpPr>
          <p:cNvPr id="8" name="Subtitle 7"/>
          <p:cNvSpPr>
            <a:spLocks noGrp="1"/>
          </p:cNvSpPr>
          <p:nvPr>
            <p:ph type="subTitle" idx="1"/>
          </p:nvPr>
        </p:nvSpPr>
        <p:spPr>
          <a:xfrm>
            <a:off x="609600" y="1752600"/>
            <a:ext cx="8153400" cy="4876800"/>
          </a:xfrm>
        </p:spPr>
        <p:txBody>
          <a:bodyPr>
            <a:normAutofit fontScale="92500" lnSpcReduction="20000"/>
          </a:bodyPr>
          <a:lstStyle/>
          <a:p>
            <a:pPr marL="514350" lvl="0" indent="-514350" algn="just" rtl="1">
              <a:buFont typeface="+mj-lt"/>
              <a:buAutoNum type="arabicPeriod"/>
            </a:pPr>
            <a:r>
              <a:rPr lang="ar-SA" b="1" dirty="0">
                <a:solidFill>
                  <a:srgbClr val="FF0000"/>
                </a:solidFill>
              </a:rPr>
              <a:t>تختبر مدى وجود فروق ذات دلالة احصائية بين ثلاث مجموعات أو أكثر من المجموعات ذات البيانات الرتبية او التي يمكن ترتيبها.</a:t>
            </a:r>
            <a:endParaRPr lang="en-US" b="1" dirty="0">
              <a:solidFill>
                <a:srgbClr val="FF0000"/>
              </a:solidFill>
            </a:endParaRPr>
          </a:p>
          <a:p>
            <a:pPr marL="514350" lvl="0" indent="-514350" algn="just" rtl="1">
              <a:buFont typeface="+mj-lt"/>
              <a:buAutoNum type="arabicPeriod"/>
            </a:pPr>
            <a:r>
              <a:rPr lang="ar-SA" b="1" dirty="0">
                <a:solidFill>
                  <a:srgbClr val="FF0000"/>
                </a:solidFill>
              </a:rPr>
              <a:t>يتطلب استخدام هذه الطريقة الاحصائية ترتيب البيانات الخاصة بجميع العينات موضوع الدراسة ترتيباً تصاعدياً وكأنها عينة واحدة حيث تعطي اصغر درجة للرتبة الاولى والدرجة التي تليها في أي عينة كانت تعطي الرتبة الثانية.</a:t>
            </a:r>
            <a:endParaRPr lang="en-US" b="1" dirty="0">
              <a:solidFill>
                <a:srgbClr val="FF0000"/>
              </a:solidFill>
            </a:endParaRPr>
          </a:p>
          <a:p>
            <a:pPr marL="514350" lvl="0" indent="-514350" algn="just" rtl="1">
              <a:buFont typeface="+mj-lt"/>
              <a:buAutoNum type="arabicPeriod"/>
            </a:pPr>
            <a:r>
              <a:rPr lang="ar-SA" b="1" dirty="0">
                <a:solidFill>
                  <a:srgbClr val="FF0000"/>
                </a:solidFill>
              </a:rPr>
              <a:t>تجمع الراتب الخاصة بكل عينة وتفترض هذه الطريقة انه اذا كانت العينات جميعاً مسحوبة من نفس المجتمع فانه يتوقع ان يكون متوسط الرتب لكل عينة متساوياً مع متوسط الرتب للعينات الاخرى كما يكون متوسط</a:t>
            </a:r>
            <a:r>
              <a:rPr lang="ar-IQ" b="1" dirty="0">
                <a:solidFill>
                  <a:srgbClr val="FF0000"/>
                </a:solidFill>
              </a:rPr>
              <a:t> مجموع الرتب </a:t>
            </a:r>
            <a:r>
              <a:rPr lang="ar-SA" b="1" dirty="0">
                <a:solidFill>
                  <a:srgbClr val="FF0000"/>
                </a:solidFill>
              </a:rPr>
              <a:t>كلها مساوياً لمتوسط عدد الرتب.</a:t>
            </a:r>
            <a:endParaRPr lang="en-US"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ar-IQ" b="1" dirty="0">
                <a:solidFill>
                  <a:srgbClr val="FF0000"/>
                </a:solidFill>
              </a:rPr>
            </a:br>
            <a:r>
              <a:rPr lang="ar-IQ" b="1" dirty="0">
                <a:solidFill>
                  <a:srgbClr val="FF0000"/>
                </a:solidFill>
              </a:rPr>
              <a:t>الرتب الخاصة بدرجات ثلاث عينات</a:t>
            </a:r>
            <a:endParaRPr lang="en-US" b="1" dirty="0">
              <a:solidFill>
                <a:srgbClr val="FF0000"/>
              </a:solidFill>
            </a:endParaRPr>
          </a:p>
        </p:txBody>
      </p:sp>
      <p:graphicFrame>
        <p:nvGraphicFramePr>
          <p:cNvPr id="4" name="Content Placeholder 3"/>
          <p:cNvGraphicFramePr>
            <a:graphicFrameLocks noGrp="1"/>
          </p:cNvGraphicFramePr>
          <p:nvPr>
            <p:ph idx="1"/>
          </p:nvPr>
        </p:nvGraphicFramePr>
        <p:xfrm>
          <a:off x="457200" y="1600200"/>
          <a:ext cx="8153400" cy="4577080"/>
        </p:xfrm>
        <a:graphic>
          <a:graphicData uri="http://schemas.openxmlformats.org/drawingml/2006/table">
            <a:tbl>
              <a:tblPr firstRow="1" bandRow="1">
                <a:tableStyleId>{BC89EF96-8CEA-46FF-86C4-4CE0E7609802}</a:tableStyleId>
              </a:tblPr>
              <a:tblGrid>
                <a:gridCol w="20383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gridCol w="2038350">
                  <a:extLst>
                    <a:ext uri="{9D8B030D-6E8A-4147-A177-3AD203B41FA5}">
                      <a16:colId xmlns:a16="http://schemas.microsoft.com/office/drawing/2014/main" val="20003"/>
                    </a:ext>
                  </a:extLst>
                </a:gridCol>
              </a:tblGrid>
              <a:tr h="370840">
                <a:tc>
                  <a:txBody>
                    <a:bodyPr/>
                    <a:lstStyle/>
                    <a:p>
                      <a:pPr algn="ctr"/>
                      <a:r>
                        <a:rPr lang="ar-IQ" sz="4000" dirty="0"/>
                        <a:t>العينة</a:t>
                      </a:r>
                      <a:r>
                        <a:rPr lang="ar-IQ" sz="4000" baseline="0" dirty="0"/>
                        <a:t> (جـ)</a:t>
                      </a:r>
                      <a:endParaRPr lang="en-US" sz="4000" dirty="0"/>
                    </a:p>
                  </a:txBody>
                  <a:tcPr/>
                </a:tc>
                <a:tc>
                  <a:txBody>
                    <a:bodyPr/>
                    <a:lstStyle/>
                    <a:p>
                      <a:pPr algn="ctr"/>
                      <a:r>
                        <a:rPr lang="ar-IQ" sz="4000" dirty="0"/>
                        <a:t>ـالعينة (ب)</a:t>
                      </a:r>
                      <a:endParaRPr lang="en-US" sz="4000" dirty="0"/>
                    </a:p>
                  </a:txBody>
                  <a:tcPr/>
                </a:tc>
                <a:tc>
                  <a:txBody>
                    <a:bodyPr/>
                    <a:lstStyle/>
                    <a:p>
                      <a:pPr algn="ctr"/>
                      <a:r>
                        <a:rPr lang="ar-IQ" sz="4000" dirty="0"/>
                        <a:t>العينة (أ)</a:t>
                      </a:r>
                      <a:endParaRPr lang="en-US" sz="4000" dirty="0"/>
                    </a:p>
                  </a:txBody>
                  <a:tcPr/>
                </a:tc>
                <a:tc>
                  <a:txBody>
                    <a:bodyPr/>
                    <a:lstStyle/>
                    <a:p>
                      <a:pPr algn="ctr"/>
                      <a:r>
                        <a:rPr lang="ar-IQ" sz="4000" dirty="0"/>
                        <a:t>الرتب</a:t>
                      </a:r>
                      <a:endParaRPr lang="en-US" sz="4000" dirty="0"/>
                    </a:p>
                  </a:txBody>
                  <a:tcPr/>
                </a:tc>
                <a:extLst>
                  <a:ext uri="{0D108BD9-81ED-4DB2-BD59-A6C34878D82A}">
                    <a16:rowId xmlns:a16="http://schemas.microsoft.com/office/drawing/2014/main" val="10000"/>
                  </a:ext>
                </a:extLst>
              </a:tr>
              <a:tr h="370840">
                <a:tc>
                  <a:txBody>
                    <a:bodyPr/>
                    <a:lstStyle/>
                    <a:p>
                      <a:pPr algn="ctr"/>
                      <a:r>
                        <a:rPr lang="ar-IQ" sz="4000" dirty="0"/>
                        <a:t>3</a:t>
                      </a:r>
                      <a:endParaRPr lang="en-US" sz="4000" b="1" dirty="0">
                        <a:solidFill>
                          <a:srgbClr val="FF0000"/>
                        </a:solidFill>
                      </a:endParaRPr>
                    </a:p>
                  </a:txBody>
                  <a:tcPr/>
                </a:tc>
                <a:tc>
                  <a:txBody>
                    <a:bodyPr/>
                    <a:lstStyle/>
                    <a:p>
                      <a:pPr algn="ctr"/>
                      <a:r>
                        <a:rPr lang="ar-IQ" sz="4000" dirty="0"/>
                        <a:t>2</a:t>
                      </a:r>
                      <a:endParaRPr lang="en-US" sz="4000" b="1" dirty="0">
                        <a:solidFill>
                          <a:srgbClr val="FF0000"/>
                        </a:solidFill>
                      </a:endParaRPr>
                    </a:p>
                  </a:txBody>
                  <a:tcPr/>
                </a:tc>
                <a:tc>
                  <a:txBody>
                    <a:bodyPr/>
                    <a:lstStyle/>
                    <a:p>
                      <a:pPr algn="ctr"/>
                      <a:r>
                        <a:rPr lang="ar-IQ" sz="4000" dirty="0"/>
                        <a:t>1</a:t>
                      </a:r>
                      <a:endParaRPr lang="en-US" sz="4000" b="1" dirty="0">
                        <a:solidFill>
                          <a:srgbClr val="FF0000"/>
                        </a:solidFill>
                      </a:endParaRPr>
                    </a:p>
                  </a:txBody>
                  <a:tcPr/>
                </a:tc>
                <a:tc>
                  <a:txBody>
                    <a:bodyPr/>
                    <a:lstStyle/>
                    <a:p>
                      <a:pPr algn="ctr"/>
                      <a:endParaRPr lang="en-US" sz="4000" b="1" dirty="0">
                        <a:solidFill>
                          <a:srgbClr val="FF0000"/>
                        </a:solidFill>
                      </a:endParaRPr>
                    </a:p>
                  </a:txBody>
                  <a:tcPr/>
                </a:tc>
                <a:extLst>
                  <a:ext uri="{0D108BD9-81ED-4DB2-BD59-A6C34878D82A}">
                    <a16:rowId xmlns:a16="http://schemas.microsoft.com/office/drawing/2014/main" val="10001"/>
                  </a:ext>
                </a:extLst>
              </a:tr>
              <a:tr h="370840">
                <a:tc>
                  <a:txBody>
                    <a:bodyPr/>
                    <a:lstStyle/>
                    <a:p>
                      <a:pPr algn="ctr"/>
                      <a:r>
                        <a:rPr lang="ar-IQ" sz="4000" dirty="0"/>
                        <a:t>4</a:t>
                      </a:r>
                      <a:endParaRPr lang="en-US" sz="4000" b="1" dirty="0">
                        <a:solidFill>
                          <a:srgbClr val="FF0000"/>
                        </a:solidFill>
                      </a:endParaRPr>
                    </a:p>
                  </a:txBody>
                  <a:tcPr/>
                </a:tc>
                <a:tc>
                  <a:txBody>
                    <a:bodyPr/>
                    <a:lstStyle/>
                    <a:p>
                      <a:pPr algn="ctr"/>
                      <a:r>
                        <a:rPr lang="ar-IQ" sz="4000" dirty="0"/>
                        <a:t>5</a:t>
                      </a:r>
                      <a:endParaRPr lang="en-US" sz="4000" b="1" dirty="0">
                        <a:solidFill>
                          <a:srgbClr val="FF0000"/>
                        </a:solidFill>
                      </a:endParaRPr>
                    </a:p>
                  </a:txBody>
                  <a:tcPr/>
                </a:tc>
                <a:tc>
                  <a:txBody>
                    <a:bodyPr/>
                    <a:lstStyle/>
                    <a:p>
                      <a:pPr algn="ctr"/>
                      <a:r>
                        <a:rPr lang="ar-IQ" sz="4000" dirty="0"/>
                        <a:t>6</a:t>
                      </a:r>
                      <a:endParaRPr lang="en-US" sz="4000" b="1" dirty="0">
                        <a:solidFill>
                          <a:srgbClr val="FF0000"/>
                        </a:solidFill>
                      </a:endParaRPr>
                    </a:p>
                  </a:txBody>
                  <a:tcPr/>
                </a:tc>
                <a:tc>
                  <a:txBody>
                    <a:bodyPr/>
                    <a:lstStyle/>
                    <a:p>
                      <a:pPr algn="ctr"/>
                      <a:endParaRPr lang="en-US" sz="4000" b="1" dirty="0">
                        <a:solidFill>
                          <a:srgbClr val="FF0000"/>
                        </a:solidFill>
                      </a:endParaRPr>
                    </a:p>
                  </a:txBody>
                  <a:tcPr/>
                </a:tc>
                <a:extLst>
                  <a:ext uri="{0D108BD9-81ED-4DB2-BD59-A6C34878D82A}">
                    <a16:rowId xmlns:a16="http://schemas.microsoft.com/office/drawing/2014/main" val="10002"/>
                  </a:ext>
                </a:extLst>
              </a:tr>
              <a:tr h="370840">
                <a:tc>
                  <a:txBody>
                    <a:bodyPr/>
                    <a:lstStyle/>
                    <a:p>
                      <a:pPr algn="ctr"/>
                      <a:r>
                        <a:rPr lang="ar-IQ" sz="4000" dirty="0"/>
                        <a:t>7</a:t>
                      </a:r>
                      <a:endParaRPr lang="en-US" sz="4000" b="1" dirty="0">
                        <a:solidFill>
                          <a:srgbClr val="FF0000"/>
                        </a:solidFill>
                      </a:endParaRPr>
                    </a:p>
                  </a:txBody>
                  <a:tcPr/>
                </a:tc>
                <a:tc>
                  <a:txBody>
                    <a:bodyPr/>
                    <a:lstStyle/>
                    <a:p>
                      <a:pPr algn="ctr"/>
                      <a:r>
                        <a:rPr lang="ar-IQ" sz="4000" dirty="0"/>
                        <a:t>8</a:t>
                      </a:r>
                      <a:endParaRPr lang="en-US" sz="4000" b="1" dirty="0">
                        <a:solidFill>
                          <a:srgbClr val="FF0000"/>
                        </a:solidFill>
                      </a:endParaRPr>
                    </a:p>
                  </a:txBody>
                  <a:tcPr/>
                </a:tc>
                <a:tc>
                  <a:txBody>
                    <a:bodyPr/>
                    <a:lstStyle/>
                    <a:p>
                      <a:pPr algn="ctr"/>
                      <a:r>
                        <a:rPr lang="ar-IQ" sz="4000" dirty="0"/>
                        <a:t>9</a:t>
                      </a:r>
                      <a:endParaRPr lang="en-US" sz="4000" b="1" dirty="0">
                        <a:solidFill>
                          <a:srgbClr val="FF0000"/>
                        </a:solidFill>
                      </a:endParaRPr>
                    </a:p>
                  </a:txBody>
                  <a:tcPr/>
                </a:tc>
                <a:tc>
                  <a:txBody>
                    <a:bodyPr/>
                    <a:lstStyle/>
                    <a:p>
                      <a:pPr algn="ctr"/>
                      <a:endParaRPr lang="en-US" sz="4000" b="1" dirty="0">
                        <a:solidFill>
                          <a:srgbClr val="FF0000"/>
                        </a:solidFill>
                      </a:endParaRPr>
                    </a:p>
                  </a:txBody>
                  <a:tcPr/>
                </a:tc>
                <a:extLst>
                  <a:ext uri="{0D108BD9-81ED-4DB2-BD59-A6C34878D82A}">
                    <a16:rowId xmlns:a16="http://schemas.microsoft.com/office/drawing/2014/main" val="10003"/>
                  </a:ext>
                </a:extLst>
              </a:tr>
              <a:tr h="370840">
                <a:tc>
                  <a:txBody>
                    <a:bodyPr/>
                    <a:lstStyle/>
                    <a:p>
                      <a:pPr algn="ctr"/>
                      <a:r>
                        <a:rPr lang="ar-IQ" sz="4000" dirty="0"/>
                        <a:t>12</a:t>
                      </a:r>
                      <a:endParaRPr lang="en-US" sz="4000" b="1" dirty="0">
                        <a:solidFill>
                          <a:srgbClr val="FF0000"/>
                        </a:solidFill>
                      </a:endParaRPr>
                    </a:p>
                  </a:txBody>
                  <a:tcPr/>
                </a:tc>
                <a:tc>
                  <a:txBody>
                    <a:bodyPr/>
                    <a:lstStyle/>
                    <a:p>
                      <a:pPr algn="ctr"/>
                      <a:r>
                        <a:rPr lang="ar-IQ" sz="4000" dirty="0"/>
                        <a:t>11</a:t>
                      </a:r>
                      <a:endParaRPr lang="en-US" sz="4000" b="1" dirty="0">
                        <a:solidFill>
                          <a:srgbClr val="FF0000"/>
                        </a:solidFill>
                      </a:endParaRPr>
                    </a:p>
                  </a:txBody>
                  <a:tcPr/>
                </a:tc>
                <a:tc>
                  <a:txBody>
                    <a:bodyPr/>
                    <a:lstStyle/>
                    <a:p>
                      <a:pPr algn="ctr"/>
                      <a:r>
                        <a:rPr lang="ar-IQ" sz="4000" dirty="0"/>
                        <a:t>10</a:t>
                      </a:r>
                      <a:endParaRPr lang="en-US" sz="4000" b="1" dirty="0">
                        <a:solidFill>
                          <a:srgbClr val="FF0000"/>
                        </a:solidFill>
                      </a:endParaRPr>
                    </a:p>
                  </a:txBody>
                  <a:tcPr/>
                </a:tc>
                <a:tc>
                  <a:txBody>
                    <a:bodyPr/>
                    <a:lstStyle/>
                    <a:p>
                      <a:pPr algn="ctr"/>
                      <a:endParaRPr lang="en-US" sz="4000" b="1" dirty="0">
                        <a:solidFill>
                          <a:srgbClr val="FF0000"/>
                        </a:solidFill>
                      </a:endParaRPr>
                    </a:p>
                  </a:txBody>
                  <a:tcPr/>
                </a:tc>
                <a:extLst>
                  <a:ext uri="{0D108BD9-81ED-4DB2-BD59-A6C34878D82A}">
                    <a16:rowId xmlns:a16="http://schemas.microsoft.com/office/drawing/2014/main" val="10004"/>
                  </a:ext>
                </a:extLst>
              </a:tr>
              <a:tr h="370840">
                <a:tc>
                  <a:txBody>
                    <a:bodyPr/>
                    <a:lstStyle/>
                    <a:p>
                      <a:pPr algn="ctr"/>
                      <a:r>
                        <a:rPr lang="ar-IQ" sz="4000" dirty="0"/>
                        <a:t>26</a:t>
                      </a:r>
                      <a:endParaRPr lang="en-US" sz="4000" b="1" dirty="0">
                        <a:solidFill>
                          <a:srgbClr val="FF0000"/>
                        </a:solidFill>
                      </a:endParaRPr>
                    </a:p>
                  </a:txBody>
                  <a:tcPr/>
                </a:tc>
                <a:tc>
                  <a:txBody>
                    <a:bodyPr/>
                    <a:lstStyle/>
                    <a:p>
                      <a:pPr algn="ctr"/>
                      <a:r>
                        <a:rPr lang="ar-IQ" sz="4000" dirty="0"/>
                        <a:t>26</a:t>
                      </a:r>
                      <a:endParaRPr lang="en-US" sz="4000" b="1" dirty="0">
                        <a:solidFill>
                          <a:srgbClr val="FF0000"/>
                        </a:solidFill>
                      </a:endParaRPr>
                    </a:p>
                  </a:txBody>
                  <a:tcPr/>
                </a:tc>
                <a:tc>
                  <a:txBody>
                    <a:bodyPr/>
                    <a:lstStyle/>
                    <a:p>
                      <a:pPr algn="ctr"/>
                      <a:r>
                        <a:rPr lang="ar-IQ" sz="4000" dirty="0"/>
                        <a:t>26</a:t>
                      </a:r>
                      <a:endParaRPr lang="en-US" sz="4000" b="1" dirty="0">
                        <a:solidFill>
                          <a:srgbClr val="FF0000"/>
                        </a:solidFill>
                      </a:endParaRPr>
                    </a:p>
                  </a:txBody>
                  <a:tcPr/>
                </a:tc>
                <a:tc>
                  <a:txBody>
                    <a:bodyPr/>
                    <a:lstStyle/>
                    <a:p>
                      <a:pPr algn="ctr"/>
                      <a:r>
                        <a:rPr lang="ar-IQ" sz="4000" dirty="0"/>
                        <a:t>المجموع</a:t>
                      </a:r>
                      <a:endParaRPr lang="en-US" sz="4000" b="1" dirty="0">
                        <a:solidFill>
                          <a:srgbClr val="FF0000"/>
                        </a:solidFill>
                      </a:endParaRPr>
                    </a:p>
                  </a:txBody>
                  <a:tcPr/>
                </a:tc>
                <a:extLst>
                  <a:ext uri="{0D108BD9-81ED-4DB2-BD59-A6C34878D82A}">
                    <a16:rowId xmlns:a16="http://schemas.microsoft.com/office/drawing/2014/main" val="1000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ar-IQ" dirty="0"/>
              <a:t>1- فأن / مجـ ر ا = </a:t>
            </a:r>
            <a:br>
              <a:rPr lang="ar-IQ" dirty="0"/>
            </a:br>
            <a:r>
              <a:rPr lang="ar-IQ" dirty="0"/>
              <a:t>1 + 6 +9 +10+2+5+8+11+3+4+7+ 12 </a:t>
            </a:r>
            <a:br>
              <a:rPr lang="ar-IQ" dirty="0"/>
            </a:br>
            <a:r>
              <a:rPr lang="ar-IQ" dirty="0"/>
              <a:t>= 78</a:t>
            </a:r>
            <a:endParaRPr lang="en-US" dirty="0"/>
          </a:p>
        </p:txBody>
      </p:sp>
      <p:graphicFrame>
        <p:nvGraphicFramePr>
          <p:cNvPr id="7" name="Content Placeholder 6"/>
          <p:cNvGraphicFramePr>
            <a:graphicFrameLocks noGrp="1"/>
          </p:cNvGraphicFramePr>
          <p:nvPr>
            <p:ph idx="1"/>
          </p:nvPr>
        </p:nvGraphicFramePr>
        <p:xfrm>
          <a:off x="838200" y="1981200"/>
          <a:ext cx="7467600" cy="1371600"/>
        </p:xfrm>
        <a:graphic>
          <a:graphicData uri="http://schemas.openxmlformats.org/drawingml/2006/table">
            <a:tbl>
              <a:tblPr firstRow="1" bandRow="1">
                <a:tableStyleId>{5940675A-B579-460E-94D1-54222C63F5DA}</a:tableStyleId>
              </a:tblPr>
              <a:tblGrid>
                <a:gridCol w="1493520">
                  <a:extLst>
                    <a:ext uri="{9D8B030D-6E8A-4147-A177-3AD203B41FA5}">
                      <a16:colId xmlns:a16="http://schemas.microsoft.com/office/drawing/2014/main" val="20000"/>
                    </a:ext>
                  </a:extLst>
                </a:gridCol>
                <a:gridCol w="1493520">
                  <a:extLst>
                    <a:ext uri="{9D8B030D-6E8A-4147-A177-3AD203B41FA5}">
                      <a16:colId xmlns:a16="http://schemas.microsoft.com/office/drawing/2014/main" val="20001"/>
                    </a:ext>
                  </a:extLst>
                </a:gridCol>
                <a:gridCol w="975360">
                  <a:extLst>
                    <a:ext uri="{9D8B030D-6E8A-4147-A177-3AD203B41FA5}">
                      <a16:colId xmlns:a16="http://schemas.microsoft.com/office/drawing/2014/main" val="20002"/>
                    </a:ext>
                  </a:extLst>
                </a:gridCol>
                <a:gridCol w="2011680">
                  <a:extLst>
                    <a:ext uri="{9D8B030D-6E8A-4147-A177-3AD203B41FA5}">
                      <a16:colId xmlns:a16="http://schemas.microsoft.com/office/drawing/2014/main" val="20003"/>
                    </a:ext>
                  </a:extLst>
                </a:gridCol>
                <a:gridCol w="1493520">
                  <a:extLst>
                    <a:ext uri="{9D8B030D-6E8A-4147-A177-3AD203B41FA5}">
                      <a16:colId xmlns:a16="http://schemas.microsoft.com/office/drawing/2014/main" val="20004"/>
                    </a:ext>
                  </a:extLst>
                </a:gridCol>
              </a:tblGrid>
              <a:tr h="495300">
                <a:tc rowSpan="2">
                  <a:txBody>
                    <a:bodyPr/>
                    <a:lstStyle/>
                    <a:p>
                      <a:pPr algn="ctr"/>
                      <a:r>
                        <a:rPr lang="ar-IQ" sz="3600" dirty="0"/>
                        <a:t>6.5</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78</a:t>
                      </a:r>
                      <a:endParaRPr lang="en-US" sz="36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مجـ ر أ </a:t>
                      </a:r>
                      <a:endParaRPr lang="en-US" sz="36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31520">
                <a:tc vMerge="1">
                  <a:txBody>
                    <a:bodyPr/>
                    <a:lstStyle/>
                    <a:p>
                      <a:endParaRPr lang="en-US" dirty="0"/>
                    </a:p>
                  </a:txBody>
                  <a:tcPr/>
                </a:tc>
                <a:tc vMerge="1">
                  <a:txBody>
                    <a:bodyPr/>
                    <a:lstStyle/>
                    <a:p>
                      <a:endParaRPr lang="en-US" dirty="0"/>
                    </a:p>
                  </a:txBody>
                  <a:tcPr/>
                </a:tc>
                <a:tc>
                  <a:txBody>
                    <a:bodyPr/>
                    <a:lstStyle/>
                    <a:p>
                      <a:pPr algn="ctr"/>
                      <a:r>
                        <a:rPr lang="ar-IQ" sz="3600" dirty="0"/>
                        <a:t>12</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ن</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8" name="Title 1"/>
          <p:cNvSpPr txBox="1">
            <a:spLocks/>
          </p:cNvSpPr>
          <p:nvPr/>
        </p:nvSpPr>
        <p:spPr>
          <a:xfrm>
            <a:off x="609600" y="3581400"/>
            <a:ext cx="8229600" cy="45720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ar-IQ" sz="4000" b="0" i="0" u="none" strike="noStrike" kern="1200" cap="none" spc="0" normalizeH="0" baseline="0" noProof="0" dirty="0">
                <a:ln>
                  <a:noFill/>
                </a:ln>
                <a:solidFill>
                  <a:schemeClr val="tx1"/>
                </a:solidFill>
                <a:effectLst/>
                <a:uLnTx/>
                <a:uFillTx/>
                <a:latin typeface="+mj-lt"/>
                <a:ea typeface="+mj-ea"/>
                <a:cs typeface="+mj-cs"/>
              </a:rPr>
              <a:t>2- كما ان الوسط</a:t>
            </a:r>
            <a:r>
              <a:rPr kumimoji="0" lang="ar-IQ" sz="4000" b="0" i="0" u="none" strike="noStrike" kern="1200" cap="none" spc="0" normalizeH="0" noProof="0" dirty="0">
                <a:ln>
                  <a:noFill/>
                </a:ln>
                <a:solidFill>
                  <a:schemeClr val="tx1"/>
                </a:solidFill>
                <a:effectLst/>
                <a:uLnTx/>
                <a:uFillTx/>
                <a:latin typeface="+mj-lt"/>
                <a:ea typeface="+mj-ea"/>
                <a:cs typeface="+mj-cs"/>
              </a:rPr>
              <a:t> الحسابي للر تب =</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9" name="Content Placeholder 6"/>
          <p:cNvGraphicFramePr>
            <a:graphicFrameLocks/>
          </p:cNvGraphicFramePr>
          <p:nvPr/>
        </p:nvGraphicFramePr>
        <p:xfrm>
          <a:off x="990600" y="4648200"/>
          <a:ext cx="7467600" cy="1280160"/>
        </p:xfrm>
        <a:graphic>
          <a:graphicData uri="http://schemas.openxmlformats.org/drawingml/2006/table">
            <a:tbl>
              <a:tblPr firstRow="1" bandRow="1">
                <a:tableStyleId>{5940675A-B579-460E-94D1-54222C63F5DA}</a:tableStyleId>
              </a:tblPr>
              <a:tblGrid>
                <a:gridCol w="1493520">
                  <a:extLst>
                    <a:ext uri="{9D8B030D-6E8A-4147-A177-3AD203B41FA5}">
                      <a16:colId xmlns:a16="http://schemas.microsoft.com/office/drawing/2014/main" val="20000"/>
                    </a:ext>
                  </a:extLst>
                </a:gridCol>
                <a:gridCol w="149352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493520">
                  <a:extLst>
                    <a:ext uri="{9D8B030D-6E8A-4147-A177-3AD203B41FA5}">
                      <a16:colId xmlns:a16="http://schemas.microsoft.com/office/drawing/2014/main" val="20004"/>
                    </a:ext>
                  </a:extLst>
                </a:gridCol>
              </a:tblGrid>
              <a:tr h="370840">
                <a:tc rowSpan="2">
                  <a:txBody>
                    <a:bodyPr/>
                    <a:lstStyle/>
                    <a:p>
                      <a:pPr algn="ctr"/>
                      <a:r>
                        <a:rPr lang="ar-IQ" sz="3600" dirty="0"/>
                        <a:t>6.5</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12+1</a:t>
                      </a:r>
                      <a:endParaRPr lang="en-US" sz="36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5+ 1</a:t>
                      </a:r>
                      <a:endParaRPr lang="en-US" sz="36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vMerge="1">
                  <a:txBody>
                    <a:bodyPr/>
                    <a:lstStyle/>
                    <a:p>
                      <a:endParaRPr lang="en-US" dirty="0"/>
                    </a:p>
                  </a:txBody>
                  <a:tcPr/>
                </a:tc>
                <a:tc vMerge="1">
                  <a:txBody>
                    <a:bodyPr/>
                    <a:lstStyle/>
                    <a:p>
                      <a:endParaRPr lang="en-US" dirty="0"/>
                    </a:p>
                  </a:txBody>
                  <a:tcPr/>
                </a:tc>
                <a:tc>
                  <a:txBody>
                    <a:bodyPr/>
                    <a:lstStyle/>
                    <a:p>
                      <a:pPr algn="ctr"/>
                      <a:r>
                        <a:rPr lang="ar-IQ" sz="3600" dirty="0"/>
                        <a:t>2</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2</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3- تستخرج قيمة (ك) كما يأتي:- </a:t>
            </a:r>
            <a:endParaRPr lang="en-US" dirty="0"/>
          </a:p>
        </p:txBody>
      </p:sp>
      <p:graphicFrame>
        <p:nvGraphicFramePr>
          <p:cNvPr id="4" name="Content Placeholder 6"/>
          <p:cNvGraphicFramePr>
            <a:graphicFrameLocks/>
          </p:cNvGraphicFramePr>
          <p:nvPr/>
        </p:nvGraphicFramePr>
        <p:xfrm>
          <a:off x="304799" y="1828800"/>
          <a:ext cx="8534402" cy="1666240"/>
        </p:xfrm>
        <a:graphic>
          <a:graphicData uri="http://schemas.openxmlformats.org/drawingml/2006/table">
            <a:tbl>
              <a:tblPr firstRow="1" bandRow="1">
                <a:tableStyleId>{5940675A-B579-460E-94D1-54222C63F5DA}</a:tableStyleId>
              </a:tblPr>
              <a:tblGrid>
                <a:gridCol w="2057401">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2392393">
                  <a:extLst>
                    <a:ext uri="{9D8B030D-6E8A-4147-A177-3AD203B41FA5}">
                      <a16:colId xmlns:a16="http://schemas.microsoft.com/office/drawing/2014/main" val="20002"/>
                    </a:ext>
                  </a:extLst>
                </a:gridCol>
                <a:gridCol w="394350">
                  <a:extLst>
                    <a:ext uri="{9D8B030D-6E8A-4147-A177-3AD203B41FA5}">
                      <a16:colId xmlns:a16="http://schemas.microsoft.com/office/drawing/2014/main" val="20003"/>
                    </a:ext>
                  </a:extLst>
                </a:gridCol>
                <a:gridCol w="1886858">
                  <a:extLst>
                    <a:ext uri="{9D8B030D-6E8A-4147-A177-3AD203B41FA5}">
                      <a16:colId xmlns:a16="http://schemas.microsoft.com/office/drawing/2014/main" val="20004"/>
                    </a:ext>
                  </a:extLst>
                </a:gridCol>
                <a:gridCol w="1422400">
                  <a:extLst>
                    <a:ext uri="{9D8B030D-6E8A-4147-A177-3AD203B41FA5}">
                      <a16:colId xmlns:a16="http://schemas.microsoft.com/office/drawing/2014/main" val="20005"/>
                    </a:ext>
                  </a:extLst>
                </a:gridCol>
              </a:tblGrid>
              <a:tr h="685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مجـ</a:t>
                      </a:r>
                      <a:r>
                        <a:rPr lang="ar-IQ" sz="3600" baseline="0" dirty="0"/>
                        <a:t> ر</a:t>
                      </a:r>
                      <a:r>
                        <a:rPr lang="ar-IQ" sz="4000" strike="noStrike" spc="-300" baseline="30000" dirty="0">
                          <a:effectLst/>
                        </a:rPr>
                        <a:t>2  </a:t>
                      </a:r>
                      <a:r>
                        <a:rPr lang="ar-IQ" sz="4400" baseline="-25000" dirty="0"/>
                        <a:t>جـ</a:t>
                      </a:r>
                      <a:endParaRPr lang="en-US" sz="3600" strike="noStrike" spc="-300" baseline="-25000" dirty="0">
                        <a:effectLs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4000" dirty="0"/>
                        <a:t>=</a:t>
                      </a:r>
                      <a:endParaRPr lang="en-US" sz="40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مجـ</a:t>
                      </a:r>
                      <a:r>
                        <a:rPr lang="ar-IQ" sz="3600" baseline="0" dirty="0"/>
                        <a:t> ر</a:t>
                      </a:r>
                      <a:r>
                        <a:rPr lang="ar-IQ" sz="4000" strike="noStrike" spc="-300" baseline="30000" dirty="0">
                          <a:effectLst/>
                        </a:rPr>
                        <a:t>2  </a:t>
                      </a:r>
                      <a:r>
                        <a:rPr lang="ar-IQ" sz="4400" baseline="-25000" dirty="0"/>
                        <a:t>ب</a:t>
                      </a:r>
                      <a:endParaRPr lang="en-US" sz="3600" strike="noStrike" spc="-300" baseline="-25000" dirty="0">
                        <a:effectLst/>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مجـ</a:t>
                      </a:r>
                      <a:r>
                        <a:rPr lang="ar-IQ" sz="3600" baseline="0" dirty="0"/>
                        <a:t> </a:t>
                      </a:r>
                      <a:r>
                        <a:rPr lang="ar-IQ" sz="3600" baseline="30000" dirty="0"/>
                        <a:t>ر</a:t>
                      </a:r>
                      <a:r>
                        <a:rPr lang="ar-IQ" sz="4000" strike="noStrike" spc="-300" baseline="30000" dirty="0">
                          <a:effectLst/>
                        </a:rPr>
                        <a:t>2 </a:t>
                      </a:r>
                      <a:r>
                        <a:rPr lang="ar-IQ" sz="4000" strike="noStrike" spc="-300" baseline="-25000" dirty="0">
                          <a:effectLst/>
                        </a:rPr>
                        <a:t> </a:t>
                      </a:r>
                      <a:r>
                        <a:rPr lang="ar-IQ" sz="4400" baseline="-25000" dirty="0"/>
                        <a:t>أ</a:t>
                      </a:r>
                      <a:endParaRPr lang="en-US" sz="3600" strike="noStrike" spc="-300" baseline="-25000" dirty="0">
                        <a:effectLst/>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ك=</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80440">
                <a:tc>
                  <a:txBody>
                    <a:bodyPr/>
                    <a:lstStyle/>
                    <a:p>
                      <a:pPr algn="ctr"/>
                      <a:r>
                        <a:rPr lang="ar-IQ" sz="3600" dirty="0"/>
                        <a:t> ن </a:t>
                      </a:r>
                      <a:r>
                        <a:rPr lang="ar-IQ" sz="3600" baseline="-25000" dirty="0"/>
                        <a:t>جـ</a:t>
                      </a:r>
                      <a:endParaRPr lang="en-US" sz="3600" baseline="-250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a:p>
                  </a:txBody>
                  <a:tcPr/>
                </a:tc>
                <a:tc>
                  <a:txBody>
                    <a:bodyPr/>
                    <a:lstStyle/>
                    <a:p>
                      <a:pPr algn="ctr"/>
                      <a:r>
                        <a:rPr lang="ar-IQ" sz="3600" dirty="0"/>
                        <a:t> ن  </a:t>
                      </a:r>
                      <a:r>
                        <a:rPr lang="ar-IQ" sz="3600" baseline="-25000" dirty="0"/>
                        <a:t>ب</a:t>
                      </a:r>
                      <a:endParaRPr lang="en-US" sz="3600" baseline="-250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a:p>
                  </a:txBody>
                  <a:tcPr/>
                </a:tc>
                <a:tc>
                  <a:txBody>
                    <a:bodyPr/>
                    <a:lstStyle/>
                    <a:p>
                      <a:pPr algn="ctr"/>
                      <a:r>
                        <a:rPr lang="ar-IQ" sz="3600" dirty="0"/>
                        <a:t> ن </a:t>
                      </a:r>
                      <a:r>
                        <a:rPr lang="ar-IQ" sz="3600" baseline="-25000" dirty="0"/>
                        <a:t>أ</a:t>
                      </a:r>
                      <a:endParaRPr lang="en-US" sz="3600" baseline="-250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a:p>
                  </a:txBody>
                  <a:tcPr/>
                </a:tc>
                <a:extLst>
                  <a:ext uri="{0D108BD9-81ED-4DB2-BD59-A6C34878D82A}">
                    <a16:rowId xmlns:a16="http://schemas.microsoft.com/office/drawing/2014/main" val="10001"/>
                  </a:ext>
                </a:extLst>
              </a:tr>
            </a:tbl>
          </a:graphicData>
        </a:graphic>
      </p:graphicFrame>
      <p:graphicFrame>
        <p:nvGraphicFramePr>
          <p:cNvPr id="6" name="Content Placeholder 6"/>
          <p:cNvGraphicFramePr>
            <a:graphicFrameLocks/>
          </p:cNvGraphicFramePr>
          <p:nvPr/>
        </p:nvGraphicFramePr>
        <p:xfrm>
          <a:off x="1371599" y="3581400"/>
          <a:ext cx="6857999" cy="1280160"/>
        </p:xfrm>
        <a:graphic>
          <a:graphicData uri="http://schemas.openxmlformats.org/drawingml/2006/table">
            <a:tbl>
              <a:tblPr firstRow="1" bandRow="1">
                <a:tableStyleId>{5940675A-B579-460E-94D1-54222C63F5DA}</a:tableStyleId>
              </a:tblPr>
              <a:tblGrid>
                <a:gridCol w="1362445">
                  <a:extLst>
                    <a:ext uri="{9D8B030D-6E8A-4147-A177-3AD203B41FA5}">
                      <a16:colId xmlns:a16="http://schemas.microsoft.com/office/drawing/2014/main" val="20000"/>
                    </a:ext>
                  </a:extLst>
                </a:gridCol>
                <a:gridCol w="513649">
                  <a:extLst>
                    <a:ext uri="{9D8B030D-6E8A-4147-A177-3AD203B41FA5}">
                      <a16:colId xmlns:a16="http://schemas.microsoft.com/office/drawing/2014/main" val="20001"/>
                    </a:ext>
                  </a:extLst>
                </a:gridCol>
                <a:gridCol w="1484554">
                  <a:extLst>
                    <a:ext uri="{9D8B030D-6E8A-4147-A177-3AD203B41FA5}">
                      <a16:colId xmlns:a16="http://schemas.microsoft.com/office/drawing/2014/main" val="20002"/>
                    </a:ext>
                  </a:extLst>
                </a:gridCol>
                <a:gridCol w="754149">
                  <a:extLst>
                    <a:ext uri="{9D8B030D-6E8A-4147-A177-3AD203B41FA5}">
                      <a16:colId xmlns:a16="http://schemas.microsoft.com/office/drawing/2014/main" val="20003"/>
                    </a:ext>
                  </a:extLst>
                </a:gridCol>
                <a:gridCol w="1371601">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533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(26)</a:t>
                      </a:r>
                      <a:r>
                        <a:rPr lang="ar-IQ" sz="3600" baseline="30000" dirty="0"/>
                        <a:t>2</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(26)</a:t>
                      </a:r>
                      <a:r>
                        <a:rPr lang="ar-IQ" sz="3600" baseline="30000" dirty="0"/>
                        <a:t>2</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(26)</a:t>
                      </a:r>
                      <a:r>
                        <a:rPr lang="ar-IQ" sz="3600" baseline="30000" dirty="0"/>
                        <a:t>2</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a:txBody>
                    <a:bodyPr/>
                    <a:lstStyle/>
                    <a:p>
                      <a:pPr algn="ctr"/>
                      <a:r>
                        <a:rPr lang="ar-IQ" sz="3600" dirty="0"/>
                        <a:t>4</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ar-IQ" sz="3600" dirty="0"/>
                        <a:t>4</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4</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7" name="Content Placeholder 6"/>
          <p:cNvGraphicFramePr>
            <a:graphicFrameLocks/>
          </p:cNvGraphicFramePr>
          <p:nvPr/>
        </p:nvGraphicFramePr>
        <p:xfrm>
          <a:off x="1219200" y="4572000"/>
          <a:ext cx="6857999" cy="1066800"/>
        </p:xfrm>
        <a:graphic>
          <a:graphicData uri="http://schemas.openxmlformats.org/drawingml/2006/table">
            <a:tbl>
              <a:tblPr firstRow="1" bandRow="1">
                <a:tableStyleId>{5940675A-B579-460E-94D1-54222C63F5DA}</a:tableStyleId>
              </a:tblPr>
              <a:tblGrid>
                <a:gridCol w="1362445">
                  <a:extLst>
                    <a:ext uri="{9D8B030D-6E8A-4147-A177-3AD203B41FA5}">
                      <a16:colId xmlns:a16="http://schemas.microsoft.com/office/drawing/2014/main" val="20000"/>
                    </a:ext>
                  </a:extLst>
                </a:gridCol>
                <a:gridCol w="513649">
                  <a:extLst>
                    <a:ext uri="{9D8B030D-6E8A-4147-A177-3AD203B41FA5}">
                      <a16:colId xmlns:a16="http://schemas.microsoft.com/office/drawing/2014/main" val="20001"/>
                    </a:ext>
                  </a:extLst>
                </a:gridCol>
                <a:gridCol w="1484554">
                  <a:extLst>
                    <a:ext uri="{9D8B030D-6E8A-4147-A177-3AD203B41FA5}">
                      <a16:colId xmlns:a16="http://schemas.microsoft.com/office/drawing/2014/main" val="20002"/>
                    </a:ext>
                  </a:extLst>
                </a:gridCol>
                <a:gridCol w="754149">
                  <a:extLst>
                    <a:ext uri="{9D8B030D-6E8A-4147-A177-3AD203B41FA5}">
                      <a16:colId xmlns:a16="http://schemas.microsoft.com/office/drawing/2014/main" val="20003"/>
                    </a:ext>
                  </a:extLst>
                </a:gridCol>
                <a:gridCol w="1371601">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1066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IQ" sz="3600" dirty="0"/>
                        <a:t>169</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169</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dirty="0"/>
                        <a:t>169</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graphicFrame>
        <p:nvGraphicFramePr>
          <p:cNvPr id="8" name="Content Placeholder 6"/>
          <p:cNvGraphicFramePr>
            <a:graphicFrameLocks/>
          </p:cNvGraphicFramePr>
          <p:nvPr/>
        </p:nvGraphicFramePr>
        <p:xfrm>
          <a:off x="4419600" y="5410200"/>
          <a:ext cx="2743199" cy="1066800"/>
        </p:xfrm>
        <a:graphic>
          <a:graphicData uri="http://schemas.openxmlformats.org/drawingml/2006/table">
            <a:tbl>
              <a:tblPr firstRow="1" bandRow="1">
                <a:tableStyleId>{5940675A-B579-460E-94D1-54222C63F5DA}</a:tableStyleId>
              </a:tblPr>
              <a:tblGrid>
                <a:gridCol w="2194559">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tblGrid>
              <a:tr h="106680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IQ" sz="3600" dirty="0"/>
                        <a:t>507</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274638"/>
            <a:ext cx="8534400" cy="1143000"/>
          </a:xfrm>
        </p:spPr>
        <p:txBody>
          <a:bodyPr>
            <a:normAutofit fontScale="90000"/>
          </a:bodyPr>
          <a:lstStyle/>
          <a:p>
            <a:r>
              <a:rPr lang="ar-IQ" dirty="0"/>
              <a:t>4- نعوض رموز المعادلة بالقيم الخاصة بكل منها وكما يأتي:- </a:t>
            </a:r>
            <a:endParaRPr lang="en-US" dirty="0"/>
          </a:p>
        </p:txBody>
      </p:sp>
      <p:graphicFrame>
        <p:nvGraphicFramePr>
          <p:cNvPr id="5" name="Content Placeholder 6"/>
          <p:cNvGraphicFramePr>
            <a:graphicFrameLocks/>
          </p:cNvGraphicFramePr>
          <p:nvPr/>
        </p:nvGraphicFramePr>
        <p:xfrm>
          <a:off x="609600" y="1447800"/>
          <a:ext cx="7238999" cy="1280160"/>
        </p:xfrm>
        <a:graphic>
          <a:graphicData uri="http://schemas.openxmlformats.org/drawingml/2006/table">
            <a:tbl>
              <a:tblPr firstRow="1" bandRow="1">
                <a:tableStyleId>{5940675A-B579-460E-94D1-54222C63F5DA}</a:tableStyleId>
              </a:tblPr>
              <a:tblGrid>
                <a:gridCol w="2424243">
                  <a:extLst>
                    <a:ext uri="{9D8B030D-6E8A-4147-A177-3AD203B41FA5}">
                      <a16:colId xmlns:a16="http://schemas.microsoft.com/office/drawing/2014/main" val="20000"/>
                    </a:ext>
                  </a:extLst>
                </a:gridCol>
                <a:gridCol w="705439">
                  <a:extLst>
                    <a:ext uri="{9D8B030D-6E8A-4147-A177-3AD203B41FA5}">
                      <a16:colId xmlns:a16="http://schemas.microsoft.com/office/drawing/2014/main" val="20001"/>
                    </a:ext>
                  </a:extLst>
                </a:gridCol>
                <a:gridCol w="2202349">
                  <a:extLst>
                    <a:ext uri="{9D8B030D-6E8A-4147-A177-3AD203B41FA5}">
                      <a16:colId xmlns:a16="http://schemas.microsoft.com/office/drawing/2014/main" val="20002"/>
                    </a:ext>
                  </a:extLst>
                </a:gridCol>
                <a:gridCol w="1906968">
                  <a:extLst>
                    <a:ext uri="{9D8B030D-6E8A-4147-A177-3AD203B41FA5}">
                      <a16:colId xmlns:a16="http://schemas.microsoft.com/office/drawing/2014/main" val="20003"/>
                    </a:ext>
                  </a:extLst>
                </a:gridCol>
              </a:tblGrid>
              <a:tr h="533400">
                <a:tc rowSpan="2">
                  <a:txBody>
                    <a:bodyPr/>
                    <a:lstStyle/>
                    <a:p>
                      <a:pPr algn="r"/>
                      <a:r>
                        <a:rPr lang="ar-IQ" sz="3600" dirty="0"/>
                        <a:t>3(ن+1)</a:t>
                      </a:r>
                      <a:r>
                        <a:rPr lang="ar-IQ" sz="3600" baseline="0" dirty="0"/>
                        <a:t> </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12 ك</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6000" baseline="30000" dirty="0"/>
                        <a:t>هـ</a:t>
                      </a:r>
                      <a:r>
                        <a:rPr lang="ar-IQ" sz="6000" baseline="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ن(ن+1)</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6" name="Content Placeholder 6"/>
          <p:cNvGraphicFramePr>
            <a:graphicFrameLocks/>
          </p:cNvGraphicFramePr>
          <p:nvPr/>
        </p:nvGraphicFramePr>
        <p:xfrm>
          <a:off x="914400" y="2819400"/>
          <a:ext cx="7238999" cy="1280160"/>
        </p:xfrm>
        <a:graphic>
          <a:graphicData uri="http://schemas.openxmlformats.org/drawingml/2006/table">
            <a:tbl>
              <a:tblPr firstRow="1" bandRow="1">
                <a:tableStyleId>{5940675A-B579-460E-94D1-54222C63F5DA}</a:tableStyleId>
              </a:tblPr>
              <a:tblGrid>
                <a:gridCol w="2424243">
                  <a:extLst>
                    <a:ext uri="{9D8B030D-6E8A-4147-A177-3AD203B41FA5}">
                      <a16:colId xmlns:a16="http://schemas.microsoft.com/office/drawing/2014/main" val="20000"/>
                    </a:ext>
                  </a:extLst>
                </a:gridCol>
                <a:gridCol w="705439">
                  <a:extLst>
                    <a:ext uri="{9D8B030D-6E8A-4147-A177-3AD203B41FA5}">
                      <a16:colId xmlns:a16="http://schemas.microsoft.com/office/drawing/2014/main" val="20001"/>
                    </a:ext>
                  </a:extLst>
                </a:gridCol>
                <a:gridCol w="2737718">
                  <a:extLst>
                    <a:ext uri="{9D8B030D-6E8A-4147-A177-3AD203B41FA5}">
                      <a16:colId xmlns:a16="http://schemas.microsoft.com/office/drawing/2014/main" val="20002"/>
                    </a:ext>
                  </a:extLst>
                </a:gridCol>
                <a:gridCol w="1371599">
                  <a:extLst>
                    <a:ext uri="{9D8B030D-6E8A-4147-A177-3AD203B41FA5}">
                      <a16:colId xmlns:a16="http://schemas.microsoft.com/office/drawing/2014/main" val="20003"/>
                    </a:ext>
                  </a:extLst>
                </a:gridCol>
              </a:tblGrid>
              <a:tr h="533400">
                <a:tc rowSpan="2">
                  <a:txBody>
                    <a:bodyPr/>
                    <a:lstStyle/>
                    <a:p>
                      <a:pPr algn="r"/>
                      <a:r>
                        <a:rPr lang="ar-IQ" sz="3600" dirty="0"/>
                        <a:t>3(12+1)</a:t>
                      </a:r>
                      <a:r>
                        <a:rPr lang="ar-IQ" sz="3600" baseline="0" dirty="0"/>
                        <a:t> </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(12) (507)</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6000" baseline="3000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 (12)(12+1)</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8" name="Content Placeholder 6"/>
          <p:cNvGraphicFramePr>
            <a:graphicFrameLocks/>
          </p:cNvGraphicFramePr>
          <p:nvPr/>
        </p:nvGraphicFramePr>
        <p:xfrm>
          <a:off x="762000" y="4191000"/>
          <a:ext cx="7238999" cy="1280160"/>
        </p:xfrm>
        <a:graphic>
          <a:graphicData uri="http://schemas.openxmlformats.org/drawingml/2006/table">
            <a:tbl>
              <a:tblPr firstRow="1" bandRow="1">
                <a:tableStyleId>{5940675A-B579-460E-94D1-54222C63F5DA}</a:tableStyleId>
              </a:tblPr>
              <a:tblGrid>
                <a:gridCol w="2424243">
                  <a:extLst>
                    <a:ext uri="{9D8B030D-6E8A-4147-A177-3AD203B41FA5}">
                      <a16:colId xmlns:a16="http://schemas.microsoft.com/office/drawing/2014/main" val="20000"/>
                    </a:ext>
                  </a:extLst>
                </a:gridCol>
                <a:gridCol w="705439">
                  <a:extLst>
                    <a:ext uri="{9D8B030D-6E8A-4147-A177-3AD203B41FA5}">
                      <a16:colId xmlns:a16="http://schemas.microsoft.com/office/drawing/2014/main" val="20001"/>
                    </a:ext>
                  </a:extLst>
                </a:gridCol>
                <a:gridCol w="2202349">
                  <a:extLst>
                    <a:ext uri="{9D8B030D-6E8A-4147-A177-3AD203B41FA5}">
                      <a16:colId xmlns:a16="http://schemas.microsoft.com/office/drawing/2014/main" val="20002"/>
                    </a:ext>
                  </a:extLst>
                </a:gridCol>
                <a:gridCol w="1906968">
                  <a:extLst>
                    <a:ext uri="{9D8B030D-6E8A-4147-A177-3AD203B41FA5}">
                      <a16:colId xmlns:a16="http://schemas.microsoft.com/office/drawing/2014/main" val="20003"/>
                    </a:ext>
                  </a:extLst>
                </a:gridCol>
              </a:tblGrid>
              <a:tr h="533400">
                <a:tc rowSpan="2">
                  <a:txBody>
                    <a:bodyPr/>
                    <a:lstStyle/>
                    <a:p>
                      <a:pPr algn="r"/>
                      <a:r>
                        <a:rPr lang="ar-IQ" sz="3600" dirty="0"/>
                        <a:t>39</a:t>
                      </a:r>
                      <a:r>
                        <a:rPr lang="ar-IQ" sz="3600" baseline="0" dirty="0"/>
                        <a:t> </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6084</a:t>
                      </a:r>
                      <a:endParaRPr lang="en-US" sz="3600" baseline="30000" dirty="0"/>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lang="ar-IQ" sz="6000" baseline="30000" dirty="0"/>
                        <a:t>هـ</a:t>
                      </a:r>
                      <a:r>
                        <a:rPr lang="ar-IQ" sz="6000" baseline="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33400">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endParaRPr lang="en-US" dirty="0"/>
                    </a:p>
                  </a:txBody>
                  <a:tcPr/>
                </a:tc>
                <a:tc>
                  <a:txBody>
                    <a:bodyPr/>
                    <a:lstStyle/>
                    <a:p>
                      <a:pPr algn="ctr"/>
                      <a:r>
                        <a:rPr lang="ar-IQ" sz="3600" dirty="0"/>
                        <a:t>156</a:t>
                      </a: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US" sz="36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graphicFrame>
        <p:nvGraphicFramePr>
          <p:cNvPr id="9" name="Content Placeholder 6"/>
          <p:cNvGraphicFramePr>
            <a:graphicFrameLocks/>
          </p:cNvGraphicFramePr>
          <p:nvPr/>
        </p:nvGraphicFramePr>
        <p:xfrm>
          <a:off x="914400" y="5577840"/>
          <a:ext cx="7238999" cy="1066800"/>
        </p:xfrm>
        <a:graphic>
          <a:graphicData uri="http://schemas.openxmlformats.org/drawingml/2006/table">
            <a:tbl>
              <a:tblPr firstRow="1" bandRow="1">
                <a:tableStyleId>{5940675A-B579-460E-94D1-54222C63F5DA}</a:tableStyleId>
              </a:tblPr>
              <a:tblGrid>
                <a:gridCol w="2819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522031">
                  <a:extLst>
                    <a:ext uri="{9D8B030D-6E8A-4147-A177-3AD203B41FA5}">
                      <a16:colId xmlns:a16="http://schemas.microsoft.com/office/drawing/2014/main" val="20002"/>
                    </a:ext>
                  </a:extLst>
                </a:gridCol>
                <a:gridCol w="1906968">
                  <a:extLst>
                    <a:ext uri="{9D8B030D-6E8A-4147-A177-3AD203B41FA5}">
                      <a16:colId xmlns:a16="http://schemas.microsoft.com/office/drawing/2014/main" val="20003"/>
                    </a:ext>
                  </a:extLst>
                </a:gridCol>
              </a:tblGrid>
              <a:tr h="1066800">
                <a:tc>
                  <a:txBody>
                    <a:bodyPr/>
                    <a:lstStyle/>
                    <a:p>
                      <a:pPr algn="r"/>
                      <a:r>
                        <a:rPr lang="ar-IQ" sz="3600" dirty="0"/>
                        <a:t> 39 = صفر</a:t>
                      </a:r>
                      <a:r>
                        <a:rPr lang="ar-IQ" sz="3600" baseline="0" dirty="0"/>
                        <a:t> </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ar-IQ" sz="3600" dirty="0"/>
                        <a:t>-</a:t>
                      </a:r>
                      <a:endParaRPr lang="en-US" sz="3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IQ" sz="3600" baseline="0" dirty="0"/>
                        <a:t>39</a:t>
                      </a:r>
                      <a:endParaRPr lang="en-US" sz="36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ar-IQ" sz="6000" baseline="30000" dirty="0"/>
                        <a:t> </a:t>
                      </a:r>
                      <a:r>
                        <a:rPr lang="ar-IQ" sz="6000" baseline="0" dirty="0"/>
                        <a:t> </a:t>
                      </a:r>
                      <a:r>
                        <a:rPr lang="ar-IQ" sz="3600" baseline="30000" dirty="0"/>
                        <a:t>=</a:t>
                      </a:r>
                      <a:endParaRPr lang="en-US" sz="3600" baseline="30000" dirty="0"/>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تقارن قيمة (هـ) المحسوبة عادة بجدول (كـا</a:t>
            </a:r>
            <a:r>
              <a:rPr lang="ar-IQ" sz="4900" baseline="30000" dirty="0"/>
              <a:t>2</a:t>
            </a:r>
            <a:r>
              <a:rPr lang="ar-IQ" dirty="0"/>
              <a:t>) بدرجة حرية  وعدد العينات-1 = ل -1=3-1=2.</a:t>
            </a:r>
            <a:endParaRPr lang="en-US" dirty="0"/>
          </a:p>
        </p:txBody>
      </p:sp>
      <p:sp>
        <p:nvSpPr>
          <p:cNvPr id="4" name="Title 1"/>
          <p:cNvSpPr txBox="1">
            <a:spLocks/>
          </p:cNvSpPr>
          <p:nvPr/>
        </p:nvSpPr>
        <p:spPr>
          <a:xfrm>
            <a:off x="533400" y="2819400"/>
            <a:ext cx="8229600" cy="24384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IQ" sz="4400" b="0" i="0" u="none" strike="noStrike" kern="1200" cap="none" spc="0" normalizeH="0" baseline="0" noProof="0" dirty="0">
                <a:ln>
                  <a:noFill/>
                </a:ln>
                <a:solidFill>
                  <a:schemeClr val="tx1"/>
                </a:solidFill>
                <a:effectLst/>
                <a:uLnTx/>
                <a:uFillTx/>
                <a:latin typeface="+mj-lt"/>
                <a:ea typeface="+mj-ea"/>
                <a:cs typeface="+mj-cs"/>
              </a:rPr>
              <a:t>وحيث  ان قيمة (هـ) المحسوبة = صفرا والجدولية (3.84)،</a:t>
            </a:r>
            <a:r>
              <a:rPr kumimoji="0" lang="ar-IQ" sz="4400" b="0" i="0" u="none" strike="noStrike" kern="1200" cap="none" spc="0" normalizeH="0" noProof="0" dirty="0">
                <a:ln>
                  <a:noFill/>
                </a:ln>
                <a:solidFill>
                  <a:schemeClr val="tx1"/>
                </a:solidFill>
                <a:effectLst/>
                <a:uLnTx/>
                <a:uFillTx/>
                <a:latin typeface="+mj-lt"/>
                <a:ea typeface="+mj-ea"/>
                <a:cs typeface="+mj-cs"/>
              </a:rPr>
              <a:t> فهذا يعني انه لايمكن رفض الفرضية بل عللا العكس يظهر أنه لايوجد أي فرق بين المجموعات الثلاث بما يدل على انها محسوبة من مجتمع واحد</a:t>
            </a:r>
            <a:r>
              <a:rPr kumimoji="0" lang="ar-IQ" sz="4400" b="0" i="0" u="none" strike="noStrike" kern="1200" cap="none" spc="0" normalizeH="0" baseline="0" noProof="0" dirty="0">
                <a:ln>
                  <a:noFill/>
                </a:ln>
                <a:solidFill>
                  <a:schemeClr val="tx1"/>
                </a:solidFill>
                <a:effectLst/>
                <a:uLnTx/>
                <a:uFillTx/>
                <a:latin typeface="+mj-lt"/>
                <a:ea typeface="+mj-ea"/>
                <a:cs typeface="+mj-cs"/>
              </a:rPr>
              <a: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229600" cy="2971800"/>
          </a:xfrm>
        </p:spPr>
        <p:txBody>
          <a:bodyPr>
            <a:normAutofit fontScale="90000"/>
          </a:bodyPr>
          <a:lstStyle/>
          <a:p>
            <a:pPr algn="just" rtl="1"/>
            <a:r>
              <a:rPr lang="ar-IQ" dirty="0"/>
              <a:t>مثال</a:t>
            </a:r>
            <a:br>
              <a:rPr lang="ar-IQ" dirty="0"/>
            </a:br>
            <a:r>
              <a:rPr lang="ar-SA" dirty="0"/>
              <a:t>طبق مقياس للاتجاه نحو عمل المراة وهو عبارة عن قائمة تحتوي على (5) فقرة يتطلب الاجابة عليها بـ(نعم) أو (لا). وجميعها تمثل الاتجاه الايجابي نحو عمل المرأة، أي ان مجموع الاجابات بـ(</a:t>
            </a:r>
            <a:r>
              <a:rPr lang="ar-IQ" dirty="0"/>
              <a:t>ن</a:t>
            </a:r>
            <a:r>
              <a:rPr lang="ar-SA" dirty="0"/>
              <a:t>عم) لكل مستجيب تمثل اتجاهه نحو عمل المرأة .</a:t>
            </a:r>
            <a:endParaRPr lang="en-US" dirty="0"/>
          </a:p>
        </p:txBody>
      </p:sp>
      <p:sp>
        <p:nvSpPr>
          <p:cNvPr id="4" name="Title 1"/>
          <p:cNvSpPr txBox="1">
            <a:spLocks/>
          </p:cNvSpPr>
          <p:nvPr/>
        </p:nvSpPr>
        <p:spPr>
          <a:xfrm>
            <a:off x="381000" y="4343400"/>
            <a:ext cx="8229600" cy="2057400"/>
          </a:xfrm>
          <a:prstGeom prst="rect">
            <a:avLst/>
          </a:prstGeom>
        </p:spPr>
        <p:txBody>
          <a:bodyPr vert="horz" lIns="91440" tIns="45720" rIns="91440" bIns="45720" rtlCol="0" anchor="ctr">
            <a:normAutofit fontScale="82500" lnSpcReduction="10000"/>
          </a:bodyPr>
          <a:lstStyle/>
          <a:p>
            <a:pPr algn="just" rtl="1"/>
            <a:r>
              <a:rPr lang="ar-SA" sz="4000" dirty="0"/>
              <a:t>وبعد تطبيق هذا المقياس وتصحيح اوراق الاستجابات كانت النتائج كما هي موضحة </a:t>
            </a:r>
            <a:r>
              <a:rPr lang="ar-IQ" sz="4000" dirty="0"/>
              <a:t>في </a:t>
            </a:r>
            <a:r>
              <a:rPr lang="ar-SA" sz="4000" dirty="0"/>
              <a:t>الجدول </a:t>
            </a:r>
            <a:endParaRPr lang="ar-IQ" sz="4000" dirty="0"/>
          </a:p>
          <a:p>
            <a:pPr algn="just" rtl="1"/>
            <a:r>
              <a:rPr lang="ar-SA" sz="4000" dirty="0"/>
              <a:t>فهل هناك فرق ذو ذو دلالة ا</a:t>
            </a:r>
            <a:r>
              <a:rPr lang="ar-IQ" sz="4000" dirty="0"/>
              <a:t>ح</a:t>
            </a:r>
            <a:r>
              <a:rPr lang="ar-SA" sz="4000" dirty="0"/>
              <a:t>صائية بين العينات الثلاث ام أن استجاباتهم كانت متشابهة، أي انهم من مجتمع واحد؟</a:t>
            </a:r>
            <a:endParaRPr lang="en-US" sz="4000" dirty="0"/>
          </a:p>
          <a:p>
            <a:pPr rtl="1"/>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rmAutofit fontScale="90000"/>
          </a:bodyPr>
          <a:lstStyle/>
          <a:p>
            <a:r>
              <a:rPr lang="ar-SA" dirty="0"/>
              <a:t>درجات العينات الثلاث في مقياس الاتحاه</a:t>
            </a:r>
            <a:br>
              <a:rPr lang="ar-IQ" dirty="0"/>
            </a:br>
            <a:r>
              <a:rPr lang="ar-SA" dirty="0"/>
              <a:t>نحو عمل المرأة</a:t>
            </a:r>
            <a:br>
              <a:rPr lang="en-US" dirty="0"/>
            </a:br>
            <a:endParaRPr lang="en-US" dirty="0"/>
          </a:p>
        </p:txBody>
      </p:sp>
      <p:graphicFrame>
        <p:nvGraphicFramePr>
          <p:cNvPr id="4" name="Content Placeholder 3"/>
          <p:cNvGraphicFramePr>
            <a:graphicFrameLocks noGrp="1"/>
          </p:cNvGraphicFramePr>
          <p:nvPr>
            <p:ph idx="1"/>
          </p:nvPr>
        </p:nvGraphicFramePr>
        <p:xfrm>
          <a:off x="457200" y="1600200"/>
          <a:ext cx="8001000" cy="5151120"/>
        </p:xfrm>
        <a:graphic>
          <a:graphicData uri="http://schemas.openxmlformats.org/drawingml/2006/table">
            <a:tbl>
              <a:tblPr firstRow="1" bandRow="1">
                <a:tableStyleId>{616DA210-FB5B-4158-B5E0-FEB733F419BA}</a:tableStyleId>
              </a:tblPr>
              <a:tblGrid>
                <a:gridCol w="1333500">
                  <a:extLst>
                    <a:ext uri="{9D8B030D-6E8A-4147-A177-3AD203B41FA5}">
                      <a16:colId xmlns:a16="http://schemas.microsoft.com/office/drawing/2014/main" val="20000"/>
                    </a:ext>
                  </a:extLst>
                </a:gridCol>
                <a:gridCol w="13335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33500">
                  <a:extLst>
                    <a:ext uri="{9D8B030D-6E8A-4147-A177-3AD203B41FA5}">
                      <a16:colId xmlns:a16="http://schemas.microsoft.com/office/drawing/2014/main" val="20004"/>
                    </a:ext>
                  </a:extLst>
                </a:gridCol>
                <a:gridCol w="1333500">
                  <a:extLst>
                    <a:ext uri="{9D8B030D-6E8A-4147-A177-3AD203B41FA5}">
                      <a16:colId xmlns:a16="http://schemas.microsoft.com/office/drawing/2014/main" val="20005"/>
                    </a:ext>
                  </a:extLst>
                </a:gridCol>
              </a:tblGrid>
              <a:tr h="370840">
                <a:tc>
                  <a:txBody>
                    <a:bodyPr/>
                    <a:lstStyle/>
                    <a:p>
                      <a:pPr algn="ctr"/>
                      <a:r>
                        <a:rPr lang="ar-IQ" sz="3600" dirty="0"/>
                        <a:t>رتب</a:t>
                      </a:r>
                      <a:endParaRPr lang="en-US" sz="3600" dirty="0">
                        <a:cs typeface="+mj-cs"/>
                      </a:endParaRPr>
                    </a:p>
                  </a:txBody>
                  <a:tcPr anchor="ctr"/>
                </a:tc>
                <a:tc>
                  <a:txBody>
                    <a:bodyPr/>
                    <a:lstStyle/>
                    <a:p>
                      <a:pPr algn="ctr"/>
                      <a:r>
                        <a:rPr lang="ar-IQ" sz="3600" dirty="0"/>
                        <a:t>العينة</a:t>
                      </a:r>
                      <a:r>
                        <a:rPr lang="ar-IQ" sz="3600" baseline="0" dirty="0"/>
                        <a:t> (جـ)</a:t>
                      </a:r>
                      <a:endParaRPr lang="en-US" sz="3600" dirty="0">
                        <a:cs typeface="+mj-cs"/>
                      </a:endParaRPr>
                    </a:p>
                  </a:txBody>
                  <a:tcPr anchor="ctr"/>
                </a:tc>
                <a:tc>
                  <a:txBody>
                    <a:bodyPr/>
                    <a:lstStyle/>
                    <a:p>
                      <a:pPr algn="ctr"/>
                      <a:r>
                        <a:rPr lang="ar-IQ" sz="3600" dirty="0"/>
                        <a:t>رتب</a:t>
                      </a:r>
                      <a:endParaRPr lang="en-US" sz="3600" dirty="0">
                        <a:cs typeface="+mj-cs"/>
                      </a:endParaRPr>
                    </a:p>
                  </a:txBody>
                  <a:tcPr anchor="ctr"/>
                </a:tc>
                <a:tc>
                  <a:txBody>
                    <a:bodyPr/>
                    <a:lstStyle/>
                    <a:p>
                      <a:pPr algn="ctr"/>
                      <a:r>
                        <a:rPr lang="ar-IQ" sz="3600" dirty="0"/>
                        <a:t>العينة (ب)</a:t>
                      </a:r>
                      <a:endParaRPr lang="en-US" sz="3600" dirty="0">
                        <a:cs typeface="+mj-cs"/>
                      </a:endParaRPr>
                    </a:p>
                  </a:txBody>
                  <a:tcPr anchor="ctr"/>
                </a:tc>
                <a:tc>
                  <a:txBody>
                    <a:bodyPr/>
                    <a:lstStyle/>
                    <a:p>
                      <a:pPr algn="ctr"/>
                      <a:r>
                        <a:rPr lang="ar-IQ" sz="3600" dirty="0"/>
                        <a:t>رتب</a:t>
                      </a:r>
                      <a:endParaRPr lang="en-US" sz="3600" dirty="0">
                        <a:cs typeface="+mj-cs"/>
                      </a:endParaRPr>
                    </a:p>
                  </a:txBody>
                  <a:tcPr anchor="ctr"/>
                </a:tc>
                <a:tc>
                  <a:txBody>
                    <a:bodyPr/>
                    <a:lstStyle/>
                    <a:p>
                      <a:pPr algn="ctr"/>
                      <a:r>
                        <a:rPr lang="ar-IQ" sz="3600" dirty="0"/>
                        <a:t>العينة (أ)</a:t>
                      </a:r>
                      <a:endParaRPr lang="en-US" sz="3600" dirty="0">
                        <a:cs typeface="+mj-cs"/>
                      </a:endParaRPr>
                    </a:p>
                  </a:txBody>
                  <a:tcPr anchor="ctr"/>
                </a:tc>
                <a:extLst>
                  <a:ext uri="{0D108BD9-81ED-4DB2-BD59-A6C34878D82A}">
                    <a16:rowId xmlns:a16="http://schemas.microsoft.com/office/drawing/2014/main" val="10000"/>
                  </a:ext>
                </a:extLst>
              </a:tr>
              <a:tr h="370840">
                <a:tc>
                  <a:txBody>
                    <a:bodyPr/>
                    <a:lstStyle/>
                    <a:p>
                      <a:pPr algn="ctr"/>
                      <a:r>
                        <a:rPr lang="ar-IQ" sz="3200" dirty="0"/>
                        <a:t>13</a:t>
                      </a:r>
                      <a:endParaRPr lang="en-US" sz="3200" b="1" dirty="0">
                        <a:solidFill>
                          <a:srgbClr val="FF0000"/>
                        </a:solidFill>
                        <a:cs typeface="+mj-cs"/>
                      </a:endParaRPr>
                    </a:p>
                  </a:txBody>
                  <a:tcPr/>
                </a:tc>
                <a:tc>
                  <a:txBody>
                    <a:bodyPr/>
                    <a:lstStyle/>
                    <a:p>
                      <a:pPr algn="ctr"/>
                      <a:r>
                        <a:rPr lang="ar-IQ" sz="3200" dirty="0"/>
                        <a:t>48</a:t>
                      </a:r>
                      <a:endParaRPr lang="en-US" sz="3200" b="1" dirty="0">
                        <a:solidFill>
                          <a:srgbClr val="FF0000"/>
                        </a:solidFill>
                        <a:cs typeface="+mj-cs"/>
                      </a:endParaRPr>
                    </a:p>
                  </a:txBody>
                  <a:tcPr/>
                </a:tc>
                <a:tc>
                  <a:txBody>
                    <a:bodyPr/>
                    <a:lstStyle/>
                    <a:p>
                      <a:pPr algn="ctr"/>
                      <a:r>
                        <a:rPr lang="ar-IQ" sz="3200" dirty="0"/>
                        <a:t>11</a:t>
                      </a:r>
                      <a:endParaRPr lang="en-US" sz="3200" b="1" dirty="0">
                        <a:solidFill>
                          <a:srgbClr val="FF0000"/>
                        </a:solidFill>
                        <a:cs typeface="+mj-cs"/>
                      </a:endParaRPr>
                    </a:p>
                  </a:txBody>
                  <a:tcPr/>
                </a:tc>
                <a:tc>
                  <a:txBody>
                    <a:bodyPr/>
                    <a:lstStyle/>
                    <a:p>
                      <a:pPr algn="ctr"/>
                      <a:r>
                        <a:rPr lang="ar-IQ" sz="3200" dirty="0"/>
                        <a:t>42</a:t>
                      </a:r>
                      <a:endParaRPr lang="en-US" sz="3200" b="1" dirty="0">
                        <a:solidFill>
                          <a:srgbClr val="FF0000"/>
                        </a:solidFill>
                        <a:cs typeface="+mj-cs"/>
                      </a:endParaRPr>
                    </a:p>
                  </a:txBody>
                  <a:tcPr/>
                </a:tc>
                <a:tc>
                  <a:txBody>
                    <a:bodyPr/>
                    <a:lstStyle/>
                    <a:p>
                      <a:pPr algn="ctr"/>
                      <a:r>
                        <a:rPr lang="ar-IQ" sz="3200" dirty="0"/>
                        <a:t>9</a:t>
                      </a:r>
                      <a:endParaRPr lang="en-US" sz="3200" b="1" dirty="0">
                        <a:solidFill>
                          <a:srgbClr val="FF0000"/>
                        </a:solidFill>
                        <a:cs typeface="+mj-cs"/>
                      </a:endParaRPr>
                    </a:p>
                  </a:txBody>
                  <a:tcPr/>
                </a:tc>
                <a:tc>
                  <a:txBody>
                    <a:bodyPr/>
                    <a:lstStyle/>
                    <a:p>
                      <a:pPr algn="ctr"/>
                      <a:r>
                        <a:rPr lang="ar-IQ" sz="3200" dirty="0"/>
                        <a:t>40</a:t>
                      </a:r>
                      <a:endParaRPr lang="en-US" sz="3200" b="1" dirty="0">
                        <a:solidFill>
                          <a:srgbClr val="FF0000"/>
                        </a:solidFill>
                        <a:cs typeface="+mj-cs"/>
                      </a:endParaRPr>
                    </a:p>
                  </a:txBody>
                  <a:tcPr/>
                </a:tc>
                <a:extLst>
                  <a:ext uri="{0D108BD9-81ED-4DB2-BD59-A6C34878D82A}">
                    <a16:rowId xmlns:a16="http://schemas.microsoft.com/office/drawing/2014/main" val="10001"/>
                  </a:ext>
                </a:extLst>
              </a:tr>
              <a:tr h="370840">
                <a:tc>
                  <a:txBody>
                    <a:bodyPr/>
                    <a:lstStyle/>
                    <a:p>
                      <a:pPr algn="ctr"/>
                      <a:r>
                        <a:rPr lang="ar-IQ" sz="3200" dirty="0"/>
                        <a:t>12</a:t>
                      </a:r>
                      <a:endParaRPr lang="en-US" sz="3200" b="1" dirty="0">
                        <a:solidFill>
                          <a:srgbClr val="FF0000"/>
                        </a:solidFill>
                        <a:cs typeface="+mj-cs"/>
                      </a:endParaRPr>
                    </a:p>
                  </a:txBody>
                  <a:tcPr/>
                </a:tc>
                <a:tc>
                  <a:txBody>
                    <a:bodyPr/>
                    <a:lstStyle/>
                    <a:p>
                      <a:pPr algn="ctr"/>
                      <a:r>
                        <a:rPr lang="ar-IQ" sz="3200" dirty="0"/>
                        <a:t>46</a:t>
                      </a:r>
                      <a:endParaRPr lang="en-US" sz="3200" b="1" dirty="0">
                        <a:solidFill>
                          <a:srgbClr val="FF0000"/>
                        </a:solidFill>
                        <a:cs typeface="+mj-cs"/>
                      </a:endParaRPr>
                    </a:p>
                  </a:txBody>
                  <a:tcPr/>
                </a:tc>
                <a:tc>
                  <a:txBody>
                    <a:bodyPr/>
                    <a:lstStyle/>
                    <a:p>
                      <a:pPr algn="ctr"/>
                      <a:r>
                        <a:rPr lang="ar-IQ" sz="3200" dirty="0"/>
                        <a:t>5</a:t>
                      </a:r>
                      <a:endParaRPr lang="en-US" sz="3200" b="1" dirty="0">
                        <a:solidFill>
                          <a:srgbClr val="FF0000"/>
                        </a:solidFill>
                        <a:cs typeface="+mj-cs"/>
                      </a:endParaRPr>
                    </a:p>
                  </a:txBody>
                  <a:tcPr/>
                </a:tc>
                <a:tc>
                  <a:txBody>
                    <a:bodyPr/>
                    <a:lstStyle/>
                    <a:p>
                      <a:pPr algn="ctr"/>
                      <a:r>
                        <a:rPr lang="ar-IQ" sz="3200" dirty="0"/>
                        <a:t>25</a:t>
                      </a:r>
                      <a:endParaRPr lang="en-US" sz="3200" b="1" dirty="0">
                        <a:solidFill>
                          <a:srgbClr val="FF0000"/>
                        </a:solidFill>
                        <a:cs typeface="+mj-cs"/>
                      </a:endParaRPr>
                    </a:p>
                  </a:txBody>
                  <a:tcPr/>
                </a:tc>
                <a:tc>
                  <a:txBody>
                    <a:bodyPr/>
                    <a:lstStyle/>
                    <a:p>
                      <a:pPr algn="ctr"/>
                      <a:r>
                        <a:rPr lang="ar-IQ" sz="3200" dirty="0"/>
                        <a:t>8</a:t>
                      </a:r>
                      <a:endParaRPr lang="en-US" sz="3200" b="1" dirty="0">
                        <a:solidFill>
                          <a:srgbClr val="FF0000"/>
                        </a:solidFill>
                        <a:cs typeface="+mj-cs"/>
                      </a:endParaRPr>
                    </a:p>
                  </a:txBody>
                  <a:tcPr/>
                </a:tc>
                <a:tc>
                  <a:txBody>
                    <a:bodyPr/>
                    <a:lstStyle/>
                    <a:p>
                      <a:pPr algn="ctr"/>
                      <a:r>
                        <a:rPr lang="ar-IQ" sz="3200" dirty="0"/>
                        <a:t>35</a:t>
                      </a:r>
                      <a:endParaRPr lang="en-US" sz="3200" b="1" dirty="0">
                        <a:solidFill>
                          <a:srgbClr val="FF0000"/>
                        </a:solidFill>
                        <a:cs typeface="+mj-cs"/>
                      </a:endParaRPr>
                    </a:p>
                  </a:txBody>
                  <a:tcPr/>
                </a:tc>
                <a:extLst>
                  <a:ext uri="{0D108BD9-81ED-4DB2-BD59-A6C34878D82A}">
                    <a16:rowId xmlns:a16="http://schemas.microsoft.com/office/drawing/2014/main" val="10002"/>
                  </a:ext>
                </a:extLst>
              </a:tr>
              <a:tr h="370840">
                <a:tc>
                  <a:txBody>
                    <a:bodyPr/>
                    <a:lstStyle/>
                    <a:p>
                      <a:pPr algn="ctr"/>
                      <a:r>
                        <a:rPr lang="ar-IQ" sz="3200" dirty="0"/>
                        <a:t>10</a:t>
                      </a:r>
                      <a:endParaRPr lang="en-US" sz="3200" b="1" dirty="0">
                        <a:solidFill>
                          <a:srgbClr val="FF0000"/>
                        </a:solidFill>
                        <a:cs typeface="+mj-cs"/>
                      </a:endParaRPr>
                    </a:p>
                  </a:txBody>
                  <a:tcPr/>
                </a:tc>
                <a:tc>
                  <a:txBody>
                    <a:bodyPr/>
                    <a:lstStyle/>
                    <a:p>
                      <a:pPr algn="ctr"/>
                      <a:r>
                        <a:rPr lang="ar-IQ" sz="3200" dirty="0"/>
                        <a:t>41</a:t>
                      </a:r>
                      <a:endParaRPr lang="en-US" sz="3200" b="1" dirty="0">
                        <a:solidFill>
                          <a:srgbClr val="FF0000"/>
                        </a:solidFill>
                        <a:cs typeface="+mj-cs"/>
                      </a:endParaRPr>
                    </a:p>
                  </a:txBody>
                  <a:tcPr/>
                </a:tc>
                <a:tc>
                  <a:txBody>
                    <a:bodyPr/>
                    <a:lstStyle/>
                    <a:p>
                      <a:pPr algn="ctr"/>
                      <a:r>
                        <a:rPr lang="ar-IQ" sz="3200" dirty="0"/>
                        <a:t>4</a:t>
                      </a:r>
                      <a:endParaRPr lang="en-US" sz="3200" b="1" dirty="0">
                        <a:solidFill>
                          <a:srgbClr val="FF0000"/>
                        </a:solidFill>
                        <a:cs typeface="+mj-cs"/>
                      </a:endParaRPr>
                    </a:p>
                  </a:txBody>
                  <a:tcPr/>
                </a:tc>
                <a:tc>
                  <a:txBody>
                    <a:bodyPr/>
                    <a:lstStyle/>
                    <a:p>
                      <a:pPr algn="ctr"/>
                      <a:r>
                        <a:rPr lang="ar-IQ" sz="3200" dirty="0"/>
                        <a:t>24</a:t>
                      </a:r>
                      <a:endParaRPr lang="en-US" sz="3200" b="1" dirty="0">
                        <a:solidFill>
                          <a:srgbClr val="FF0000"/>
                        </a:solidFill>
                        <a:cs typeface="+mj-cs"/>
                      </a:endParaRPr>
                    </a:p>
                  </a:txBody>
                  <a:tcPr/>
                </a:tc>
                <a:tc>
                  <a:txBody>
                    <a:bodyPr/>
                    <a:lstStyle/>
                    <a:p>
                      <a:pPr algn="ctr"/>
                      <a:r>
                        <a:rPr lang="ar-IQ" sz="3200" dirty="0"/>
                        <a:t>6</a:t>
                      </a:r>
                      <a:endParaRPr lang="en-US" sz="3200" b="1" dirty="0">
                        <a:solidFill>
                          <a:srgbClr val="FF0000"/>
                        </a:solidFill>
                        <a:cs typeface="+mj-cs"/>
                      </a:endParaRPr>
                    </a:p>
                  </a:txBody>
                  <a:tcPr/>
                </a:tc>
                <a:tc>
                  <a:txBody>
                    <a:bodyPr/>
                    <a:lstStyle/>
                    <a:p>
                      <a:pPr algn="ctr"/>
                      <a:r>
                        <a:rPr lang="ar-IQ" sz="3200" dirty="0"/>
                        <a:t>32</a:t>
                      </a:r>
                      <a:endParaRPr lang="en-US" sz="3200" b="1" dirty="0">
                        <a:solidFill>
                          <a:srgbClr val="FF0000"/>
                        </a:solidFill>
                        <a:cs typeface="+mj-cs"/>
                      </a:endParaRPr>
                    </a:p>
                  </a:txBody>
                  <a:tcPr/>
                </a:tc>
                <a:extLst>
                  <a:ext uri="{0D108BD9-81ED-4DB2-BD59-A6C34878D82A}">
                    <a16:rowId xmlns:a16="http://schemas.microsoft.com/office/drawing/2014/main" val="10003"/>
                  </a:ext>
                </a:extLst>
              </a:tr>
              <a:tr h="370840">
                <a:tc>
                  <a:txBody>
                    <a:bodyPr/>
                    <a:lstStyle/>
                    <a:p>
                      <a:pPr algn="ctr"/>
                      <a:r>
                        <a:rPr lang="ar-IQ" sz="3200" dirty="0"/>
                        <a:t>7</a:t>
                      </a:r>
                      <a:endParaRPr lang="en-US" sz="3200" b="1" dirty="0">
                        <a:solidFill>
                          <a:srgbClr val="FF0000"/>
                        </a:solidFill>
                        <a:cs typeface="+mj-cs"/>
                      </a:endParaRPr>
                    </a:p>
                  </a:txBody>
                  <a:tcPr/>
                </a:tc>
                <a:tc>
                  <a:txBody>
                    <a:bodyPr/>
                    <a:lstStyle/>
                    <a:p>
                      <a:pPr algn="ctr"/>
                      <a:r>
                        <a:rPr lang="ar-IQ" sz="3200" dirty="0"/>
                        <a:t>33</a:t>
                      </a:r>
                      <a:endParaRPr lang="en-US" sz="3200" b="1" dirty="0">
                        <a:solidFill>
                          <a:srgbClr val="FF0000"/>
                        </a:solidFill>
                        <a:cs typeface="+mj-cs"/>
                      </a:endParaRPr>
                    </a:p>
                  </a:txBody>
                  <a:tcPr/>
                </a:tc>
                <a:tc>
                  <a:txBody>
                    <a:bodyPr/>
                    <a:lstStyle/>
                    <a:p>
                      <a:pPr algn="ctr"/>
                      <a:r>
                        <a:rPr lang="ar-IQ" sz="3200" dirty="0"/>
                        <a:t>1</a:t>
                      </a:r>
                      <a:endParaRPr lang="en-US" sz="3200" b="1" dirty="0">
                        <a:solidFill>
                          <a:srgbClr val="FF0000"/>
                        </a:solidFill>
                        <a:cs typeface="+mj-cs"/>
                      </a:endParaRPr>
                    </a:p>
                  </a:txBody>
                  <a:tcPr/>
                </a:tc>
                <a:tc>
                  <a:txBody>
                    <a:bodyPr/>
                    <a:lstStyle/>
                    <a:p>
                      <a:pPr algn="ctr"/>
                      <a:r>
                        <a:rPr lang="ar-IQ" sz="3200" dirty="0"/>
                        <a:t>18</a:t>
                      </a:r>
                      <a:endParaRPr lang="en-US" sz="3200" b="1" dirty="0">
                        <a:solidFill>
                          <a:srgbClr val="FF0000"/>
                        </a:solidFill>
                        <a:cs typeface="+mj-cs"/>
                      </a:endParaRPr>
                    </a:p>
                  </a:txBody>
                  <a:tcPr/>
                </a:tc>
                <a:tc>
                  <a:txBody>
                    <a:bodyPr/>
                    <a:lstStyle/>
                    <a:p>
                      <a:pPr algn="ctr"/>
                      <a:r>
                        <a:rPr lang="ar-IQ" sz="3200" dirty="0"/>
                        <a:t>3</a:t>
                      </a:r>
                      <a:endParaRPr lang="en-US" sz="3200" b="1" dirty="0">
                        <a:solidFill>
                          <a:srgbClr val="FF0000"/>
                        </a:solidFill>
                        <a:cs typeface="+mj-cs"/>
                      </a:endParaRPr>
                    </a:p>
                  </a:txBody>
                  <a:tcPr/>
                </a:tc>
                <a:tc>
                  <a:txBody>
                    <a:bodyPr/>
                    <a:lstStyle/>
                    <a:p>
                      <a:pPr algn="ctr"/>
                      <a:r>
                        <a:rPr lang="ar-IQ" sz="3200" dirty="0"/>
                        <a:t>23</a:t>
                      </a:r>
                      <a:endParaRPr lang="en-US" sz="3200" b="1" dirty="0">
                        <a:solidFill>
                          <a:srgbClr val="FF0000"/>
                        </a:solidFill>
                        <a:cs typeface="+mj-cs"/>
                      </a:endParaRPr>
                    </a:p>
                  </a:txBody>
                  <a:tcPr/>
                </a:tc>
                <a:extLst>
                  <a:ext uri="{0D108BD9-81ED-4DB2-BD59-A6C34878D82A}">
                    <a16:rowId xmlns:a16="http://schemas.microsoft.com/office/drawing/2014/main" val="10004"/>
                  </a:ext>
                </a:extLst>
              </a:tr>
              <a:tr h="370840">
                <a:tc>
                  <a:txBody>
                    <a:bodyPr/>
                    <a:lstStyle/>
                    <a:p>
                      <a:pPr algn="ctr"/>
                      <a:endParaRPr lang="en-US" sz="3200" b="1" dirty="0">
                        <a:solidFill>
                          <a:srgbClr val="FF0000"/>
                        </a:solidFill>
                        <a:cs typeface="+mj-cs"/>
                      </a:endParaRPr>
                    </a:p>
                  </a:txBody>
                  <a:tcPr/>
                </a:tc>
                <a:tc>
                  <a:txBody>
                    <a:bodyPr/>
                    <a:lstStyle/>
                    <a:p>
                      <a:pPr algn="ctr"/>
                      <a:endParaRPr lang="en-US" sz="3200" b="1" dirty="0">
                        <a:solidFill>
                          <a:srgbClr val="FF0000"/>
                        </a:solidFill>
                        <a:cs typeface="+mj-cs"/>
                      </a:endParaRPr>
                    </a:p>
                  </a:txBody>
                  <a:tcPr/>
                </a:tc>
                <a:tc>
                  <a:txBody>
                    <a:bodyPr/>
                    <a:lstStyle/>
                    <a:p>
                      <a:pPr algn="ctr"/>
                      <a:endParaRPr lang="en-US" sz="3200" b="1" dirty="0">
                        <a:solidFill>
                          <a:srgbClr val="FF0000"/>
                        </a:solidFill>
                        <a:cs typeface="+mj-cs"/>
                      </a:endParaRPr>
                    </a:p>
                  </a:txBody>
                  <a:tcPr/>
                </a:tc>
                <a:tc>
                  <a:txBody>
                    <a:bodyPr/>
                    <a:lstStyle/>
                    <a:p>
                      <a:pPr algn="ctr"/>
                      <a:endParaRPr lang="en-US" sz="3200" b="1" dirty="0">
                        <a:solidFill>
                          <a:srgbClr val="FF0000"/>
                        </a:solidFill>
                        <a:cs typeface="+mj-cs"/>
                      </a:endParaRPr>
                    </a:p>
                  </a:txBody>
                  <a:tcPr/>
                </a:tc>
                <a:tc>
                  <a:txBody>
                    <a:bodyPr/>
                    <a:lstStyle/>
                    <a:p>
                      <a:pPr algn="ctr"/>
                      <a:r>
                        <a:rPr lang="ar-IQ" sz="3200" dirty="0"/>
                        <a:t>2</a:t>
                      </a:r>
                      <a:endParaRPr lang="en-US" sz="3200" b="1" dirty="0">
                        <a:solidFill>
                          <a:srgbClr val="FF0000"/>
                        </a:solidFill>
                        <a:cs typeface="+mj-cs"/>
                      </a:endParaRPr>
                    </a:p>
                  </a:txBody>
                  <a:tcPr/>
                </a:tc>
                <a:tc>
                  <a:txBody>
                    <a:bodyPr/>
                    <a:lstStyle/>
                    <a:p>
                      <a:pPr algn="ctr"/>
                      <a:r>
                        <a:rPr lang="ar-IQ" sz="3200" dirty="0"/>
                        <a:t> 20</a:t>
                      </a:r>
                      <a:endParaRPr lang="en-US" sz="3200" b="1" dirty="0">
                        <a:solidFill>
                          <a:srgbClr val="FF0000"/>
                        </a:solidFill>
                        <a:cs typeface="+mj-cs"/>
                      </a:endParaRPr>
                    </a:p>
                  </a:txBody>
                  <a:tcPr/>
                </a:tc>
                <a:extLst>
                  <a:ext uri="{0D108BD9-81ED-4DB2-BD59-A6C34878D82A}">
                    <a16:rowId xmlns:a16="http://schemas.microsoft.com/office/drawing/2014/main" val="10005"/>
                  </a:ext>
                </a:extLst>
              </a:tr>
              <a:tr h="370840">
                <a:tc>
                  <a:txBody>
                    <a:bodyPr/>
                    <a:lstStyle/>
                    <a:p>
                      <a:pPr algn="ctr"/>
                      <a:endParaRPr lang="en-US" sz="3200" b="1" dirty="0">
                        <a:solidFill>
                          <a:srgbClr val="FF0000"/>
                        </a:solidFill>
                        <a:cs typeface="+mj-cs"/>
                      </a:endParaRPr>
                    </a:p>
                  </a:txBody>
                  <a:tcPr/>
                </a:tc>
                <a:tc>
                  <a:txBody>
                    <a:bodyPr/>
                    <a:lstStyle/>
                    <a:p>
                      <a:pPr algn="ctr"/>
                      <a:r>
                        <a:rPr lang="ar-IQ" sz="3200" dirty="0"/>
                        <a:t>ن </a:t>
                      </a:r>
                      <a:r>
                        <a:rPr lang="ar-IQ" sz="3200" baseline="-25000" dirty="0"/>
                        <a:t>جـ</a:t>
                      </a:r>
                      <a:r>
                        <a:rPr lang="ar-IQ" sz="3200" dirty="0"/>
                        <a:t> =4</a:t>
                      </a:r>
                      <a:endParaRPr lang="en-US" sz="3200" b="1" dirty="0">
                        <a:solidFill>
                          <a:srgbClr val="FF0000"/>
                        </a:solidFill>
                        <a:cs typeface="+mj-cs"/>
                      </a:endParaRPr>
                    </a:p>
                  </a:txBody>
                  <a:tcPr/>
                </a:tc>
                <a:tc>
                  <a:txBody>
                    <a:bodyPr/>
                    <a:lstStyle/>
                    <a:p>
                      <a:pPr algn="ctr"/>
                      <a:endParaRPr lang="en-US" sz="3200" b="1" dirty="0">
                        <a:solidFill>
                          <a:srgbClr val="FF0000"/>
                        </a:solidFill>
                        <a:cs typeface="+mj-cs"/>
                      </a:endParaRPr>
                    </a:p>
                  </a:txBody>
                  <a:tcPr/>
                </a:tc>
                <a:tc>
                  <a:txBody>
                    <a:bodyPr/>
                    <a:lstStyle/>
                    <a:p>
                      <a:pPr algn="ctr"/>
                      <a:r>
                        <a:rPr lang="ar-IQ" sz="3200" dirty="0"/>
                        <a:t>ن </a:t>
                      </a:r>
                      <a:r>
                        <a:rPr lang="ar-IQ" sz="3200" baseline="-25000" dirty="0"/>
                        <a:t>ب </a:t>
                      </a:r>
                      <a:r>
                        <a:rPr lang="ar-IQ" sz="3200" dirty="0"/>
                        <a:t>= 4</a:t>
                      </a:r>
                      <a:endParaRPr lang="en-US" sz="3200" b="1" dirty="0">
                        <a:solidFill>
                          <a:srgbClr val="FF0000"/>
                        </a:solidFill>
                        <a:cs typeface="+mj-cs"/>
                      </a:endParaRPr>
                    </a:p>
                  </a:txBody>
                  <a:tcPr/>
                </a:tc>
                <a:tc>
                  <a:txBody>
                    <a:bodyPr/>
                    <a:lstStyle/>
                    <a:p>
                      <a:pPr algn="ctr"/>
                      <a:endParaRPr lang="en-US" sz="3200" b="1" dirty="0">
                        <a:solidFill>
                          <a:srgbClr val="FF0000"/>
                        </a:solidFill>
                        <a:cs typeface="+mj-cs"/>
                      </a:endParaRPr>
                    </a:p>
                  </a:txBody>
                  <a:tcPr/>
                </a:tc>
                <a:tc>
                  <a:txBody>
                    <a:bodyPr/>
                    <a:lstStyle/>
                    <a:p>
                      <a:pPr algn="ctr"/>
                      <a:r>
                        <a:rPr lang="ar-IQ" sz="3200" dirty="0"/>
                        <a:t>ن</a:t>
                      </a:r>
                      <a:r>
                        <a:rPr lang="ar-IQ" sz="3200" baseline="0" dirty="0"/>
                        <a:t> </a:t>
                      </a:r>
                      <a:r>
                        <a:rPr lang="ar-IQ" sz="3200" baseline="-25000" dirty="0"/>
                        <a:t>أ</a:t>
                      </a:r>
                      <a:r>
                        <a:rPr lang="ar-IQ" sz="3200" baseline="0" dirty="0"/>
                        <a:t> = 5 </a:t>
                      </a:r>
                      <a:endParaRPr lang="en-US" sz="3200" b="1" dirty="0">
                        <a:solidFill>
                          <a:srgbClr val="FF0000"/>
                        </a:solidFill>
                        <a:cs typeface="+mj-cs"/>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196</TotalTime>
  <Words>822</Words>
  <Application>Microsoft Office PowerPoint</Application>
  <PresentationFormat>On-screen Show (4:3)</PresentationFormat>
  <Paragraphs>191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الاحصاء الاستدلالي اللامعلمي  الصف الثالث  ا.م.د. صبا علي طلال </vt:lpstr>
      <vt:lpstr>تحليل التباين من الدرجة الاولى  لـ ”كروسكال واليز“</vt:lpstr>
      <vt:lpstr> الرتب الخاصة بدرجات ثلاث عينات</vt:lpstr>
      <vt:lpstr>1- فأن / مجـ ر ا =  1 + 6 +9 +10+2+5+8+11+3+4+7+ 12  = 78</vt:lpstr>
      <vt:lpstr>3- تستخرج قيمة (ك) كما يأتي:- </vt:lpstr>
      <vt:lpstr>4- نعوض رموز المعادلة بالقيم الخاصة بكل منها وكما يأتي:- </vt:lpstr>
      <vt:lpstr>تقارن قيمة (هـ) المحسوبة عادة بجدول (كـا2) بدرجة حرية  وعدد العينات-1 = ل -1=3-1=2.</vt:lpstr>
      <vt:lpstr>مثال طبق مقياس للاتجاه نحو عمل المراة وهو عبارة عن قائمة تحتوي على (5) فقرة يتطلب الاجابة عليها بـ(نعم) أو (لا). وجميعها تمثل الاتجاه الايجابي نحو عمل المرأة، أي ان مجموع الاجابات بـ(نعم) لكل مستجيب تمثل اتجاهه نحو عمل المرأة .</vt:lpstr>
      <vt:lpstr>درجات العينات الثلاث في مقياس الاتحاه نحو عمل المرأة </vt:lpstr>
      <vt:lpstr>ولاجل تطبيق الفرضية الصفرية التي تقول بعدم وجود  فرق ذو دلالة احصائية بين المجموعات الثلاث باستخدام  طريقة ((كروسكال واليز )) لتحليل التباين من الدرجة  الاولى نتبع الخطوات الاتية: </vt:lpstr>
      <vt:lpstr>PowerPoint Presentation</vt:lpstr>
      <vt:lpstr>PowerPoint Presentation</vt:lpstr>
      <vt:lpstr>وحيث ان القيمة المحسوبة (4.685) أصغر من القيمة النظرية (5.657) لايمكننا رفض الفرضية الصفرية التي تقول بعدم وجود فرق بين المجموعات الثلاث:  وما يمكن استنتاجه ان المجموعات الثلاث متشاتبهة في استجاباتها المتعلقة بالاتجاه نحو عمل المرأة . فهي ثلاث عينات مسحوبة من نفس المجتمع.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التباين من الدرجة الاولى لـ ”كروسكال ماليز“ </dc:title>
  <dc:creator>1980</dc:creator>
  <cp:lastModifiedBy>saba ali talal</cp:lastModifiedBy>
  <cp:revision>40</cp:revision>
  <dcterms:created xsi:type="dcterms:W3CDTF">2006-08-16T00:00:00Z</dcterms:created>
  <dcterms:modified xsi:type="dcterms:W3CDTF">2024-01-11T04:50:43Z</dcterms:modified>
</cp:coreProperties>
</file>