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021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75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7560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55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402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551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422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544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81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6210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617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BD493-3D0E-4D47-BF30-3EB6165B5D2E}" type="datetimeFigureOut">
              <a:rPr lang="ar-IQ" smtClean="0"/>
              <a:pPr/>
              <a:t>10/09/1445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7308-FA42-435B-BD6A-876A6B03F086}" type="slidenum">
              <a:rPr lang="ar-IQ" smtClean="0"/>
              <a:pPr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57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8E8AE3-6527-1F59-545B-53FAADAD6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160840" cy="3168352"/>
          </a:xfrm>
        </p:spPr>
        <p:txBody>
          <a:bodyPr>
            <a:normAutofit/>
          </a:bodyPr>
          <a:lstStyle/>
          <a:p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الاحصاء الاستدلالي </a:t>
            </a:r>
            <a:br>
              <a:rPr lang="ar-IQ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الصف الثالث </a:t>
            </a:r>
            <a:br>
              <a:rPr lang="ar-IQ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ar-IQ" dirty="0">
                <a:solidFill>
                  <a:schemeClr val="accent6">
                    <a:lumMod val="75000"/>
                  </a:schemeClr>
                </a:solidFill>
              </a:rPr>
              <a:t>ا.م.د. صبا علي طلال </a:t>
            </a:r>
            <a:br>
              <a:rPr lang="ar-IQ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9EAEFE-6A19-92B3-59B0-097891A465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>
                <a:solidFill>
                  <a:schemeClr val="tx1"/>
                </a:solidFill>
              </a:rPr>
              <a:t>الاحصاء الاستدلالي 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>
                <a:solidFill>
                  <a:schemeClr val="tx1"/>
                </a:solidFill>
              </a:rPr>
              <a:t>م/ تحليل التباين الاحادي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12968" cy="504056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تعريفه : هو المقارنة بين اكثر من وسطيين حسابيين ومعرفة دلالة الفروق بين هذه الاوساط الحسابية .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*****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*هو من الطرق الإحصائية </a:t>
            </a:r>
            <a:r>
              <a:rPr lang="ar-IQ" sz="3500" dirty="0" err="1">
                <a:solidFill>
                  <a:schemeClr val="tx1"/>
                </a:solidFill>
                <a:cs typeface="DecoType Naskh" pitchFamily="2" charset="-78"/>
              </a:rPr>
              <a:t>المعلمية</a:t>
            </a:r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 و ذلك </a:t>
            </a:r>
            <a:r>
              <a:rPr lang="ar-IQ" sz="3500" dirty="0" err="1">
                <a:solidFill>
                  <a:schemeClr val="tx1"/>
                </a:solidFill>
                <a:cs typeface="DecoType Naskh" pitchFamily="2" charset="-78"/>
              </a:rPr>
              <a:t>لانه</a:t>
            </a:r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 يتعامل مع درجات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*يتعامل مع البيانات </a:t>
            </a:r>
            <a:r>
              <a:rPr lang="ar-IQ" sz="3500" dirty="0" err="1">
                <a:solidFill>
                  <a:schemeClr val="tx1"/>
                </a:solidFill>
                <a:cs typeface="DecoType Naskh" pitchFamily="2" charset="-78"/>
              </a:rPr>
              <a:t>الفاصليه</a:t>
            </a:r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 او النسبية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*تتم المقارنة الاحصائية هنا بين ثلاث او اكثر من الاوساط الحسابية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*يتعامل مع الدرجات اي المعلومات </a:t>
            </a:r>
            <a:r>
              <a:rPr lang="ar-IQ" sz="3500" dirty="0" err="1">
                <a:solidFill>
                  <a:schemeClr val="tx1"/>
                </a:solidFill>
                <a:cs typeface="DecoType Naskh" pitchFamily="2" charset="-78"/>
              </a:rPr>
              <a:t>الاصليه</a:t>
            </a:r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 لن تضيع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*يستخدم في معالجه البيانات الكمية </a:t>
            </a:r>
          </a:p>
          <a:p>
            <a:r>
              <a:rPr lang="ar-IQ" sz="3500" dirty="0">
                <a:solidFill>
                  <a:schemeClr val="tx1"/>
                </a:solidFill>
                <a:cs typeface="DecoType Naskh" pitchFamily="2" charset="-78"/>
              </a:rPr>
              <a:t>*يجب ان يكون توزيع المجتمع طبيعيا </a:t>
            </a:r>
          </a:p>
          <a:p>
            <a:r>
              <a:rPr lang="en-US" b="1" dirty="0">
                <a:solidFill>
                  <a:srgbClr val="0070C0"/>
                </a:solidFill>
                <a:latin typeface="Bradley Hand ITC" pitchFamily="66" charset="0"/>
              </a:rPr>
              <a:t>HO=M1=M2=M3</a:t>
            </a:r>
            <a:endParaRPr lang="ar-IQ" b="1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7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584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200" b="1" dirty="0">
                <a:solidFill>
                  <a:schemeClr val="tx1"/>
                </a:solidFill>
                <a:cs typeface="Akhbar MT" pitchFamily="2" charset="-78"/>
              </a:rPr>
              <a:t>مثال : قام باحث بتطبيق ثلاث طرق على مجموعه من الطلاب موزعين على ثلاث مجاميع , هل توجد فروق ذات دلاله إحصائية بين متوسط هذه المجاميع ؟ </a:t>
            </a:r>
            <a:br>
              <a:rPr lang="ar-IQ" sz="3200" b="1" dirty="0">
                <a:solidFill>
                  <a:schemeClr val="tx1"/>
                </a:solidFill>
                <a:cs typeface="Akhbar MT" pitchFamily="2" charset="-78"/>
              </a:rPr>
            </a:br>
            <a:r>
              <a:rPr lang="ar-IQ" sz="3200" b="1" dirty="0">
                <a:solidFill>
                  <a:schemeClr val="tx1"/>
                </a:solidFill>
                <a:cs typeface="Akhbar MT" pitchFamily="2" charset="-78"/>
              </a:rPr>
              <a:t>وكانت الدرجات كالاتي ::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5572116"/>
                  </p:ext>
                </p:extLst>
              </p:nvPr>
            </p:nvGraphicFramePr>
            <p:xfrm>
              <a:off x="395538" y="2060850"/>
              <a:ext cx="8496942" cy="4465537"/>
            </p:xfrm>
            <a:graphic>
              <a:graphicData uri="http://schemas.openxmlformats.org/drawingml/2006/table">
                <a:tbl>
                  <a:tblPr rtl="1" firstRow="1" bandRow="1">
                    <a:tableStyleId>{7DF18680-E054-41AD-8BC1-D1AEF772440D}</a:tableStyleId>
                  </a:tblPr>
                  <a:tblGrid>
                    <a:gridCol w="141615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416157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416157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416157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416157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1416157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</a:tblGrid>
                  <a:tr h="630282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</a:p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395572116"/>
                  </p:ext>
                </p:extLst>
              </p:nvPr>
            </p:nvGraphicFramePr>
            <p:xfrm>
              <a:off x="395538" y="2060850"/>
              <a:ext cx="8496942" cy="4465537"/>
            </p:xfrm>
            <a:graphic>
              <a:graphicData uri="http://schemas.openxmlformats.org/drawingml/2006/table">
                <a:tbl>
                  <a:tblPr rtl="1" firstRow="1" bandRow="1">
                    <a:tableStyleId>{7DF18680-E054-41AD-8BC1-D1AEF772440D}</a:tableStyleId>
                  </a:tblPr>
                  <a:tblGrid>
                    <a:gridCol w="1416157"/>
                    <a:gridCol w="1416157"/>
                    <a:gridCol w="1416157"/>
                    <a:gridCol w="1416157"/>
                    <a:gridCol w="1416157"/>
                    <a:gridCol w="1416157"/>
                  </a:tblGrid>
                  <a:tr h="630282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31" t="-4854" r="-500862" b="-6116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62" t="-4854" r="-300431" b="-6116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99142" t="-4854" r="-99571" b="-6116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A1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</a:p>
                        <a:p>
                          <a:pPr rtl="1"/>
                          <a:endParaRPr lang="ar-IQ" dirty="0"/>
                        </a:p>
                      </a:txBody>
                      <a:tcPr/>
                    </a:tc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639035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</a:t>
                          </a:r>
                          <a:endParaRPr lang="ar-IQ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مربع نص 5"/>
          <p:cNvSpPr txBox="1"/>
          <p:nvPr/>
        </p:nvSpPr>
        <p:spPr>
          <a:xfrm>
            <a:off x="395536" y="5962217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600" dirty="0">
                <a:latin typeface="Microsoft Sans Serif" pitchFamily="34" charset="0"/>
                <a:cs typeface="Microsoft Sans Serif" pitchFamily="34" charset="0"/>
              </a:rPr>
              <a:t>المجموع</a:t>
            </a:r>
            <a:r>
              <a:rPr lang="ar-IQ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853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784976" cy="6408712"/>
              </a:xfr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33, N=15 </a:t>
                </a:r>
                <a:r>
                  <a:rPr lang="ar-IQ" dirty="0"/>
                  <a:t>=</a:t>
                </a:r>
                <a:r>
                  <a:rPr lang="en-US" dirty="0"/>
                  <a:t>K1=8 , K2=6, K3=5 // X=19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ar-IQ" dirty="0"/>
              </a:p>
              <a:p>
                <a:pPr marL="0" indent="0">
                  <a:buNone/>
                </a:pPr>
                <a:endParaRPr lang="ar-IQ" dirty="0"/>
              </a:p>
              <a:p>
                <a:pPr marL="0" indent="0">
                  <a:buNone/>
                </a:pPr>
                <a:r>
                  <a:rPr lang="ar-IQ" dirty="0">
                    <a:cs typeface="Akhbar MT" pitchFamily="2" charset="-78"/>
                  </a:rPr>
                  <a:t>1- </a:t>
                </a:r>
                <a:r>
                  <a:rPr lang="ar-IQ" dirty="0" err="1">
                    <a:cs typeface="Akhbar MT" pitchFamily="2" charset="-78"/>
                  </a:rPr>
                  <a:t>نستتخرج</a:t>
                </a:r>
                <a:r>
                  <a:rPr lang="ar-IQ" dirty="0">
                    <a:cs typeface="Akhbar MT" pitchFamily="2" charset="-78"/>
                  </a:rPr>
                  <a:t> معامل التصحيح : </a:t>
                </a:r>
              </a:p>
              <a:p>
                <a:pPr marL="0" indent="0">
                  <a:buNone/>
                </a:pPr>
                <a:r>
                  <a:rPr lang="ar-IQ" dirty="0"/>
                  <a:t> </a:t>
                </a:r>
                <a:r>
                  <a:rPr lang="en-US" dirty="0"/>
                  <a:t>24.06 </a:t>
                </a:r>
                <a:r>
                  <a:rPr lang="ar-IQ" dirty="0"/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latin typeface="Cambria Math"/>
                          </a:rPr>
                          <m:t>361</m:t>
                        </m:r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ar-IQ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ar-IQ" b="0" i="1" smtClean="0">
                                <a:latin typeface="Cambria Math"/>
                              </a:rPr>
                              <m:t>19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ar-IQ" dirty="0"/>
                  <a:t> = </a:t>
                </a:r>
                <a:r>
                  <a:rPr lang="en-US" dirty="0"/>
                  <a:t>  C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𝑋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ar-IQ" dirty="0"/>
              </a:p>
              <a:p>
                <a:pPr marL="0" indent="0">
                  <a:buNone/>
                </a:pPr>
                <a:endParaRPr lang="ar-IQ" dirty="0"/>
              </a:p>
              <a:p>
                <a:pPr marL="0" indent="0">
                  <a:buNone/>
                </a:pPr>
                <a:r>
                  <a:rPr lang="ar-IQ" dirty="0">
                    <a:cs typeface="Akhbar MT" pitchFamily="2" charset="-78"/>
                  </a:rPr>
                  <a:t>2- نستخرج مجموعات مربعات التباين الكلي : </a:t>
                </a:r>
              </a:p>
              <a:p>
                <a:pPr marL="0" indent="0">
                  <a:buNone/>
                </a:pPr>
                <a:r>
                  <a:rPr lang="ar-IQ" dirty="0"/>
                  <a:t> </a:t>
                </a:r>
                <a:r>
                  <a:rPr lang="en-US" dirty="0"/>
                  <a:t>8.94</a:t>
                </a:r>
                <a:r>
                  <a:rPr lang="ar-IQ" dirty="0"/>
                  <a:t> = </a:t>
                </a:r>
                <a:r>
                  <a:rPr lang="en-US" dirty="0"/>
                  <a:t> 33 - 24.06</a:t>
                </a:r>
                <a:r>
                  <a:rPr lang="ar-IQ" dirty="0"/>
                  <a:t>= </a:t>
                </a:r>
                <a:r>
                  <a:rPr lang="en-US" dirty="0"/>
                  <a:t>C</a:t>
                </a:r>
                <a:r>
                  <a:rPr lang="ar-IQ" dirty="0"/>
                  <a:t> - </a:t>
                </a:r>
                <a:r>
                  <a:rPr lang="en-US" dirty="0"/>
                  <a:t> T  =  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ar-IQ" dirty="0"/>
              </a:p>
              <a:p>
                <a:pPr marL="0" indent="0">
                  <a:buNone/>
                </a:pPr>
                <a:endParaRPr lang="ar-IQ" dirty="0"/>
              </a:p>
              <a:p>
                <a:pPr marL="0" indent="0">
                  <a:buNone/>
                </a:pPr>
                <a:r>
                  <a:rPr lang="ar-IQ" dirty="0">
                    <a:cs typeface="Akhbar MT" pitchFamily="2" charset="-78"/>
                  </a:rPr>
                  <a:t>3- نستخرج مجموع مربعات التباين بين المجموعات :</a:t>
                </a:r>
              </a:p>
              <a:p>
                <a:pPr marL="0" indent="0">
                  <a:buNone/>
                </a:pPr>
                <a:r>
                  <a:rPr lang="en-US" dirty="0"/>
                  <a:t>C</a:t>
                </a:r>
                <a:r>
                  <a:rPr lang="ar-IQ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𝐾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𝐾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dirty="0"/>
                  <a:t> </a:t>
                </a:r>
                <a:r>
                  <a:rPr lang="en-US" dirty="0"/>
                  <a:t>B=</a:t>
                </a:r>
                <a:endParaRPr lang="ar-IQ" dirty="0"/>
              </a:p>
              <a:p>
                <a:pPr marL="0" indent="0">
                  <a:buNone/>
                </a:pPr>
                <a:r>
                  <a:rPr lang="ar-IQ" dirty="0"/>
                  <a:t>                      </a:t>
                </a:r>
                <a:r>
                  <a:rPr lang="en-US" dirty="0"/>
                  <a:t> 24.06</a:t>
                </a:r>
                <a:r>
                  <a:rPr lang="ar-IQ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ar-IQ" b="0" i="1" smtClean="0">
                                <a:latin typeface="Cambria Math"/>
                              </a:rPr>
                              <m:t>25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ar-IQ" b="0" i="1" smtClean="0">
                                <a:latin typeface="Cambria Math"/>
                              </a:rPr>
                              <m:t>36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dirty="0"/>
                  <a:t>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ar-IQ" b="0" i="1" smtClean="0">
                                <a:latin typeface="Cambria Math"/>
                              </a:rPr>
                              <m:t>64</m:t>
                            </m:r>
                          </m:e>
                          <m:sup>
                            <m:r>
                              <a:rPr lang="ar-IQ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IQ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ar-IQ" dirty="0"/>
                  <a:t>  =</a:t>
                </a:r>
              </a:p>
              <a:p>
                <a:pPr marL="0" indent="0">
                  <a:buNone/>
                </a:pPr>
                <a:r>
                  <a:rPr lang="en-US" dirty="0"/>
                  <a:t>= 12.8 + 7.2 + 5  - 24.6</a:t>
                </a:r>
                <a:endParaRPr lang="ar-IQ" dirty="0"/>
              </a:p>
              <a:p>
                <a:pPr marL="0" indent="0">
                  <a:buNone/>
                </a:pPr>
                <a:r>
                  <a:rPr lang="en-US" dirty="0"/>
                  <a:t>0.94</a:t>
                </a:r>
                <a:r>
                  <a:rPr lang="ar-IQ" dirty="0"/>
                  <a:t> =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784976" cy="640871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18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ar-IQ" sz="2800" dirty="0">
                <a:cs typeface="Akhbar MT" pitchFamily="2" charset="-78"/>
              </a:rPr>
              <a:t>4- نستخرج مجموعات المربعات داخل المجموعات : </a:t>
            </a:r>
          </a:p>
          <a:p>
            <a:pPr marL="0" indent="0">
              <a:buNone/>
            </a:pPr>
            <a:r>
              <a:rPr lang="en-US" dirty="0"/>
              <a:t>W = T – B = 8.94 – 0.94 = 8</a:t>
            </a:r>
            <a:endParaRPr lang="ar-IQ" dirty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>
                <a:solidFill>
                  <a:srgbClr val="002060"/>
                </a:solidFill>
                <a:cs typeface="Akhbar MT" pitchFamily="2" charset="-78"/>
              </a:rPr>
              <a:t>5- نرسم الجدول ::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16365"/>
              </p:ext>
            </p:extLst>
          </p:nvPr>
        </p:nvGraphicFramePr>
        <p:xfrm>
          <a:off x="251520" y="2564903"/>
          <a:ext cx="8640960" cy="20522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0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0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07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07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79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مصدر التباين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مجموع المربعات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درجه </a:t>
                      </a:r>
                      <a:r>
                        <a:rPr lang="ar-IQ" dirty="0" err="1"/>
                        <a:t>الحريه</a:t>
                      </a:r>
                      <a:r>
                        <a:rPr lang="ar-IQ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متوسط المربعات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القيمة الفائية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0.94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0.47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rtl="1"/>
                      <a:r>
                        <a:rPr lang="en-US" sz="2800" dirty="0"/>
                        <a:t>0.71  </a:t>
                      </a:r>
                      <a:endParaRPr lang="ar-IQ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076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W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0.66</a:t>
                      </a:r>
                      <a:endParaRPr lang="ar-IQ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225872" y="4797152"/>
            <a:ext cx="8712968" cy="18158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التفسير :: القيمة الفائية المحسوبة (</a:t>
            </a:r>
            <a:r>
              <a:rPr lang="en-US" sz="2800" b="1" u="sng" dirty="0">
                <a:solidFill>
                  <a:schemeClr val="tx1"/>
                </a:solidFill>
                <a:cs typeface="Mudir MT" pitchFamily="2" charset="-78"/>
              </a:rPr>
              <a:t>0.71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)وعند درجتي حرية (</a:t>
            </a:r>
            <a:r>
              <a:rPr lang="en-US" sz="2800" b="1" u="sng" dirty="0">
                <a:solidFill>
                  <a:schemeClr val="tx1"/>
                </a:solidFill>
                <a:cs typeface="Mudir MT" pitchFamily="2" charset="-78"/>
              </a:rPr>
              <a:t>2,12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)وعند مستوى دلاله (</a:t>
            </a:r>
            <a:r>
              <a:rPr lang="en-US" sz="2800" b="1" u="sng" dirty="0">
                <a:solidFill>
                  <a:schemeClr val="tx1"/>
                </a:solidFill>
                <a:cs typeface="Mudir MT" pitchFamily="2" charset="-78"/>
              </a:rPr>
              <a:t>0.05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)هي اصغر من القيمة الجدولية </a:t>
            </a:r>
            <a:r>
              <a:rPr lang="ar-IQ" sz="2800" b="1" u="sng" dirty="0" err="1">
                <a:solidFill>
                  <a:schemeClr val="tx1"/>
                </a:solidFill>
                <a:cs typeface="Mudir MT" pitchFamily="2" charset="-78"/>
              </a:rPr>
              <a:t>(</a:t>
            </a:r>
            <a:r>
              <a:rPr lang="en-US" sz="2800" b="1" u="sng" dirty="0">
                <a:solidFill>
                  <a:schemeClr val="tx1"/>
                </a:solidFill>
                <a:cs typeface="Mudir MT" pitchFamily="2" charset="-78"/>
              </a:rPr>
              <a:t>(3.88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لذا تقبل الفرضيه </a:t>
            </a:r>
            <a:r>
              <a:rPr lang="ar-IQ" sz="2800" b="1" u="sng" dirty="0" err="1">
                <a:solidFill>
                  <a:schemeClr val="tx1"/>
                </a:solidFill>
                <a:cs typeface="Mudir MT" pitchFamily="2" charset="-78"/>
              </a:rPr>
              <a:t>الصفريه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 التي تؤكد عدم وجود فروق ذات دلاله </a:t>
            </a:r>
            <a:r>
              <a:rPr lang="ar-IQ" sz="2800" b="1" u="sng" dirty="0" err="1">
                <a:solidFill>
                  <a:schemeClr val="tx1"/>
                </a:solidFill>
                <a:cs typeface="Mudir MT" pitchFamily="2" charset="-78"/>
              </a:rPr>
              <a:t>احصائيه</a:t>
            </a:r>
            <a:r>
              <a:rPr lang="ar-IQ" sz="2800" b="1" u="sng" dirty="0">
                <a:solidFill>
                  <a:schemeClr val="tx1"/>
                </a:solidFill>
                <a:cs typeface="Mudir MT" pitchFamily="2" charset="-78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6955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656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مثال : اراد باحث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دراسه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اثر الاختصاص الدراسي على الطلاب في اختبار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اللغه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العربيه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, فاختار </a:t>
            </a:r>
            <a:r>
              <a:rPr lang="en-US" sz="2800" dirty="0">
                <a:solidFill>
                  <a:schemeClr val="bg1"/>
                </a:solidFill>
                <a:cs typeface="Akhbar MT" pitchFamily="2" charset="-78"/>
              </a:rPr>
              <a:t>(50)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طالبا موزعين في خمسة اختصاصات هي العلوم الانسانية و القانون و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الهندسه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والمحاسبة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والتربيه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وكان عدد افراد العينة في كل اختصاص هو</a:t>
            </a:r>
            <a:r>
              <a:rPr lang="en-US" sz="2800" dirty="0">
                <a:solidFill>
                  <a:schemeClr val="bg1"/>
                </a:solidFill>
                <a:cs typeface="Akhbar MT" pitchFamily="2" charset="-78"/>
              </a:rPr>
              <a:t>) 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</a:t>
            </a:r>
            <a:r>
              <a:rPr lang="en-US" sz="2800" dirty="0">
                <a:solidFill>
                  <a:schemeClr val="bg1"/>
                </a:solidFill>
                <a:cs typeface="Akhbar MT" pitchFamily="2" charset="-78"/>
              </a:rPr>
              <a:t>(10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ثم قام بتطبيق اختبار في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اللغه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العربيه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على العينات </a:t>
            </a:r>
            <a:r>
              <a:rPr lang="ar-IQ" sz="2800" dirty="0" err="1">
                <a:solidFill>
                  <a:schemeClr val="bg1"/>
                </a:solidFill>
                <a:cs typeface="Akhbar MT" pitchFamily="2" charset="-78"/>
              </a:rPr>
              <a:t>الخمسه</a:t>
            </a:r>
            <a:r>
              <a:rPr lang="ar-IQ" sz="2800" dirty="0">
                <a:solidFill>
                  <a:schemeClr val="bg1"/>
                </a:solidFill>
                <a:cs typeface="Akhbar MT" pitchFamily="2" charset="-78"/>
              </a:rPr>
              <a:t> فكانت النتائج كالاتي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5273159"/>
                  </p:ext>
                </p:extLst>
              </p:nvPr>
            </p:nvGraphicFramePr>
            <p:xfrm>
              <a:off x="107502" y="1897730"/>
              <a:ext cx="7992890" cy="4771632"/>
            </p:xfrm>
            <a:graphic>
              <a:graphicData uri="http://schemas.openxmlformats.org/drawingml/2006/table">
                <a:tbl>
                  <a:tblPr rtl="1" firstRow="1" bandRow="1">
                    <a:tableStyleId>{00A15C55-8517-42AA-B614-E9B94910E393}</a:tableStyleId>
                  </a:tblPr>
                  <a:tblGrid>
                    <a:gridCol w="799289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6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7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8"/>
                        </a:ext>
                      </a:extLst>
                    </a:gridCol>
                    <a:gridCol w="799289">
                      <a:extLst>
                        <a:ext uri="{9D8B030D-6E8A-4147-A177-3AD203B41FA5}">
                          <a16:colId xmlns:a16="http://schemas.microsoft.com/office/drawing/2014/main" xmlns="" val="20009"/>
                        </a:ext>
                      </a:extLst>
                    </a:gridCol>
                  </a:tblGrid>
                  <a:tr h="432649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ar-IQ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𝑨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  <m:sup>
                                    <m:r>
                                      <a:rPr lang="ar-IQ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A1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361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324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81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09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0"/>
                      </a:ext>
                    </a:extLst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2062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2012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140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1931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2385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153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1881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/>
                            <a:t>135</a:t>
                          </a:r>
                          <a:endParaRPr lang="ar-IQ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جدول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845273159"/>
                  </p:ext>
                </p:extLst>
              </p:nvPr>
            </p:nvGraphicFramePr>
            <p:xfrm>
              <a:off x="107502" y="1897730"/>
              <a:ext cx="7992890" cy="4771632"/>
            </p:xfrm>
            <a:graphic>
              <a:graphicData uri="http://schemas.openxmlformats.org/drawingml/2006/table">
                <a:tbl>
                  <a:tblPr rtl="1" firstRow="1" bandRow="1">
                    <a:tableStyleId>{00A15C55-8517-42AA-B614-E9B94910E393}</a:tableStyleId>
                  </a:tblPr>
                  <a:tblGrid>
                    <a:gridCol w="799289"/>
                    <a:gridCol w="799289"/>
                    <a:gridCol w="799289"/>
                    <a:gridCol w="799289"/>
                    <a:gridCol w="799289"/>
                    <a:gridCol w="799289"/>
                    <a:gridCol w="799289"/>
                    <a:gridCol w="799289"/>
                    <a:gridCol w="799289"/>
                    <a:gridCol w="799289"/>
                  </a:tblGrid>
                  <a:tr h="432649"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63" t="-7042" r="-900763" b="-10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763" t="-7042" r="-700763" b="-10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97727" t="-7042" r="-496212" b="-10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1527" t="-7042" r="-300000" b="-10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ar-IQ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801527" t="-7042" r="-100000" b="-10183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A1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324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361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324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18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81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9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256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225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144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169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289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196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</a:t>
                          </a:r>
                          <a:endParaRPr lang="ar-IQ" dirty="0"/>
                        </a:p>
                      </a:txBody>
                      <a:tcPr/>
                    </a:tc>
                  </a:tr>
                  <a:tr h="394453"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2062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2012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140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1931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137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2385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153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1881</a:t>
                          </a:r>
                          <a:endParaRPr lang="ar-IQ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1"/>
                          <a:r>
                            <a:rPr lang="en-US" dirty="0" smtClean="0"/>
                            <a:t>135</a:t>
                          </a:r>
                          <a:endParaRPr lang="ar-IQ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مربع نص 5"/>
          <p:cNvSpPr txBox="1"/>
          <p:nvPr/>
        </p:nvSpPr>
        <p:spPr>
          <a:xfrm>
            <a:off x="8206793" y="6309320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>
                <a:solidFill>
                  <a:srgbClr val="7030A0"/>
                </a:solidFill>
                <a:cs typeface="Mudir MT" pitchFamily="2" charset="-78"/>
              </a:rPr>
              <a:t>المجموع</a:t>
            </a:r>
          </a:p>
        </p:txBody>
      </p:sp>
    </p:spTree>
    <p:extLst>
      <p:ext uri="{BB962C8B-B14F-4D97-AF65-F5344CB8AC3E}">
        <p14:creationId xmlns:p14="http://schemas.microsoft.com/office/powerpoint/2010/main" val="326194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88640"/>
                <a:ext cx="8784976" cy="648072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600" dirty="0">
                    <a:solidFill>
                      <a:schemeClr val="tx1"/>
                    </a:solidFill>
                    <a:latin typeface="+mj-lt"/>
                  </a:rPr>
                  <a:t>K1=135, K2=153, K3=137, K4=140, K5=142 10271 , N=50 </a:t>
                </a:r>
              </a:p>
              <a:p>
                <a:pPr marL="0" indent="0">
                  <a:buNone/>
                </a:pPr>
                <a:r>
                  <a:rPr lang="ar-IQ" sz="2800" dirty="0">
                    <a:solidFill>
                      <a:schemeClr val="accent3">
                        <a:lumMod val="75000"/>
                      </a:schemeClr>
                    </a:solidFill>
                    <a:latin typeface="Lucida Handwriting" pitchFamily="66" charset="0"/>
                  </a:rPr>
                  <a:t> </a:t>
                </a:r>
                <a:r>
                  <a:rPr lang="en-US" sz="2600" dirty="0">
                    <a:solidFill>
                      <a:schemeClr val="tx1"/>
                    </a:solidFill>
                    <a:latin typeface="+mj-lt"/>
                  </a:rPr>
                  <a:t>10271</a:t>
                </a:r>
                <a:r>
                  <a:rPr lang="ar-IQ" sz="2600" dirty="0">
                    <a:solidFill>
                      <a:schemeClr val="tx1"/>
                    </a:solidFill>
                    <a:latin typeface="+mj-lt"/>
                  </a:rPr>
                  <a:t>=</a:t>
                </a:r>
                <a:r>
                  <a:rPr lang="ar-IQ" sz="2600" dirty="0">
                    <a:solidFill>
                      <a:schemeClr val="accent3">
                        <a:lumMod val="75000"/>
                      </a:schemeClr>
                    </a:solidFill>
                    <a:latin typeface="+mj-lt"/>
                  </a:rPr>
                  <a:t> </a:t>
                </a:r>
                <a:r>
                  <a:rPr lang="en-US" sz="2600" dirty="0">
                    <a:solidFill>
                      <a:schemeClr val="accent3">
                        <a:lumMod val="75000"/>
                      </a:schemeClr>
                    </a:solidFill>
                    <a:latin typeface="+mj-lt"/>
                  </a:rPr>
                  <a:t> </a:t>
                </a:r>
                <a:r>
                  <a:rPr lang="en-US" sz="2600" dirty="0">
                    <a:solidFill>
                      <a:schemeClr val="tx1"/>
                    </a:solidFill>
                    <a:latin typeface="+mj-lt"/>
                  </a:rPr>
                  <a:t>x =707 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ar-IQ" dirty="0">
                  <a:latin typeface="+mj-lt"/>
                </a:endParaRPr>
              </a:p>
              <a:p>
                <a:pPr marL="0" indent="0">
                  <a:buNone/>
                </a:pPr>
                <a:endParaRPr lang="ar-IQ" dirty="0"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r>
                  <a:rPr lang="ar-IQ" sz="4600" dirty="0">
                    <a:blipFill>
                      <a:blip r:embed="rId2"/>
                      <a:tile tx="0" ty="0" sx="100000" sy="100000" flip="none" algn="tl"/>
                    </a:blipFill>
                    <a:latin typeface="+mj-lt"/>
                    <a:cs typeface="Akhbar MT" pitchFamily="2" charset="-78"/>
                  </a:rPr>
                  <a:t> </a:t>
                </a:r>
                <a:r>
                  <a:rPr lang="ar-IQ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blipFill>
                      <a:blip r:embed="rId2"/>
                      <a:tile tx="0" ty="0" sx="100000" sy="100000" flip="none" algn="tl"/>
                    </a:blipFill>
                    <a:latin typeface="+mj-lt"/>
                    <a:cs typeface="Akhbar MT" pitchFamily="2" charset="-78"/>
                  </a:rPr>
                  <a:t>قيمة </a:t>
                </a:r>
                <a:r>
                  <a:rPr lang="en-US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blipFill>
                      <a:blip r:embed="rId2"/>
                      <a:tile tx="0" ty="0" sx="100000" sy="100000" flip="none" algn="tl"/>
                    </a:blipFill>
                    <a:latin typeface="+mj-lt"/>
                    <a:cs typeface="Akhbar MT" pitchFamily="2" charset="-78"/>
                  </a:rPr>
                  <a:t>(C</a:t>
                </a:r>
                <a:r>
                  <a:rPr lang="en-US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)</a:t>
                </a:r>
                <a:r>
                  <a:rPr lang="ar-IQ" sz="4600" dirty="0"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 </a:t>
                </a:r>
                <a:r>
                  <a:rPr lang="en-US" sz="4100" dirty="0">
                    <a:solidFill>
                      <a:schemeClr val="tx1"/>
                    </a:solidFill>
                    <a:latin typeface="+mj-lt"/>
                  </a:rPr>
                  <a:t>= 9996.98</a:t>
                </a:r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499849</m:t>
                        </m:r>
                      </m:num>
                      <m:den>
                        <m:r>
                          <a:rPr lang="ar-IQ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707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ar-IQ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</a:t>
                </a: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1)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 =</a:t>
                </a:r>
                <a:endParaRPr lang="ar-IQ" sz="46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endParaRPr lang="en-US" sz="4600" dirty="0">
                  <a:solidFill>
                    <a:schemeClr val="accent3">
                      <a:lumMod val="75000"/>
                    </a:schemeClr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</a:t>
                </a: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 C</a:t>
                </a:r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- </a:t>
                </a: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2) T = </a:t>
                </a:r>
                <a14:m>
                  <m:oMath xmlns:m="http://schemas.openxmlformats.org/officeDocument/2006/math">
                    <m:r>
                      <a:rPr lang="en-US" sz="4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46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p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600" b="0" dirty="0">
                  <a:solidFill>
                    <a:schemeClr val="tx1"/>
                  </a:solidFill>
                  <a:latin typeface="+mj-lt"/>
                  <a:ea typeface="Cambria Math"/>
                </a:endParaRPr>
              </a:p>
              <a:p>
                <a:pPr marL="0" indent="0" algn="l">
                  <a:buNone/>
                </a:pPr>
                <a:r>
                  <a:rPr lang="en-US" sz="4100" dirty="0">
                    <a:solidFill>
                      <a:schemeClr val="tx1"/>
                    </a:solidFill>
                    <a:latin typeface="+mj-lt"/>
                  </a:rPr>
                  <a:t>=  10271 </a:t>
                </a:r>
                <a14:m>
                  <m:oMath xmlns:m="http://schemas.openxmlformats.org/officeDocument/2006/math">
                    <m:r>
                      <a:rPr lang="en-US" sz="41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US" sz="4100" dirty="0">
                    <a:solidFill>
                      <a:schemeClr val="tx1"/>
                    </a:solidFill>
                    <a:latin typeface="+mj-lt"/>
                  </a:rPr>
                  <a:t> 9996.98</a:t>
                </a: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 </a:t>
                </a:r>
              </a:p>
              <a:p>
                <a:pPr marL="0" indent="0" algn="l">
                  <a:buNone/>
                </a:pPr>
                <a:r>
                  <a:rPr lang="ar-IQ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               قيمة </a:t>
                </a:r>
                <a:r>
                  <a:rPr lang="en-US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(T)</a:t>
                </a:r>
                <a:r>
                  <a:rPr lang="ar-IQ" sz="46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 </a:t>
                </a:r>
                <a:r>
                  <a:rPr lang="en-US" sz="4100" dirty="0">
                    <a:solidFill>
                      <a:schemeClr val="tx1"/>
                    </a:solidFill>
                    <a:latin typeface="+mj-lt"/>
                  </a:rPr>
                  <a:t>274.02</a:t>
                </a:r>
                <a:r>
                  <a:rPr lang="ar-IQ" sz="4100" dirty="0">
                    <a:solidFill>
                      <a:schemeClr val="tx1"/>
                    </a:solidFill>
                    <a:latin typeface="+mj-lt"/>
                  </a:rPr>
                  <a:t>=</a:t>
                </a:r>
                <a:endParaRPr lang="ar-IQ" sz="46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 algn="l">
                  <a:buNone/>
                </a:pPr>
                <a:endParaRPr lang="ar-IQ" sz="4600" dirty="0">
                  <a:solidFill>
                    <a:schemeClr val="tx1"/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C </a:t>
                </a:r>
                <a:r>
                  <a:rPr lang="ar-IQ" sz="4600" dirty="0">
                    <a:solidFill>
                      <a:schemeClr val="tx1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</a:rPr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460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  <m:r>
                              <a:rPr lang="en-US" sz="46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46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sz="4600" b="0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ar-IQ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ar-IQ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ar-IQ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+ </a:t>
                </a:r>
                <a:r>
                  <a:rPr lang="en-US" sz="4600" dirty="0">
                    <a:solidFill>
                      <a:schemeClr val="tx1"/>
                    </a:solidFill>
                    <a:latin typeface="+mj-lt"/>
                  </a:rPr>
                  <a:t>3)</a:t>
                </a:r>
                <a:r>
                  <a:rPr lang="en-US" sz="4600" dirty="0">
                    <a:solidFill>
                      <a:schemeClr val="tx1"/>
                    </a:solidFill>
                    <a:latin typeface="Lucida Handwriting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6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𝐾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4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ar-IQ" sz="4600" dirty="0">
                  <a:solidFill>
                    <a:schemeClr val="accent3">
                      <a:lumMod val="75000"/>
                    </a:schemeClr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endParaRPr lang="ar-IQ" dirty="0">
                  <a:latin typeface="Lucida Handwriting" pitchFamily="66" charset="0"/>
                </a:endParaRP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88640"/>
                <a:ext cx="8784976" cy="6480720"/>
              </a:xfr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91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88640"/>
                <a:ext cx="8640960" cy="6480720"/>
              </a:xfr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 algn="l">
                  <a:buNone/>
                </a:pPr>
                <a:r>
                  <a:rPr lang="ar-IQ" dirty="0">
                    <a:solidFill>
                      <a:schemeClr val="accent3">
                        <a:lumMod val="75000"/>
                      </a:schemeClr>
                    </a:solidFill>
                    <a:latin typeface="+mj-lt"/>
                  </a:rPr>
                  <a:t>  </a:t>
                </a:r>
                <a:r>
                  <a:rPr lang="ar-IQ" sz="2800" dirty="0">
                    <a:solidFill>
                      <a:schemeClr val="accent3">
                        <a:lumMod val="75000"/>
                      </a:schemeClr>
                    </a:solidFill>
                    <a:latin typeface="+mj-lt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+mj-lt"/>
                  </a:rPr>
                  <a:t> 9996.98</a:t>
                </a:r>
                <a:r>
                  <a:rPr lang="ar-IQ" dirty="0">
                    <a:solidFill>
                      <a:schemeClr val="tx1"/>
                    </a:solidFill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20164</m:t>
                        </m:r>
                      </m:num>
                      <m:den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19600</m:t>
                        </m:r>
                      </m:num>
                      <m:den>
                        <m:r>
                          <a:rPr lang="ar-IQ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18769</m:t>
                        </m:r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ar-IQ" dirty="0">
                    <a:solidFill>
                      <a:schemeClr val="tx1"/>
                    </a:solidFill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IQ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23409</m:t>
                        </m:r>
                      </m:num>
                      <m:den>
                        <m:r>
                          <a:rPr lang="ar-IQ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ar-IQ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dirty="0">
                    <a:solidFill>
                      <a:schemeClr val="tx1"/>
                    </a:solidFill>
                    <a:latin typeface="Lucida Handwriting" pitchFamily="66" charset="0"/>
                  </a:rPr>
                  <a:t>+ </a:t>
                </a:r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=</a:t>
                </a:r>
                <a:r>
                  <a:rPr lang="en-US" dirty="0">
                    <a:solidFill>
                      <a:schemeClr val="tx1"/>
                    </a:solidFill>
                    <a:latin typeface="Lucida Handwriting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18225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ar-IQ" dirty="0">
                  <a:solidFill>
                    <a:schemeClr val="tx1"/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endParaRPr lang="ar-IQ" dirty="0">
                  <a:solidFill>
                    <a:schemeClr val="tx1"/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r>
                  <a:rPr lang="ar-IQ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قيمة </a:t>
                </a:r>
                <a:r>
                  <a:rPr lang="en-US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(B)</a:t>
                </a:r>
                <a:r>
                  <a:rPr lang="ar-IQ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10016.7 - 9996.98= 19.72</a:t>
                </a:r>
                <a:r>
                  <a:rPr lang="ar-IQ" dirty="0">
                    <a:solidFill>
                      <a:schemeClr val="tx1"/>
                    </a:solidFill>
                    <a:latin typeface="+mj-lt"/>
                  </a:rPr>
                  <a:t>=</a:t>
                </a:r>
              </a:p>
              <a:p>
                <a:pPr marL="0" indent="0" algn="l">
                  <a:buNone/>
                </a:pPr>
                <a:endParaRPr lang="ar-IQ" dirty="0">
                  <a:solidFill>
                    <a:schemeClr val="tx1"/>
                  </a:solidFill>
                  <a:latin typeface="Lucida Handwriting" pitchFamily="66" charset="0"/>
                </a:endParaRPr>
              </a:p>
              <a:p>
                <a:pPr marL="0" indent="0" algn="l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4) W = T - B </a:t>
                </a:r>
              </a:p>
              <a:p>
                <a:pPr marL="0" indent="0" algn="l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=274.02 - 19.72 </a:t>
                </a:r>
              </a:p>
              <a:p>
                <a:pPr marL="0" indent="0" algn="l">
                  <a:buNone/>
                </a:pPr>
                <a:r>
                  <a:rPr lang="ar-IQ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قيمة </a:t>
                </a:r>
                <a:r>
                  <a:rPr lang="en-US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tx1"/>
                    </a:solidFill>
                    <a:latin typeface="+mj-lt"/>
                    <a:cs typeface="Akhbar MT" pitchFamily="2" charset="-78"/>
                  </a:rPr>
                  <a:t>(W)</a:t>
                </a:r>
                <a:r>
                  <a:rPr lang="ar-IQ" dirty="0">
                    <a:solidFill>
                      <a:schemeClr val="tx1"/>
                    </a:solidFill>
                    <a:latin typeface="+mj-lt"/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  <a:latin typeface="+mj-lt"/>
                  </a:rPr>
                  <a:t>= 254.3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88640"/>
                <a:ext cx="8640960" cy="6480720"/>
              </a:xfr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53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Lucida Handwriting" pitchFamily="66" charset="0"/>
                <a:cs typeface="Mudir MT" pitchFamily="2" charset="-78"/>
              </a:rPr>
              <a:t>(5</a:t>
            </a:r>
            <a:r>
              <a:rPr lang="en-US" sz="2400" dirty="0">
                <a:solidFill>
                  <a:schemeClr val="tx1"/>
                </a:solidFill>
                <a:latin typeface="Arabic Typesetting" pitchFamily="66" charset="-78"/>
                <a:cs typeface="Mudir MT" pitchFamily="2" charset="-78"/>
              </a:rPr>
              <a:t> </a:t>
            </a:r>
            <a:r>
              <a:rPr lang="ar-IQ" sz="2400" dirty="0">
                <a:solidFill>
                  <a:schemeClr val="tx1"/>
                </a:solidFill>
                <a:latin typeface="Arabic Typesetting" pitchFamily="66" charset="-78"/>
                <a:cs typeface="Mudir MT" pitchFamily="2" charset="-78"/>
              </a:rPr>
              <a:t> نرسم جدول : </a:t>
            </a:r>
          </a:p>
          <a:p>
            <a:pPr marL="0" indent="0">
              <a:buNone/>
            </a:pPr>
            <a:endParaRPr lang="ar-IQ" dirty="0">
              <a:latin typeface="Lucida Handwriting" pitchFamily="66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64255"/>
              </p:ext>
            </p:extLst>
          </p:nvPr>
        </p:nvGraphicFramePr>
        <p:xfrm>
          <a:off x="179513" y="908719"/>
          <a:ext cx="8784975" cy="1616577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8859"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مصدر التباين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مجموع المربعات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درجة الحرية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متوسط المربعات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/>
                        <a:t>القيمة لفائية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859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19.72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4.93</a:t>
                      </a:r>
                      <a:endParaRPr lang="ar-IQ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en-US" dirty="0"/>
                    </a:p>
                    <a:p>
                      <a:pPr rtl="1"/>
                      <a:r>
                        <a:rPr lang="en-US" sz="2400" dirty="0"/>
                        <a:t>0.87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859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W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254.3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45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5.65</a:t>
                      </a:r>
                      <a:endParaRPr lang="ar-IQ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395536" y="2884293"/>
            <a:ext cx="835292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التفسير :: القيمة الفائية المحسوبة (</a:t>
            </a:r>
            <a:r>
              <a:rPr lang="en-US" sz="2400" dirty="0">
                <a:solidFill>
                  <a:schemeClr val="tx1"/>
                </a:solidFill>
                <a:cs typeface="Mudir MT" pitchFamily="2" charset="-78"/>
              </a:rPr>
              <a:t>(0.87</a:t>
            </a:r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وعند درجتي حرية(</a:t>
            </a:r>
            <a:r>
              <a:rPr lang="en-US" sz="2400" dirty="0">
                <a:solidFill>
                  <a:schemeClr val="tx1"/>
                </a:solidFill>
                <a:cs typeface="Mudir MT" pitchFamily="2" charset="-78"/>
              </a:rPr>
              <a:t>4,45</a:t>
            </a:r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 )و مستوى دلاله (</a:t>
            </a:r>
            <a:r>
              <a:rPr lang="en-US" sz="2400" dirty="0">
                <a:solidFill>
                  <a:schemeClr val="tx1"/>
                </a:solidFill>
                <a:cs typeface="Mudir MT" pitchFamily="2" charset="-78"/>
              </a:rPr>
              <a:t>0.05</a:t>
            </a:r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)هي اصغر من القيمة الفائية الجدولية(</a:t>
            </a:r>
            <a:r>
              <a:rPr lang="en-US" sz="2400" dirty="0">
                <a:solidFill>
                  <a:schemeClr val="tx1"/>
                </a:solidFill>
                <a:cs typeface="Mudir MT" pitchFamily="2" charset="-78"/>
              </a:rPr>
              <a:t>2.57</a:t>
            </a:r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) لذا تقبل </a:t>
            </a:r>
            <a:r>
              <a:rPr lang="ar-IQ" sz="2400" dirty="0" err="1">
                <a:solidFill>
                  <a:schemeClr val="tx1"/>
                </a:solidFill>
                <a:cs typeface="Mudir MT" pitchFamily="2" charset="-78"/>
              </a:rPr>
              <a:t>الفرضيه</a:t>
            </a:r>
            <a:r>
              <a:rPr lang="ar-IQ" sz="2400" dirty="0">
                <a:solidFill>
                  <a:schemeClr val="tx1"/>
                </a:solidFill>
                <a:cs typeface="Mudir MT" pitchFamily="2" charset="-78"/>
              </a:rPr>
              <a:t> الصفرية اي عدم وجود فروق ذات دلاله احصائية .</a:t>
            </a:r>
          </a:p>
        </p:txBody>
      </p:sp>
    </p:spTree>
    <p:extLst>
      <p:ext uri="{BB962C8B-B14F-4D97-AF65-F5344CB8AC3E}">
        <p14:creationId xmlns:p14="http://schemas.microsoft.com/office/powerpoint/2010/main" val="7524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835</Words>
  <Application>Microsoft Office PowerPoint</Application>
  <PresentationFormat>On-screen Show (4:3)</PresentationFormat>
  <Paragraphs>244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نسق Office</vt:lpstr>
      <vt:lpstr>الاحصاء الاستدلالي  الصف الثالث  ا.م.د. صبا علي طلال  </vt:lpstr>
      <vt:lpstr>الاحصاء الاستدلالي  م/ تحليل التباين الاحادي </vt:lpstr>
      <vt:lpstr>مثال : قام باحث بتطبيق ثلاث طرق على مجموعه من الطلاب موزعين على ثلاث مجاميع , هل توجد فروق ذات دلاله إحصائية بين متوسط هذه المجاميع ؟  وكانت الدرجات كالاتي ::</vt:lpstr>
      <vt:lpstr>PowerPoint Presentation</vt:lpstr>
      <vt:lpstr>PowerPoint Presentation</vt:lpstr>
      <vt:lpstr>مثال : اراد باحث دراسه اثر الاختصاص الدراسي على الطلاب في اختبار اللغه العربيه , فاختار (50) طالبا موزعين في خمسة اختصاصات هي العلوم الانسانية و القانون و الهندسه والمحاسبة والتربيه وكان عدد افراد العينة في كل اختصاص هو)  (10 ثم قام بتطبيق اختبار في اللغه العربيه على العينات الخمسه فكانت النتائج كالاتي :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الاحصاء الاستدلالي  م/ تحليل التباين الاحادي</dc:title>
  <dc:creator>Maher</dc:creator>
  <cp:lastModifiedBy>user</cp:lastModifiedBy>
  <cp:revision>31</cp:revision>
  <dcterms:created xsi:type="dcterms:W3CDTF">2018-03-16T08:57:41Z</dcterms:created>
  <dcterms:modified xsi:type="dcterms:W3CDTF">2024-03-19T14:35:21Z</dcterms:modified>
</cp:coreProperties>
</file>