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E302-C4DC-B744-83A3-C017E4A95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381125"/>
            <a:ext cx="9382125" cy="2669711"/>
          </a:xfrm>
        </p:spPr>
        <p:txBody>
          <a:bodyPr/>
          <a:lstStyle/>
          <a:p>
            <a:r>
              <a:rPr lang="ar-IQ" dirty="0"/>
              <a:t>الاحصاء الاستدلالي اللامعلمي </a:t>
            </a:r>
            <a:br>
              <a:rPr lang="ar-IQ" dirty="0"/>
            </a:br>
            <a:r>
              <a:rPr lang="ar-IQ" dirty="0"/>
              <a:t>الصف الثالث </a:t>
            </a:r>
            <a:br>
              <a:rPr lang="ar-IQ" dirty="0"/>
            </a:br>
            <a:r>
              <a:rPr lang="ar-IQ" dirty="0"/>
              <a:t>ا.م.د. صبا علي طلال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69773-E4D3-41DE-DEEF-2D0419386B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2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522" y="1293963"/>
            <a:ext cx="8816196" cy="424924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IQ" sz="2400" b="1" dirty="0">
                <a:solidFill>
                  <a:schemeClr val="accent5"/>
                </a:solidFill>
              </a:rPr>
              <a:t>اختبار كولوجورف _ سمير نوف : استخدامته : </a:t>
            </a:r>
            <a:br>
              <a:rPr lang="ar-IQ" sz="2400" b="1" dirty="0">
                <a:solidFill>
                  <a:schemeClr val="tx1"/>
                </a:solidFill>
              </a:rPr>
            </a:br>
            <a:r>
              <a:rPr lang="ar-IQ" sz="2400" b="1" dirty="0">
                <a:solidFill>
                  <a:schemeClr val="tx1"/>
                </a:solidFill>
              </a:rPr>
              <a:t>1- يستخدم اختبار كولوجورف – سميرنوف (ك) لاختبار الفرق بين عينتين عندما تكون البيانات الخاصة بين احد المتغيرين اسمية و الثانية رتبية ويمكن استخدامه في حالة البيانات الاسمية لكلا المتغيرين . </a:t>
            </a:r>
            <a:br>
              <a:rPr lang="ar-IQ" sz="2400" b="1" dirty="0"/>
            </a:br>
            <a:r>
              <a:rPr lang="ar-IQ" sz="2400" b="1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4482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>
                <a:solidFill>
                  <a:schemeClr val="accent5"/>
                </a:solidFill>
              </a:rPr>
              <a:t>خطوات اختبار سميرنوف : </a:t>
            </a:r>
            <a:endParaRPr lang="en-US" b="1" dirty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3079" y="1558752"/>
                <a:ext cx="9187738" cy="5176178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 rtl="1">
                  <a:lnSpc>
                    <a:spcPct val="160000"/>
                  </a:lnSpc>
                </a:pPr>
                <a:r>
                  <a:rPr lang="ar-IQ" b="1" dirty="0"/>
                  <a:t>1- يخول التكرارات (ك) الى تكرارات متجمعة (ك م ) و ذلك عن طريق اضافة كل تكرار الى التكرار الذي يليه . </a:t>
                </a:r>
              </a:p>
              <a:p>
                <a:pPr algn="just" rtl="1">
                  <a:lnSpc>
                    <a:spcPct val="160000"/>
                  </a:lnSpc>
                </a:pPr>
                <a:r>
                  <a:rPr lang="ar-IQ" b="1" dirty="0"/>
                  <a:t>2- تقدير نسبة التكرارات المتجمعة بقسمة كل تكرار متجمع على حجم العينة </a:t>
                </a:r>
              </a:p>
              <a:p>
                <a:pPr algn="just" rtl="1">
                  <a:lnSpc>
                    <a:spcPct val="160000"/>
                  </a:lnSpc>
                </a:pPr>
                <a:r>
                  <a:rPr lang="ar-IQ" b="1" dirty="0"/>
                  <a:t>3- يستخرج الفرق المطلق بين النسبتين في كل فئة من فئات التقدير اي تهمل الاشارات . </a:t>
                </a:r>
              </a:p>
              <a:p>
                <a:pPr algn="just" rtl="1">
                  <a:lnSpc>
                    <a:spcPct val="160000"/>
                  </a:lnSpc>
                </a:pPr>
                <a:r>
                  <a:rPr lang="ar-IQ" b="1" dirty="0"/>
                  <a:t>4- نحدد اكبر فرق مطلق في الجدول (6-9) و هو = 0,11 </a:t>
                </a:r>
              </a:p>
              <a:p>
                <a:pPr algn="just" rtl="1">
                  <a:lnSpc>
                    <a:spcPct val="160000"/>
                  </a:lnSpc>
                </a:pPr>
                <a:r>
                  <a:rPr lang="ar-IQ" b="1" dirty="0"/>
                  <a:t>5- نستخرج قيمة (ك) المحسوبة بالمعادلة التالية : ك = ف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IQ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ar-IQ" b="1" i="1">
                            <a:latin typeface="Cambria Math" panose="02040503050406030204" pitchFamily="18" charset="0"/>
                          </a:rPr>
                          <m:t>ن</m:t>
                        </m:r>
                        <m:r>
                          <a:rPr lang="ar-IQ" b="1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ar-IQ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ar-IQ" b="1" i="1" smtClean="0">
                            <a:latin typeface="Cambria Math" panose="02040503050406030204" pitchFamily="18" charset="0"/>
                          </a:rPr>
                          <m:t>ن</m:t>
                        </m:r>
                      </m:num>
                      <m:den>
                        <m:r>
                          <a:rPr lang="ar-IQ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ar-IQ" b="1" i="1">
                            <a:latin typeface="Cambria Math" panose="02040503050406030204" pitchFamily="18" charset="0"/>
                          </a:rPr>
                          <m:t>ن</m:t>
                        </m:r>
                        <m:r>
                          <a:rPr lang="ar-IQ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ar-IQ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ar-IQ" b="1" i="1">
                            <a:latin typeface="Cambria Math" panose="02040503050406030204" pitchFamily="18" charset="0"/>
                          </a:rPr>
                          <m:t>ن</m:t>
                        </m:r>
                      </m:den>
                    </m:f>
                  </m:oMath>
                </a14:m>
                <a:endParaRPr lang="ar-IQ" b="1" dirty="0"/>
              </a:p>
              <a:p>
                <a:pPr algn="just" rtl="1">
                  <a:lnSpc>
                    <a:spcPct val="160000"/>
                  </a:lnSpc>
                </a:pPr>
                <a:r>
                  <a:rPr lang="ar-IQ" b="1" dirty="0"/>
                  <a:t>6- نقارن القيمة المحسوبة (0,67) مع القيمة النظرية ل (ك) فاذا كانت القيمة المحسوبة اكبر من القيمة النظرية المتخرجة فهذا يعني ان الفرق ذو دلالة احصائية اما اذا لم تكن هذه القيمة المحسوبة اكبر فلا يمكن رفض الفرضية الصفرية و بالتالي فان الفرق لا يكون ذا دلالة احصائية 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3079" y="1558752"/>
                <a:ext cx="9187738" cy="5176178"/>
              </a:xfrm>
              <a:blipFill>
                <a:blip r:embed="rId2"/>
                <a:stretch>
                  <a:fillRect l="-1128" r="-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751826" y="4442604"/>
            <a:ext cx="897148" cy="465826"/>
            <a:chOff x="2724150" y="4079409"/>
            <a:chExt cx="898944" cy="54346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724150" y="4079409"/>
              <a:ext cx="605647" cy="43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29797" y="4079409"/>
              <a:ext cx="120769" cy="543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450566" y="4510730"/>
              <a:ext cx="172528" cy="1121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331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620" y="2475781"/>
            <a:ext cx="8945591" cy="15549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IQ" sz="1800" b="1" dirty="0">
                <a:solidFill>
                  <a:schemeClr val="accent5"/>
                </a:solidFill>
              </a:rPr>
              <a:t>مثال / اثر التخصص الدراسي في المرحلة الثانوية ( علمي ,  ادبي )  على تقدير الطالب ( ممتاز , جيدجدا ,جيد ,مقبول , ضعيف ) </a:t>
            </a:r>
            <a:br>
              <a:rPr lang="ar-IQ" sz="1800" b="1" dirty="0">
                <a:solidFill>
                  <a:schemeClr val="accent5"/>
                </a:solidFill>
              </a:rPr>
            </a:br>
            <a:r>
              <a:rPr lang="ar-IQ" sz="1800" b="1" dirty="0">
                <a:solidFill>
                  <a:schemeClr val="accent5"/>
                </a:solidFill>
              </a:rPr>
              <a:t>الحل : </a:t>
            </a:r>
            <a:endParaRPr lang="en-US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88595"/>
              </p:ext>
            </p:extLst>
          </p:nvPr>
        </p:nvGraphicFramePr>
        <p:xfrm>
          <a:off x="1264249" y="693787"/>
          <a:ext cx="812800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0674862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25261473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23779194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82804968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139927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892612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87445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المجموع حجم العينة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ضعيف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مقبول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جيد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جيدجدا</a:t>
                      </a:r>
                      <a:r>
                        <a:rPr lang="ar-IQ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ممتاز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الفرع / التقدير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431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العلمي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60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80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صفر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الادبي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3860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620519"/>
              </p:ext>
            </p:extLst>
          </p:nvPr>
        </p:nvGraphicFramePr>
        <p:xfrm>
          <a:off x="1108973" y="4358513"/>
          <a:ext cx="8128002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14114503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99118889"/>
                    </a:ext>
                  </a:extLst>
                </a:gridCol>
                <a:gridCol w="1348915">
                  <a:extLst>
                    <a:ext uri="{9D8B030D-6E8A-4147-A177-3AD203B41FA5}">
                      <a16:colId xmlns:a16="http://schemas.microsoft.com/office/drawing/2014/main" val="2524534693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3833006651"/>
                    </a:ext>
                  </a:extLst>
                </a:gridCol>
                <a:gridCol w="923026">
                  <a:extLst>
                    <a:ext uri="{9D8B030D-6E8A-4147-A177-3AD203B41FA5}">
                      <a16:colId xmlns:a16="http://schemas.microsoft.com/office/drawing/2014/main" val="360591225"/>
                    </a:ext>
                  </a:extLst>
                </a:gridCol>
                <a:gridCol w="1766500">
                  <a:extLst>
                    <a:ext uri="{9D8B030D-6E8A-4147-A177-3AD203B41FA5}">
                      <a16:colId xmlns:a16="http://schemas.microsoft.com/office/drawing/2014/main" val="3091889861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ar-IQ" sz="3200" dirty="0"/>
                        <a:t>التكرار المتجمع 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الفرع /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44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المجموعة الاولى ( العلمي 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45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80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7</a:t>
                      </a:r>
                      <a:r>
                        <a:rPr lang="en-US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المجموعة الثانية ( الادبي 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242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62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19802" y="4057190"/>
            <a:ext cx="7843345" cy="23467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IQ" sz="1800" dirty="0">
                <a:solidFill>
                  <a:schemeClr val="tx1"/>
                </a:solidFill>
              </a:rPr>
              <a:t>و الفروق المطلقة في كل فئة من فئات التقدير </a:t>
            </a:r>
            <a:br>
              <a:rPr lang="ar-IQ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ك = 0,11 </a:t>
            </a:r>
            <a:br>
              <a:rPr lang="ar-IQ" sz="1800" dirty="0">
                <a:solidFill>
                  <a:schemeClr val="tx1"/>
                </a:solidFill>
              </a:rPr>
            </a:br>
            <a:br>
              <a:rPr lang="ar-IQ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ك= 0.11 </a:t>
            </a:r>
            <a:br>
              <a:rPr lang="ar-IQ" sz="1800" dirty="0">
                <a:solidFill>
                  <a:schemeClr val="tx1"/>
                </a:solidFill>
              </a:rPr>
            </a:br>
            <a:br>
              <a:rPr lang="ar-IQ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القيمة المحسوبة 0,67 اصغر من القيمة الجدولية (1,36) : القيمة المحسوبة 0,67 اصغر من الجدولية اذن نقبل الفرضية الصفرية و نرفض البديلة .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599585"/>
              </p:ext>
            </p:extLst>
          </p:nvPr>
        </p:nvGraphicFramePr>
        <p:xfrm>
          <a:off x="1185469" y="1069249"/>
          <a:ext cx="8128002" cy="23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677">
                  <a:extLst>
                    <a:ext uri="{9D8B030D-6E8A-4147-A177-3AD203B41FA5}">
                      <a16:colId xmlns:a16="http://schemas.microsoft.com/office/drawing/2014/main" val="4066371767"/>
                    </a:ext>
                  </a:extLst>
                </a:gridCol>
                <a:gridCol w="1199072">
                  <a:extLst>
                    <a:ext uri="{9D8B030D-6E8A-4147-A177-3AD203B41FA5}">
                      <a16:colId xmlns:a16="http://schemas.microsoft.com/office/drawing/2014/main" val="4139362311"/>
                    </a:ext>
                  </a:extLst>
                </a:gridCol>
                <a:gridCol w="1181819">
                  <a:extLst>
                    <a:ext uri="{9D8B030D-6E8A-4147-A177-3AD203B41FA5}">
                      <a16:colId xmlns:a16="http://schemas.microsoft.com/office/drawing/2014/main" val="2987467813"/>
                    </a:ext>
                  </a:extLst>
                </a:gridCol>
                <a:gridCol w="1061049">
                  <a:extLst>
                    <a:ext uri="{9D8B030D-6E8A-4147-A177-3AD203B41FA5}">
                      <a16:colId xmlns:a16="http://schemas.microsoft.com/office/drawing/2014/main" val="2013876051"/>
                    </a:ext>
                  </a:extLst>
                </a:gridCol>
                <a:gridCol w="1138686">
                  <a:extLst>
                    <a:ext uri="{9D8B030D-6E8A-4147-A177-3AD203B41FA5}">
                      <a16:colId xmlns:a16="http://schemas.microsoft.com/office/drawing/2014/main" val="3627131932"/>
                    </a:ext>
                  </a:extLst>
                </a:gridCol>
                <a:gridCol w="2370699">
                  <a:extLst>
                    <a:ext uri="{9D8B030D-6E8A-4147-A177-3AD203B41FA5}">
                      <a16:colId xmlns:a16="http://schemas.microsoft.com/office/drawing/2014/main" val="915217906"/>
                    </a:ext>
                  </a:extLst>
                </a:gridCol>
              </a:tblGrid>
              <a:tr h="322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7/70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(1,00)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67/70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(0,96)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64/70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(0,91)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58/70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(0,83)</a:t>
                      </a:r>
                      <a:r>
                        <a:rPr lang="ar-IQ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14/70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(0,20)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المجموعة الاولى (العلمي )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99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80/80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(1,00)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80/80</a:t>
                      </a:r>
                      <a:r>
                        <a:rPr lang="ar-IQ" sz="2000" baseline="0" dirty="0"/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baseline="0" dirty="0"/>
                        <a:t>(1,00)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79/80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(0,99)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75/80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(0,94)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10/80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(0,13)</a:t>
                      </a:r>
                      <a:r>
                        <a:rPr lang="ar-IQ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المجموعة الثانية (الادبي</a:t>
                      </a:r>
                      <a:r>
                        <a:rPr lang="ar-IQ" sz="2000" baseline="0" dirty="0"/>
                        <a:t> )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829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صفر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0,04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0,08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0,11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0,07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IQ" sz="2000" dirty="0"/>
                        <a:t>الفرق المطلق ف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033127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191375" y="4716661"/>
            <a:ext cx="942975" cy="606030"/>
            <a:chOff x="7191375" y="4716661"/>
            <a:chExt cx="942975" cy="606030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7191375" y="5014914"/>
              <a:ext cx="942975" cy="19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226153" y="4716661"/>
              <a:ext cx="8067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IQ" sz="1400" dirty="0"/>
                <a:t>70×80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26153" y="5014914"/>
              <a:ext cx="8067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IQ" sz="1400" dirty="0"/>
                <a:t>70+80</a:t>
              </a:r>
              <a:endParaRPr lang="en-US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62789" y="4743182"/>
            <a:ext cx="1356594" cy="543464"/>
            <a:chOff x="2336675" y="4079409"/>
            <a:chExt cx="1286419" cy="54346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36675" y="4079409"/>
              <a:ext cx="993122" cy="43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29797" y="4079409"/>
              <a:ext cx="120769" cy="543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450566" y="4510730"/>
              <a:ext cx="172528" cy="1121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202693" y="4813730"/>
            <a:ext cx="806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1400" dirty="0"/>
              <a:t>=0.11 </a:t>
            </a:r>
            <a:endParaRPr lang="en-US" sz="1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98645" y="4730948"/>
            <a:ext cx="942975" cy="606030"/>
            <a:chOff x="7191375" y="4716661"/>
            <a:chExt cx="942975" cy="606030"/>
          </a:xfrm>
        </p:grpSpPr>
        <p:cxnSp>
          <p:nvCxnSpPr>
            <p:cNvPr id="16" name="Straight Connector 15"/>
            <p:cNvCxnSpPr/>
            <p:nvPr/>
          </p:nvCxnSpPr>
          <p:spPr>
            <a:xfrm flipH="1" flipV="1">
              <a:off x="7191375" y="5014914"/>
              <a:ext cx="942975" cy="19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252502" y="4716661"/>
              <a:ext cx="8067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IQ" sz="1400" dirty="0"/>
                <a:t>5600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26153" y="5014914"/>
              <a:ext cx="8067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IQ" sz="1400" dirty="0"/>
                <a:t>150</a:t>
              </a:r>
              <a:endParaRPr lang="en-US" sz="1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49470" y="4644390"/>
            <a:ext cx="1356594" cy="543464"/>
            <a:chOff x="2336675" y="4079409"/>
            <a:chExt cx="1286419" cy="54346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336675" y="4079409"/>
              <a:ext cx="993122" cy="43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329797" y="4079409"/>
              <a:ext cx="120769" cy="543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450566" y="4510730"/>
              <a:ext cx="172528" cy="1121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700251" y="4644390"/>
            <a:ext cx="982357" cy="427377"/>
            <a:chOff x="2336675" y="4079409"/>
            <a:chExt cx="1286419" cy="54346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336675" y="4079409"/>
              <a:ext cx="993122" cy="43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329797" y="4079409"/>
              <a:ext cx="120769" cy="543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450566" y="4510730"/>
              <a:ext cx="172528" cy="1121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575261" y="4767934"/>
            <a:ext cx="806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1400" dirty="0"/>
              <a:t>37.33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502280" y="4827365"/>
            <a:ext cx="806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1400" dirty="0"/>
              <a:t>=0.11 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440958" y="4743182"/>
            <a:ext cx="2030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1400" dirty="0"/>
              <a:t>=0.11 × 6.11 = 0.67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28616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114</TotalTime>
  <Words>396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Trebuchet MS</vt:lpstr>
      <vt:lpstr>Wingdings 3</vt:lpstr>
      <vt:lpstr>Facet</vt:lpstr>
      <vt:lpstr>الاحصاء الاستدلالي اللامعلمي  الصف الثالث  ا.م.د. صبا علي طلال </vt:lpstr>
      <vt:lpstr>اختبار كولوجورف _ سمير نوف : استخدامته :  1- يستخدم اختبار كولوجورف – سميرنوف (ك) لاختبار الفرق بين عينتين عندما تكون البيانات الخاصة بين احد المتغيرين اسمية و الثانية رتبية ويمكن استخدامه في حالة البيانات الاسمية لكلا المتغيرين .   </vt:lpstr>
      <vt:lpstr>خطوات اختبار سميرنوف : </vt:lpstr>
      <vt:lpstr>مثال / اثر التخصص الدراسي في المرحلة الثانوية ( علمي ,  ادبي )  على تقدير الطالب ( ممتاز , جيدجدا ,جيد ,مقبول , ضعيف )  الحل 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اختبار كولوجورف _ سمير نوف : استخدامته :  1- يستخدم اختبار كولوجورف – سميرنوف (ك) لاختبار الفرق بين عينتين عندما تكون البيانات الخاصة بين احد المتغيرين اسمية و الثانية رتبية ويمكن استخدامه في حالة البيانات الاسمية لكلا المتغيرين .   </dc:title>
  <dc:creator>kk</dc:creator>
  <cp:lastModifiedBy>saba ali talal</cp:lastModifiedBy>
  <cp:revision>13</cp:revision>
  <dcterms:created xsi:type="dcterms:W3CDTF">2019-05-19T11:22:41Z</dcterms:created>
  <dcterms:modified xsi:type="dcterms:W3CDTF">2024-01-11T05:16:45Z</dcterms:modified>
</cp:coreProperties>
</file>