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8" r:id="rId1"/>
    <p:sldMasterId id="2147483726" r:id="rId2"/>
    <p:sldMasterId id="2147483744" r:id="rId3"/>
  </p:sldMasterIdLst>
  <p:sldIdLst>
    <p:sldId id="267" r:id="rId4"/>
    <p:sldId id="268" r:id="rId5"/>
    <p:sldId id="258" r:id="rId6"/>
    <p:sldId id="270" r:id="rId7"/>
    <p:sldId id="271" r:id="rId8"/>
    <p:sldId id="273" r:id="rId9"/>
    <p:sldId id="275" r:id="rId10"/>
    <p:sldId id="257" r:id="rId11"/>
    <p:sldId id="261" r:id="rId12"/>
    <p:sldId id="260" r:id="rId13"/>
    <p:sldId id="276" r:id="rId14"/>
    <p:sldId id="262" r:id="rId15"/>
    <p:sldId id="263" r:id="rId16"/>
    <p:sldId id="264" r:id="rId17"/>
    <p:sldId id="265" r:id="rId18"/>
    <p:sldId id="274" r:id="rId1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32125A-202B-47CA-9751-A4A1E5B425A7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9FA16A32-2631-4BD1-8F00-01231D80C8F2}">
      <dgm:prSet/>
      <dgm:spPr/>
      <dgm:t>
        <a:bodyPr/>
        <a:lstStyle/>
        <a:p>
          <a:pPr rtl="1"/>
          <a:r>
            <a:rPr lang="ar-IQ" dirty="0" smtClean="0"/>
            <a:t>التدريس او التعليم قسمان:</a:t>
          </a:r>
          <a:endParaRPr lang="ar-IQ" dirty="0"/>
        </a:p>
      </dgm:t>
    </dgm:pt>
    <dgm:pt modelId="{73D9FB0E-354F-4A5F-85DA-D424603BBC09}" type="parTrans" cxnId="{70CB0119-3D92-4E63-8878-0383B78A741C}">
      <dgm:prSet/>
      <dgm:spPr/>
      <dgm:t>
        <a:bodyPr/>
        <a:lstStyle/>
        <a:p>
          <a:pPr rtl="1"/>
          <a:endParaRPr lang="ar-SA"/>
        </a:p>
      </dgm:t>
    </dgm:pt>
    <dgm:pt modelId="{3B59F09D-2415-4E78-BDAD-BD4153610F9B}" type="sibTrans" cxnId="{70CB0119-3D92-4E63-8878-0383B78A741C}">
      <dgm:prSet/>
      <dgm:spPr/>
      <dgm:t>
        <a:bodyPr/>
        <a:lstStyle/>
        <a:p>
          <a:pPr rtl="1"/>
          <a:endParaRPr lang="ar-SA"/>
        </a:p>
      </dgm:t>
    </dgm:pt>
    <dgm:pt modelId="{717E05C5-90B7-45A0-A9B1-F0F544458F10}">
      <dgm:prSet/>
      <dgm:spPr/>
      <dgm:t>
        <a:bodyPr/>
        <a:lstStyle/>
        <a:p>
          <a:pPr rtl="1"/>
          <a:r>
            <a:rPr lang="ar-IQ" dirty="0" smtClean="0"/>
            <a:t>حضوري</a:t>
          </a:r>
          <a:endParaRPr lang="ar-IQ" dirty="0"/>
        </a:p>
      </dgm:t>
    </dgm:pt>
    <dgm:pt modelId="{07693EB6-19BC-495B-8F7F-046B218C0A54}" type="parTrans" cxnId="{5E66BA46-EC62-446F-9D3E-18EC1867257A}">
      <dgm:prSet/>
      <dgm:spPr/>
      <dgm:t>
        <a:bodyPr/>
        <a:lstStyle/>
        <a:p>
          <a:pPr rtl="1"/>
          <a:endParaRPr lang="ar-SA"/>
        </a:p>
      </dgm:t>
    </dgm:pt>
    <dgm:pt modelId="{1E9D7A08-0589-4D82-8874-41B9A2B7EED5}" type="sibTrans" cxnId="{5E66BA46-EC62-446F-9D3E-18EC1867257A}">
      <dgm:prSet/>
      <dgm:spPr/>
      <dgm:t>
        <a:bodyPr/>
        <a:lstStyle/>
        <a:p>
          <a:pPr rtl="1"/>
          <a:endParaRPr lang="ar-SA"/>
        </a:p>
      </dgm:t>
    </dgm:pt>
    <dgm:pt modelId="{AD4AE968-D2F4-4079-8613-AA50B549A47B}">
      <dgm:prSet/>
      <dgm:spPr/>
      <dgm:t>
        <a:bodyPr/>
        <a:lstStyle/>
        <a:p>
          <a:pPr rtl="1"/>
          <a:r>
            <a:rPr lang="ar-IQ" dirty="0" smtClean="0"/>
            <a:t>الرقمي يشمل جميع المراحل من التسجيل الى الاختبارات والتخرج وهو أسهل لكن ثمة مشاكل منها الاختبارات </a:t>
          </a:r>
          <a:endParaRPr lang="ar-IQ" dirty="0"/>
        </a:p>
      </dgm:t>
    </dgm:pt>
    <dgm:pt modelId="{DE1C7C02-FE70-4CEC-AEAD-5D2AC2E7284D}" type="parTrans" cxnId="{3C1FBF2D-45F9-4E28-81FE-8BB6D478AAF5}">
      <dgm:prSet/>
      <dgm:spPr/>
      <dgm:t>
        <a:bodyPr/>
        <a:lstStyle/>
        <a:p>
          <a:pPr rtl="1"/>
          <a:endParaRPr lang="ar-SA"/>
        </a:p>
      </dgm:t>
    </dgm:pt>
    <dgm:pt modelId="{69ECE199-49FE-4ABA-B3E8-313B1515BE45}" type="sibTrans" cxnId="{3C1FBF2D-45F9-4E28-81FE-8BB6D478AAF5}">
      <dgm:prSet/>
      <dgm:spPr/>
      <dgm:t>
        <a:bodyPr/>
        <a:lstStyle/>
        <a:p>
          <a:pPr rtl="1"/>
          <a:endParaRPr lang="ar-SA"/>
        </a:p>
      </dgm:t>
    </dgm:pt>
    <dgm:pt modelId="{B9350422-FA5A-4B61-89DC-BDC97E3898D5}">
      <dgm:prSet/>
      <dgm:spPr/>
      <dgm:t>
        <a:bodyPr/>
        <a:lstStyle/>
        <a:p>
          <a:pPr rtl="1"/>
          <a:r>
            <a:rPr lang="ar-IQ" dirty="0" smtClean="0"/>
            <a:t>رقمي  او الكتروني</a:t>
          </a:r>
          <a:endParaRPr lang="ar-IQ" dirty="0"/>
        </a:p>
      </dgm:t>
    </dgm:pt>
    <dgm:pt modelId="{02749F95-C485-4014-ADC1-C7FF105E47EF}" type="parTrans" cxnId="{3BCD9511-3B59-45C5-9052-AA42F1F5A839}">
      <dgm:prSet/>
      <dgm:spPr/>
      <dgm:t>
        <a:bodyPr/>
        <a:lstStyle/>
        <a:p>
          <a:pPr rtl="1"/>
          <a:endParaRPr lang="ar-SA"/>
        </a:p>
      </dgm:t>
    </dgm:pt>
    <dgm:pt modelId="{E11C6299-9A0F-44E0-886C-48A996D309DA}" type="sibTrans" cxnId="{3BCD9511-3B59-45C5-9052-AA42F1F5A839}">
      <dgm:prSet/>
      <dgm:spPr/>
      <dgm:t>
        <a:bodyPr/>
        <a:lstStyle/>
        <a:p>
          <a:pPr rtl="1"/>
          <a:endParaRPr lang="ar-SA"/>
        </a:p>
      </dgm:t>
    </dgm:pt>
    <dgm:pt modelId="{21E4ADB0-3F6A-4370-8451-982EEAC7E40E}">
      <dgm:prSet/>
      <dgm:spPr/>
      <dgm:t>
        <a:bodyPr/>
        <a:lstStyle/>
        <a:p>
          <a:pPr rtl="1"/>
          <a:r>
            <a:rPr lang="ar-IQ" dirty="0" smtClean="0"/>
            <a:t>اختبار اللغة العربية</a:t>
          </a:r>
          <a:endParaRPr lang="ar-IQ" dirty="0"/>
        </a:p>
      </dgm:t>
    </dgm:pt>
    <dgm:pt modelId="{4E9611E2-2F4E-446E-9CC1-DBFF3D6CA541}" type="parTrans" cxnId="{B760D00E-EF49-48A7-9E9C-DA6529E2DD69}">
      <dgm:prSet/>
      <dgm:spPr/>
      <dgm:t>
        <a:bodyPr/>
        <a:lstStyle/>
        <a:p>
          <a:pPr rtl="1"/>
          <a:endParaRPr lang="ar-SA"/>
        </a:p>
      </dgm:t>
    </dgm:pt>
    <dgm:pt modelId="{0325AC12-46C7-4244-B011-A8E295518020}" type="sibTrans" cxnId="{B760D00E-EF49-48A7-9E9C-DA6529E2DD69}">
      <dgm:prSet/>
      <dgm:spPr/>
      <dgm:t>
        <a:bodyPr/>
        <a:lstStyle/>
        <a:p>
          <a:pPr rtl="1"/>
          <a:endParaRPr lang="ar-SA"/>
        </a:p>
      </dgm:t>
    </dgm:pt>
    <dgm:pt modelId="{6B9BA5C6-ECA7-44FF-86B8-2302B955E917}" type="pres">
      <dgm:prSet presAssocID="{0132125A-202B-47CA-9751-A4A1E5B425A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30DA3EE5-EF56-42D3-861B-AD441DA2E32E}" type="pres">
      <dgm:prSet presAssocID="{9FA16A32-2631-4BD1-8F00-01231D80C8F2}" presName="node" presStyleLbl="node1" presStyleIdx="0" presStyleCnt="5" custScaleX="27388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A34851C-6929-4512-BECE-75F9FA94D1D6}" type="pres">
      <dgm:prSet presAssocID="{3B59F09D-2415-4E78-BDAD-BD4153610F9B}" presName="sibTrans" presStyleLbl="sibTrans2D1" presStyleIdx="0" presStyleCnt="5"/>
      <dgm:spPr/>
      <dgm:t>
        <a:bodyPr/>
        <a:lstStyle/>
        <a:p>
          <a:pPr rtl="1"/>
          <a:endParaRPr lang="ar-SA"/>
        </a:p>
      </dgm:t>
    </dgm:pt>
    <dgm:pt modelId="{B629954D-2904-4B98-AB69-21C90A9A04C5}" type="pres">
      <dgm:prSet presAssocID="{3B59F09D-2415-4E78-BDAD-BD4153610F9B}" presName="connectorText" presStyleLbl="sibTrans2D1" presStyleIdx="0" presStyleCnt="5"/>
      <dgm:spPr/>
      <dgm:t>
        <a:bodyPr/>
        <a:lstStyle/>
        <a:p>
          <a:pPr rtl="1"/>
          <a:endParaRPr lang="ar-SA"/>
        </a:p>
      </dgm:t>
    </dgm:pt>
    <dgm:pt modelId="{0A8998AE-93DC-4DCD-BCC7-543A59EB2A70}" type="pres">
      <dgm:prSet presAssocID="{717E05C5-90B7-45A0-A9B1-F0F544458F10}" presName="node" presStyleLbl="node1" presStyleIdx="1" presStyleCnt="5" custRadScaleRad="258984" custRadScaleInc="2071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4BE6F25-8349-4FE6-9129-1D0D9700423E}" type="pres">
      <dgm:prSet presAssocID="{1E9D7A08-0589-4D82-8874-41B9A2B7EED5}" presName="sibTrans" presStyleLbl="sibTrans2D1" presStyleIdx="1" presStyleCnt="5"/>
      <dgm:spPr/>
      <dgm:t>
        <a:bodyPr/>
        <a:lstStyle/>
        <a:p>
          <a:pPr rtl="1"/>
          <a:endParaRPr lang="ar-SA"/>
        </a:p>
      </dgm:t>
    </dgm:pt>
    <dgm:pt modelId="{2AEA00D6-E5C7-4BB0-9700-34B800F1A184}" type="pres">
      <dgm:prSet presAssocID="{1E9D7A08-0589-4D82-8874-41B9A2B7EED5}" presName="connectorText" presStyleLbl="sibTrans2D1" presStyleIdx="1" presStyleCnt="5"/>
      <dgm:spPr/>
      <dgm:t>
        <a:bodyPr/>
        <a:lstStyle/>
        <a:p>
          <a:pPr rtl="1"/>
          <a:endParaRPr lang="ar-SA"/>
        </a:p>
      </dgm:t>
    </dgm:pt>
    <dgm:pt modelId="{F99D2BCA-E749-410C-BCE3-FAEA6182D0D9}" type="pres">
      <dgm:prSet presAssocID="{B9350422-FA5A-4B61-89DC-BDC97E3898D5}" presName="node" presStyleLbl="node1" presStyleIdx="2" presStyleCnt="5" custRadScaleRad="219055" custRadScaleInc="-10062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8BAA509-8518-4044-8C92-292857CA2E6D}" type="pres">
      <dgm:prSet presAssocID="{E11C6299-9A0F-44E0-886C-48A996D309DA}" presName="sibTrans" presStyleLbl="sibTrans2D1" presStyleIdx="2" presStyleCnt="5" custAng="19847957" custFlipVert="1" custScaleX="97041" custScaleY="81699" custLinFactY="-84736" custLinFactNeighborX="7871" custLinFactNeighborY="-100000"/>
      <dgm:spPr/>
      <dgm:t>
        <a:bodyPr/>
        <a:lstStyle/>
        <a:p>
          <a:pPr rtl="1"/>
          <a:endParaRPr lang="ar-SA"/>
        </a:p>
      </dgm:t>
    </dgm:pt>
    <dgm:pt modelId="{CF2D3C00-99B7-4F92-9593-7CC257C4EE05}" type="pres">
      <dgm:prSet presAssocID="{E11C6299-9A0F-44E0-886C-48A996D309DA}" presName="connectorText" presStyleLbl="sibTrans2D1" presStyleIdx="2" presStyleCnt="5"/>
      <dgm:spPr/>
      <dgm:t>
        <a:bodyPr/>
        <a:lstStyle/>
        <a:p>
          <a:pPr rtl="1"/>
          <a:endParaRPr lang="ar-SA"/>
        </a:p>
      </dgm:t>
    </dgm:pt>
    <dgm:pt modelId="{DA197F19-2928-4845-BA21-011236327675}" type="pres">
      <dgm:prSet presAssocID="{21E4ADB0-3F6A-4370-8451-982EEAC7E40E}" presName="node" presStyleLbl="node1" presStyleIdx="3" presStyleCnt="5" custRadScaleRad="313250" custRadScaleInc="11225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1ABBA81-D7AF-4868-8AD7-2F3B92B4313C}" type="pres">
      <dgm:prSet presAssocID="{0325AC12-46C7-4244-B011-A8E295518020}" presName="sibTrans" presStyleLbl="sibTrans2D1" presStyleIdx="3" presStyleCnt="5"/>
      <dgm:spPr/>
      <dgm:t>
        <a:bodyPr/>
        <a:lstStyle/>
        <a:p>
          <a:pPr rtl="1"/>
          <a:endParaRPr lang="ar-SA"/>
        </a:p>
      </dgm:t>
    </dgm:pt>
    <dgm:pt modelId="{04F52075-D956-4AD8-BCBA-6F8895AF7619}" type="pres">
      <dgm:prSet presAssocID="{0325AC12-46C7-4244-B011-A8E295518020}" presName="connectorText" presStyleLbl="sibTrans2D1" presStyleIdx="3" presStyleCnt="5"/>
      <dgm:spPr/>
      <dgm:t>
        <a:bodyPr/>
        <a:lstStyle/>
        <a:p>
          <a:pPr rtl="1"/>
          <a:endParaRPr lang="ar-SA"/>
        </a:p>
      </dgm:t>
    </dgm:pt>
    <dgm:pt modelId="{8747D383-D582-4C09-A147-9D351E525A0B}" type="pres">
      <dgm:prSet presAssocID="{AD4AE968-D2F4-4079-8613-AA50B549A47B}" presName="node" presStyleLbl="node1" presStyleIdx="4" presStyleCnt="5" custScaleX="147301" custRadScaleRad="286531" custRadScaleInc="-114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07D9F3B-C3D2-4DBF-836C-4429DCC66899}" type="pres">
      <dgm:prSet presAssocID="{69ECE199-49FE-4ABA-B3E8-313B1515BE45}" presName="sibTrans" presStyleLbl="sibTrans2D1" presStyleIdx="4" presStyleCnt="5"/>
      <dgm:spPr/>
      <dgm:t>
        <a:bodyPr/>
        <a:lstStyle/>
        <a:p>
          <a:pPr rtl="1"/>
          <a:endParaRPr lang="ar-SA"/>
        </a:p>
      </dgm:t>
    </dgm:pt>
    <dgm:pt modelId="{5E9EC804-298F-45C4-A05F-93CFD0D1E924}" type="pres">
      <dgm:prSet presAssocID="{69ECE199-49FE-4ABA-B3E8-313B1515BE45}" presName="connectorText" presStyleLbl="sibTrans2D1" presStyleIdx="4" presStyleCnt="5"/>
      <dgm:spPr/>
      <dgm:t>
        <a:bodyPr/>
        <a:lstStyle/>
        <a:p>
          <a:pPr rtl="1"/>
          <a:endParaRPr lang="ar-SA"/>
        </a:p>
      </dgm:t>
    </dgm:pt>
  </dgm:ptLst>
  <dgm:cxnLst>
    <dgm:cxn modelId="{1F6C4A8D-312D-42A8-8891-B906A75F27D7}" type="presOf" srcId="{9FA16A32-2631-4BD1-8F00-01231D80C8F2}" destId="{30DA3EE5-EF56-42D3-861B-AD441DA2E32E}" srcOrd="0" destOrd="0" presId="urn:microsoft.com/office/officeart/2005/8/layout/cycle2"/>
    <dgm:cxn modelId="{C71DD2E4-6BDF-449D-A34E-362A1F631652}" type="presOf" srcId="{717E05C5-90B7-45A0-A9B1-F0F544458F10}" destId="{0A8998AE-93DC-4DCD-BCC7-543A59EB2A70}" srcOrd="0" destOrd="0" presId="urn:microsoft.com/office/officeart/2005/8/layout/cycle2"/>
    <dgm:cxn modelId="{1BADD458-B1EE-4094-86F5-6FC7F6516243}" type="presOf" srcId="{E11C6299-9A0F-44E0-886C-48A996D309DA}" destId="{CF2D3C00-99B7-4F92-9593-7CC257C4EE05}" srcOrd="1" destOrd="0" presId="urn:microsoft.com/office/officeart/2005/8/layout/cycle2"/>
    <dgm:cxn modelId="{590E7786-9E30-4C9B-9607-0D7F15CEB202}" type="presOf" srcId="{1E9D7A08-0589-4D82-8874-41B9A2B7EED5}" destId="{24BE6F25-8349-4FE6-9129-1D0D9700423E}" srcOrd="0" destOrd="0" presId="urn:microsoft.com/office/officeart/2005/8/layout/cycle2"/>
    <dgm:cxn modelId="{BCDD4907-44EA-409C-A46C-86D02ADFCB4D}" type="presOf" srcId="{21E4ADB0-3F6A-4370-8451-982EEAC7E40E}" destId="{DA197F19-2928-4845-BA21-011236327675}" srcOrd="0" destOrd="0" presId="urn:microsoft.com/office/officeart/2005/8/layout/cycle2"/>
    <dgm:cxn modelId="{07561677-ECFE-4D0D-B18C-0962A32C45B8}" type="presOf" srcId="{69ECE199-49FE-4ABA-B3E8-313B1515BE45}" destId="{5E9EC804-298F-45C4-A05F-93CFD0D1E924}" srcOrd="1" destOrd="0" presId="urn:microsoft.com/office/officeart/2005/8/layout/cycle2"/>
    <dgm:cxn modelId="{549AC3FC-26D0-46E7-A038-A97A6868CE56}" type="presOf" srcId="{AD4AE968-D2F4-4079-8613-AA50B549A47B}" destId="{8747D383-D582-4C09-A147-9D351E525A0B}" srcOrd="0" destOrd="0" presId="urn:microsoft.com/office/officeart/2005/8/layout/cycle2"/>
    <dgm:cxn modelId="{873220EB-FAC1-4083-AC69-5123C8559D21}" type="presOf" srcId="{3B59F09D-2415-4E78-BDAD-BD4153610F9B}" destId="{B629954D-2904-4B98-AB69-21C90A9A04C5}" srcOrd="1" destOrd="0" presId="urn:microsoft.com/office/officeart/2005/8/layout/cycle2"/>
    <dgm:cxn modelId="{B760D00E-EF49-48A7-9E9C-DA6529E2DD69}" srcId="{0132125A-202B-47CA-9751-A4A1E5B425A7}" destId="{21E4ADB0-3F6A-4370-8451-982EEAC7E40E}" srcOrd="3" destOrd="0" parTransId="{4E9611E2-2F4E-446E-9CC1-DBFF3D6CA541}" sibTransId="{0325AC12-46C7-4244-B011-A8E295518020}"/>
    <dgm:cxn modelId="{3BCD9511-3B59-45C5-9052-AA42F1F5A839}" srcId="{0132125A-202B-47CA-9751-A4A1E5B425A7}" destId="{B9350422-FA5A-4B61-89DC-BDC97E3898D5}" srcOrd="2" destOrd="0" parTransId="{02749F95-C485-4014-ADC1-C7FF105E47EF}" sibTransId="{E11C6299-9A0F-44E0-886C-48A996D309DA}"/>
    <dgm:cxn modelId="{D620DDC9-0179-421A-B895-8013A6EA48E0}" type="presOf" srcId="{0325AC12-46C7-4244-B011-A8E295518020}" destId="{04F52075-D956-4AD8-BCBA-6F8895AF7619}" srcOrd="1" destOrd="0" presId="urn:microsoft.com/office/officeart/2005/8/layout/cycle2"/>
    <dgm:cxn modelId="{70CB0119-3D92-4E63-8878-0383B78A741C}" srcId="{0132125A-202B-47CA-9751-A4A1E5B425A7}" destId="{9FA16A32-2631-4BD1-8F00-01231D80C8F2}" srcOrd="0" destOrd="0" parTransId="{73D9FB0E-354F-4A5F-85DA-D424603BBC09}" sibTransId="{3B59F09D-2415-4E78-BDAD-BD4153610F9B}"/>
    <dgm:cxn modelId="{B815E9A0-BDB4-4163-A213-B26968E681FC}" type="presOf" srcId="{0325AC12-46C7-4244-B011-A8E295518020}" destId="{81ABBA81-D7AF-4868-8AD7-2F3B92B4313C}" srcOrd="0" destOrd="0" presId="urn:microsoft.com/office/officeart/2005/8/layout/cycle2"/>
    <dgm:cxn modelId="{3A57D031-5C89-4021-8406-B75DF9234633}" type="presOf" srcId="{3B59F09D-2415-4E78-BDAD-BD4153610F9B}" destId="{CA34851C-6929-4512-BECE-75F9FA94D1D6}" srcOrd="0" destOrd="0" presId="urn:microsoft.com/office/officeart/2005/8/layout/cycle2"/>
    <dgm:cxn modelId="{62364AEA-7385-4184-9262-31404C93FBEB}" type="presOf" srcId="{1E9D7A08-0589-4D82-8874-41B9A2B7EED5}" destId="{2AEA00D6-E5C7-4BB0-9700-34B800F1A184}" srcOrd="1" destOrd="0" presId="urn:microsoft.com/office/officeart/2005/8/layout/cycle2"/>
    <dgm:cxn modelId="{37717BB6-8F68-4580-BD54-0CAED5EF5AEB}" type="presOf" srcId="{69ECE199-49FE-4ABA-B3E8-313B1515BE45}" destId="{607D9F3B-C3D2-4DBF-836C-4429DCC66899}" srcOrd="0" destOrd="0" presId="urn:microsoft.com/office/officeart/2005/8/layout/cycle2"/>
    <dgm:cxn modelId="{04679884-D83C-4B6C-A351-E21E40A09C98}" type="presOf" srcId="{B9350422-FA5A-4B61-89DC-BDC97E3898D5}" destId="{F99D2BCA-E749-410C-BCE3-FAEA6182D0D9}" srcOrd="0" destOrd="0" presId="urn:microsoft.com/office/officeart/2005/8/layout/cycle2"/>
    <dgm:cxn modelId="{3C1FBF2D-45F9-4E28-81FE-8BB6D478AAF5}" srcId="{0132125A-202B-47CA-9751-A4A1E5B425A7}" destId="{AD4AE968-D2F4-4079-8613-AA50B549A47B}" srcOrd="4" destOrd="0" parTransId="{DE1C7C02-FE70-4CEC-AEAD-5D2AC2E7284D}" sibTransId="{69ECE199-49FE-4ABA-B3E8-313B1515BE45}"/>
    <dgm:cxn modelId="{FC0E8CAC-7C6B-4B3B-B08E-1163A09805D1}" type="presOf" srcId="{E11C6299-9A0F-44E0-886C-48A996D309DA}" destId="{38BAA509-8518-4044-8C92-292857CA2E6D}" srcOrd="0" destOrd="0" presId="urn:microsoft.com/office/officeart/2005/8/layout/cycle2"/>
    <dgm:cxn modelId="{5E66BA46-EC62-446F-9D3E-18EC1867257A}" srcId="{0132125A-202B-47CA-9751-A4A1E5B425A7}" destId="{717E05C5-90B7-45A0-A9B1-F0F544458F10}" srcOrd="1" destOrd="0" parTransId="{07693EB6-19BC-495B-8F7F-046B218C0A54}" sibTransId="{1E9D7A08-0589-4D82-8874-41B9A2B7EED5}"/>
    <dgm:cxn modelId="{3FD9C471-B6A1-4C56-BE2B-8FB8DDE519F8}" type="presOf" srcId="{0132125A-202B-47CA-9751-A4A1E5B425A7}" destId="{6B9BA5C6-ECA7-44FF-86B8-2302B955E917}" srcOrd="0" destOrd="0" presId="urn:microsoft.com/office/officeart/2005/8/layout/cycle2"/>
    <dgm:cxn modelId="{B03FAB84-D55F-47EF-9B64-2A6F3DF71CBA}" type="presParOf" srcId="{6B9BA5C6-ECA7-44FF-86B8-2302B955E917}" destId="{30DA3EE5-EF56-42D3-861B-AD441DA2E32E}" srcOrd="0" destOrd="0" presId="urn:microsoft.com/office/officeart/2005/8/layout/cycle2"/>
    <dgm:cxn modelId="{27185145-C6D5-43AD-8A18-CFD6DAF2CCDA}" type="presParOf" srcId="{6B9BA5C6-ECA7-44FF-86B8-2302B955E917}" destId="{CA34851C-6929-4512-BECE-75F9FA94D1D6}" srcOrd="1" destOrd="0" presId="urn:microsoft.com/office/officeart/2005/8/layout/cycle2"/>
    <dgm:cxn modelId="{C6BDB6A5-DB8C-43FB-9D55-C091F7637A4B}" type="presParOf" srcId="{CA34851C-6929-4512-BECE-75F9FA94D1D6}" destId="{B629954D-2904-4B98-AB69-21C90A9A04C5}" srcOrd="0" destOrd="0" presId="urn:microsoft.com/office/officeart/2005/8/layout/cycle2"/>
    <dgm:cxn modelId="{38015068-2299-4A1D-8EC8-777B3C86C629}" type="presParOf" srcId="{6B9BA5C6-ECA7-44FF-86B8-2302B955E917}" destId="{0A8998AE-93DC-4DCD-BCC7-543A59EB2A70}" srcOrd="2" destOrd="0" presId="urn:microsoft.com/office/officeart/2005/8/layout/cycle2"/>
    <dgm:cxn modelId="{B5ED9347-A852-4186-A33B-232CA7D4C599}" type="presParOf" srcId="{6B9BA5C6-ECA7-44FF-86B8-2302B955E917}" destId="{24BE6F25-8349-4FE6-9129-1D0D9700423E}" srcOrd="3" destOrd="0" presId="urn:microsoft.com/office/officeart/2005/8/layout/cycle2"/>
    <dgm:cxn modelId="{F86DCEAB-C3E8-4DF2-A7DB-781A39068A41}" type="presParOf" srcId="{24BE6F25-8349-4FE6-9129-1D0D9700423E}" destId="{2AEA00D6-E5C7-4BB0-9700-34B800F1A184}" srcOrd="0" destOrd="0" presId="urn:microsoft.com/office/officeart/2005/8/layout/cycle2"/>
    <dgm:cxn modelId="{5FF35FA0-F6B7-43DC-9712-788BFA76148E}" type="presParOf" srcId="{6B9BA5C6-ECA7-44FF-86B8-2302B955E917}" destId="{F99D2BCA-E749-410C-BCE3-FAEA6182D0D9}" srcOrd="4" destOrd="0" presId="urn:microsoft.com/office/officeart/2005/8/layout/cycle2"/>
    <dgm:cxn modelId="{5F24ABCA-862E-4F98-8A46-4492939BF973}" type="presParOf" srcId="{6B9BA5C6-ECA7-44FF-86B8-2302B955E917}" destId="{38BAA509-8518-4044-8C92-292857CA2E6D}" srcOrd="5" destOrd="0" presId="urn:microsoft.com/office/officeart/2005/8/layout/cycle2"/>
    <dgm:cxn modelId="{9DAC8118-F3E8-473F-8F96-6A0A050F19E3}" type="presParOf" srcId="{38BAA509-8518-4044-8C92-292857CA2E6D}" destId="{CF2D3C00-99B7-4F92-9593-7CC257C4EE05}" srcOrd="0" destOrd="0" presId="urn:microsoft.com/office/officeart/2005/8/layout/cycle2"/>
    <dgm:cxn modelId="{3F8EF2FB-EDA6-43D2-A20D-7D5021CEA04B}" type="presParOf" srcId="{6B9BA5C6-ECA7-44FF-86B8-2302B955E917}" destId="{DA197F19-2928-4845-BA21-011236327675}" srcOrd="6" destOrd="0" presId="urn:microsoft.com/office/officeart/2005/8/layout/cycle2"/>
    <dgm:cxn modelId="{69BB63FC-F119-498A-97F8-6A2C4F1CB428}" type="presParOf" srcId="{6B9BA5C6-ECA7-44FF-86B8-2302B955E917}" destId="{81ABBA81-D7AF-4868-8AD7-2F3B92B4313C}" srcOrd="7" destOrd="0" presId="urn:microsoft.com/office/officeart/2005/8/layout/cycle2"/>
    <dgm:cxn modelId="{928A8087-C045-475D-A5C2-582A7BBDF885}" type="presParOf" srcId="{81ABBA81-D7AF-4868-8AD7-2F3B92B4313C}" destId="{04F52075-D956-4AD8-BCBA-6F8895AF7619}" srcOrd="0" destOrd="0" presId="urn:microsoft.com/office/officeart/2005/8/layout/cycle2"/>
    <dgm:cxn modelId="{020B219F-C047-46C2-870B-F02E842BB267}" type="presParOf" srcId="{6B9BA5C6-ECA7-44FF-86B8-2302B955E917}" destId="{8747D383-D582-4C09-A147-9D351E525A0B}" srcOrd="8" destOrd="0" presId="urn:microsoft.com/office/officeart/2005/8/layout/cycle2"/>
    <dgm:cxn modelId="{206A893E-B607-48A4-8471-1E08B32D1342}" type="presParOf" srcId="{6B9BA5C6-ECA7-44FF-86B8-2302B955E917}" destId="{607D9F3B-C3D2-4DBF-836C-4429DCC66899}" srcOrd="9" destOrd="0" presId="urn:microsoft.com/office/officeart/2005/8/layout/cycle2"/>
    <dgm:cxn modelId="{B10B6981-FC1A-480F-A8D0-7EE9636C4888}" type="presParOf" srcId="{607D9F3B-C3D2-4DBF-836C-4429DCC66899}" destId="{5E9EC804-298F-45C4-A05F-93CFD0D1E92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DA3EE5-EF56-42D3-861B-AD441DA2E32E}">
      <dsp:nvSpPr>
        <dsp:cNvPr id="0" name=""/>
        <dsp:cNvSpPr/>
      </dsp:nvSpPr>
      <dsp:spPr>
        <a:xfrm>
          <a:off x="2538056" y="815"/>
          <a:ext cx="3326427" cy="121452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200" kern="1200" dirty="0" smtClean="0"/>
            <a:t>التدريس او التعليم قسمان:</a:t>
          </a:r>
          <a:endParaRPr lang="ar-IQ" sz="1200" kern="1200" dirty="0"/>
        </a:p>
      </dsp:txBody>
      <dsp:txXfrm>
        <a:off x="3025200" y="178677"/>
        <a:ext cx="2352139" cy="858797"/>
      </dsp:txXfrm>
    </dsp:sp>
    <dsp:sp modelId="{CA34851C-6929-4512-BECE-75F9FA94D1D6}">
      <dsp:nvSpPr>
        <dsp:cNvPr id="0" name=""/>
        <dsp:cNvSpPr/>
      </dsp:nvSpPr>
      <dsp:spPr>
        <a:xfrm rot="832258">
          <a:off x="5863002" y="903758"/>
          <a:ext cx="731268" cy="4099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000" kern="1200"/>
        </a:p>
      </dsp:txBody>
      <dsp:txXfrm>
        <a:off x="5864795" y="970998"/>
        <a:ext cx="608298" cy="245940"/>
      </dsp:txXfrm>
    </dsp:sp>
    <dsp:sp modelId="{0A8998AE-93DC-4DCD-BCC7-543A59EB2A70}">
      <dsp:nvSpPr>
        <dsp:cNvPr id="0" name=""/>
        <dsp:cNvSpPr/>
      </dsp:nvSpPr>
      <dsp:spPr>
        <a:xfrm>
          <a:off x="6900778" y="817380"/>
          <a:ext cx="1214521" cy="121452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200" kern="1200" dirty="0" smtClean="0"/>
            <a:t>حضوري</a:t>
          </a:r>
          <a:endParaRPr lang="ar-IQ" sz="1200" kern="1200" dirty="0"/>
        </a:p>
      </dsp:txBody>
      <dsp:txXfrm>
        <a:off x="7078640" y="995242"/>
        <a:ext cx="858797" cy="858797"/>
      </dsp:txXfrm>
    </dsp:sp>
    <dsp:sp modelId="{24BE6F25-8349-4FE6-9129-1D0D9700423E}">
      <dsp:nvSpPr>
        <dsp:cNvPr id="0" name=""/>
        <dsp:cNvSpPr/>
      </dsp:nvSpPr>
      <dsp:spPr>
        <a:xfrm rot="5533465">
          <a:off x="7325393" y="2098116"/>
          <a:ext cx="297049" cy="4099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000" kern="1200"/>
        </a:p>
      </dsp:txBody>
      <dsp:txXfrm rot="10800000">
        <a:off x="7371680" y="2135572"/>
        <a:ext cx="207934" cy="245940"/>
      </dsp:txXfrm>
    </dsp:sp>
    <dsp:sp modelId="{F99D2BCA-E749-410C-BCE3-FAEA6182D0D9}">
      <dsp:nvSpPr>
        <dsp:cNvPr id="0" name=""/>
        <dsp:cNvSpPr/>
      </dsp:nvSpPr>
      <dsp:spPr>
        <a:xfrm>
          <a:off x="6831884" y="2591034"/>
          <a:ext cx="1214521" cy="121452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200" kern="1200" dirty="0" smtClean="0"/>
            <a:t>رقمي  او الكتروني</a:t>
          </a:r>
          <a:endParaRPr lang="ar-IQ" sz="1200" kern="1200" dirty="0"/>
        </a:p>
      </dsp:txBody>
      <dsp:txXfrm>
        <a:off x="7009746" y="2768896"/>
        <a:ext cx="858797" cy="858797"/>
      </dsp:txXfrm>
    </dsp:sp>
    <dsp:sp modelId="{38BAA509-8518-4044-8C92-292857CA2E6D}">
      <dsp:nvSpPr>
        <dsp:cNvPr id="0" name=""/>
        <dsp:cNvSpPr/>
      </dsp:nvSpPr>
      <dsp:spPr>
        <a:xfrm rot="12604620" flipV="1">
          <a:off x="2897075" y="2324576"/>
          <a:ext cx="2889518" cy="334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000" kern="1200"/>
        </a:p>
      </dsp:txBody>
      <dsp:txXfrm rot="10800000">
        <a:off x="2990776" y="2416728"/>
        <a:ext cx="2789053" cy="200930"/>
      </dsp:txXfrm>
    </dsp:sp>
    <dsp:sp modelId="{DA197F19-2928-4845-BA21-011236327675}">
      <dsp:nvSpPr>
        <dsp:cNvPr id="0" name=""/>
        <dsp:cNvSpPr/>
      </dsp:nvSpPr>
      <dsp:spPr>
        <a:xfrm>
          <a:off x="0" y="2695529"/>
          <a:ext cx="1214521" cy="121452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200" kern="1200" dirty="0" smtClean="0"/>
            <a:t>اختبار اللغة العربية</a:t>
          </a:r>
          <a:endParaRPr lang="ar-IQ" sz="1200" kern="1200" dirty="0"/>
        </a:p>
      </dsp:txBody>
      <dsp:txXfrm>
        <a:off x="177862" y="2873391"/>
        <a:ext cx="858797" cy="858797"/>
      </dsp:txXfrm>
    </dsp:sp>
    <dsp:sp modelId="{81ABBA81-D7AF-4868-8AD7-2F3B92B4313C}">
      <dsp:nvSpPr>
        <dsp:cNvPr id="0" name=""/>
        <dsp:cNvSpPr/>
      </dsp:nvSpPr>
      <dsp:spPr>
        <a:xfrm rot="16595398">
          <a:off x="407697" y="1874903"/>
          <a:ext cx="681688" cy="4099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000" kern="1200"/>
        </a:p>
      </dsp:txBody>
      <dsp:txXfrm>
        <a:off x="462126" y="2017962"/>
        <a:ext cx="558718" cy="245940"/>
      </dsp:txXfrm>
    </dsp:sp>
    <dsp:sp modelId="{8747D383-D582-4C09-A147-9D351E525A0B}">
      <dsp:nvSpPr>
        <dsp:cNvPr id="0" name=""/>
        <dsp:cNvSpPr/>
      </dsp:nvSpPr>
      <dsp:spPr>
        <a:xfrm>
          <a:off x="0" y="209172"/>
          <a:ext cx="1789001" cy="121452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200" kern="1200" dirty="0" smtClean="0"/>
            <a:t>الرقمي يشمل جميع المراحل من التسجيل الى الاختبارات والتخرج وهو أسهل لكن ثمة مشاكل منها الاختبارات </a:t>
          </a:r>
          <a:endParaRPr lang="ar-IQ" sz="1200" kern="1200" dirty="0"/>
        </a:p>
      </dsp:txBody>
      <dsp:txXfrm>
        <a:off x="261993" y="387034"/>
        <a:ext cx="1265015" cy="858797"/>
      </dsp:txXfrm>
    </dsp:sp>
    <dsp:sp modelId="{607D9F3B-C3D2-4DBF-836C-4429DCC66899}">
      <dsp:nvSpPr>
        <dsp:cNvPr id="0" name=""/>
        <dsp:cNvSpPr/>
      </dsp:nvSpPr>
      <dsp:spPr>
        <a:xfrm rot="21383676">
          <a:off x="1955729" y="531614"/>
          <a:ext cx="412684" cy="4099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000" kern="1200"/>
        </a:p>
      </dsp:txBody>
      <dsp:txXfrm>
        <a:off x="1955851" y="617460"/>
        <a:ext cx="289714" cy="2459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803405"/>
            <a:ext cx="70866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32201"/>
            <a:ext cx="70866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4314328"/>
            <a:ext cx="2183130" cy="374642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4323854"/>
            <a:ext cx="4800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75"/>
            <a:ext cx="2057400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800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4697369"/>
            <a:ext cx="8116526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941448"/>
            <a:ext cx="811638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516724"/>
            <a:ext cx="81153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278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53541"/>
            <a:ext cx="81153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9135"/>
            <a:ext cx="7597887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9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2" y="379950"/>
            <a:ext cx="5243619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41" y="381009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479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365560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3959871"/>
            <a:ext cx="7613650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9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2" y="379950"/>
            <a:ext cx="5243619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41" y="381009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8" y="9334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457200" rtl="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70129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 rtl="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3943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3" y="1124710"/>
            <a:ext cx="7609640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4" y="3648322"/>
            <a:ext cx="7608491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78892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2" y="378892"/>
            <a:ext cx="5243619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41" y="381009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742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5" y="762008"/>
            <a:ext cx="6457949" cy="1303867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2202080"/>
            <a:ext cx="2592324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2201333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904067"/>
            <a:ext cx="2592324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2192866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400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5" y="762000"/>
            <a:ext cx="6457949" cy="12954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7" y="4191009"/>
            <a:ext cx="2588687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7" y="2362200"/>
            <a:ext cx="258868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7" y="4873773"/>
            <a:ext cx="258868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702" y="4191009"/>
            <a:ext cx="2586701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2362200"/>
            <a:ext cx="258670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703" y="4873772"/>
            <a:ext cx="2586701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4191009"/>
            <a:ext cx="259235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5" y="2362200"/>
            <a:ext cx="258590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4873770"/>
            <a:ext cx="2589334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98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194568"/>
            <a:ext cx="8115300" cy="4024125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823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45075"/>
            <a:ext cx="154305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4" y="745076"/>
            <a:ext cx="6153151" cy="3903133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79950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2" y="381009"/>
            <a:ext cx="5243619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41" y="381009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448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803405"/>
            <a:ext cx="70866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32201"/>
            <a:ext cx="70866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4314328"/>
            <a:ext cx="2183130" cy="374642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4323852"/>
            <a:ext cx="4800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73"/>
            <a:ext cx="2057400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743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07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701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4" y="753540"/>
            <a:ext cx="81152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3641726"/>
            <a:ext cx="786765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81007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2" y="381008"/>
            <a:ext cx="5243619" cy="36406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41" y="381007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612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194566"/>
            <a:ext cx="4000500" cy="4024125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94566"/>
            <a:ext cx="4000500" cy="4024125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827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457950" cy="12954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0" y="2183802"/>
            <a:ext cx="3809993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4" y="3132673"/>
            <a:ext cx="3983831" cy="3086019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83802"/>
            <a:ext cx="382905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32673"/>
            <a:ext cx="4000500" cy="3086019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71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158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631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746764"/>
            <a:ext cx="4882964" cy="5471925"/>
          </a:xfrm>
        </p:spPr>
        <p:txBody>
          <a:bodyPr anchor="ctr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6"/>
            <a:ext cx="30861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039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51549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751248"/>
            <a:ext cx="273372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6"/>
            <a:ext cx="515493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713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4697367"/>
            <a:ext cx="8116526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941446"/>
            <a:ext cx="811638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516722"/>
            <a:ext cx="81153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676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53539"/>
            <a:ext cx="81153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9135"/>
            <a:ext cx="7597887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7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2" y="379948"/>
            <a:ext cx="5243619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41" y="381007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638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365560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3959869"/>
            <a:ext cx="7613650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7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2" y="379948"/>
            <a:ext cx="5243619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41" y="381007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8" y="9334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457200" rtl="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70129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 rtl="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1283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753542"/>
            <a:ext cx="81152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3641726"/>
            <a:ext cx="786765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81009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2" y="381010"/>
            <a:ext cx="5243619" cy="36406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41" y="381009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906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3" y="1124708"/>
            <a:ext cx="7609640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3" y="3648322"/>
            <a:ext cx="7608491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78890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2" y="378890"/>
            <a:ext cx="5243619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41" y="381007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195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4" y="762006"/>
            <a:ext cx="6457949" cy="1303867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2202080"/>
            <a:ext cx="2592324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2201333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904067"/>
            <a:ext cx="2592324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2192866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382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4" y="762000"/>
            <a:ext cx="6457949" cy="12954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6" y="4191007"/>
            <a:ext cx="2588687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6" y="2362200"/>
            <a:ext cx="258868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6" y="4873771"/>
            <a:ext cx="258868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701" y="4191007"/>
            <a:ext cx="2586701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2362200"/>
            <a:ext cx="258670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702" y="4873770"/>
            <a:ext cx="2586701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4191007"/>
            <a:ext cx="259235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4" y="2362200"/>
            <a:ext cx="258590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4873768"/>
            <a:ext cx="2589334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749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194566"/>
            <a:ext cx="8115300" cy="4024125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856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45073"/>
            <a:ext cx="154305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3" y="745074"/>
            <a:ext cx="6153151" cy="3903133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79948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2" y="381007"/>
            <a:ext cx="5243619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41" y="381007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059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803405"/>
            <a:ext cx="70866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32201"/>
            <a:ext cx="70866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4314328"/>
            <a:ext cx="2183130" cy="374642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4323846"/>
            <a:ext cx="4800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057400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547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639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753534"/>
            <a:ext cx="81152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3641726"/>
            <a:ext cx="786765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2"/>
            <a:ext cx="5243619" cy="36406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763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194560"/>
            <a:ext cx="4000500" cy="4024125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94560"/>
            <a:ext cx="4000500" cy="4024125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09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457950" cy="12954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2183802"/>
            <a:ext cx="3809993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3132667"/>
            <a:ext cx="3983831" cy="3086019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83802"/>
            <a:ext cx="382905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32667"/>
            <a:ext cx="4000500" cy="3086019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494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194568"/>
            <a:ext cx="4000500" cy="4024125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94568"/>
            <a:ext cx="4000500" cy="4024125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253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967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63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746760"/>
            <a:ext cx="4882964" cy="5471925"/>
          </a:xfrm>
        </p:spPr>
        <p:txBody>
          <a:bodyPr anchor="ctr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30861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446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51549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751242"/>
            <a:ext cx="273372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515493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07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4697361"/>
            <a:ext cx="8116526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941440"/>
            <a:ext cx="811638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516716"/>
            <a:ext cx="81153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15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53533"/>
            <a:ext cx="81153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9134"/>
            <a:ext cx="7597887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203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365557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3959863"/>
            <a:ext cx="7613650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8" y="9334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457200" rtl="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70129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 rtl="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4382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1124702"/>
            <a:ext cx="7609640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8316"/>
            <a:ext cx="7608491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8884"/>
            <a:ext cx="5243619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294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303867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2202080"/>
            <a:ext cx="2592324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2201333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904067"/>
            <a:ext cx="2592324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2192866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09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2954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3" y="4191001"/>
            <a:ext cx="2588687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3" y="2362200"/>
            <a:ext cx="258868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3" y="4873765"/>
            <a:ext cx="258868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8" y="4191001"/>
            <a:ext cx="2586701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2362200"/>
            <a:ext cx="258670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699" y="4873764"/>
            <a:ext cx="2586701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4191001"/>
            <a:ext cx="259235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1" y="2362200"/>
            <a:ext cx="258590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4873762"/>
            <a:ext cx="2589334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807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457950" cy="12954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1" y="2183802"/>
            <a:ext cx="3809993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5" y="3132675"/>
            <a:ext cx="3983831" cy="3086019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83802"/>
            <a:ext cx="382905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32675"/>
            <a:ext cx="4000500" cy="3086019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965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194560"/>
            <a:ext cx="8115300" cy="4024125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695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45067"/>
            <a:ext cx="154305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745068"/>
            <a:ext cx="6153151" cy="3903133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79942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1"/>
            <a:ext cx="5243619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473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052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29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746764"/>
            <a:ext cx="4882964" cy="5471925"/>
          </a:xfrm>
        </p:spPr>
        <p:txBody>
          <a:bodyPr anchor="ctr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8"/>
            <a:ext cx="30861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999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51549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751248"/>
            <a:ext cx="273372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8"/>
            <a:ext cx="515493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896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194569"/>
            <a:ext cx="81153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6356359"/>
            <a:ext cx="218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rtl="0"/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200" rtl="0"/>
              <a:t>2/28/2024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355854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rtl="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rtl="0"/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200" rtl="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259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194567"/>
            <a:ext cx="81153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6356357"/>
            <a:ext cx="218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rtl="0"/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200" rtl="0"/>
              <a:t>2/28/2024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355852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rtl="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rtl="0"/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200" rtl="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599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194561"/>
            <a:ext cx="81153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6356351"/>
            <a:ext cx="218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rtl="0"/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200" rtl="0"/>
              <a:t>2/28/2024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355846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rtl="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rtl="0"/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200" rtl="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442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028700" y="1803416"/>
            <a:ext cx="7086600" cy="791749"/>
          </a:xfrm>
        </p:spPr>
        <p:txBody>
          <a:bodyPr>
            <a:normAutofit/>
          </a:bodyPr>
          <a:lstStyle/>
          <a:p>
            <a:pPr algn="ctr"/>
            <a:r>
              <a:rPr lang="ar-IQ" sz="4000" b="1" dirty="0">
                <a:ln w="22225">
                  <a:solidFill>
                    <a:srgbClr val="F96A1B"/>
                  </a:solidFill>
                  <a:prstDash val="solid"/>
                </a:ln>
                <a:solidFill>
                  <a:srgbClr val="FF0000"/>
                </a:solidFill>
                <a:latin typeface="Franklin Gothic Book"/>
              </a:rPr>
              <a:t>اللجنة </a:t>
            </a:r>
            <a:r>
              <a:rPr lang="ar-IQ" sz="4000" b="1" dirty="0" smtClean="0">
                <a:ln w="22225">
                  <a:solidFill>
                    <a:srgbClr val="F96A1B"/>
                  </a:solidFill>
                  <a:prstDash val="solid"/>
                </a:ln>
                <a:solidFill>
                  <a:srgbClr val="FF0000"/>
                </a:solidFill>
                <a:latin typeface="Franklin Gothic Book"/>
              </a:rPr>
              <a:t>الانسانية</a:t>
            </a:r>
            <a:endParaRPr lang="ar-IQ" sz="4000" b="1" dirty="0">
              <a:solidFill>
                <a:srgbClr val="FF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3632201"/>
            <a:ext cx="7086600" cy="1201056"/>
          </a:xfrm>
        </p:spPr>
        <p:txBody>
          <a:bodyPr>
            <a:normAutofit/>
          </a:bodyPr>
          <a:lstStyle/>
          <a:p>
            <a:pPr algn="ctr"/>
            <a:r>
              <a:rPr lang="ar-IQ" b="1" dirty="0" smtClean="0">
                <a:solidFill>
                  <a:srgbClr val="7030A0"/>
                </a:solidFill>
              </a:rPr>
              <a:t>أ.د</a:t>
            </a:r>
            <a:r>
              <a:rPr lang="ar-IQ" b="1" dirty="0">
                <a:solidFill>
                  <a:srgbClr val="7030A0"/>
                </a:solidFill>
              </a:rPr>
              <a:t>.</a:t>
            </a:r>
            <a:r>
              <a:rPr lang="ar-IQ" b="1" dirty="0" smtClean="0">
                <a:solidFill>
                  <a:srgbClr val="7030A0"/>
                </a:solidFill>
              </a:rPr>
              <a:t> حسن منديل حسن العكيلي</a:t>
            </a:r>
          </a:p>
          <a:p>
            <a:pPr algn="ctr"/>
            <a:r>
              <a:rPr lang="ar-IQ" b="1" dirty="0" smtClean="0">
                <a:solidFill>
                  <a:srgbClr val="7030A0"/>
                </a:solidFill>
              </a:rPr>
              <a:t>رئيس لجنة </a:t>
            </a:r>
            <a:r>
              <a:rPr lang="ar-IQ" b="1" dirty="0" smtClean="0">
                <a:solidFill>
                  <a:srgbClr val="7030A0"/>
                </a:solidFill>
              </a:rPr>
              <a:t>اختبار صلاحية التدريس</a:t>
            </a:r>
            <a:endParaRPr lang="ar-IQ" b="1" dirty="0">
              <a:solidFill>
                <a:srgbClr val="7030A0"/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52" y="3632211"/>
            <a:ext cx="1572760" cy="2797375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2650721" y="793966"/>
            <a:ext cx="37401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457200" rtl="0"/>
            <a:r>
              <a:rPr lang="ar-IQ" sz="3600" b="1" dirty="0" smtClean="0">
                <a:ln w="22225">
                  <a:solidFill>
                    <a:srgbClr val="F96A1B"/>
                  </a:solidFill>
                  <a:prstDash val="solid"/>
                </a:ln>
                <a:solidFill>
                  <a:srgbClr val="FF0000"/>
                </a:solidFill>
                <a:latin typeface="Franklin Gothic Book"/>
              </a:rPr>
              <a:t>اختبار </a:t>
            </a:r>
            <a:r>
              <a:rPr lang="ar-IQ" sz="3600" b="1" dirty="0">
                <a:ln w="22225">
                  <a:solidFill>
                    <a:srgbClr val="F96A1B"/>
                  </a:solidFill>
                  <a:prstDash val="solid"/>
                </a:ln>
                <a:solidFill>
                  <a:srgbClr val="FF0000"/>
                </a:solidFill>
                <a:latin typeface="Franklin Gothic Book"/>
              </a:rPr>
              <a:t>صلاحية </a:t>
            </a:r>
            <a:r>
              <a:rPr lang="ar-IQ" sz="3600" b="1" dirty="0" smtClean="0">
                <a:ln w="22225">
                  <a:solidFill>
                    <a:srgbClr val="F96A1B"/>
                  </a:solidFill>
                  <a:prstDash val="solid"/>
                </a:ln>
                <a:solidFill>
                  <a:srgbClr val="FF0000"/>
                </a:solidFill>
                <a:latin typeface="Franklin Gothic Book"/>
              </a:rPr>
              <a:t>التدريس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441" y="0"/>
            <a:ext cx="1595438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628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IQ" sz="3200" b="1" dirty="0" smtClean="0">
                <a:solidFill>
                  <a:srgbClr val="FF0000"/>
                </a:solidFill>
              </a:rPr>
              <a:t>أهمية </a:t>
            </a:r>
            <a:r>
              <a:rPr lang="ar-IQ" sz="3200" b="1" dirty="0">
                <a:solidFill>
                  <a:srgbClr val="FF0000"/>
                </a:solidFill>
              </a:rPr>
              <a:t>الاستعداد </a:t>
            </a:r>
            <a:r>
              <a:rPr lang="ar-IQ" sz="3200" b="1" dirty="0" smtClean="0">
                <a:solidFill>
                  <a:srgbClr val="FF0000"/>
                </a:solidFill>
              </a:rPr>
              <a:t>للعرض</a:t>
            </a:r>
            <a:endParaRPr lang="ar-IQ" sz="3200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ar-IQ" dirty="0"/>
              <a:t>- تعرف علي </a:t>
            </a:r>
            <a:r>
              <a:rPr lang="ar-IQ" dirty="0" smtClean="0"/>
              <a:t>المكان</a:t>
            </a:r>
            <a:r>
              <a:rPr lang="ar-IQ" dirty="0"/>
              <a:t> </a:t>
            </a:r>
            <a:r>
              <a:rPr lang="ar-IQ" dirty="0" smtClean="0"/>
              <a:t>ومعرفة </a:t>
            </a:r>
            <a:r>
              <a:rPr lang="ar-IQ" dirty="0"/>
              <a:t>الحاضرين و</a:t>
            </a:r>
            <a:r>
              <a:rPr lang="ar-IQ" dirty="0" smtClean="0"/>
              <a:t>اهتماماتهم</a:t>
            </a:r>
            <a:r>
              <a:rPr lang="ar-IQ" dirty="0"/>
              <a:t>، بيئتهم، احتياجاتهم، ومتطلباتهم، الخاصة, </a:t>
            </a:r>
            <a:r>
              <a:rPr lang="ar-IQ" dirty="0" smtClean="0"/>
              <a:t>والاستثنائية</a:t>
            </a:r>
          </a:p>
          <a:p>
            <a:r>
              <a:rPr lang="ar-IQ" dirty="0"/>
              <a:t>- أرتد </a:t>
            </a:r>
            <a:r>
              <a:rPr lang="ar-IQ" dirty="0" smtClean="0"/>
              <a:t>ربطة </a:t>
            </a:r>
            <a:r>
              <a:rPr lang="ar-IQ" dirty="0"/>
              <a:t>عنق علي الأقل إذا توقعت أن أغلب المستمعين سيرتدون زيا رسميا</a:t>
            </a:r>
            <a:r>
              <a:rPr lang="ar-IQ" dirty="0" smtClean="0"/>
              <a:t>.</a:t>
            </a:r>
            <a:endParaRPr lang="en-US" dirty="0"/>
          </a:p>
          <a:p>
            <a:r>
              <a:rPr lang="ar-IQ" dirty="0" smtClean="0"/>
              <a:t> </a:t>
            </a:r>
            <a:r>
              <a:rPr lang="ar-IQ" dirty="0"/>
              <a:t>اعرف مادتك وموضوعك</a:t>
            </a:r>
            <a:r>
              <a:rPr lang="ar-IQ" dirty="0" smtClean="0"/>
              <a:t>.</a:t>
            </a:r>
            <a:endParaRPr lang="ar-IQ" dirty="0"/>
          </a:p>
          <a:p>
            <a:r>
              <a:rPr lang="ar-IQ" dirty="0"/>
              <a:t>- استرخ</a:t>
            </a:r>
            <a:r>
              <a:rPr lang="ar-IQ" dirty="0" smtClean="0"/>
              <a:t>. ولا </a:t>
            </a:r>
            <a:r>
              <a:rPr lang="ar-IQ" dirty="0"/>
              <a:t>تظهر توترك، فمعظم التوتر لا يظهر إن لم تظهره</a:t>
            </a:r>
            <a:r>
              <a:rPr lang="ar-IQ" dirty="0" smtClean="0"/>
              <a:t>.</a:t>
            </a:r>
            <a:endParaRPr lang="ar-IQ" dirty="0"/>
          </a:p>
          <a:p>
            <a:r>
              <a:rPr lang="ar-IQ" dirty="0" smtClean="0"/>
              <a:t>- </a:t>
            </a:r>
            <a:r>
              <a:rPr lang="ar-IQ" dirty="0"/>
              <a:t>التحضير المسبق للعرض يمنع الأداء المتدني للشخص القائم </a:t>
            </a:r>
            <a:r>
              <a:rPr lang="ar-IQ" dirty="0" smtClean="0"/>
              <a:t>بالعرض</a:t>
            </a:r>
          </a:p>
          <a:p>
            <a:r>
              <a:rPr lang="ar-IQ" dirty="0"/>
              <a:t>- </a:t>
            </a:r>
            <a:r>
              <a:rPr lang="ar-IQ" dirty="0" smtClean="0"/>
              <a:t> </a:t>
            </a:r>
            <a:r>
              <a:rPr lang="ar-IQ" dirty="0"/>
              <a:t>تبادل معهم الأحاديث و لا تنشغل عنهم بمراجعة الأوراق، خاصة إذا كنت غير معروف لديهم.</a:t>
            </a:r>
          </a:p>
          <a:p>
            <a:r>
              <a:rPr lang="ar-IQ" dirty="0"/>
              <a:t>- لا تقرأ النص المكتوب فقط. احرص علي </a:t>
            </a:r>
            <a:r>
              <a:rPr lang="ar-IQ" dirty="0" smtClean="0"/>
              <a:t>توضيحه </a:t>
            </a:r>
            <a:r>
              <a:rPr lang="ar-IQ" dirty="0"/>
              <a:t>بغير الرجوع للنص كلما أمكن.</a:t>
            </a:r>
          </a:p>
          <a:p>
            <a:r>
              <a:rPr lang="ar-IQ" dirty="0"/>
              <a:t>- لا توزع النص المكتوب كاملا علي المستمعين فان ذلك قد يسبب تشتيتا.  توزيع النقاط الأساسية أو عناوين العرض.</a:t>
            </a:r>
          </a:p>
          <a:p>
            <a:r>
              <a:rPr lang="ar-IQ" dirty="0"/>
              <a:t>- تمرن علي إلقاء العرض أمام بعض المقربين</a:t>
            </a:r>
            <a:r>
              <a:rPr lang="ar-IQ" dirty="0" smtClean="0"/>
              <a:t>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228239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IQ" dirty="0" smtClean="0"/>
              <a:t>حاول </a:t>
            </a:r>
            <a:r>
              <a:rPr lang="ar-IQ" dirty="0"/>
              <a:t>تغيير أي </a:t>
            </a:r>
            <a:r>
              <a:rPr lang="ar-IQ" dirty="0" err="1"/>
              <a:t>شئ</a:t>
            </a:r>
            <a:r>
              <a:rPr lang="ar-IQ" dirty="0"/>
              <a:t> أثناء العرض كل خمس دقائق علي الأكثر، مثل </a:t>
            </a:r>
            <a:r>
              <a:rPr lang="ar-IQ" dirty="0" smtClean="0"/>
              <a:t>الحركة إطفاء </a:t>
            </a:r>
            <a:r>
              <a:rPr lang="ar-IQ" dirty="0"/>
              <a:t>أو فتح جهاز العرض، رفع الصوت أو خفضه، النزول الي المستمعين أو غيرها.</a:t>
            </a:r>
          </a:p>
          <a:p>
            <a:r>
              <a:rPr lang="ar-IQ" dirty="0"/>
              <a:t>- </a:t>
            </a:r>
            <a:r>
              <a:rPr lang="ar-IQ" dirty="0" smtClean="0"/>
              <a:t>لا </a:t>
            </a:r>
            <a:r>
              <a:rPr lang="ar-IQ" dirty="0"/>
              <a:t>تسهب في </a:t>
            </a:r>
            <a:r>
              <a:rPr lang="ar-IQ" dirty="0" smtClean="0"/>
              <a:t>جزئية </a:t>
            </a:r>
            <a:r>
              <a:rPr lang="ar-IQ" dirty="0"/>
              <a:t>أكثر من 5 دقائق، الا اذا وجدت اهتماما أو طلبا من المستمعين.</a:t>
            </a:r>
          </a:p>
          <a:p>
            <a:r>
              <a:rPr lang="ar-IQ" dirty="0"/>
              <a:t>- حاول زيارة قاعة العرض قبل الموعد وتعرف علي طبيعة المكان وخاصة الصوت.</a:t>
            </a:r>
          </a:p>
          <a:p>
            <a:r>
              <a:rPr lang="ar-IQ" dirty="0"/>
              <a:t>- تكلم بصوت واضح معتدل العلو، ليس بهمس أو </a:t>
            </a:r>
            <a:r>
              <a:rPr lang="ar-IQ" dirty="0" smtClean="0"/>
              <a:t>ضجيج. ولا </a:t>
            </a:r>
            <a:r>
              <a:rPr lang="ar-IQ" dirty="0"/>
              <a:t>تسرع ولا تتباطأ.</a:t>
            </a:r>
          </a:p>
          <a:p>
            <a:r>
              <a:rPr lang="ar-IQ" dirty="0"/>
              <a:t>- توقف عند النقاط الهامة، كررها، واسأل المستمعين عن استيعابها كما أردته</a:t>
            </a:r>
            <a:r>
              <a:rPr lang="ar-IQ" dirty="0" smtClean="0"/>
              <a:t>.</a:t>
            </a:r>
          </a:p>
          <a:p>
            <a:r>
              <a:rPr lang="ar-IQ" dirty="0"/>
              <a:t>تابع حركات وإيماءات الحاضرين، </a:t>
            </a:r>
            <a:r>
              <a:rPr lang="ar-IQ" dirty="0" smtClean="0"/>
              <a:t>واحرص على معرفة </a:t>
            </a:r>
            <a:r>
              <a:rPr lang="ar-IQ" dirty="0"/>
              <a:t>مدى استيعابهم و متابعتهم.</a:t>
            </a:r>
          </a:p>
          <a:p>
            <a:r>
              <a:rPr lang="ar-IQ" dirty="0"/>
              <a:t>- كن مستعدا للمواقف الصعبة ببعض </a:t>
            </a:r>
            <a:r>
              <a:rPr lang="ar-IQ" dirty="0" smtClean="0"/>
              <a:t>المزاح: انقطاع </a:t>
            </a:r>
            <a:r>
              <a:rPr lang="ar-IQ" dirty="0"/>
              <a:t>التيار. - صوت الميكروفون يعلو. </a:t>
            </a:r>
            <a:endParaRPr lang="ar-IQ" dirty="0" smtClean="0"/>
          </a:p>
        </p:txBody>
      </p:sp>
    </p:spTree>
    <p:extLst>
      <p:ext uri="{BB962C8B-B14F-4D97-AF65-F5344CB8AC3E}">
        <p14:creationId xmlns:p14="http://schemas.microsoft.com/office/powerpoint/2010/main" val="1945143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936435"/>
          </a:xfrm>
        </p:spPr>
        <p:txBody>
          <a:bodyPr>
            <a:normAutofit/>
          </a:bodyPr>
          <a:lstStyle/>
          <a:p>
            <a:pPr algn="ctr"/>
            <a:r>
              <a:rPr lang="ar-IQ" dirty="0" smtClean="0">
                <a:solidFill>
                  <a:srgbClr val="FF0000"/>
                </a:solidFill>
              </a:rPr>
              <a:t>وسائل </a:t>
            </a:r>
            <a:r>
              <a:rPr lang="ar-IQ" dirty="0" smtClean="0">
                <a:solidFill>
                  <a:srgbClr val="FF0000"/>
                </a:solidFill>
              </a:rPr>
              <a:t>الإيضاح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IQ" dirty="0" smtClean="0"/>
              <a:t>تشمل:</a:t>
            </a:r>
            <a:r>
              <a:rPr lang="ar-IQ" dirty="0"/>
              <a:t> </a:t>
            </a:r>
            <a:r>
              <a:rPr lang="ar-IQ" dirty="0" smtClean="0"/>
              <a:t>الفيديو والرسومات التوضيحية.</a:t>
            </a:r>
            <a:r>
              <a:rPr lang="ar-IQ" dirty="0"/>
              <a:t> </a:t>
            </a:r>
            <a:r>
              <a:rPr lang="ar-IQ" dirty="0" smtClean="0"/>
              <a:t> </a:t>
            </a:r>
            <a:r>
              <a:rPr lang="ar-IQ" dirty="0"/>
              <a:t>والأجسام </a:t>
            </a:r>
            <a:r>
              <a:rPr lang="ar-IQ" dirty="0" smtClean="0"/>
              <a:t>الحقيقية.</a:t>
            </a:r>
            <a:r>
              <a:rPr lang="ar-IQ" dirty="0" smtClean="0"/>
              <a:t>- </a:t>
            </a:r>
            <a:r>
              <a:rPr lang="ar-IQ" dirty="0" smtClean="0"/>
              <a:t>السبورة ...</a:t>
            </a:r>
            <a:endParaRPr lang="ar-IQ" dirty="0"/>
          </a:p>
          <a:p>
            <a:r>
              <a:rPr lang="ar-IQ" dirty="0" smtClean="0"/>
              <a:t>- </a:t>
            </a:r>
            <a:r>
              <a:rPr lang="ar-IQ" dirty="0"/>
              <a:t>كن معتدلا في عرض تفاصيل معلوماتك، بغير ايجاز مخل أو تطويل ممل</a:t>
            </a:r>
            <a:r>
              <a:rPr lang="ar-IQ" dirty="0" smtClean="0"/>
              <a:t>.</a:t>
            </a:r>
            <a:endParaRPr lang="ar-IQ" dirty="0"/>
          </a:p>
          <a:p>
            <a:r>
              <a:rPr lang="ar-IQ" dirty="0" smtClean="0"/>
              <a:t>- </a:t>
            </a:r>
            <a:r>
              <a:rPr lang="ar-IQ" dirty="0"/>
              <a:t>تمرن علي استخدام وسيلة الإيضاح قبل العرض، </a:t>
            </a:r>
            <a:r>
              <a:rPr lang="ar-IQ" dirty="0" smtClean="0"/>
              <a:t>راجعها.</a:t>
            </a:r>
            <a:endParaRPr lang="ar-IQ" dirty="0"/>
          </a:p>
          <a:p>
            <a:r>
              <a:rPr lang="ar-IQ" dirty="0"/>
              <a:t>- احرص علي وجود وسيلة أخري مساعدة للتوضيح، فالتكنولوجيا ليست آمنة تماما</a:t>
            </a:r>
            <a:r>
              <a:rPr lang="ar-IQ" dirty="0" smtClean="0"/>
              <a:t>.</a:t>
            </a:r>
            <a:endParaRPr lang="ar-IQ" dirty="0"/>
          </a:p>
          <a:p>
            <a:r>
              <a:rPr lang="ar-IQ" dirty="0"/>
              <a:t>- العناوين يجب أن تكون أكبر قليلا من المحتوي. </a:t>
            </a:r>
          </a:p>
          <a:p>
            <a:r>
              <a:rPr lang="ar-IQ" dirty="0" smtClean="0"/>
              <a:t>- </a:t>
            </a:r>
            <a:r>
              <a:rPr lang="ar-IQ" dirty="0"/>
              <a:t>استخدم خطوطا واضحة وسهلة القراءة مثل </a:t>
            </a:r>
            <a:r>
              <a:rPr lang="en-US" dirty="0"/>
              <a:t>Arial , Times New Roman </a:t>
            </a:r>
            <a:endParaRPr lang="ar-IQ" dirty="0" smtClean="0"/>
          </a:p>
          <a:p>
            <a:r>
              <a:rPr lang="en-US" dirty="0" smtClean="0"/>
              <a:t>- </a:t>
            </a:r>
            <a:r>
              <a:rPr lang="ar-IQ" dirty="0"/>
              <a:t>لا تستخدم الخط السميك أو المائل بكثرة أو بدون داع.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279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152459"/>
          </a:xfrm>
        </p:spPr>
        <p:txBody>
          <a:bodyPr/>
          <a:lstStyle/>
          <a:p>
            <a:pPr algn="ctr"/>
            <a:r>
              <a:rPr lang="ar-IQ" dirty="0" smtClean="0">
                <a:solidFill>
                  <a:srgbClr val="FF0000"/>
                </a:solidFill>
              </a:rPr>
              <a:t>الألوان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IQ" dirty="0" smtClean="0"/>
              <a:t>- </a:t>
            </a:r>
            <a:r>
              <a:rPr lang="ar-IQ" dirty="0"/>
              <a:t>يجب استخدام </a:t>
            </a:r>
            <a:r>
              <a:rPr lang="ar-IQ" dirty="0" smtClean="0"/>
              <a:t>الألوان </a:t>
            </a:r>
            <a:r>
              <a:rPr lang="ar-IQ" dirty="0"/>
              <a:t>للتأكيد أو التباين وليس فقط لإضفاء البهجة</a:t>
            </a:r>
            <a:r>
              <a:rPr lang="ar-IQ" dirty="0" smtClean="0"/>
              <a:t>.</a:t>
            </a:r>
            <a:endParaRPr lang="ar-IQ" dirty="0"/>
          </a:p>
          <a:p>
            <a:r>
              <a:rPr lang="ar-IQ" dirty="0"/>
              <a:t>- لا تستخدم الألوان الفسفورية الفاقعة فهي قد تعطي انطباعا سلبيا عند بعض الناس</a:t>
            </a:r>
            <a:r>
              <a:rPr lang="ar-IQ" dirty="0" smtClean="0"/>
              <a:t>،</a:t>
            </a:r>
          </a:p>
          <a:p>
            <a:r>
              <a:rPr lang="ar-IQ" dirty="0" smtClean="0"/>
              <a:t>- </a:t>
            </a:r>
            <a:r>
              <a:rPr lang="ar-IQ" dirty="0"/>
              <a:t>احرص علي وجود تباين كاف بين ألوان الخلفية و الخطوط الأخرى</a:t>
            </a:r>
            <a:r>
              <a:rPr lang="ar-IQ" dirty="0" smtClean="0"/>
              <a:t>.</a:t>
            </a:r>
            <a:endParaRPr lang="ar-IQ" dirty="0"/>
          </a:p>
          <a:p>
            <a:r>
              <a:rPr lang="ar-IQ" dirty="0"/>
              <a:t>- لا تستخدم الألوان ضعيفة التأثير كالرمادي الفاتح إلا كخلفية لألوان أخري أكثر تأثيرا.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250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dirty="0">
                <a:solidFill>
                  <a:srgbClr val="FF0000"/>
                </a:solidFill>
              </a:rPr>
              <a:t> </a:t>
            </a:r>
            <a:r>
              <a:rPr lang="ar-IQ" dirty="0" smtClean="0">
                <a:solidFill>
                  <a:srgbClr val="FF0000"/>
                </a:solidFill>
              </a:rPr>
              <a:t>          </a:t>
            </a:r>
            <a:r>
              <a:rPr lang="ar-IQ" dirty="0" smtClean="0">
                <a:solidFill>
                  <a:srgbClr val="FF0000"/>
                </a:solidFill>
              </a:rPr>
              <a:t>جهاز </a:t>
            </a:r>
            <a:r>
              <a:rPr lang="ar-IQ" dirty="0">
                <a:solidFill>
                  <a:srgbClr val="FF0000"/>
                </a:solidFill>
              </a:rPr>
              <a:t>الإسقاط </a:t>
            </a:r>
            <a:r>
              <a:rPr lang="ar-IQ" dirty="0" smtClean="0">
                <a:solidFill>
                  <a:srgbClr val="FF0000"/>
                </a:solidFill>
              </a:rPr>
              <a:t>الضوئي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IQ" dirty="0"/>
              <a:t> </a:t>
            </a:r>
            <a:r>
              <a:rPr lang="ar-IQ" dirty="0" smtClean="0"/>
              <a:t>تدرب علي </a:t>
            </a:r>
            <a:r>
              <a:rPr lang="ar-IQ" dirty="0"/>
              <a:t>استخدام الجهاز وضبط الصورة قبل استعماله</a:t>
            </a:r>
            <a:r>
              <a:rPr lang="ar-IQ" dirty="0" smtClean="0"/>
              <a:t>.</a:t>
            </a:r>
            <a:endParaRPr lang="ar-IQ" dirty="0"/>
          </a:p>
          <a:p>
            <a:r>
              <a:rPr lang="ar-IQ" dirty="0"/>
              <a:t>- قف بجانب الجهاز لئلا تعوق الصورة</a:t>
            </a:r>
            <a:r>
              <a:rPr lang="ar-IQ" dirty="0" smtClean="0"/>
              <a:t>.</a:t>
            </a:r>
            <a:endParaRPr lang="ar-IQ" dirty="0"/>
          </a:p>
          <a:p>
            <a:r>
              <a:rPr lang="ar-IQ" dirty="0" smtClean="0"/>
              <a:t>- </a:t>
            </a:r>
            <a:r>
              <a:rPr lang="ar-IQ" dirty="0"/>
              <a:t>لا تواجه الشاشة وتجعل ظهرك للحاضرين</a:t>
            </a:r>
            <a:r>
              <a:rPr lang="ar-IQ" dirty="0" smtClean="0"/>
              <a:t>.</a:t>
            </a:r>
            <a:endParaRPr lang="ar-IQ" dirty="0"/>
          </a:p>
          <a:p>
            <a:r>
              <a:rPr lang="ar-IQ" dirty="0" smtClean="0"/>
              <a:t>- </a:t>
            </a:r>
            <a:r>
              <a:rPr lang="ar-IQ" dirty="0"/>
              <a:t>الحجم المناسب لشاشة العرض       </a:t>
            </a:r>
          </a:p>
          <a:p>
            <a:r>
              <a:rPr lang="ar-IQ" dirty="0" smtClean="0"/>
              <a:t>- </a:t>
            </a:r>
            <a:r>
              <a:rPr lang="ar-IQ" dirty="0"/>
              <a:t>صمم المادة علي الورق العادي أولا</a:t>
            </a:r>
            <a:r>
              <a:rPr lang="ar-IQ" dirty="0" smtClean="0"/>
              <a:t>.</a:t>
            </a:r>
            <a:endParaRPr lang="ar-IQ" dirty="0"/>
          </a:p>
          <a:p>
            <a:r>
              <a:rPr lang="ar-IQ" dirty="0"/>
              <a:t>- يمكنك كتابة بعض المذكرات علي الورق بالقلم الرصاص لتتذكرها اثناء العرض</a:t>
            </a:r>
            <a:r>
              <a:rPr lang="ar-IQ" dirty="0" smtClean="0"/>
              <a:t>.</a:t>
            </a:r>
            <a:endParaRPr lang="ar-IQ" dirty="0"/>
          </a:p>
          <a:p>
            <a:r>
              <a:rPr lang="ar-IQ" dirty="0"/>
              <a:t>- لا تستعمل الأقلام ذات الحبر الثابت، بل استخدم أقلام السبورة البيضاء.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567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936435"/>
          </a:xfrm>
        </p:spPr>
        <p:txBody>
          <a:bodyPr>
            <a:normAutofit/>
          </a:bodyPr>
          <a:lstStyle/>
          <a:p>
            <a:pPr algn="ctr"/>
            <a:r>
              <a:rPr lang="ar-IQ" dirty="0" smtClean="0">
                <a:solidFill>
                  <a:srgbClr val="FF0000"/>
                </a:solidFill>
              </a:rPr>
              <a:t>الصور </a:t>
            </a:r>
            <a:r>
              <a:rPr lang="ar-IQ" dirty="0" smtClean="0">
                <a:solidFill>
                  <a:srgbClr val="FF0000"/>
                </a:solidFill>
              </a:rPr>
              <a:t>الإيضاحية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IQ" dirty="0"/>
              <a:t>الصورة أفضل من ألف كلمة، ولكن هذا إن كانت جيدة التصميم لتخدم الهدف و تترك الانطباع </a:t>
            </a:r>
            <a:r>
              <a:rPr lang="ar-IQ" dirty="0" smtClean="0"/>
              <a:t>المطلوب.</a:t>
            </a:r>
            <a:r>
              <a:rPr lang="ar-IQ" dirty="0"/>
              <a:t> </a:t>
            </a:r>
            <a:r>
              <a:rPr lang="ar-IQ" dirty="0" smtClean="0"/>
              <a:t>و </a:t>
            </a:r>
            <a:r>
              <a:rPr lang="ar-IQ" dirty="0"/>
              <a:t>إلا فإنها تؤدي الي تشتيت المتلقي و صرفه عن المحتوي الأساسي</a:t>
            </a:r>
            <a:r>
              <a:rPr lang="ar-IQ" dirty="0" smtClean="0"/>
              <a:t>.</a:t>
            </a:r>
            <a:endParaRPr lang="ar-IQ" dirty="0"/>
          </a:p>
          <a:p>
            <a:r>
              <a:rPr lang="ar-IQ" dirty="0"/>
              <a:t>- احرص علي تجنب الأخطاء الاملائية في الرسومات و الصور الايضاحية، مع عناية مضاعفة للعناوين</a:t>
            </a:r>
            <a:r>
              <a:rPr lang="ar-IQ" dirty="0" smtClean="0"/>
              <a:t>.</a:t>
            </a:r>
            <a:endParaRPr lang="ar-IQ" dirty="0"/>
          </a:p>
          <a:p>
            <a:r>
              <a:rPr lang="ar-IQ" dirty="0"/>
              <a:t>- الصورة يجب أن تكون كبيرة بحيث تملأ الفراغ </a:t>
            </a:r>
            <a:r>
              <a:rPr lang="ar-IQ" dirty="0" smtClean="0"/>
              <a:t>المحدد، </a:t>
            </a:r>
            <a:r>
              <a:rPr lang="ar-IQ" dirty="0"/>
              <a:t>الصور الصغيرة أو غير الواضحة تعطي تأثيرا عكسيا</a:t>
            </a:r>
            <a:r>
              <a:rPr lang="ar-IQ" dirty="0" smtClean="0"/>
              <a:t>.</a:t>
            </a:r>
          </a:p>
          <a:p>
            <a:r>
              <a:rPr lang="ar-IQ" dirty="0"/>
              <a:t>- يجب أن يوضع عنوان لكل رسم، كما يجب الإشارة الي المصدر المنقول عنه.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112302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40052" y="569819"/>
            <a:ext cx="6457950" cy="1293028"/>
          </a:xfrm>
        </p:spPr>
        <p:txBody>
          <a:bodyPr>
            <a:normAutofit/>
          </a:bodyPr>
          <a:lstStyle/>
          <a:p>
            <a:pPr lvl="0" defTabSz="457200" rtl="0">
              <a:lnSpc>
                <a:spcPct val="100000"/>
              </a:lnSpc>
              <a:spcBef>
                <a:spcPts val="0"/>
              </a:spcBef>
            </a:pPr>
            <a:r>
              <a:rPr lang="ar-IQ" sz="3600" b="1" cap="none" dirty="0">
                <a:ln w="22225">
                  <a:solidFill>
                    <a:srgbClr val="F96A1B"/>
                  </a:solidFill>
                  <a:prstDash val="solid"/>
                </a:ln>
                <a:solidFill>
                  <a:srgbClr val="FF0000"/>
                </a:solidFill>
                <a:latin typeface="Franklin Gothic Book"/>
                <a:ea typeface="+mn-ea"/>
                <a:cs typeface="Arial" panose="020B0604020202020204" pitchFamily="34" charset="0"/>
              </a:rPr>
              <a:t>لجنة اختبار صلاحية </a:t>
            </a:r>
            <a:r>
              <a:rPr lang="ar-IQ" sz="3600" b="1" cap="none" dirty="0" smtClean="0">
                <a:ln w="22225">
                  <a:solidFill>
                    <a:srgbClr val="F96A1B"/>
                  </a:solidFill>
                  <a:prstDash val="solid"/>
                </a:ln>
                <a:solidFill>
                  <a:srgbClr val="FF0000"/>
                </a:solidFill>
                <a:latin typeface="Franklin Gothic Book"/>
                <a:ea typeface="+mn-ea"/>
                <a:cs typeface="Arial" panose="020B0604020202020204" pitchFamily="34" charset="0"/>
              </a:rPr>
              <a:t>التدريس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IQ" b="1" dirty="0" smtClean="0"/>
              <a:t> </a:t>
            </a:r>
          </a:p>
          <a:p>
            <a:pPr marL="0" indent="0" algn="ctr">
              <a:buNone/>
            </a:pPr>
            <a:r>
              <a:rPr lang="ar-IQ" sz="3200" b="1" dirty="0" smtClean="0">
                <a:solidFill>
                  <a:srgbClr val="0070C0"/>
                </a:solidFill>
              </a:rPr>
              <a:t>امنياتي لكم بالتوفيق والسداد</a:t>
            </a:r>
          </a:p>
          <a:p>
            <a:pPr marL="0" indent="0" algn="ctr">
              <a:buNone/>
            </a:pPr>
            <a:r>
              <a:rPr lang="ar-IQ" sz="3200" b="1" dirty="0" smtClean="0">
                <a:solidFill>
                  <a:srgbClr val="0070C0"/>
                </a:solidFill>
              </a:rPr>
              <a:t> والنجاح </a:t>
            </a:r>
            <a:r>
              <a:rPr lang="ar-IQ" sz="3200" b="1" dirty="0" smtClean="0">
                <a:solidFill>
                  <a:srgbClr val="0070C0"/>
                </a:solidFill>
              </a:rPr>
              <a:t>الدائم</a:t>
            </a:r>
            <a:endParaRPr lang="ar-IQ" sz="32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ar-IQ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ar-IQ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ar-IQ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ar-IQ" dirty="0">
                <a:solidFill>
                  <a:srgbClr val="0070C0"/>
                </a:solidFill>
              </a:rPr>
              <a:t>     </a:t>
            </a:r>
            <a:r>
              <a:rPr lang="ar-IQ" dirty="0" err="1" smtClean="0">
                <a:solidFill>
                  <a:srgbClr val="0070C0"/>
                </a:solidFill>
              </a:rPr>
              <a:t>أ.د</a:t>
            </a:r>
            <a:r>
              <a:rPr lang="ar-IQ" dirty="0">
                <a:solidFill>
                  <a:srgbClr val="0070C0"/>
                </a:solidFill>
              </a:rPr>
              <a:t>. حسن منديل </a:t>
            </a:r>
            <a:r>
              <a:rPr lang="ar-IQ" dirty="0" smtClean="0">
                <a:solidFill>
                  <a:srgbClr val="0070C0"/>
                </a:solidFill>
              </a:rPr>
              <a:t>حسن</a:t>
            </a:r>
            <a:endParaRPr lang="ar-IQ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ar-IQ" dirty="0">
                <a:solidFill>
                  <a:srgbClr val="0070C0"/>
                </a:solidFill>
              </a:rPr>
              <a:t>رئيس لجنة اختبار صلاحية التدريس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308" y="2950234"/>
            <a:ext cx="1990044" cy="353957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513" y="0"/>
            <a:ext cx="1595438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452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التعليم قسمان</a:t>
            </a:r>
            <a:endParaRPr lang="ar-IQ" dirty="0"/>
          </a:p>
        </p:txBody>
      </p:sp>
      <p:graphicFrame>
        <p:nvGraphicFramePr>
          <p:cNvPr id="9" name="عنصر نائب للمحتوى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9077025"/>
              </p:ext>
            </p:extLst>
          </p:nvPr>
        </p:nvGraphicFramePr>
        <p:xfrm>
          <a:off x="514350" y="1715597"/>
          <a:ext cx="8115300" cy="402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2657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9" grpId="1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هدف الاختبار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IQ" dirty="0" smtClean="0"/>
              <a:t>يسعى اختبار </a:t>
            </a:r>
            <a:r>
              <a:rPr lang="ar-IQ" dirty="0"/>
              <a:t>صلاحية التدريس الى معرفة مدى </a:t>
            </a:r>
            <a:r>
              <a:rPr lang="ar-IQ" dirty="0" smtClean="0"/>
              <a:t>توافر </a:t>
            </a:r>
            <a:r>
              <a:rPr lang="ar-IQ" dirty="0"/>
              <a:t>الإمكانيات العلمية لحاصلي الشهادات العليا لممارسة مهنة التدريس الجامعي </a:t>
            </a:r>
            <a:r>
              <a:rPr lang="ar-IQ" dirty="0" smtClean="0"/>
              <a:t>.</a:t>
            </a:r>
          </a:p>
          <a:p>
            <a:r>
              <a:rPr lang="ar-IQ" dirty="0" smtClean="0"/>
              <a:t>الاستماع إلى </a:t>
            </a:r>
            <a:r>
              <a:rPr lang="ar-IQ" dirty="0"/>
              <a:t>الملاحظات التوجيهية </a:t>
            </a:r>
            <a:r>
              <a:rPr lang="ar-IQ" dirty="0" smtClean="0"/>
              <a:t>من </a:t>
            </a:r>
            <a:r>
              <a:rPr lang="ar-IQ" dirty="0"/>
              <a:t>أعضاء اللجنة لتصويب بعض الممارسات التدريسية لتتوافق مع المعايير المعتمدة للأداء المطلوب</a:t>
            </a:r>
            <a:r>
              <a:rPr lang="ar-IQ" dirty="0" smtClean="0"/>
              <a:t>.</a:t>
            </a:r>
          </a:p>
          <a:p>
            <a:r>
              <a:rPr lang="ar-IQ" dirty="0"/>
              <a:t>تقدم اللجنة الملاحظات والتوجيهات التي يجب ان يركز عليها المختبرون لضمان أيصال المحاضرات لطلبتهم بشكل واضح وطرائق مبسطة بعد تكليفهم بالتدريس في </a:t>
            </a:r>
            <a:r>
              <a:rPr lang="ar-IQ" dirty="0" smtClean="0"/>
              <a:t>الجامعة.</a:t>
            </a:r>
            <a:endParaRPr lang="ar-IQ" dirty="0" smtClean="0"/>
          </a:p>
          <a:p>
            <a:r>
              <a:rPr lang="ar-IQ" dirty="0"/>
              <a:t>عدد اللجنة تسعة أعضاء </a:t>
            </a:r>
            <a:r>
              <a:rPr lang="ar-IQ" dirty="0" smtClean="0"/>
              <a:t>من تخصصات </a:t>
            </a:r>
            <a:r>
              <a:rPr lang="ar-IQ" dirty="0"/>
              <a:t>مختلفة </a:t>
            </a:r>
            <a:r>
              <a:rPr lang="ar-IQ" dirty="0" smtClean="0"/>
              <a:t>إنسانية. </a:t>
            </a:r>
            <a:endParaRPr lang="ar-IQ" dirty="0"/>
          </a:p>
          <a:p>
            <a:r>
              <a:rPr lang="ar-IQ" dirty="0"/>
              <a:t>كل جامعة لها تقاليد خاصة بالاختبار.</a:t>
            </a:r>
          </a:p>
          <a:p>
            <a:r>
              <a:rPr lang="ar-IQ" dirty="0" smtClean="0"/>
              <a:t>أما </a:t>
            </a:r>
            <a:r>
              <a:rPr lang="ar-IQ" dirty="0"/>
              <a:t>اختبار المختصين باللغات المختلفة أو التخصصات الدقيقة الأخرى فتلجأ اللجنة الى استضافة أساتذة في الاختصاص المطلوب. مع امضائهم مع أعضاء اللجنة</a:t>
            </a:r>
            <a:r>
              <a:rPr lang="ar-IQ" dirty="0" smtClean="0"/>
              <a:t>.</a:t>
            </a:r>
            <a:endParaRPr lang="ar-IQ" dirty="0"/>
          </a:p>
          <a:p>
            <a:endParaRPr lang="ar-IQ" dirty="0" smtClean="0"/>
          </a:p>
        </p:txBody>
      </p:sp>
    </p:spTree>
    <p:extLst>
      <p:ext uri="{BB962C8B-B14F-4D97-AF65-F5344CB8AC3E}">
        <p14:creationId xmlns:p14="http://schemas.microsoft.com/office/powerpoint/2010/main" val="3423563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dirty="0" smtClean="0">
                <a:solidFill>
                  <a:srgbClr val="FF0000"/>
                </a:solidFill>
              </a:rPr>
              <a:t>مراحل الاختبار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IQ" dirty="0" smtClean="0"/>
              <a:t>الترشيح </a:t>
            </a:r>
            <a:r>
              <a:rPr lang="ar-IQ" dirty="0"/>
              <a:t>يكون عن طريق الجامعة</a:t>
            </a:r>
            <a:r>
              <a:rPr lang="ar-IQ" dirty="0" smtClean="0"/>
              <a:t>. قسم الشؤون الإدارية.</a:t>
            </a:r>
          </a:p>
          <a:p>
            <a:r>
              <a:rPr lang="ar-IQ" dirty="0" smtClean="0"/>
              <a:t>يشمل الاختبار الحاصلين على الشهادات العليا من الوزارات كافة. </a:t>
            </a:r>
            <a:r>
              <a:rPr lang="ar-IQ" dirty="0"/>
              <a:t>ومن مختلف المؤسسات التعليمية ودوائر الدولة</a:t>
            </a:r>
            <a:r>
              <a:rPr lang="ar-IQ" dirty="0" smtClean="0"/>
              <a:t>. </a:t>
            </a:r>
            <a:endParaRPr lang="ar-IQ" dirty="0" smtClean="0"/>
          </a:p>
          <a:p>
            <a:r>
              <a:rPr lang="ar-IQ" dirty="0" smtClean="0"/>
              <a:t>التدريسيون </a:t>
            </a:r>
            <a:r>
              <a:rPr lang="ar-IQ" dirty="0" smtClean="0"/>
              <a:t>الجدد الحاصلون على الشهادات العليا لمختلف التخصصات </a:t>
            </a:r>
            <a:r>
              <a:rPr lang="ar-IQ" dirty="0" smtClean="0"/>
              <a:t>الانسانية </a:t>
            </a:r>
            <a:r>
              <a:rPr lang="ar-IQ" dirty="0" smtClean="0"/>
              <a:t>.. </a:t>
            </a:r>
          </a:p>
          <a:p>
            <a:r>
              <a:rPr lang="ar-IQ" dirty="0" smtClean="0"/>
              <a:t>لتأهيلهم </a:t>
            </a:r>
            <a:r>
              <a:rPr lang="ar-IQ" dirty="0"/>
              <a:t>ل</a:t>
            </a:r>
            <a:r>
              <a:rPr lang="ar-IQ" dirty="0" smtClean="0"/>
              <a:t>لتدريس </a:t>
            </a:r>
            <a:r>
              <a:rPr lang="ar-IQ" dirty="0"/>
              <a:t>الجامعي </a:t>
            </a:r>
            <a:r>
              <a:rPr lang="ar-IQ" dirty="0" smtClean="0"/>
              <a:t>واختبارهم </a:t>
            </a:r>
            <a:r>
              <a:rPr lang="ar-IQ" dirty="0"/>
              <a:t>لبيان مدى صلاحيتهم لأداء هذه </a:t>
            </a:r>
            <a:r>
              <a:rPr lang="ar-IQ" dirty="0" smtClean="0"/>
              <a:t>المهنة </a:t>
            </a:r>
            <a:r>
              <a:rPr lang="ar-IQ" dirty="0"/>
              <a:t>السامية</a:t>
            </a:r>
            <a:r>
              <a:rPr lang="ar-IQ" dirty="0" smtClean="0"/>
              <a:t>.</a:t>
            </a:r>
          </a:p>
          <a:p>
            <a:r>
              <a:rPr lang="ar-IQ" dirty="0" smtClean="0"/>
              <a:t>يتضمن الاختبار التعرف على إمكانيات ومهارات المتقدمين في ألقاء المحاضرات وطرائق وآلية التدريس التي </a:t>
            </a:r>
            <a:r>
              <a:rPr lang="ar-IQ" dirty="0" smtClean="0"/>
              <a:t>يعتمدوها..</a:t>
            </a:r>
          </a:p>
          <a:p>
            <a:r>
              <a:rPr lang="ar-IQ" dirty="0"/>
              <a:t>الوثائق المطلوبة : السيرة</a:t>
            </a:r>
            <a:r>
              <a:rPr lang="en-US" dirty="0"/>
              <a:t>CV </a:t>
            </a:r>
            <a:r>
              <a:rPr lang="en-US" dirty="0" smtClean="0"/>
              <a:t>–</a:t>
            </a:r>
            <a:r>
              <a:rPr lang="ar-IQ" dirty="0" smtClean="0"/>
              <a:t>. الشهادة </a:t>
            </a:r>
            <a:r>
              <a:rPr lang="ar-IQ" dirty="0"/>
              <a:t>- ( امر جامعي / للداخل ) (معادلة شهادة/ للخارج </a:t>
            </a:r>
            <a:r>
              <a:rPr lang="ar-IQ" dirty="0" smtClean="0"/>
              <a:t>). كتاب </a:t>
            </a:r>
            <a:r>
              <a:rPr lang="ar-IQ" dirty="0"/>
              <a:t>ترشيح من الدائرة</a:t>
            </a:r>
          </a:p>
          <a:p>
            <a:r>
              <a:rPr lang="ar-IQ" dirty="0"/>
              <a:t>احضار الرسالة يوم </a:t>
            </a:r>
            <a:r>
              <a:rPr lang="ar-IQ" dirty="0" smtClean="0"/>
              <a:t>الاختبار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816913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/>
              <a:t>الاجراءات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IQ" dirty="0" smtClean="0"/>
              <a:t>إلقاء </a:t>
            </a:r>
            <a:r>
              <a:rPr lang="ar-IQ" dirty="0"/>
              <a:t>محاضرات </a:t>
            </a:r>
            <a:r>
              <a:rPr lang="ar-IQ" dirty="0" smtClean="0"/>
              <a:t>من المرشحين </a:t>
            </a:r>
            <a:r>
              <a:rPr lang="ar-IQ" dirty="0" err="1" smtClean="0"/>
              <a:t>لللاختبار</a:t>
            </a:r>
            <a:r>
              <a:rPr lang="ar-IQ" dirty="0" smtClean="0"/>
              <a:t> وتسجيل </a:t>
            </a:r>
            <a:r>
              <a:rPr lang="ar-IQ" dirty="0"/>
              <a:t>النقاط الخاصة </a:t>
            </a:r>
            <a:r>
              <a:rPr lang="ar-IQ" dirty="0" smtClean="0"/>
              <a:t>بالاختبار؟</a:t>
            </a:r>
          </a:p>
          <a:p>
            <a:r>
              <a:rPr lang="ar-IQ" dirty="0" smtClean="0"/>
              <a:t> ويقوم </a:t>
            </a:r>
            <a:r>
              <a:rPr lang="ar-IQ" dirty="0" smtClean="0"/>
              <a:t>أعضاء </a:t>
            </a:r>
            <a:r>
              <a:rPr lang="ar-IQ" dirty="0" smtClean="0"/>
              <a:t>اللجنة بتوجيه </a:t>
            </a:r>
            <a:r>
              <a:rPr lang="ar-IQ" dirty="0"/>
              <a:t>مجموعة اختبارات للطلبة تتعلق بمجال </a:t>
            </a:r>
            <a:r>
              <a:rPr lang="ar-IQ" dirty="0" smtClean="0"/>
              <a:t>اختصاصات </a:t>
            </a:r>
            <a:r>
              <a:rPr lang="ar-IQ" dirty="0" smtClean="0"/>
              <a:t>المتقدمين.</a:t>
            </a:r>
          </a:p>
          <a:p>
            <a:r>
              <a:rPr lang="ar-IQ" dirty="0" smtClean="0"/>
              <a:t>واختبارات </a:t>
            </a:r>
            <a:r>
              <a:rPr lang="ar-IQ" dirty="0"/>
              <a:t>تتعلق بضبط القاعة الدراسية وقدرته على فرض شخصيته</a:t>
            </a:r>
            <a:r>
              <a:rPr lang="ar-IQ" dirty="0" smtClean="0"/>
              <a:t>.</a:t>
            </a:r>
          </a:p>
          <a:p>
            <a:r>
              <a:rPr lang="ar-IQ" dirty="0"/>
              <a:t>وتقوم اللجنة باختبار المرشحين من عدة نواحي منها المظهر والقدرة على التعبير والقدرة على الاقناع </a:t>
            </a:r>
            <a:r>
              <a:rPr lang="ar-IQ" dirty="0" smtClean="0"/>
              <a:t>والثقافة العامة ومستوى التخصص الدقيق والقدرة </a:t>
            </a:r>
            <a:r>
              <a:rPr lang="ar-IQ" dirty="0"/>
              <a:t>على الاداء والضبط من ناحية الشخصية وغيرها</a:t>
            </a:r>
            <a:r>
              <a:rPr lang="ar-IQ" dirty="0" smtClean="0"/>
              <a:t>.</a:t>
            </a:r>
            <a:endParaRPr lang="ar-IQ" dirty="0" smtClean="0"/>
          </a:p>
          <a:p>
            <a:r>
              <a:rPr lang="ar-IQ" dirty="0" smtClean="0"/>
              <a:t>تكون المخرجات: صالح للتدريس للجامعي أو لا توصي اللجنة او التأجيل.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733541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IQ" dirty="0"/>
              <a:t>1. المظهر الخارجي</a:t>
            </a:r>
            <a:r>
              <a:rPr lang="ar-IQ" dirty="0" smtClean="0"/>
              <a:t>. وهيأة </a:t>
            </a:r>
            <a:r>
              <a:rPr lang="ar-IQ" dirty="0"/>
              <a:t>المتقدم وفرض شخصيته في القاعة. واللياقة البدنية </a:t>
            </a:r>
          </a:p>
          <a:p>
            <a:r>
              <a:rPr lang="ar-IQ" dirty="0"/>
              <a:t>2.    الثقة بالنفس والاتزان الانفعالي.  وعدم الارباك</a:t>
            </a:r>
          </a:p>
          <a:p>
            <a:r>
              <a:rPr lang="ar-IQ" dirty="0"/>
              <a:t>3.    يجب ان يكون عرض الدرس بطريقة سلسلة ومؤثرة وبلغة سليمة سواء (العربية او الإنكليزية)</a:t>
            </a:r>
          </a:p>
          <a:p>
            <a:r>
              <a:rPr lang="ar-IQ" dirty="0"/>
              <a:t>4.    مراعاة الفوارق الفردية بين الطلبة عند عرض الدرس على ان تكون معززة بأمثلة من الواقع تساهم في إيصال المعلومة الى جميع الطلبة على مختلف مستوياتهم الذهنية</a:t>
            </a:r>
            <a:r>
              <a:rPr lang="ar-IQ" dirty="0" smtClean="0"/>
              <a:t>.</a:t>
            </a:r>
            <a:endParaRPr lang="ar-IQ" dirty="0" smtClean="0"/>
          </a:p>
          <a:p>
            <a:r>
              <a:rPr lang="ar-IQ" dirty="0" smtClean="0"/>
              <a:t>المستوى </a:t>
            </a:r>
            <a:r>
              <a:rPr lang="ar-IQ" dirty="0"/>
              <a:t>الثقافي والعلمي في الاختصاص الدقيق </a:t>
            </a:r>
            <a:r>
              <a:rPr lang="ar-IQ" dirty="0" smtClean="0"/>
              <a:t>والعام.</a:t>
            </a:r>
            <a:endParaRPr lang="ar-IQ" dirty="0" smtClean="0"/>
          </a:p>
          <a:p>
            <a:r>
              <a:rPr lang="ar-IQ" dirty="0" smtClean="0"/>
              <a:t>ومستوى </a:t>
            </a:r>
            <a:r>
              <a:rPr lang="ar-IQ" dirty="0"/>
              <a:t>اللغة </a:t>
            </a:r>
            <a:r>
              <a:rPr lang="ar-IQ" dirty="0" smtClean="0"/>
              <a:t>الإنجليزية قراءة وكتابة  ----- ضعف غالبا للإنسانيات</a:t>
            </a:r>
            <a:endParaRPr lang="ar-IQ" dirty="0"/>
          </a:p>
          <a:p>
            <a:r>
              <a:rPr lang="ar-IQ" dirty="0"/>
              <a:t>بمجالات القراءة والترجمة وامكانية التعبير والتوجيه والاقناع العلمي والاداء والضبط </a:t>
            </a:r>
            <a:r>
              <a:rPr lang="ar-IQ" dirty="0" smtClean="0"/>
              <a:t>------  </a:t>
            </a:r>
            <a:r>
              <a:rPr lang="ar-IQ" dirty="0" smtClean="0"/>
              <a:t>للمختصين</a:t>
            </a:r>
            <a:endParaRPr lang="ar-IQ" dirty="0" smtClean="0"/>
          </a:p>
        </p:txBody>
      </p:sp>
    </p:spTree>
    <p:extLst>
      <p:ext uri="{BB962C8B-B14F-4D97-AF65-F5344CB8AC3E}">
        <p14:creationId xmlns:p14="http://schemas.microsoft.com/office/powerpoint/2010/main" val="323323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b="1" dirty="0" smtClean="0">
                <a:solidFill>
                  <a:srgbClr val="FF0000"/>
                </a:solidFill>
              </a:rPr>
              <a:t>معايير </a:t>
            </a:r>
            <a:r>
              <a:rPr lang="ar-IQ" b="1" dirty="0" smtClean="0">
                <a:solidFill>
                  <a:srgbClr val="FF0000"/>
                </a:solidFill>
              </a:rPr>
              <a:t>الاختبار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ar-IQ" dirty="0" smtClean="0"/>
              <a:t>5. استخدام السبورة بطريقة صحيحة من حيث تقسيمها على وفق عناوين الدرس.</a:t>
            </a:r>
          </a:p>
          <a:p>
            <a:r>
              <a:rPr lang="ar-IQ" dirty="0" smtClean="0"/>
              <a:t> </a:t>
            </a:r>
            <a:r>
              <a:rPr lang="ar-IQ" dirty="0"/>
              <a:t>ضرورة الاعتناء بالخط واستخدام الألوان التي </a:t>
            </a:r>
            <a:r>
              <a:rPr lang="ar-IQ" dirty="0" smtClean="0"/>
              <a:t>تسهم </a:t>
            </a:r>
            <a:r>
              <a:rPr lang="ar-IQ" dirty="0"/>
              <a:t>في تبويب </a:t>
            </a:r>
            <a:r>
              <a:rPr lang="ar-IQ" dirty="0" smtClean="0"/>
              <a:t>العناوين </a:t>
            </a:r>
            <a:r>
              <a:rPr lang="ar-IQ" dirty="0"/>
              <a:t>بشكل واضح </a:t>
            </a:r>
            <a:r>
              <a:rPr lang="ar-IQ" dirty="0" smtClean="0"/>
              <a:t> </a:t>
            </a:r>
            <a:r>
              <a:rPr lang="ar-IQ" dirty="0"/>
              <a:t>على السبورة وإمكانية رؤيتها من قبل جميع الطلبة.</a:t>
            </a:r>
          </a:p>
          <a:p>
            <a:r>
              <a:rPr lang="ar-IQ" dirty="0"/>
              <a:t>6.    الاهتمام بربط المحاضرة السابقة بالمحاضرة الحالية.</a:t>
            </a:r>
          </a:p>
          <a:p>
            <a:r>
              <a:rPr lang="ar-IQ" dirty="0"/>
              <a:t>7.    ان تكون نبرة الصوت واضحة ورفعها وخفضها </a:t>
            </a:r>
            <a:r>
              <a:rPr lang="ar-IQ" dirty="0" smtClean="0"/>
              <a:t>بحسب </a:t>
            </a:r>
            <a:r>
              <a:rPr lang="ar-IQ" dirty="0"/>
              <a:t>متطلبات عرض الدرس، وان تكون مخارج الحروف صحيحة وسليمة لغوياً.</a:t>
            </a:r>
          </a:p>
          <a:p>
            <a:r>
              <a:rPr lang="ar-IQ" dirty="0"/>
              <a:t>8.  </a:t>
            </a:r>
            <a:r>
              <a:rPr lang="ar-IQ" dirty="0" smtClean="0"/>
              <a:t>طرح </a:t>
            </a:r>
            <a:r>
              <a:rPr lang="ar-IQ" dirty="0"/>
              <a:t>الأسئلة على الطلبة والتفاعل معهم.</a:t>
            </a:r>
          </a:p>
          <a:p>
            <a:r>
              <a:rPr lang="ar-IQ" dirty="0"/>
              <a:t>9. </a:t>
            </a:r>
            <a:r>
              <a:rPr lang="ar-IQ" dirty="0" smtClean="0"/>
              <a:t>استخدام </a:t>
            </a:r>
            <a:r>
              <a:rPr lang="ar-IQ" dirty="0"/>
              <a:t>وسائل الايضاح </a:t>
            </a:r>
            <a:r>
              <a:rPr lang="ar-IQ" dirty="0" smtClean="0"/>
              <a:t>بحسب </a:t>
            </a:r>
            <a:r>
              <a:rPr lang="ar-IQ" dirty="0"/>
              <a:t>طبيعة المادة وضرورة الإفادة من التكنولوجيا في عرض </a:t>
            </a:r>
            <a:r>
              <a:rPr lang="ar-IQ" dirty="0" smtClean="0"/>
              <a:t>الدرس</a:t>
            </a:r>
            <a:endParaRPr lang="ar-IQ" dirty="0"/>
          </a:p>
          <a:p>
            <a:r>
              <a:rPr lang="ar-IQ" dirty="0"/>
              <a:t>10. </a:t>
            </a:r>
            <a:r>
              <a:rPr lang="ar-IQ" dirty="0" smtClean="0"/>
              <a:t>ان </a:t>
            </a:r>
            <a:r>
              <a:rPr lang="ar-IQ" dirty="0"/>
              <a:t>يكون ملماً باختصاصه </a:t>
            </a:r>
            <a:r>
              <a:rPr lang="ar-IQ" dirty="0" smtClean="0"/>
              <a:t>وقادرا </a:t>
            </a:r>
            <a:r>
              <a:rPr lang="ar-IQ" dirty="0"/>
              <a:t>على الإجابة </a:t>
            </a:r>
            <a:r>
              <a:rPr lang="ar-IQ" dirty="0" smtClean="0"/>
              <a:t>عن </a:t>
            </a:r>
            <a:r>
              <a:rPr lang="ar-IQ" dirty="0"/>
              <a:t>الأسئلة التي تطرح عليه الى جانب الثقافة العامة</a:t>
            </a:r>
            <a:r>
              <a:rPr lang="ar-IQ" dirty="0" smtClean="0"/>
              <a:t>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193409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936435"/>
          </a:xfrm>
        </p:spPr>
        <p:txBody>
          <a:bodyPr>
            <a:normAutofit/>
          </a:bodyPr>
          <a:lstStyle/>
          <a:p>
            <a:pPr algn="ctr"/>
            <a:r>
              <a:rPr lang="ar-IQ" dirty="0" smtClean="0">
                <a:solidFill>
                  <a:srgbClr val="FF0000"/>
                </a:solidFill>
              </a:rPr>
              <a:t>خطوات </a:t>
            </a:r>
            <a:r>
              <a:rPr lang="ar-IQ" dirty="0">
                <a:solidFill>
                  <a:srgbClr val="FF0000"/>
                </a:solidFill>
              </a:rPr>
              <a:t>الاستعداد لاختبار صلاحية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IQ" dirty="0" smtClean="0"/>
              <a:t>التحضير الجيد لإعداد </a:t>
            </a:r>
            <a:r>
              <a:rPr lang="ar-IQ" dirty="0"/>
              <a:t>المحتوى الذي ترغب في تقديمه خلال الاختبار. </a:t>
            </a:r>
          </a:p>
          <a:p>
            <a:r>
              <a:rPr lang="ar-IQ" dirty="0"/>
              <a:t>التدريب على العرض </a:t>
            </a:r>
            <a:r>
              <a:rPr lang="ar-IQ" dirty="0" err="1" smtClean="0"/>
              <a:t>التقديمي</a:t>
            </a:r>
            <a:r>
              <a:rPr lang="ar-IQ" dirty="0" smtClean="0"/>
              <a:t> </a:t>
            </a:r>
            <a:r>
              <a:rPr lang="ar-IQ" dirty="0"/>
              <a:t>الخاص بك مسبقًا. تأكد من </a:t>
            </a:r>
            <a:r>
              <a:rPr lang="ar-IQ" dirty="0" smtClean="0"/>
              <a:t>تقديم وسائل  </a:t>
            </a:r>
            <a:r>
              <a:rPr lang="ar-IQ" dirty="0"/>
              <a:t>فعالة مثل الشرائح التقديمية (</a:t>
            </a:r>
            <a:r>
              <a:rPr lang="en-US" dirty="0"/>
              <a:t>PowerPoint) </a:t>
            </a:r>
            <a:r>
              <a:rPr lang="ar-IQ" dirty="0"/>
              <a:t>والرسوم التوضيحية.</a:t>
            </a:r>
          </a:p>
          <a:p>
            <a:r>
              <a:rPr lang="ar-IQ" dirty="0" smtClean="0"/>
              <a:t>تفاعل </a:t>
            </a:r>
            <a:r>
              <a:rPr lang="ar-IQ" dirty="0"/>
              <a:t>مع الطلاب واستمع إلى أسئلتهم واستفساراتهم. </a:t>
            </a:r>
            <a:r>
              <a:rPr lang="ar-IQ" dirty="0" smtClean="0"/>
              <a:t>كن </a:t>
            </a:r>
            <a:r>
              <a:rPr lang="ar-IQ" dirty="0"/>
              <a:t>مستعدًا للإجابة </a:t>
            </a:r>
            <a:r>
              <a:rPr lang="ar-IQ" dirty="0" smtClean="0"/>
              <a:t>عن </a:t>
            </a:r>
            <a:r>
              <a:rPr lang="ar-IQ" dirty="0"/>
              <a:t>أي </a:t>
            </a:r>
            <a:r>
              <a:rPr lang="ar-IQ" dirty="0" smtClean="0"/>
              <a:t>سؤال</a:t>
            </a:r>
            <a:r>
              <a:rPr lang="ar-IQ" dirty="0" smtClean="0"/>
              <a:t>.</a:t>
            </a:r>
            <a:endParaRPr lang="ar-IQ" dirty="0"/>
          </a:p>
          <a:p>
            <a:r>
              <a:rPr lang="ar-IQ" dirty="0" smtClean="0"/>
              <a:t>تحدث </a:t>
            </a:r>
            <a:r>
              <a:rPr lang="ar-IQ" dirty="0"/>
              <a:t>بوضوح وبطريقة مفهومة. تجنب </a:t>
            </a:r>
            <a:r>
              <a:rPr lang="ar-IQ" dirty="0" smtClean="0"/>
              <a:t>استعمال </a:t>
            </a:r>
            <a:r>
              <a:rPr lang="ar-IQ" dirty="0"/>
              <a:t>مصطلحات معقدة أو غير واضحة.</a:t>
            </a:r>
          </a:p>
          <a:p>
            <a:r>
              <a:rPr lang="ar-IQ" dirty="0"/>
              <a:t>التحضير الجيد للموضوعات </a:t>
            </a:r>
            <a:r>
              <a:rPr lang="ar-IQ" dirty="0" smtClean="0"/>
              <a:t>المحتملة</a:t>
            </a:r>
            <a:r>
              <a:rPr lang="ar-IQ" dirty="0"/>
              <a:t>.</a:t>
            </a:r>
            <a:endParaRPr lang="ar-IQ" dirty="0"/>
          </a:p>
          <a:p>
            <a:r>
              <a:rPr lang="ar-IQ" dirty="0" smtClean="0"/>
              <a:t>حدد </a:t>
            </a:r>
            <a:r>
              <a:rPr lang="ar-IQ" dirty="0"/>
              <a:t>الوقت المناسب لكل جزء من الاختبار. تأكد من أنك تلتزم بالوقت المحدد.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498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936435"/>
          </a:xfrm>
        </p:spPr>
        <p:txBody>
          <a:bodyPr>
            <a:normAutofit/>
          </a:bodyPr>
          <a:lstStyle/>
          <a:p>
            <a:pPr algn="ctr"/>
            <a:r>
              <a:rPr lang="ar-IQ" sz="3600" dirty="0" smtClean="0">
                <a:solidFill>
                  <a:srgbClr val="FF0000"/>
                </a:solidFill>
              </a:rPr>
              <a:t>إلقاء </a:t>
            </a:r>
            <a:r>
              <a:rPr lang="ar-IQ" sz="3600" dirty="0" smtClean="0">
                <a:solidFill>
                  <a:srgbClr val="FF0000"/>
                </a:solidFill>
              </a:rPr>
              <a:t>العرض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IQ" dirty="0"/>
              <a:t>- بعد الانتهاء من إعداد موضوع العرض، يجب الاستعداد لإلقاء للعرض </a:t>
            </a:r>
            <a:r>
              <a:rPr lang="ar-IQ" dirty="0" smtClean="0"/>
              <a:t>من حيث </a:t>
            </a:r>
            <a:r>
              <a:rPr lang="ar-IQ" dirty="0"/>
              <a:t>الهدف من </a:t>
            </a:r>
            <a:r>
              <a:rPr lang="ar-IQ" dirty="0" smtClean="0"/>
              <a:t>العرض؟</a:t>
            </a:r>
            <a:r>
              <a:rPr lang="ar-IQ" dirty="0"/>
              <a:t> </a:t>
            </a:r>
            <a:r>
              <a:rPr lang="ar-IQ" dirty="0" smtClean="0"/>
              <a:t>والاقتناع </a:t>
            </a:r>
            <a:r>
              <a:rPr lang="ar-IQ" dirty="0" smtClean="0"/>
              <a:t>بمحتوي العرض</a:t>
            </a:r>
            <a:r>
              <a:rPr lang="ar-IQ" dirty="0" smtClean="0"/>
              <a:t>.</a:t>
            </a:r>
            <a:r>
              <a:rPr lang="ar-IQ" dirty="0"/>
              <a:t> </a:t>
            </a:r>
            <a:r>
              <a:rPr lang="ar-IQ" dirty="0" smtClean="0"/>
              <a:t>و</a:t>
            </a:r>
            <a:r>
              <a:rPr lang="ar-IQ" dirty="0" smtClean="0"/>
              <a:t>وسائل </a:t>
            </a:r>
            <a:r>
              <a:rPr lang="ar-IQ" dirty="0"/>
              <a:t>الإيضاح </a:t>
            </a:r>
            <a:r>
              <a:rPr lang="ar-IQ" dirty="0"/>
              <a:t>و</a:t>
            </a:r>
            <a:r>
              <a:rPr lang="ar-IQ" dirty="0" smtClean="0"/>
              <a:t>مدي </a:t>
            </a:r>
            <a:r>
              <a:rPr lang="ar-IQ" dirty="0" err="1" smtClean="0"/>
              <a:t>توفارها</a:t>
            </a:r>
            <a:r>
              <a:rPr lang="ar-IQ" dirty="0"/>
              <a:t>.</a:t>
            </a:r>
            <a:endParaRPr lang="ar-IQ" dirty="0"/>
          </a:p>
          <a:p>
            <a:r>
              <a:rPr lang="ar-IQ" dirty="0"/>
              <a:t>- </a:t>
            </a:r>
            <a:r>
              <a:rPr lang="ar-IQ" dirty="0" smtClean="0"/>
              <a:t>مقدمة </a:t>
            </a:r>
            <a:r>
              <a:rPr lang="ar-IQ" dirty="0"/>
              <a:t>جيدة لإقناع الحاضرين بأهمية </a:t>
            </a:r>
            <a:r>
              <a:rPr lang="ar-IQ" dirty="0" smtClean="0"/>
              <a:t>الموضوع؟.</a:t>
            </a:r>
            <a:endParaRPr lang="ar-IQ" dirty="0"/>
          </a:p>
          <a:p>
            <a:r>
              <a:rPr lang="ar-IQ" dirty="0"/>
              <a:t>- </a:t>
            </a:r>
            <a:r>
              <a:rPr lang="ar-IQ" dirty="0" smtClean="0"/>
              <a:t>العناية ب</a:t>
            </a:r>
            <a:r>
              <a:rPr lang="ar-IQ" dirty="0" smtClean="0"/>
              <a:t>اللغة </a:t>
            </a:r>
            <a:r>
              <a:rPr lang="ar-IQ" dirty="0"/>
              <a:t>و </a:t>
            </a:r>
            <a:r>
              <a:rPr lang="ar-IQ" dirty="0" smtClean="0"/>
              <a:t>الأسلوب الملائمة للحاضرين.</a:t>
            </a:r>
            <a:r>
              <a:rPr lang="ar-IQ" dirty="0" smtClean="0"/>
              <a:t> </a:t>
            </a:r>
            <a:r>
              <a:rPr lang="ar-IQ" dirty="0"/>
              <a:t>أكثر </a:t>
            </a:r>
            <a:r>
              <a:rPr lang="ar-IQ" dirty="0" smtClean="0"/>
              <a:t>من استعمال </a:t>
            </a:r>
            <a:r>
              <a:rPr lang="ar-IQ" dirty="0"/>
              <a:t>لهجة مصطنعة .</a:t>
            </a:r>
            <a:endParaRPr lang="ar-IQ" dirty="0"/>
          </a:p>
          <a:p>
            <a:r>
              <a:rPr lang="ar-IQ" dirty="0"/>
              <a:t>- استعد للعرض بمراجعة المادة المكتوبة جيدا</a:t>
            </a:r>
            <a:r>
              <a:rPr lang="ar-IQ" dirty="0" smtClean="0"/>
              <a:t>.</a:t>
            </a:r>
            <a:endParaRPr lang="ar-IQ" dirty="0"/>
          </a:p>
          <a:p>
            <a:r>
              <a:rPr lang="ar-IQ" dirty="0"/>
              <a:t>- أحرص علي انتقاء الملابس المتناسبة مع الموقف</a:t>
            </a:r>
            <a:r>
              <a:rPr lang="ar-IQ" dirty="0" smtClean="0"/>
              <a:t>.</a:t>
            </a:r>
            <a:endParaRPr lang="ar-IQ" dirty="0"/>
          </a:p>
          <a:p>
            <a:r>
              <a:rPr lang="ar-IQ" dirty="0" smtClean="0"/>
              <a:t>- </a:t>
            </a:r>
            <a:r>
              <a:rPr lang="ar-IQ" dirty="0"/>
              <a:t>لا </a:t>
            </a:r>
            <a:r>
              <a:rPr lang="ar-IQ" dirty="0" smtClean="0"/>
              <a:t> تصرف النظر والانتباه بارتداء </a:t>
            </a:r>
            <a:r>
              <a:rPr lang="ar-IQ" dirty="0"/>
              <a:t>ساعة أو نظارة أو مجوهرات لافتة </a:t>
            </a:r>
            <a:r>
              <a:rPr lang="ar-IQ" dirty="0" smtClean="0"/>
              <a:t>للنظر</a:t>
            </a:r>
            <a:r>
              <a:rPr lang="ar-IQ" dirty="0"/>
              <a:t>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307070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مسلك بخاري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1_مسلك بخاري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6DB8EB18-3657-4051-A897-2ED38832359E}"/>
    </a:ext>
  </a:extLst>
</a:theme>
</file>

<file path=ppt/theme/theme3.xml><?xml version="1.0" encoding="utf-8"?>
<a:theme xmlns:a="http://schemas.openxmlformats.org/drawingml/2006/main" name="2_مسلك بخاري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128</TotalTime>
  <Words>1275</Words>
  <Application>Microsoft Office PowerPoint</Application>
  <PresentationFormat>عرض على الشاشة (3:4)‏</PresentationFormat>
  <Paragraphs>112</Paragraphs>
  <Slides>16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3</vt:i4>
      </vt:variant>
      <vt:variant>
        <vt:lpstr>عناوين الشرائح</vt:lpstr>
      </vt:variant>
      <vt:variant>
        <vt:i4>16</vt:i4>
      </vt:variant>
    </vt:vector>
  </HeadingPairs>
  <TitlesOfParts>
    <vt:vector size="19" baseType="lpstr">
      <vt:lpstr>مسلك بخاري</vt:lpstr>
      <vt:lpstr>1_مسلك بخاري</vt:lpstr>
      <vt:lpstr>2_مسلك بخاري</vt:lpstr>
      <vt:lpstr>اللجنة الانسانية</vt:lpstr>
      <vt:lpstr>التعليم قسمان</vt:lpstr>
      <vt:lpstr>هدف الاختبار</vt:lpstr>
      <vt:lpstr>مراحل الاختبار</vt:lpstr>
      <vt:lpstr>الاجراءات</vt:lpstr>
      <vt:lpstr>عرض تقديمي في PowerPoint</vt:lpstr>
      <vt:lpstr>معايير الاختبار</vt:lpstr>
      <vt:lpstr>خطوات الاستعداد لاختبار صلاحية </vt:lpstr>
      <vt:lpstr>إلقاء العرض</vt:lpstr>
      <vt:lpstr>أهمية الاستعداد للعرض</vt:lpstr>
      <vt:lpstr>عرض تقديمي في PowerPoint</vt:lpstr>
      <vt:lpstr>وسائل الإيضاح</vt:lpstr>
      <vt:lpstr>الألوان</vt:lpstr>
      <vt:lpstr>           جهاز الإسقاط الضوئي</vt:lpstr>
      <vt:lpstr>الصور الإيضاحية</vt:lpstr>
      <vt:lpstr>لجنة اختبار صلاحية التدريس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cp:lastModifiedBy>Maher</cp:lastModifiedBy>
  <cp:revision>14</cp:revision>
  <dcterms:modified xsi:type="dcterms:W3CDTF">2024-02-28T21:36:27Z</dcterms:modified>
</cp:coreProperties>
</file>