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71" r:id="rId3"/>
    <p:sldId id="316" r:id="rId4"/>
    <p:sldId id="314" r:id="rId5"/>
    <p:sldId id="319" r:id="rId6"/>
    <p:sldId id="318" r:id="rId7"/>
    <p:sldId id="293" r:id="rId8"/>
    <p:sldId id="294" r:id="rId9"/>
    <p:sldId id="311" r:id="rId10"/>
    <p:sldId id="295" r:id="rId11"/>
    <p:sldId id="305" r:id="rId12"/>
    <p:sldId id="296" r:id="rId13"/>
    <p:sldId id="297" r:id="rId14"/>
    <p:sldId id="299" r:id="rId15"/>
    <p:sldId id="300" r:id="rId16"/>
    <p:sldId id="301" r:id="rId17"/>
    <p:sldId id="304" r:id="rId18"/>
    <p:sldId id="312" r:id="rId19"/>
    <p:sldId id="303" r:id="rId20"/>
    <p:sldId id="307" r:id="rId21"/>
    <p:sldId id="308" r:id="rId22"/>
    <p:sldId id="292"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Ahmed Saker 2O11" initials="DS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4-20T14:51:08.185" idx="1">
    <p:pos x="5750" y="10"/>
    <p:text>بسم الله الرحمن الرحيم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03/09/1445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03/09/1445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03/09/1445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03/09/1445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03/09/1445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03/09/1445</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03/09/1445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03/09/1445</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sh dir="u"/>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60649"/>
            <a:ext cx="7772400" cy="1512168"/>
          </a:xfrm>
        </p:spPr>
        <p:txBody>
          <a:bodyPr/>
          <a:lstStyle/>
          <a:p>
            <a:pPr algn="ctr"/>
            <a:r>
              <a:rPr lang="ar-IQ" sz="4800" b="1" dirty="0" smtClean="0">
                <a:solidFill>
                  <a:srgbClr val="FF0000"/>
                </a:solidFill>
                <a:latin typeface="Andalus" pitchFamily="18" charset="-78"/>
                <a:cs typeface="Andalus" pitchFamily="18" charset="-78"/>
              </a:rPr>
              <a:t>ما لا ينصرف</a:t>
            </a:r>
            <a:r>
              <a:rPr lang="ar-IQ" sz="4800" b="1" dirty="0" smtClean="0">
                <a:latin typeface="Andalus" pitchFamily="18" charset="-78"/>
                <a:cs typeface="Andalus" pitchFamily="18" charset="-78"/>
              </a:rPr>
              <a:t/>
            </a:r>
            <a:br>
              <a:rPr lang="ar-IQ" sz="4800" b="1" dirty="0" smtClean="0">
                <a:latin typeface="Andalus" pitchFamily="18" charset="-78"/>
                <a:cs typeface="Andalus" pitchFamily="18" charset="-78"/>
              </a:rPr>
            </a:br>
            <a:r>
              <a:rPr lang="ar-IQ" sz="2400" b="1" dirty="0" smtClean="0">
                <a:solidFill>
                  <a:srgbClr val="0070C0"/>
                </a:solidFill>
              </a:rPr>
              <a:t>المرحلة الرابعة/ النحو</a:t>
            </a:r>
            <a:r>
              <a:rPr lang="ar-IQ" sz="2400" b="1" dirty="0" smtClean="0">
                <a:solidFill>
                  <a:srgbClr val="0070C0"/>
                </a:solidFill>
                <a:latin typeface="Arial" pitchFamily="34" charset="0"/>
                <a:cs typeface="Arial" pitchFamily="34" charset="0"/>
              </a:rPr>
              <a:t/>
            </a:r>
            <a:br>
              <a:rPr lang="ar-IQ" sz="2400" b="1" dirty="0" smtClean="0">
                <a:solidFill>
                  <a:srgbClr val="0070C0"/>
                </a:solidFill>
                <a:latin typeface="Arial" pitchFamily="34" charset="0"/>
                <a:cs typeface="Arial" pitchFamily="34" charset="0"/>
              </a:rPr>
            </a:br>
            <a:r>
              <a:rPr lang="ar-IQ" sz="2400" b="1" dirty="0" smtClean="0">
                <a:solidFill>
                  <a:srgbClr val="0070C0"/>
                </a:solidFill>
                <a:latin typeface="Arial" pitchFamily="34" charset="0"/>
                <a:cs typeface="Arial" pitchFamily="34" charset="0"/>
              </a:rPr>
              <a:t>كلية التربية للبنات جامعة بغداد</a:t>
            </a:r>
            <a:endParaRPr lang="en-US" sz="2400" b="1" dirty="0">
              <a:solidFill>
                <a:srgbClr val="0070C0"/>
              </a:solidFill>
              <a:latin typeface="Arial" pitchFamily="34" charset="0"/>
              <a:cs typeface="Arial" pitchFamily="34" charset="0"/>
            </a:endParaRPr>
          </a:p>
        </p:txBody>
      </p:sp>
      <p:sp>
        <p:nvSpPr>
          <p:cNvPr id="3" name="عنوان فرعي 2"/>
          <p:cNvSpPr>
            <a:spLocks noGrp="1"/>
          </p:cNvSpPr>
          <p:nvPr>
            <p:ph type="subTitle" idx="1"/>
          </p:nvPr>
        </p:nvSpPr>
        <p:spPr>
          <a:xfrm>
            <a:off x="4982281" y="4653136"/>
            <a:ext cx="4176464" cy="720080"/>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ar-IQ" sz="2800" b="1" dirty="0" smtClean="0">
                <a:solidFill>
                  <a:srgbClr val="FF0000"/>
                </a:solidFill>
                <a:latin typeface="Simplified Arabic" pitchFamily="18" charset="-78"/>
                <a:cs typeface="Simplified Arabic" pitchFamily="18" charset="-78"/>
              </a:rPr>
              <a:t>أد. حسن منديل حسن</a:t>
            </a:r>
            <a:endParaRPr lang="en-US" sz="2800" b="1" dirty="0">
              <a:solidFill>
                <a:srgbClr val="FF0000"/>
              </a:solidFill>
              <a:latin typeface="Simplified Arabic" pitchFamily="18" charset="-78"/>
              <a:cs typeface="Simplified Arabic" pitchFamily="18" charset="-78"/>
            </a:endParaRP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1417309"/>
            <a:ext cx="2139702" cy="2852936"/>
          </a:xfrm>
          <a:prstGeom prst="rect">
            <a:avLst/>
          </a:prstGeom>
        </p:spPr>
      </p:pic>
      <p:sp>
        <p:nvSpPr>
          <p:cNvPr id="5" name="مستطيل 4"/>
          <p:cNvSpPr/>
          <p:nvPr/>
        </p:nvSpPr>
        <p:spPr>
          <a:xfrm>
            <a:off x="5229054" y="6165304"/>
            <a:ext cx="3283271" cy="400110"/>
          </a:xfrm>
          <a:prstGeom prst="rect">
            <a:avLst/>
          </a:prstGeom>
          <a:solidFill>
            <a:schemeClr val="accent2"/>
          </a:solidFill>
        </p:spPr>
        <p:txBody>
          <a:bodyPr wrap="none">
            <a:spAutoFit/>
          </a:bodyPr>
          <a:lstStyle/>
          <a:p>
            <a:r>
              <a:rPr lang="ar-IQ" sz="2000" b="1" dirty="0"/>
              <a:t>المصدر: شرح ابن عقيل الجزء الثالث</a:t>
            </a:r>
          </a:p>
        </p:txBody>
      </p:sp>
    </p:spTree>
    <p:extLst>
      <p:ext uri="{BB962C8B-B14F-4D97-AF65-F5344CB8AC3E}">
        <p14:creationId xmlns:p14="http://schemas.microsoft.com/office/powerpoint/2010/main" val="3947634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3- الصفة والعدل</a:t>
            </a:r>
            <a:endParaRPr lang="en-US" b="1" dirty="0">
              <a:solidFill>
                <a:srgbClr val="FF0000"/>
              </a:solidFill>
            </a:endParaRPr>
          </a:p>
        </p:txBody>
      </p:sp>
      <p:sp>
        <p:nvSpPr>
          <p:cNvPr id="3" name="عنصر نائب للمحتوى 2"/>
          <p:cNvSpPr>
            <a:spLocks noGrp="1"/>
          </p:cNvSpPr>
          <p:nvPr>
            <p:ph idx="1"/>
          </p:nvPr>
        </p:nvSpPr>
        <p:spPr/>
        <p:txBody>
          <a:bodyPr>
            <a:normAutofit/>
          </a:bodyPr>
          <a:lstStyle/>
          <a:p>
            <a:pPr marL="0" marR="0" algn="r" rtl="1">
              <a:spcBef>
                <a:spcPts val="0"/>
              </a:spcBef>
              <a:spcAft>
                <a:spcPts val="0"/>
              </a:spcAft>
            </a:pPr>
            <a:r>
              <a:rPr lang="ar-IQ" sz="2400" dirty="0" smtClean="0">
                <a:latin typeface="Times New Roman"/>
                <a:ea typeface="Times New Roman"/>
              </a:rPr>
              <a:t>مما </a:t>
            </a:r>
            <a:r>
              <a:rPr lang="ar-IQ" sz="2400" dirty="0">
                <a:latin typeface="Times New Roman"/>
                <a:ea typeface="Times New Roman"/>
              </a:rPr>
              <a:t>يمنع صرف الاسم العدل والصفة وذلك </a:t>
            </a:r>
            <a:r>
              <a:rPr lang="ar-IQ" sz="2400" dirty="0" smtClean="0">
                <a:latin typeface="Times New Roman"/>
                <a:ea typeface="Times New Roman"/>
              </a:rPr>
              <a:t>في:</a:t>
            </a:r>
          </a:p>
          <a:p>
            <a:pPr marL="0" marR="0" algn="r" rtl="1">
              <a:spcBef>
                <a:spcPts val="0"/>
              </a:spcBef>
              <a:spcAft>
                <a:spcPts val="0"/>
              </a:spcAft>
            </a:pPr>
            <a:r>
              <a:rPr lang="ar-IQ" sz="2400" dirty="0" smtClean="0">
                <a:latin typeface="Times New Roman"/>
                <a:ea typeface="Times New Roman"/>
              </a:rPr>
              <a:t>-  </a:t>
            </a:r>
            <a:r>
              <a:rPr lang="ar-IQ" sz="2400" dirty="0">
                <a:latin typeface="Times New Roman"/>
                <a:ea typeface="Times New Roman"/>
              </a:rPr>
              <a:t>أسماء العدد المبنية على فعال ومفعل كثلاث ومثنى فثلاث معدولة عن ثلاثة </a:t>
            </a:r>
            <a:r>
              <a:rPr lang="ar-IQ" sz="2400" dirty="0" err="1">
                <a:latin typeface="Times New Roman"/>
                <a:ea typeface="Times New Roman"/>
              </a:rPr>
              <a:t>ثلاثة</a:t>
            </a:r>
            <a:r>
              <a:rPr lang="ar-IQ" sz="2400" dirty="0">
                <a:latin typeface="Times New Roman"/>
                <a:ea typeface="Times New Roman"/>
              </a:rPr>
              <a:t> ومثنى معدولة عن اثنين </a:t>
            </a:r>
            <a:r>
              <a:rPr lang="ar-IQ" sz="2400" dirty="0" err="1" smtClean="0">
                <a:latin typeface="Times New Roman"/>
                <a:ea typeface="Times New Roman"/>
              </a:rPr>
              <a:t>اثنين</a:t>
            </a:r>
            <a:r>
              <a:rPr lang="ar-IQ" sz="2400" dirty="0" smtClean="0">
                <a:latin typeface="Times New Roman"/>
                <a:ea typeface="Times New Roman"/>
              </a:rPr>
              <a:t>. </a:t>
            </a:r>
            <a:r>
              <a:rPr lang="ar-IQ" sz="2400" dirty="0">
                <a:latin typeface="Times New Roman"/>
                <a:ea typeface="Times New Roman"/>
              </a:rPr>
              <a:t>فتقول </a:t>
            </a:r>
            <a:r>
              <a:rPr lang="ar-IQ" sz="2400" dirty="0">
                <a:solidFill>
                  <a:srgbClr val="FF0000"/>
                </a:solidFill>
                <a:latin typeface="Times New Roman"/>
                <a:ea typeface="Times New Roman"/>
              </a:rPr>
              <a:t>جاء القوم ثلاث أي ثلاثة </a:t>
            </a:r>
            <a:r>
              <a:rPr lang="ar-IQ" sz="2400" dirty="0" err="1">
                <a:solidFill>
                  <a:srgbClr val="FF0000"/>
                </a:solidFill>
                <a:latin typeface="Times New Roman"/>
                <a:ea typeface="Times New Roman"/>
              </a:rPr>
              <a:t>ثلاثة</a:t>
            </a:r>
            <a:r>
              <a:rPr lang="ar-IQ" sz="2400" dirty="0">
                <a:solidFill>
                  <a:srgbClr val="FF0000"/>
                </a:solidFill>
                <a:latin typeface="Times New Roman"/>
                <a:ea typeface="Times New Roman"/>
              </a:rPr>
              <a:t> ومثنى أي اثنين </a:t>
            </a:r>
            <a:r>
              <a:rPr lang="ar-IQ" sz="2400" dirty="0" err="1" smtClean="0">
                <a:solidFill>
                  <a:srgbClr val="FF0000"/>
                </a:solidFill>
                <a:latin typeface="Times New Roman"/>
                <a:ea typeface="Times New Roman"/>
              </a:rPr>
              <a:t>اثنين</a:t>
            </a:r>
            <a:r>
              <a:rPr lang="ar-IQ" sz="2400" dirty="0" smtClean="0">
                <a:solidFill>
                  <a:srgbClr val="FF0000"/>
                </a:solidFill>
                <a:latin typeface="Times New Roman"/>
                <a:ea typeface="Times New Roman"/>
              </a:rPr>
              <a:t>.</a:t>
            </a:r>
            <a:r>
              <a:rPr lang="ar-IQ" sz="1800" dirty="0">
                <a:solidFill>
                  <a:srgbClr val="FF0000"/>
                </a:solidFill>
                <a:latin typeface="Times New Roman"/>
                <a:ea typeface="Times New Roman"/>
              </a:rPr>
              <a:t> </a:t>
            </a:r>
            <a:r>
              <a:rPr lang="ar-IQ" sz="2400" dirty="0" smtClean="0">
                <a:latin typeface="Times New Roman"/>
                <a:ea typeface="Times New Roman"/>
              </a:rPr>
              <a:t>وسمع </a:t>
            </a:r>
            <a:r>
              <a:rPr lang="ar-IQ" sz="2400" dirty="0">
                <a:latin typeface="Times New Roman"/>
                <a:ea typeface="Times New Roman"/>
              </a:rPr>
              <a:t>استعمال هذين الوزنين </a:t>
            </a:r>
            <a:r>
              <a:rPr lang="ar-IQ" sz="2400" dirty="0" smtClean="0">
                <a:latin typeface="Times New Roman"/>
                <a:ea typeface="Times New Roman"/>
              </a:rPr>
              <a:t>من </a:t>
            </a:r>
            <a:r>
              <a:rPr lang="ar-IQ" sz="2400" dirty="0">
                <a:latin typeface="Times New Roman"/>
                <a:ea typeface="Times New Roman"/>
              </a:rPr>
              <a:t>واحد </a:t>
            </a:r>
            <a:r>
              <a:rPr lang="ar-IQ" sz="2400" dirty="0" smtClean="0">
                <a:latin typeface="Times New Roman"/>
                <a:ea typeface="Times New Roman"/>
              </a:rPr>
              <a:t>الى عشرة، نحو </a:t>
            </a:r>
            <a:r>
              <a:rPr lang="ar-IQ" sz="2400" dirty="0">
                <a:latin typeface="Times New Roman"/>
                <a:ea typeface="Times New Roman"/>
              </a:rPr>
              <a:t>أحاد وموحد وثناء ومثنى وثلاث ومثلث ورباع ومربع </a:t>
            </a:r>
            <a:r>
              <a:rPr lang="ar-IQ" sz="2400" dirty="0" smtClean="0">
                <a:latin typeface="Times New Roman"/>
                <a:ea typeface="Times New Roman"/>
              </a:rPr>
              <a:t>...</a:t>
            </a:r>
          </a:p>
          <a:p>
            <a:pPr marL="0" marR="0" algn="r" rtl="1">
              <a:spcBef>
                <a:spcPts val="0"/>
              </a:spcBef>
              <a:spcAft>
                <a:spcPts val="0"/>
              </a:spcAft>
              <a:buFontTx/>
              <a:buChar char="-"/>
            </a:pPr>
            <a:r>
              <a:rPr lang="ar-IQ" sz="2400" dirty="0" smtClean="0">
                <a:latin typeface="Times New Roman"/>
                <a:ea typeface="Times New Roman"/>
              </a:rPr>
              <a:t>كلمة أُخر: </a:t>
            </a:r>
            <a:r>
              <a:rPr lang="ar-IQ" sz="2400" dirty="0">
                <a:latin typeface="Times New Roman"/>
                <a:ea typeface="Times New Roman"/>
              </a:rPr>
              <a:t>التي في قولك </a:t>
            </a:r>
            <a:r>
              <a:rPr lang="ar-IQ" sz="2400" dirty="0">
                <a:solidFill>
                  <a:srgbClr val="FF0000"/>
                </a:solidFill>
                <a:latin typeface="Times New Roman"/>
                <a:ea typeface="Times New Roman"/>
              </a:rPr>
              <a:t>مررت بنسوة </a:t>
            </a:r>
            <a:r>
              <a:rPr lang="ar-IQ" sz="2400" dirty="0" smtClean="0">
                <a:solidFill>
                  <a:srgbClr val="FF0000"/>
                </a:solidFill>
                <a:latin typeface="Times New Roman"/>
                <a:ea typeface="Times New Roman"/>
              </a:rPr>
              <a:t>أُخر </a:t>
            </a:r>
            <a:r>
              <a:rPr lang="ar-IQ" sz="2400" dirty="0">
                <a:latin typeface="Times New Roman"/>
                <a:ea typeface="Times New Roman"/>
              </a:rPr>
              <a:t>وهو معدول عن </a:t>
            </a:r>
            <a:r>
              <a:rPr lang="ar-IQ" sz="2400" dirty="0" smtClean="0">
                <a:latin typeface="Times New Roman"/>
                <a:ea typeface="Times New Roman"/>
              </a:rPr>
              <a:t>الأخر.</a:t>
            </a:r>
            <a:endParaRPr lang="en-US" sz="1200" dirty="0">
              <a:latin typeface="Times New Roman"/>
              <a:ea typeface="Times New Roman"/>
            </a:endParaRPr>
          </a:p>
          <a:p>
            <a:endParaRPr lang="en-US" dirty="0"/>
          </a:p>
        </p:txBody>
      </p:sp>
    </p:spTree>
    <p:extLst>
      <p:ext uri="{BB962C8B-B14F-4D97-AF65-F5344CB8AC3E}">
        <p14:creationId xmlns:p14="http://schemas.microsoft.com/office/powerpoint/2010/main" val="237555785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خلاصة الوصفية</a:t>
            </a:r>
            <a:endParaRPr lang="en-US" b="1" dirty="0">
              <a:solidFill>
                <a:srgbClr val="FF0000"/>
              </a:solidFill>
            </a:endParaRPr>
          </a:p>
        </p:txBody>
      </p:sp>
      <p:sp>
        <p:nvSpPr>
          <p:cNvPr id="3" name="عنصر نائب للمحتوى 2"/>
          <p:cNvSpPr>
            <a:spLocks noGrp="1"/>
          </p:cNvSpPr>
          <p:nvPr>
            <p:ph idx="1"/>
          </p:nvPr>
        </p:nvSpPr>
        <p:spPr>
          <a:xfrm>
            <a:off x="395536" y="1100628"/>
            <a:ext cx="8280920" cy="4272588"/>
          </a:xfrm>
        </p:spPr>
        <p:txBody>
          <a:bodyPr>
            <a:noAutofit/>
          </a:bodyPr>
          <a:lstStyle/>
          <a:p>
            <a:pPr marL="0" marR="0" algn="r" rtl="1">
              <a:spcBef>
                <a:spcPts val="0"/>
              </a:spcBef>
              <a:spcAft>
                <a:spcPts val="0"/>
              </a:spcAft>
              <a:tabLst>
                <a:tab pos="2254885" algn="l"/>
              </a:tabLst>
            </a:pPr>
            <a:r>
              <a:rPr lang="ar-IQ" sz="2400" dirty="0" smtClean="0">
                <a:latin typeface="Times New Roman"/>
                <a:ea typeface="Times New Roman"/>
              </a:rPr>
              <a:t>ينضم </a:t>
            </a:r>
            <a:r>
              <a:rPr lang="ar-IQ" sz="2400" dirty="0">
                <a:latin typeface="Times New Roman"/>
                <a:ea typeface="Times New Roman"/>
              </a:rPr>
              <a:t>إلى الوصفية علةُ من ثلاث علل لفظية هي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1- الوصفية وزيادة الألف </a:t>
            </a:r>
            <a:r>
              <a:rPr lang="ar-IQ" sz="2400" dirty="0" smtClean="0">
                <a:latin typeface="Times New Roman"/>
                <a:ea typeface="Times New Roman"/>
              </a:rPr>
              <a:t>والنون: (غضبان، عطشان</a:t>
            </a:r>
            <a:r>
              <a:rPr lang="ar-IQ" sz="2400" dirty="0">
                <a:latin typeface="Times New Roman"/>
                <a:ea typeface="Times New Roman"/>
              </a:rPr>
              <a:t>، ظمآن، فرحان</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2- الوصفية والعدل </a:t>
            </a:r>
            <a:r>
              <a:rPr lang="ar-IQ" sz="2400" dirty="0" smtClean="0">
                <a:latin typeface="Times New Roman"/>
                <a:ea typeface="Times New Roman"/>
              </a:rPr>
              <a:t>مثل </a:t>
            </a:r>
            <a:r>
              <a:rPr lang="ar-IQ" sz="2400" dirty="0">
                <a:latin typeface="Times New Roman"/>
                <a:ea typeface="Times New Roman"/>
              </a:rPr>
              <a:t>(ثُلاثَ، ورُباع) </a:t>
            </a:r>
            <a:r>
              <a:rPr lang="ar-IQ" sz="2400" dirty="0" smtClean="0">
                <a:latin typeface="Times New Roman"/>
                <a:ea typeface="Times New Roman"/>
              </a:rPr>
              <a:t>صفات </a:t>
            </a:r>
            <a:r>
              <a:rPr lang="ar-IQ" sz="2400" dirty="0">
                <a:latin typeface="Times New Roman"/>
                <a:ea typeface="Times New Roman"/>
              </a:rPr>
              <a:t>معدولة عن ألفاظ العدد المكررة </a:t>
            </a:r>
            <a:r>
              <a:rPr lang="ar-IQ" sz="2400" dirty="0" smtClean="0">
                <a:latin typeface="Times New Roman"/>
                <a:ea typeface="Times New Roman"/>
              </a:rPr>
              <a:t>فَالأَصْلُ: (ثلاثة </a:t>
            </a:r>
            <a:r>
              <a:rPr lang="ar-IQ" sz="2400" dirty="0" err="1" smtClean="0">
                <a:latin typeface="Times New Roman"/>
                <a:ea typeface="Times New Roman"/>
              </a:rPr>
              <a:t>ثلاثة</a:t>
            </a:r>
            <a:r>
              <a:rPr lang="ar-IQ" sz="2400" dirty="0" smtClean="0">
                <a:latin typeface="Times New Roman"/>
                <a:ea typeface="Times New Roman"/>
              </a:rPr>
              <a:t>، وأربعة أربعة) مثل:(وقف </a:t>
            </a:r>
            <a:r>
              <a:rPr lang="ar-IQ" sz="2400" dirty="0">
                <a:latin typeface="Times New Roman"/>
                <a:ea typeface="Times New Roman"/>
              </a:rPr>
              <a:t>الطلاب ثُلاثَ ورُبَاعَ). وقفوا ثلاثةً </a:t>
            </a:r>
            <a:r>
              <a:rPr lang="ar-IQ" sz="2400" dirty="0" err="1">
                <a:latin typeface="Times New Roman"/>
                <a:ea typeface="Times New Roman"/>
              </a:rPr>
              <a:t>ثلاثة</a:t>
            </a:r>
            <a:r>
              <a:rPr lang="ar-IQ" sz="2400" dirty="0">
                <a:latin typeface="Times New Roman"/>
                <a:ea typeface="Times New Roman"/>
              </a:rPr>
              <a:t> وأربعةً أربعة.. </a:t>
            </a:r>
            <a:r>
              <a:rPr lang="ar-IQ" sz="2400" dirty="0" smtClean="0">
                <a:latin typeface="Times New Roman"/>
                <a:ea typeface="Times New Roman"/>
              </a:rPr>
              <a:t>اختصرت للتيسير وكذا </a:t>
            </a:r>
            <a:r>
              <a:rPr lang="ar-IQ" sz="2400" dirty="0">
                <a:latin typeface="Times New Roman"/>
                <a:ea typeface="Times New Roman"/>
              </a:rPr>
              <a:t>الباقي. </a:t>
            </a:r>
            <a:endParaRPr lang="ar-IQ" sz="2400" dirty="0" smtClean="0">
              <a:latin typeface="Times New Roman"/>
              <a:ea typeface="Times New Roman"/>
            </a:endParaRPr>
          </a:p>
          <a:p>
            <a:pPr marL="0" marR="0" algn="r" rtl="1">
              <a:spcBef>
                <a:spcPts val="0"/>
              </a:spcBef>
              <a:spcAft>
                <a:spcPts val="0"/>
              </a:spcAft>
              <a:tabLst>
                <a:tab pos="2254885" algn="l"/>
              </a:tabLst>
            </a:pPr>
            <a:r>
              <a:rPr lang="ar-IQ" sz="2400" dirty="0" smtClean="0">
                <a:latin typeface="Times New Roman"/>
                <a:ea typeface="Times New Roman"/>
              </a:rPr>
              <a:t>- وكلمة </a:t>
            </a:r>
            <a:r>
              <a:rPr lang="ar-IQ" sz="2400" dirty="0">
                <a:latin typeface="Times New Roman"/>
                <a:ea typeface="Times New Roman"/>
              </a:rPr>
              <a:t>(أُخَر) </a:t>
            </a:r>
            <a:r>
              <a:rPr lang="ar-IQ" sz="2400" dirty="0" smtClean="0">
                <a:latin typeface="Times New Roman"/>
                <a:ea typeface="Times New Roman"/>
              </a:rPr>
              <a:t>جمع أخْرى </a:t>
            </a:r>
            <a:r>
              <a:rPr lang="ar-IQ" sz="2400" dirty="0">
                <a:latin typeface="Times New Roman"/>
                <a:ea typeface="Times New Roman"/>
              </a:rPr>
              <a:t>أنثى آخَر. بفتح الخاء من قوله تعالى {فعدة من أيام أخر} فهي ممنوعة من الصرف للوصفية والعدل عن (آخر</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3- الوصفية ووزن الفعل: </a:t>
            </a:r>
            <a:r>
              <a:rPr lang="ar-IQ" sz="2400" dirty="0" smtClean="0">
                <a:latin typeface="Times New Roman"/>
                <a:ea typeface="Times New Roman"/>
              </a:rPr>
              <a:t>مثل (أفضل، أكرم</a:t>
            </a:r>
            <a:r>
              <a:rPr lang="ar-IQ" sz="2400" dirty="0">
                <a:latin typeface="Times New Roman"/>
                <a:ea typeface="Times New Roman"/>
              </a:rPr>
              <a:t>، أعظم، أحمر أخضر</a:t>
            </a:r>
            <a:r>
              <a:rPr lang="ar-IQ" sz="2400" dirty="0" smtClean="0">
                <a:latin typeface="Times New Roman"/>
                <a:ea typeface="Times New Roman"/>
              </a:rPr>
              <a:t>).</a:t>
            </a:r>
          </a:p>
        </p:txBody>
      </p:sp>
    </p:spTree>
    <p:extLst>
      <p:ext uri="{BB962C8B-B14F-4D97-AF65-F5344CB8AC3E}">
        <p14:creationId xmlns:p14="http://schemas.microsoft.com/office/powerpoint/2010/main" val="126219756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العلمية</a:t>
            </a:r>
            <a:endParaRPr lang="en-US" b="1" dirty="0">
              <a:solidFill>
                <a:srgbClr val="FF0000"/>
              </a:solidFill>
            </a:endParaRPr>
          </a:p>
        </p:txBody>
      </p:sp>
      <p:sp>
        <p:nvSpPr>
          <p:cNvPr id="3" name="عنصر نائب للمحتوى 2"/>
          <p:cNvSpPr>
            <a:spLocks noGrp="1"/>
          </p:cNvSpPr>
          <p:nvPr>
            <p:ph idx="1"/>
          </p:nvPr>
        </p:nvSpPr>
        <p:spPr>
          <a:xfrm>
            <a:off x="323528" y="1100628"/>
            <a:ext cx="8568952" cy="3912548"/>
          </a:xfrm>
        </p:spPr>
        <p:txBody>
          <a:bodyPr>
            <a:normAutofit fontScale="92500"/>
          </a:bodyPr>
          <a:lstStyle/>
          <a:p>
            <a:pPr marL="0" lvl="0" algn="r" rtl="1">
              <a:spcBef>
                <a:spcPts val="0"/>
              </a:spcBef>
            </a:pPr>
            <a:r>
              <a:rPr lang="ar-IQ" sz="2400" dirty="0" smtClean="0">
                <a:solidFill>
                  <a:srgbClr val="000000"/>
                </a:solidFill>
                <a:latin typeface="Times New Roman"/>
                <a:ea typeface="Times New Roman"/>
              </a:rPr>
              <a:t>العلمية </a:t>
            </a:r>
            <a:r>
              <a:rPr lang="ar-IQ" sz="2400" dirty="0">
                <a:solidFill>
                  <a:srgbClr val="000000"/>
                </a:solidFill>
                <a:latin typeface="Times New Roman"/>
                <a:ea typeface="Times New Roman"/>
              </a:rPr>
              <a:t>تمنع الصرف </a:t>
            </a:r>
            <a:r>
              <a:rPr lang="ar-IQ" sz="2400" dirty="0" smtClean="0">
                <a:solidFill>
                  <a:srgbClr val="000000"/>
                </a:solidFill>
                <a:latin typeface="Times New Roman"/>
                <a:ea typeface="Times New Roman"/>
              </a:rPr>
              <a:t>مع:</a:t>
            </a:r>
          </a:p>
          <a:p>
            <a:pPr marL="0" lvl="0" algn="ctr" rtl="1">
              <a:spcBef>
                <a:spcPts val="0"/>
              </a:spcBef>
            </a:pPr>
            <a:r>
              <a:rPr lang="ar-IQ" sz="2000" dirty="0" smtClean="0">
                <a:solidFill>
                  <a:srgbClr val="000000"/>
                </a:solidFill>
                <a:latin typeface="Times New Roman"/>
                <a:ea typeface="Times New Roman"/>
              </a:rPr>
              <a:t> </a:t>
            </a:r>
            <a:r>
              <a:rPr lang="ar-IQ" sz="2000" dirty="0">
                <a:solidFill>
                  <a:srgbClr val="FF0000"/>
                </a:solidFill>
                <a:latin typeface="Times New Roman"/>
                <a:ea typeface="Times New Roman"/>
              </a:rPr>
              <a:t>التركيب ومع زيادة الألف </a:t>
            </a:r>
            <a:r>
              <a:rPr lang="ar-IQ" sz="2000" dirty="0" smtClean="0">
                <a:solidFill>
                  <a:srgbClr val="FF0000"/>
                </a:solidFill>
                <a:latin typeface="Times New Roman"/>
                <a:ea typeface="Times New Roman"/>
              </a:rPr>
              <a:t>والنون، التأنيث، العجمة، </a:t>
            </a:r>
            <a:r>
              <a:rPr lang="ar-IQ" sz="2000" dirty="0">
                <a:solidFill>
                  <a:srgbClr val="FF0000"/>
                </a:solidFill>
                <a:latin typeface="Times New Roman"/>
                <a:ea typeface="Times New Roman"/>
              </a:rPr>
              <a:t>وزن </a:t>
            </a:r>
            <a:r>
              <a:rPr lang="ar-IQ" sz="2000" dirty="0" smtClean="0">
                <a:solidFill>
                  <a:srgbClr val="FF0000"/>
                </a:solidFill>
                <a:latin typeface="Times New Roman"/>
                <a:ea typeface="Times New Roman"/>
              </a:rPr>
              <a:t>الفعل، </a:t>
            </a:r>
            <a:r>
              <a:rPr lang="ar-IQ" sz="2000" dirty="0">
                <a:solidFill>
                  <a:srgbClr val="FF0000"/>
                </a:solidFill>
                <a:latin typeface="Times New Roman"/>
                <a:ea typeface="Times New Roman"/>
              </a:rPr>
              <a:t>ألف الإلحاق المقصورة ومع العدل.</a:t>
            </a:r>
          </a:p>
          <a:p>
            <a:pPr marL="0" marR="0" algn="r" rtl="1">
              <a:spcBef>
                <a:spcPts val="0"/>
              </a:spcBef>
              <a:spcAft>
                <a:spcPts val="0"/>
              </a:spcAft>
            </a:pPr>
            <a:r>
              <a:rPr lang="ar-IQ" sz="2400" dirty="0" smtClean="0">
                <a:latin typeface="Times New Roman"/>
                <a:ea typeface="Times New Roman"/>
              </a:rPr>
              <a:t> 1 - العلمية والتركيب: نحو </a:t>
            </a:r>
            <a:r>
              <a:rPr lang="ar-IQ" sz="2400" dirty="0">
                <a:latin typeface="Times New Roman"/>
                <a:ea typeface="Times New Roman"/>
              </a:rPr>
              <a:t>معد يكرب وبعلبك فتقول </a:t>
            </a:r>
            <a:r>
              <a:rPr lang="ar-IQ" sz="2400" dirty="0">
                <a:solidFill>
                  <a:srgbClr val="FF0000"/>
                </a:solidFill>
                <a:latin typeface="Times New Roman"/>
                <a:ea typeface="Times New Roman"/>
              </a:rPr>
              <a:t>هذا معد يكرب ورأيت معد يكرب ومررت بمعد يكرب </a:t>
            </a:r>
            <a:r>
              <a:rPr lang="ar-IQ" sz="2400" dirty="0">
                <a:latin typeface="Times New Roman"/>
                <a:ea typeface="Times New Roman"/>
              </a:rPr>
              <a:t>فتجعل إعرابه على الجزء الثاني وتمنعه من </a:t>
            </a:r>
            <a:r>
              <a:rPr lang="ar-IQ" sz="2400" dirty="0" smtClean="0">
                <a:latin typeface="Times New Roman"/>
                <a:ea typeface="Times New Roman"/>
              </a:rPr>
              <a:t>الصرف.</a:t>
            </a:r>
            <a:endParaRPr lang="en-US" sz="1800" dirty="0">
              <a:latin typeface="Times New Roman"/>
              <a:ea typeface="Times New Roman"/>
            </a:endParaRPr>
          </a:p>
          <a:p>
            <a:pPr marL="0" marR="0" algn="r" rtl="1">
              <a:spcBef>
                <a:spcPts val="0"/>
              </a:spcBef>
              <a:spcAft>
                <a:spcPts val="0"/>
              </a:spcAft>
            </a:pPr>
            <a:r>
              <a:rPr lang="ar-IQ" sz="2400" dirty="0" smtClean="0">
                <a:latin typeface="Times New Roman"/>
                <a:ea typeface="Times New Roman"/>
              </a:rPr>
              <a:t>2- العلمية وزيادة ألف ونون: كغطفان </a:t>
            </a:r>
            <a:r>
              <a:rPr lang="ar-IQ" sz="2400" dirty="0">
                <a:latin typeface="Times New Roman"/>
                <a:ea typeface="Times New Roman"/>
              </a:rPr>
              <a:t>وأصبهان بفتح الهمزة وكسرها فنقول </a:t>
            </a:r>
            <a:r>
              <a:rPr lang="ar-IQ" sz="2400" dirty="0">
                <a:solidFill>
                  <a:srgbClr val="FF0000"/>
                </a:solidFill>
                <a:latin typeface="Times New Roman"/>
                <a:ea typeface="Times New Roman"/>
              </a:rPr>
              <a:t>هذا غطفان ورأيت غطفان ومررت بغطفان </a:t>
            </a:r>
            <a:r>
              <a:rPr lang="ar-IQ" sz="2400" dirty="0">
                <a:latin typeface="Times New Roman"/>
                <a:ea typeface="Times New Roman"/>
              </a:rPr>
              <a:t>فتمنعه من الصرف للعلمية وزيادة الألف </a:t>
            </a:r>
            <a:r>
              <a:rPr lang="ar-IQ" sz="2400" dirty="0" smtClean="0">
                <a:latin typeface="Times New Roman"/>
                <a:ea typeface="Times New Roman"/>
              </a:rPr>
              <a:t>والنون</a:t>
            </a:r>
            <a:r>
              <a:rPr lang="ar-IQ" sz="2400" dirty="0" smtClean="0"/>
              <a:t>.</a:t>
            </a:r>
          </a:p>
          <a:p>
            <a:pPr marL="0" lvl="0" algn="r" rtl="1">
              <a:spcBef>
                <a:spcPts val="0"/>
              </a:spcBef>
            </a:pPr>
            <a:r>
              <a:rPr lang="ar-IQ" sz="2400" dirty="0" smtClean="0"/>
              <a:t>3- العلمية والعجمة: </a:t>
            </a:r>
            <a:r>
              <a:rPr lang="ar-IQ" sz="2400" dirty="0" smtClean="0">
                <a:solidFill>
                  <a:srgbClr val="000000"/>
                </a:solidFill>
                <a:latin typeface="Times New Roman"/>
                <a:ea typeface="Times New Roman"/>
              </a:rPr>
              <a:t>وشرطه </a:t>
            </a:r>
            <a:r>
              <a:rPr lang="ar-IQ" sz="2400" dirty="0">
                <a:solidFill>
                  <a:srgbClr val="000000"/>
                </a:solidFill>
                <a:latin typeface="Times New Roman"/>
                <a:ea typeface="Times New Roman"/>
              </a:rPr>
              <a:t>أن يكون علما في اللسان </a:t>
            </a:r>
            <a:r>
              <a:rPr lang="ar-IQ" sz="2400" dirty="0" err="1">
                <a:solidFill>
                  <a:srgbClr val="000000"/>
                </a:solidFill>
                <a:latin typeface="Times New Roman"/>
                <a:ea typeface="Times New Roman"/>
              </a:rPr>
              <a:t>الأعجمى</a:t>
            </a:r>
            <a:r>
              <a:rPr lang="ar-IQ" sz="2400" dirty="0">
                <a:solidFill>
                  <a:srgbClr val="000000"/>
                </a:solidFill>
                <a:latin typeface="Times New Roman"/>
                <a:ea typeface="Times New Roman"/>
              </a:rPr>
              <a:t> وزائدا على ثلاثة أحرف كإبراهيم وإسماعيل فتقول </a:t>
            </a:r>
            <a:r>
              <a:rPr lang="ar-IQ" sz="2400" dirty="0">
                <a:solidFill>
                  <a:srgbClr val="FF0000"/>
                </a:solidFill>
                <a:latin typeface="Times New Roman"/>
                <a:ea typeface="Times New Roman"/>
              </a:rPr>
              <a:t>هذا إبراهيم ورأيت إبراهيم ومررت بإبراهيم</a:t>
            </a:r>
            <a:r>
              <a:rPr lang="ar-IQ" sz="2400" dirty="0">
                <a:solidFill>
                  <a:srgbClr val="000000"/>
                </a:solidFill>
                <a:latin typeface="Times New Roman"/>
                <a:ea typeface="Times New Roman"/>
              </a:rPr>
              <a:t>.</a:t>
            </a:r>
            <a:endParaRPr lang="en-US" sz="1800" dirty="0">
              <a:solidFill>
                <a:srgbClr val="000000"/>
              </a:solidFill>
              <a:latin typeface="Times New Roman"/>
              <a:ea typeface="Times New Roman"/>
            </a:endParaRPr>
          </a:p>
          <a:p>
            <a:pPr marL="0" lvl="0" algn="r" rtl="1">
              <a:spcBef>
                <a:spcPts val="0"/>
              </a:spcBef>
            </a:pPr>
            <a:r>
              <a:rPr lang="ar-IQ" sz="2400" dirty="0">
                <a:solidFill>
                  <a:srgbClr val="000000"/>
                </a:solidFill>
                <a:latin typeface="Times New Roman"/>
                <a:ea typeface="Times New Roman"/>
              </a:rPr>
              <a:t>- فإن لم يكن علما في لسان العجم بل في لسان العرب أو كان نكرة فيهما كلجام علما أو غير علم صرفته فتقول </a:t>
            </a:r>
            <a:r>
              <a:rPr lang="ar-IQ" sz="2400" dirty="0">
                <a:solidFill>
                  <a:srgbClr val="FF0000"/>
                </a:solidFill>
                <a:latin typeface="Times New Roman"/>
                <a:ea typeface="Times New Roman"/>
              </a:rPr>
              <a:t>هذا لجام ورأيت لجاما ومررت بلجام - </a:t>
            </a:r>
            <a:r>
              <a:rPr lang="ar-IQ" sz="2400" dirty="0">
                <a:solidFill>
                  <a:srgbClr val="000000"/>
                </a:solidFill>
                <a:latin typeface="Times New Roman"/>
                <a:ea typeface="Times New Roman"/>
              </a:rPr>
              <a:t>وكذلك تصرف ما كان علما أعجميا على ثلاثة أحرف سواء كان محرك الوسط كشتر أو ساكنة كنوح ولوط.</a:t>
            </a:r>
            <a:endParaRPr lang="en-US" sz="1800" dirty="0">
              <a:solidFill>
                <a:srgbClr val="000000"/>
              </a:solidFill>
              <a:latin typeface="Times New Roman"/>
              <a:ea typeface="Times New Roman"/>
            </a:endParaRPr>
          </a:p>
          <a:p>
            <a:pPr marL="0" marR="0" algn="r" rtl="1">
              <a:spcBef>
                <a:spcPts val="0"/>
              </a:spcBef>
              <a:spcAft>
                <a:spcPts val="0"/>
              </a:spcAft>
            </a:pPr>
            <a:endParaRPr lang="ar-IQ" sz="2400" dirty="0" smtClean="0"/>
          </a:p>
          <a:p>
            <a:pPr marL="0" marR="0" algn="r" rtl="1">
              <a:spcBef>
                <a:spcPts val="0"/>
              </a:spcBef>
              <a:spcAft>
                <a:spcPts val="0"/>
              </a:spcAft>
            </a:pPr>
            <a:endParaRPr lang="en-US" sz="1200" dirty="0">
              <a:latin typeface="Times New Roman"/>
              <a:ea typeface="Times New Roman"/>
            </a:endParaRPr>
          </a:p>
        </p:txBody>
      </p:sp>
    </p:spTree>
    <p:extLst>
      <p:ext uri="{BB962C8B-B14F-4D97-AF65-F5344CB8AC3E}">
        <p14:creationId xmlns:p14="http://schemas.microsoft.com/office/powerpoint/2010/main" val="44124466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4- العلمية والتأنيث</a:t>
            </a:r>
            <a:endParaRPr lang="en-US" b="1" dirty="0">
              <a:solidFill>
                <a:srgbClr val="FF0000"/>
              </a:solidFill>
            </a:endParaRPr>
          </a:p>
        </p:txBody>
      </p:sp>
      <p:sp>
        <p:nvSpPr>
          <p:cNvPr id="3" name="عنصر نائب للمحتوى 2"/>
          <p:cNvSpPr>
            <a:spLocks noGrp="1"/>
          </p:cNvSpPr>
          <p:nvPr>
            <p:ph idx="1"/>
          </p:nvPr>
        </p:nvSpPr>
        <p:spPr>
          <a:xfrm>
            <a:off x="467544" y="1100628"/>
            <a:ext cx="8208912" cy="3579849"/>
          </a:xfrm>
        </p:spPr>
        <p:txBody>
          <a:bodyPr>
            <a:normAutofit/>
          </a:bodyPr>
          <a:lstStyle/>
          <a:p>
            <a:pPr marL="0" marR="0" algn="r" rtl="1">
              <a:spcBef>
                <a:spcPts val="0"/>
              </a:spcBef>
              <a:spcAft>
                <a:spcPts val="0"/>
              </a:spcAft>
            </a:pPr>
            <a:r>
              <a:rPr lang="ar-IQ" sz="2400" dirty="0" smtClean="0">
                <a:latin typeface="Times New Roman"/>
                <a:ea typeface="Times New Roman"/>
              </a:rPr>
              <a:t>تمتنع </a:t>
            </a:r>
            <a:r>
              <a:rPr lang="ar-IQ" sz="2400" dirty="0">
                <a:latin typeface="Times New Roman"/>
                <a:ea typeface="Times New Roman"/>
              </a:rPr>
              <a:t>من </a:t>
            </a:r>
            <a:r>
              <a:rPr lang="ar-IQ" sz="2400" dirty="0" smtClean="0">
                <a:latin typeface="Times New Roman"/>
                <a:ea typeface="Times New Roman"/>
              </a:rPr>
              <a:t>الصرف سواء: </a:t>
            </a:r>
          </a:p>
          <a:p>
            <a:pPr marL="0" marR="0" algn="r" rtl="1">
              <a:spcBef>
                <a:spcPts val="0"/>
              </a:spcBef>
              <a:spcAft>
                <a:spcPts val="0"/>
              </a:spcAft>
            </a:pPr>
            <a:r>
              <a:rPr lang="ar-IQ" sz="2400" dirty="0" smtClean="0">
                <a:latin typeface="Times New Roman"/>
                <a:ea typeface="Times New Roman"/>
              </a:rPr>
              <a:t>-  </a:t>
            </a:r>
            <a:r>
              <a:rPr lang="ar-IQ" sz="2400" dirty="0">
                <a:latin typeface="Times New Roman"/>
                <a:ea typeface="Times New Roman"/>
              </a:rPr>
              <a:t>العلم </a:t>
            </a:r>
            <a:r>
              <a:rPr lang="ar-IQ" sz="2400" dirty="0" smtClean="0">
                <a:latin typeface="Times New Roman"/>
                <a:ea typeface="Times New Roman"/>
              </a:rPr>
              <a:t>المؤنث بالهاء: </a:t>
            </a:r>
            <a:r>
              <a:rPr lang="ar-IQ" sz="2400" dirty="0">
                <a:latin typeface="Times New Roman"/>
                <a:ea typeface="Times New Roman"/>
              </a:rPr>
              <a:t>ي</a:t>
            </a:r>
            <a:r>
              <a:rPr lang="ar-IQ" sz="2400" dirty="0" smtClean="0">
                <a:latin typeface="Times New Roman"/>
                <a:ea typeface="Times New Roman"/>
              </a:rPr>
              <a:t>متنع </a:t>
            </a:r>
            <a:r>
              <a:rPr lang="ar-IQ" sz="2400" dirty="0">
                <a:latin typeface="Times New Roman"/>
                <a:ea typeface="Times New Roman"/>
              </a:rPr>
              <a:t>من الصرف مطلقا </a:t>
            </a:r>
            <a:r>
              <a:rPr lang="ar-IQ" sz="2400" dirty="0" smtClean="0">
                <a:latin typeface="Times New Roman"/>
                <a:ea typeface="Times New Roman"/>
              </a:rPr>
              <a:t>سواء </a:t>
            </a:r>
            <a:r>
              <a:rPr lang="ar-IQ" sz="2400" dirty="0">
                <a:latin typeface="Times New Roman"/>
                <a:ea typeface="Times New Roman"/>
              </a:rPr>
              <a:t>كان علما لمذكر </a:t>
            </a:r>
            <a:r>
              <a:rPr lang="ar-IQ" sz="2400" dirty="0">
                <a:solidFill>
                  <a:srgbClr val="FF0000"/>
                </a:solidFill>
                <a:latin typeface="Times New Roman"/>
                <a:ea typeface="Times New Roman"/>
              </a:rPr>
              <a:t>كطلحة أو لمؤنث </a:t>
            </a:r>
            <a:r>
              <a:rPr lang="ar-IQ" sz="2400" dirty="0" smtClean="0">
                <a:solidFill>
                  <a:srgbClr val="FF0000"/>
                </a:solidFill>
                <a:latin typeface="Times New Roman"/>
                <a:ea typeface="Times New Roman"/>
              </a:rPr>
              <a:t>كفاطمة</a:t>
            </a:r>
            <a:r>
              <a:rPr lang="ar-IQ" sz="2400" dirty="0" smtClean="0">
                <a:latin typeface="Times New Roman"/>
                <a:ea typeface="Times New Roman"/>
              </a:rPr>
              <a:t>. </a:t>
            </a:r>
            <a:r>
              <a:rPr lang="ar-IQ" sz="2400" dirty="0">
                <a:latin typeface="Times New Roman"/>
                <a:ea typeface="Times New Roman"/>
              </a:rPr>
              <a:t>زائدا على ثلاثة أحرف </a:t>
            </a:r>
            <a:r>
              <a:rPr lang="ar-IQ" sz="2400" dirty="0" smtClean="0">
                <a:latin typeface="Times New Roman"/>
                <a:ea typeface="Times New Roman"/>
              </a:rPr>
              <a:t>أم </a:t>
            </a:r>
            <a:r>
              <a:rPr lang="ar-IQ" sz="2400" dirty="0">
                <a:latin typeface="Times New Roman"/>
                <a:ea typeface="Times New Roman"/>
              </a:rPr>
              <a:t>لم يكن </a:t>
            </a:r>
            <a:r>
              <a:rPr lang="ar-IQ" sz="2400" dirty="0" smtClean="0">
                <a:solidFill>
                  <a:srgbClr val="FF0000"/>
                </a:solidFill>
                <a:latin typeface="Times New Roman"/>
                <a:ea typeface="Times New Roman"/>
              </a:rPr>
              <a:t>كثبة </a:t>
            </a:r>
            <a:r>
              <a:rPr lang="ar-IQ" sz="2400" dirty="0">
                <a:solidFill>
                  <a:srgbClr val="FF0000"/>
                </a:solidFill>
                <a:latin typeface="Times New Roman"/>
                <a:ea typeface="Times New Roman"/>
              </a:rPr>
              <a:t>وقلة </a:t>
            </a:r>
            <a:r>
              <a:rPr lang="ar-IQ" sz="2400" dirty="0">
                <a:latin typeface="Times New Roman"/>
                <a:ea typeface="Times New Roman"/>
              </a:rPr>
              <a:t>علمين.</a:t>
            </a:r>
            <a:endParaRPr lang="en-US" sz="1800" dirty="0">
              <a:latin typeface="Times New Roman"/>
              <a:ea typeface="Times New Roman"/>
            </a:endParaRPr>
          </a:p>
          <a:p>
            <a:pPr marL="0" marR="0" algn="r" rtl="1">
              <a:spcBef>
                <a:spcPts val="0"/>
              </a:spcBef>
              <a:spcAft>
                <a:spcPts val="0"/>
              </a:spcAft>
              <a:buFontTx/>
              <a:buChar char="-"/>
            </a:pPr>
            <a:r>
              <a:rPr lang="ar-IQ" sz="2400" dirty="0" smtClean="0">
                <a:latin typeface="Times New Roman"/>
                <a:ea typeface="Times New Roman"/>
              </a:rPr>
              <a:t>المؤنث بالتعليق: الزائد عن ثلاثة أحرف </a:t>
            </a:r>
            <a:r>
              <a:rPr lang="ar-IQ" sz="2400" dirty="0" smtClean="0">
                <a:solidFill>
                  <a:srgbClr val="FF0000"/>
                </a:solidFill>
                <a:latin typeface="Times New Roman"/>
                <a:ea typeface="Times New Roman"/>
              </a:rPr>
              <a:t>كزينب </a:t>
            </a:r>
            <a:r>
              <a:rPr lang="ar-IQ" sz="2400" dirty="0">
                <a:solidFill>
                  <a:srgbClr val="FF0000"/>
                </a:solidFill>
                <a:latin typeface="Times New Roman"/>
                <a:ea typeface="Times New Roman"/>
              </a:rPr>
              <a:t>وسعاد </a:t>
            </a:r>
            <a:r>
              <a:rPr lang="ar-IQ" sz="2400" dirty="0">
                <a:latin typeface="Times New Roman"/>
                <a:ea typeface="Times New Roman"/>
              </a:rPr>
              <a:t>علمين فتقول </a:t>
            </a:r>
            <a:r>
              <a:rPr lang="ar-IQ" sz="2400" dirty="0">
                <a:solidFill>
                  <a:srgbClr val="FF0000"/>
                </a:solidFill>
                <a:latin typeface="Times New Roman"/>
                <a:ea typeface="Times New Roman"/>
              </a:rPr>
              <a:t>هذه زينب ورأيت زينب ومررت بزينب.</a:t>
            </a:r>
            <a:endParaRPr lang="en-US" sz="1800" dirty="0">
              <a:solidFill>
                <a:srgbClr val="FF0000"/>
              </a:solidFill>
              <a:latin typeface="Times New Roman"/>
              <a:ea typeface="Times New Roman"/>
            </a:endParaRPr>
          </a:p>
          <a:p>
            <a:pPr marL="0" marR="0" algn="r" rtl="1">
              <a:spcBef>
                <a:spcPts val="0"/>
              </a:spcBef>
              <a:spcAft>
                <a:spcPts val="0"/>
              </a:spcAft>
            </a:pPr>
            <a:r>
              <a:rPr lang="ar-IQ" sz="2400" dirty="0" smtClean="0">
                <a:latin typeface="Times New Roman"/>
                <a:ea typeface="Times New Roman"/>
              </a:rPr>
              <a:t>- وإن </a:t>
            </a:r>
            <a:r>
              <a:rPr lang="ar-IQ" sz="2400" dirty="0">
                <a:latin typeface="Times New Roman"/>
                <a:ea typeface="Times New Roman"/>
              </a:rPr>
              <a:t>كان على ثلاثة </a:t>
            </a:r>
            <a:r>
              <a:rPr lang="ar-IQ" sz="2400" dirty="0" smtClean="0">
                <a:latin typeface="Times New Roman"/>
                <a:ea typeface="Times New Roman"/>
              </a:rPr>
              <a:t>أحرف. محرك </a:t>
            </a:r>
            <a:r>
              <a:rPr lang="ar-IQ" sz="2400" dirty="0">
                <a:latin typeface="Times New Roman"/>
                <a:ea typeface="Times New Roman"/>
              </a:rPr>
              <a:t>الوسط منع أيضا </a:t>
            </a:r>
            <a:r>
              <a:rPr lang="ar-IQ" sz="2400" dirty="0" smtClean="0">
                <a:solidFill>
                  <a:srgbClr val="FF0000"/>
                </a:solidFill>
                <a:latin typeface="Times New Roman"/>
                <a:ea typeface="Times New Roman"/>
              </a:rPr>
              <a:t>كسقر. و</a:t>
            </a:r>
            <a:r>
              <a:rPr lang="ar-IQ" sz="2400" dirty="0" smtClean="0">
                <a:latin typeface="Times New Roman"/>
                <a:ea typeface="Times New Roman"/>
              </a:rPr>
              <a:t>ساكن </a:t>
            </a:r>
            <a:r>
              <a:rPr lang="ar-IQ" sz="2400" dirty="0">
                <a:latin typeface="Times New Roman"/>
                <a:ea typeface="Times New Roman"/>
              </a:rPr>
              <a:t>الوسط </a:t>
            </a:r>
            <a:r>
              <a:rPr lang="ar-IQ" sz="2400" dirty="0" smtClean="0">
                <a:latin typeface="Times New Roman"/>
                <a:ea typeface="Times New Roman"/>
              </a:rPr>
              <a:t>أعجميا كجور </a:t>
            </a:r>
            <a:r>
              <a:rPr lang="ar-IQ" sz="2400" dirty="0">
                <a:latin typeface="Times New Roman"/>
                <a:ea typeface="Times New Roman"/>
              </a:rPr>
              <a:t>اسم بلد أو منقولا من مذكر إلى مؤنث كزيد اسم امرأة منع </a:t>
            </a:r>
            <a:r>
              <a:rPr lang="ar-IQ" sz="2400" dirty="0" smtClean="0">
                <a:latin typeface="Times New Roman"/>
                <a:ea typeface="Times New Roman"/>
              </a:rPr>
              <a:t>أيضا.</a:t>
            </a:r>
          </a:p>
          <a:p>
            <a:pPr marL="0" marR="0" algn="r" rtl="1">
              <a:spcBef>
                <a:spcPts val="0"/>
              </a:spcBef>
              <a:spcAft>
                <a:spcPts val="0"/>
              </a:spcAft>
            </a:pPr>
            <a:r>
              <a:rPr lang="ar-IQ" sz="2400" dirty="0" smtClean="0">
                <a:latin typeface="Times New Roman"/>
                <a:ea typeface="Times New Roman"/>
              </a:rPr>
              <a:t> - فإن كان </a:t>
            </a:r>
            <a:r>
              <a:rPr lang="ar-IQ" sz="2400" dirty="0">
                <a:latin typeface="Times New Roman"/>
                <a:ea typeface="Times New Roman"/>
              </a:rPr>
              <a:t>ساكن الوسط وليس أعجميا ولا منقولا من مذكر ففيه </a:t>
            </a:r>
            <a:r>
              <a:rPr lang="ar-IQ" sz="2400" dirty="0" smtClean="0">
                <a:latin typeface="Times New Roman"/>
                <a:ea typeface="Times New Roman"/>
              </a:rPr>
              <a:t>وجهان:</a:t>
            </a:r>
          </a:p>
          <a:p>
            <a:pPr marL="0" marR="0" algn="r" rtl="1">
              <a:spcBef>
                <a:spcPts val="0"/>
              </a:spcBef>
              <a:spcAft>
                <a:spcPts val="0"/>
              </a:spcAft>
            </a:pPr>
            <a:r>
              <a:rPr lang="ar-IQ" sz="2400" dirty="0" smtClean="0">
                <a:latin typeface="Times New Roman"/>
                <a:ea typeface="Times New Roman"/>
              </a:rPr>
              <a:t> </a:t>
            </a:r>
            <a:r>
              <a:rPr lang="ar-IQ" sz="2400" dirty="0">
                <a:latin typeface="Times New Roman"/>
                <a:ea typeface="Times New Roman"/>
              </a:rPr>
              <a:t>المنع والصرف والمنع أولى فتقول </a:t>
            </a:r>
            <a:r>
              <a:rPr lang="ar-IQ" sz="2400" dirty="0">
                <a:solidFill>
                  <a:srgbClr val="FF0000"/>
                </a:solidFill>
                <a:latin typeface="Times New Roman"/>
                <a:ea typeface="Times New Roman"/>
              </a:rPr>
              <a:t>هذه هند ورأيت هند ومررت بهند</a:t>
            </a:r>
            <a:r>
              <a:rPr lang="ar-IQ" sz="2400" dirty="0">
                <a:latin typeface="Times New Roman"/>
                <a:ea typeface="Times New Roman"/>
              </a:rPr>
              <a:t>.</a:t>
            </a:r>
            <a:endParaRPr lang="en-US" sz="1800" dirty="0">
              <a:latin typeface="Times New Roman"/>
              <a:ea typeface="Times New Roman"/>
            </a:endParaRPr>
          </a:p>
          <a:p>
            <a:endParaRPr lang="en-US" dirty="0"/>
          </a:p>
        </p:txBody>
      </p:sp>
    </p:spTree>
    <p:extLst>
      <p:ext uri="{BB962C8B-B14F-4D97-AF65-F5344CB8AC3E}">
        <p14:creationId xmlns:p14="http://schemas.microsoft.com/office/powerpoint/2010/main" val="265586607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5- العلمية ووزن الفعل</a:t>
            </a:r>
            <a:endParaRPr lang="en-US" b="1" dirty="0">
              <a:solidFill>
                <a:srgbClr val="FF0000"/>
              </a:solidFill>
            </a:endParaRPr>
          </a:p>
        </p:txBody>
      </p:sp>
      <p:sp>
        <p:nvSpPr>
          <p:cNvPr id="3" name="عنصر نائب للمحتوى 2"/>
          <p:cNvSpPr>
            <a:spLocks noGrp="1"/>
          </p:cNvSpPr>
          <p:nvPr>
            <p:ph idx="1"/>
          </p:nvPr>
        </p:nvSpPr>
        <p:spPr>
          <a:xfrm>
            <a:off x="323528" y="1100628"/>
            <a:ext cx="8568952" cy="4344596"/>
          </a:xfrm>
        </p:spPr>
        <p:txBody>
          <a:bodyPr>
            <a:normAutofit fontScale="92500" lnSpcReduction="10000"/>
          </a:bodyPr>
          <a:lstStyle/>
          <a:p>
            <a:pPr marL="0" marR="0" algn="r" rtl="1">
              <a:spcBef>
                <a:spcPts val="0"/>
              </a:spcBef>
              <a:spcAft>
                <a:spcPts val="0"/>
              </a:spcAft>
            </a:pPr>
            <a:r>
              <a:rPr lang="ar-IQ" sz="2000" dirty="0">
                <a:latin typeface="Times New Roman"/>
                <a:ea typeface="Times New Roman"/>
              </a:rPr>
              <a:t> </a:t>
            </a:r>
            <a:r>
              <a:rPr lang="ar-IQ" sz="2000" dirty="0" smtClean="0">
                <a:latin typeface="Times New Roman"/>
                <a:ea typeface="Times New Roman"/>
              </a:rPr>
              <a:t>   </a:t>
            </a:r>
            <a:r>
              <a:rPr lang="ar-IQ" sz="2400" dirty="0" smtClean="0">
                <a:latin typeface="Times New Roman"/>
                <a:ea typeface="Times New Roman"/>
              </a:rPr>
              <a:t>ويمنع </a:t>
            </a:r>
            <a:r>
              <a:rPr lang="ar-IQ" sz="2400" dirty="0">
                <a:latin typeface="Times New Roman"/>
                <a:ea typeface="Times New Roman"/>
              </a:rPr>
              <a:t>صرف الاسم إذا كان علما وهو على وزن يخص الفعل أو يغلب </a:t>
            </a:r>
            <a:r>
              <a:rPr lang="ar-IQ" sz="2400" dirty="0" smtClean="0">
                <a:latin typeface="Times New Roman"/>
                <a:ea typeface="Times New Roman"/>
              </a:rPr>
              <a:t>فيه.</a:t>
            </a:r>
            <a:r>
              <a:rPr lang="ar-IQ" sz="2400" dirty="0">
                <a:latin typeface="Times New Roman"/>
                <a:ea typeface="Times New Roman"/>
              </a:rPr>
              <a:t> </a:t>
            </a:r>
            <a:r>
              <a:rPr lang="ar-IQ" sz="2400" dirty="0" smtClean="0">
                <a:latin typeface="Times New Roman"/>
                <a:ea typeface="Times New Roman"/>
              </a:rPr>
              <a:t>فلو سميت </a:t>
            </a:r>
            <a:r>
              <a:rPr lang="ar-IQ" sz="2400" dirty="0">
                <a:latin typeface="Times New Roman"/>
                <a:ea typeface="Times New Roman"/>
              </a:rPr>
              <a:t>رجلا </a:t>
            </a:r>
            <a:r>
              <a:rPr lang="ar-IQ" sz="2400" dirty="0">
                <a:solidFill>
                  <a:srgbClr val="FF0000"/>
                </a:solidFill>
                <a:latin typeface="Times New Roman"/>
                <a:ea typeface="Times New Roman"/>
              </a:rPr>
              <a:t>بضرب أو </a:t>
            </a:r>
            <a:r>
              <a:rPr lang="ar-IQ" sz="2400" dirty="0" smtClean="0">
                <a:solidFill>
                  <a:srgbClr val="FF0000"/>
                </a:solidFill>
                <a:latin typeface="Times New Roman"/>
                <a:ea typeface="Times New Roman"/>
              </a:rPr>
              <a:t>كلّم </a:t>
            </a:r>
            <a:r>
              <a:rPr lang="ar-IQ" sz="2400" dirty="0">
                <a:latin typeface="Times New Roman"/>
                <a:ea typeface="Times New Roman"/>
              </a:rPr>
              <a:t>منعته من </a:t>
            </a:r>
            <a:r>
              <a:rPr lang="ar-IQ" sz="2400" dirty="0" smtClean="0">
                <a:latin typeface="Times New Roman"/>
                <a:ea typeface="Times New Roman"/>
              </a:rPr>
              <a:t>الصرف.</a:t>
            </a:r>
          </a:p>
          <a:p>
            <a:pPr marL="0" marR="0" algn="r" rtl="1">
              <a:spcBef>
                <a:spcPts val="0"/>
              </a:spcBef>
              <a:spcAft>
                <a:spcPts val="0"/>
              </a:spcAft>
            </a:pPr>
            <a:r>
              <a:rPr lang="ar-IQ" sz="2400" dirty="0" smtClean="0">
                <a:latin typeface="Times New Roman"/>
                <a:ea typeface="Times New Roman"/>
              </a:rPr>
              <a:t> ومما يغلب فيه:</a:t>
            </a:r>
            <a:endParaRPr lang="en-US" sz="2400" dirty="0">
              <a:latin typeface="Times New Roman"/>
              <a:ea typeface="Times New Roman"/>
            </a:endParaRPr>
          </a:p>
          <a:p>
            <a:pPr marL="0" marR="0" algn="r" rtl="1">
              <a:spcBef>
                <a:spcPts val="0"/>
              </a:spcBef>
              <a:spcAft>
                <a:spcPts val="0"/>
              </a:spcAft>
            </a:pPr>
            <a:r>
              <a:rPr lang="ar-IQ" sz="2400" dirty="0" smtClean="0">
                <a:latin typeface="Times New Roman"/>
                <a:ea typeface="Times New Roman"/>
              </a:rPr>
              <a:t>- كإثمد </a:t>
            </a:r>
            <a:r>
              <a:rPr lang="ar-IQ" sz="2400" dirty="0">
                <a:latin typeface="Times New Roman"/>
                <a:ea typeface="Times New Roman"/>
              </a:rPr>
              <a:t>وإصبع فإن هاتين الصيغتين يكثران في الفعل دون الاسم </a:t>
            </a:r>
            <a:r>
              <a:rPr lang="ar-IQ" sz="2400" dirty="0" err="1" smtClean="0">
                <a:solidFill>
                  <a:srgbClr val="FF0000"/>
                </a:solidFill>
                <a:latin typeface="Times New Roman"/>
                <a:ea typeface="Times New Roman"/>
              </a:rPr>
              <a:t>كاضرب</a:t>
            </a:r>
            <a:r>
              <a:rPr lang="ar-IQ" sz="2400" smtClean="0">
                <a:solidFill>
                  <a:srgbClr val="FF0000"/>
                </a:solidFill>
                <a:latin typeface="Times New Roman"/>
                <a:ea typeface="Times New Roman"/>
              </a:rPr>
              <a:t> واسمع </a:t>
            </a:r>
            <a:r>
              <a:rPr lang="ar-IQ" sz="2400" dirty="0" smtClean="0">
                <a:latin typeface="Times New Roman"/>
                <a:ea typeface="Times New Roman"/>
              </a:rPr>
              <a:t>فلو </a:t>
            </a:r>
            <a:r>
              <a:rPr lang="ar-IQ" sz="2400" dirty="0">
                <a:latin typeface="Times New Roman"/>
                <a:ea typeface="Times New Roman"/>
              </a:rPr>
              <a:t>سميت رجلا بإثمد وإصبع منعته من الصرف للعلمية ووزن الفعل فتقول </a:t>
            </a:r>
            <a:r>
              <a:rPr lang="ar-IQ" sz="2400" dirty="0">
                <a:solidFill>
                  <a:srgbClr val="FF0000"/>
                </a:solidFill>
                <a:latin typeface="Times New Roman"/>
                <a:ea typeface="Times New Roman"/>
              </a:rPr>
              <a:t>هذا إثمد ورأيت إثمد ومررت بإثمد</a:t>
            </a:r>
            <a:r>
              <a:rPr lang="ar-IQ" sz="2400" dirty="0">
                <a:latin typeface="Times New Roman"/>
                <a:ea typeface="Times New Roman"/>
              </a:rPr>
              <a:t>.</a:t>
            </a:r>
            <a:endParaRPr lang="en-US" sz="2400" dirty="0">
              <a:latin typeface="Times New Roman"/>
              <a:ea typeface="Times New Roman"/>
            </a:endParaRPr>
          </a:p>
          <a:p>
            <a:pPr marL="0" marR="0" algn="r" rtl="1">
              <a:spcBef>
                <a:spcPts val="0"/>
              </a:spcBef>
              <a:spcAft>
                <a:spcPts val="0"/>
              </a:spcAft>
            </a:pPr>
            <a:r>
              <a:rPr lang="ar-IQ" sz="2400" dirty="0" smtClean="0">
                <a:latin typeface="Times New Roman"/>
                <a:ea typeface="Times New Roman"/>
              </a:rPr>
              <a:t>- وكأحمد </a:t>
            </a:r>
            <a:r>
              <a:rPr lang="ar-IQ" sz="2400" dirty="0">
                <a:latin typeface="Times New Roman"/>
                <a:ea typeface="Times New Roman"/>
              </a:rPr>
              <a:t>ويزيد فإن كلا من الهمزة والياء يدل على معنى في الفعل وهو التكلم والغيبة ولا يدل على معنى في </a:t>
            </a:r>
            <a:r>
              <a:rPr lang="ar-IQ" sz="2400" dirty="0" smtClean="0">
                <a:latin typeface="Times New Roman"/>
                <a:ea typeface="Times New Roman"/>
              </a:rPr>
              <a:t>الاسم. </a:t>
            </a:r>
            <a:r>
              <a:rPr lang="ar-IQ" sz="2400" dirty="0">
                <a:latin typeface="Times New Roman"/>
                <a:ea typeface="Times New Roman"/>
              </a:rPr>
              <a:t>فهذا الوزن غالب في </a:t>
            </a:r>
            <a:r>
              <a:rPr lang="ar-IQ" sz="2400" dirty="0" smtClean="0">
                <a:latin typeface="Times New Roman"/>
                <a:ea typeface="Times New Roman"/>
              </a:rPr>
              <a:t>الفعل. نحو: </a:t>
            </a:r>
            <a:r>
              <a:rPr lang="ar-IQ" sz="2400" dirty="0" smtClean="0">
                <a:solidFill>
                  <a:srgbClr val="FF0000"/>
                </a:solidFill>
                <a:latin typeface="Times New Roman"/>
                <a:ea typeface="Times New Roman"/>
              </a:rPr>
              <a:t>هذا </a:t>
            </a:r>
            <a:r>
              <a:rPr lang="ar-IQ" sz="2400" dirty="0">
                <a:solidFill>
                  <a:srgbClr val="FF0000"/>
                </a:solidFill>
                <a:latin typeface="Times New Roman"/>
                <a:ea typeface="Times New Roman"/>
              </a:rPr>
              <a:t>أحمد ويزيد ورأيت أحمد ويزيد ومررت بأحمد ويزيد </a:t>
            </a:r>
            <a:r>
              <a:rPr lang="ar-IQ" sz="2400" dirty="0">
                <a:latin typeface="Times New Roman"/>
                <a:ea typeface="Times New Roman"/>
              </a:rPr>
              <a:t>فيمنع للعلمية ووزن الفعل.</a:t>
            </a:r>
            <a:endParaRPr lang="en-US" sz="2400" dirty="0">
              <a:latin typeface="Times New Roman"/>
              <a:ea typeface="Times New Roman"/>
            </a:endParaRPr>
          </a:p>
          <a:p>
            <a:pPr marL="0" marR="0" algn="r" rtl="1">
              <a:spcBef>
                <a:spcPts val="0"/>
              </a:spcBef>
              <a:spcAft>
                <a:spcPts val="0"/>
              </a:spcAft>
            </a:pPr>
            <a:endParaRPr lang="ar-IQ" sz="2400" dirty="0" smtClean="0">
              <a:latin typeface="Times New Roman"/>
              <a:ea typeface="Times New Roman"/>
            </a:endParaRPr>
          </a:p>
          <a:p>
            <a:pPr marL="0" marR="0" algn="r" rtl="1">
              <a:spcBef>
                <a:spcPts val="0"/>
              </a:spcBef>
              <a:spcAft>
                <a:spcPts val="0"/>
              </a:spcAft>
            </a:pPr>
            <a:r>
              <a:rPr lang="ar-IQ" sz="2400" dirty="0">
                <a:latin typeface="Times New Roman"/>
                <a:ea typeface="Times New Roman"/>
              </a:rPr>
              <a:t> </a:t>
            </a:r>
            <a:r>
              <a:rPr lang="ar-IQ" sz="2400" dirty="0" smtClean="0">
                <a:latin typeface="Times New Roman"/>
                <a:ea typeface="Times New Roman"/>
              </a:rPr>
              <a:t>    فإن </a:t>
            </a:r>
            <a:r>
              <a:rPr lang="ar-IQ" sz="2400" dirty="0">
                <a:latin typeface="Times New Roman"/>
                <a:ea typeface="Times New Roman"/>
              </a:rPr>
              <a:t>كان الوزن غير مختص بالفعل ولا غالب فيه لم يمنع من الصرف فتقول في رجل اسمه ضرب هذا ضرب ورأيت ضربا ومررت بضرب لأنه يوجد في الاسم كحجر وفي الفعل كضرب.</a:t>
            </a:r>
            <a:endParaRPr lang="en-US" sz="2400" dirty="0">
              <a:latin typeface="Times New Roman"/>
              <a:ea typeface="Times New Roman"/>
            </a:endParaRPr>
          </a:p>
          <a:p>
            <a:endParaRPr lang="en-US" dirty="0"/>
          </a:p>
        </p:txBody>
      </p:sp>
    </p:spTree>
    <p:extLst>
      <p:ext uri="{BB962C8B-B14F-4D97-AF65-F5344CB8AC3E}">
        <p14:creationId xmlns:p14="http://schemas.microsoft.com/office/powerpoint/2010/main" val="351406981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6- العلمية وألف الالحاق</a:t>
            </a:r>
            <a:endParaRPr lang="en-US"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marR="0" algn="r" rtl="1">
              <a:spcBef>
                <a:spcPts val="0"/>
              </a:spcBef>
              <a:spcAft>
                <a:spcPts val="0"/>
              </a:spcAft>
            </a:pPr>
            <a:endParaRPr lang="ar-IQ" sz="2800" dirty="0" smtClean="0">
              <a:latin typeface="Times New Roman"/>
              <a:ea typeface="Times New Roman"/>
            </a:endParaRPr>
          </a:p>
          <a:p>
            <a:pPr marL="0" marR="0" algn="r" rtl="1">
              <a:spcBef>
                <a:spcPts val="0"/>
              </a:spcBef>
              <a:spcAft>
                <a:spcPts val="0"/>
              </a:spcAft>
            </a:pPr>
            <a:r>
              <a:rPr lang="ar-IQ" sz="2800" dirty="0" smtClean="0">
                <a:latin typeface="Times New Roman"/>
                <a:ea typeface="Times New Roman"/>
              </a:rPr>
              <a:t>ألف الإلحاق المقصورة كعلقى </a:t>
            </a:r>
            <a:r>
              <a:rPr lang="ar-IQ" sz="2800" dirty="0">
                <a:latin typeface="Times New Roman"/>
                <a:ea typeface="Times New Roman"/>
              </a:rPr>
              <a:t>وأرطى فتقول فيهما </a:t>
            </a:r>
            <a:r>
              <a:rPr lang="ar-IQ" sz="2800" dirty="0" smtClean="0">
                <a:latin typeface="Times New Roman"/>
                <a:ea typeface="Times New Roman"/>
              </a:rPr>
              <a:t>علمين: </a:t>
            </a:r>
            <a:r>
              <a:rPr lang="ar-IQ" sz="2800" dirty="0">
                <a:solidFill>
                  <a:srgbClr val="FF0000"/>
                </a:solidFill>
                <a:latin typeface="Times New Roman"/>
                <a:ea typeface="Times New Roman"/>
              </a:rPr>
              <a:t>هذا علقي ورأيت علقي ومررت بعلقى </a:t>
            </a:r>
            <a:r>
              <a:rPr lang="ar-IQ" sz="2800" dirty="0" smtClean="0">
                <a:latin typeface="Times New Roman"/>
                <a:ea typeface="Times New Roman"/>
              </a:rPr>
              <a:t>لا </a:t>
            </a:r>
            <a:r>
              <a:rPr lang="ar-IQ" sz="2800" dirty="0">
                <a:latin typeface="Times New Roman"/>
                <a:ea typeface="Times New Roman"/>
              </a:rPr>
              <a:t>يقبل تاء التأنيث فلا تقول فيمن اسمه علقى </a:t>
            </a:r>
            <a:r>
              <a:rPr lang="ar-IQ" sz="2800" dirty="0" err="1">
                <a:latin typeface="Times New Roman"/>
                <a:ea typeface="Times New Roman"/>
              </a:rPr>
              <a:t>علقاة</a:t>
            </a:r>
            <a:r>
              <a:rPr lang="ar-IQ" sz="2800" dirty="0">
                <a:latin typeface="Times New Roman"/>
                <a:ea typeface="Times New Roman"/>
              </a:rPr>
              <a:t> كما لا تقول في حبلى </a:t>
            </a:r>
            <a:r>
              <a:rPr lang="ar-IQ" sz="2800" dirty="0" err="1">
                <a:latin typeface="Times New Roman"/>
                <a:ea typeface="Times New Roman"/>
              </a:rPr>
              <a:t>حبلاة</a:t>
            </a:r>
            <a:r>
              <a:rPr lang="ar-IQ" sz="2800" dirty="0">
                <a:latin typeface="Times New Roman"/>
                <a:ea typeface="Times New Roman"/>
              </a:rPr>
              <a:t>.</a:t>
            </a:r>
            <a:endParaRPr lang="en-US" sz="2000" dirty="0">
              <a:latin typeface="Times New Roman"/>
              <a:ea typeface="Times New Roman"/>
            </a:endParaRPr>
          </a:p>
          <a:p>
            <a:pPr marL="0" marR="0" algn="r" rtl="1">
              <a:spcBef>
                <a:spcPts val="0"/>
              </a:spcBef>
              <a:spcAft>
                <a:spcPts val="0"/>
              </a:spcAft>
            </a:pPr>
            <a:r>
              <a:rPr lang="ar-IQ" sz="2800" dirty="0">
                <a:latin typeface="Times New Roman"/>
                <a:ea typeface="Times New Roman"/>
              </a:rPr>
              <a:t>فإن كان ما فيه ألف الإلحاق غير علم كعلقى وأرطى قبل التسمية بهما صرفته لأنها والحالة هذه لا تشبه ألف </a:t>
            </a:r>
            <a:r>
              <a:rPr lang="ar-IQ" sz="2800" dirty="0" smtClean="0">
                <a:latin typeface="Times New Roman"/>
                <a:ea typeface="Times New Roman"/>
              </a:rPr>
              <a:t>التأنيث.</a:t>
            </a:r>
          </a:p>
          <a:p>
            <a:pPr marL="0" marR="0" algn="r" rtl="1">
              <a:spcBef>
                <a:spcPts val="0"/>
              </a:spcBef>
              <a:spcAft>
                <a:spcPts val="0"/>
              </a:spcAft>
            </a:pPr>
            <a:r>
              <a:rPr lang="ar-IQ" sz="2800" dirty="0" smtClean="0">
                <a:latin typeface="Times New Roman"/>
                <a:ea typeface="Times New Roman"/>
              </a:rPr>
              <a:t> </a:t>
            </a:r>
            <a:r>
              <a:rPr lang="ar-IQ" sz="2800" dirty="0">
                <a:latin typeface="Times New Roman"/>
                <a:ea typeface="Times New Roman"/>
              </a:rPr>
              <a:t>وكذا إن كانت ألف الإلحاق ممدودة كعلباء فإنك تصرف ما هي فيه علما كان أو نكرة.</a:t>
            </a:r>
            <a:endParaRPr lang="en-US" sz="2000" dirty="0">
              <a:latin typeface="Times New Roman"/>
              <a:ea typeface="Times New Roman"/>
            </a:endParaRPr>
          </a:p>
          <a:p>
            <a:pPr marL="0" marR="0" algn="r" rtl="1">
              <a:spcBef>
                <a:spcPts val="0"/>
              </a:spcBef>
              <a:spcAft>
                <a:spcPts val="0"/>
              </a:spcAft>
            </a:pPr>
            <a:r>
              <a:rPr lang="ar-IQ" dirty="0" smtClean="0">
                <a:latin typeface="Times New Roman"/>
                <a:ea typeface="Times New Roman"/>
              </a:rPr>
              <a:t>(</a:t>
            </a:r>
            <a:r>
              <a:rPr lang="ar-IQ" dirty="0">
                <a:latin typeface="Times New Roman"/>
                <a:ea typeface="Times New Roman"/>
              </a:rPr>
              <a:t>3/334)</a:t>
            </a:r>
            <a:endParaRPr lang="en-US" sz="1200" dirty="0">
              <a:effectLst/>
              <a:latin typeface="Times New Roman"/>
              <a:ea typeface="Times New Roman"/>
            </a:endParaRPr>
          </a:p>
        </p:txBody>
      </p:sp>
    </p:spTree>
    <p:extLst>
      <p:ext uri="{BB962C8B-B14F-4D97-AF65-F5344CB8AC3E}">
        <p14:creationId xmlns:p14="http://schemas.microsoft.com/office/powerpoint/2010/main" val="185323457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7- العلمية والعدل</a:t>
            </a:r>
            <a:endParaRPr lang="en-US" b="1" dirty="0">
              <a:solidFill>
                <a:srgbClr val="FF0000"/>
              </a:solidFill>
            </a:endParaRPr>
          </a:p>
        </p:txBody>
      </p:sp>
      <p:sp>
        <p:nvSpPr>
          <p:cNvPr id="3" name="عنصر نائب للمحتوى 2"/>
          <p:cNvSpPr>
            <a:spLocks noGrp="1"/>
          </p:cNvSpPr>
          <p:nvPr>
            <p:ph idx="1"/>
          </p:nvPr>
        </p:nvSpPr>
        <p:spPr>
          <a:xfrm>
            <a:off x="107504" y="1100628"/>
            <a:ext cx="8496944" cy="4632628"/>
          </a:xfrm>
        </p:spPr>
        <p:txBody>
          <a:bodyPr>
            <a:normAutofit fontScale="85000" lnSpcReduction="10000"/>
          </a:bodyPr>
          <a:lstStyle/>
          <a:p>
            <a:pPr marL="0" marR="0" algn="r" rtl="1">
              <a:spcBef>
                <a:spcPts val="0"/>
              </a:spcBef>
              <a:spcAft>
                <a:spcPts val="0"/>
              </a:spcAft>
            </a:pPr>
            <a:r>
              <a:rPr lang="ar-IQ" sz="2600" dirty="0" smtClean="0">
                <a:latin typeface="Times New Roman"/>
                <a:ea typeface="Times New Roman"/>
              </a:rPr>
              <a:t> </a:t>
            </a:r>
            <a:r>
              <a:rPr lang="ar-IQ" sz="2900" dirty="0">
                <a:latin typeface="Times New Roman"/>
                <a:ea typeface="Times New Roman"/>
              </a:rPr>
              <a:t>في ثلاثة مواضع:</a:t>
            </a:r>
            <a:endParaRPr lang="en-US" sz="2900" dirty="0">
              <a:latin typeface="Times New Roman"/>
              <a:ea typeface="Times New Roman"/>
            </a:endParaRPr>
          </a:p>
          <a:p>
            <a:pPr marL="0" marR="0" algn="r" rtl="1">
              <a:spcBef>
                <a:spcPts val="0"/>
              </a:spcBef>
              <a:spcAft>
                <a:spcPts val="0"/>
              </a:spcAft>
            </a:pPr>
            <a:r>
              <a:rPr lang="ar-IQ" sz="2900" dirty="0">
                <a:latin typeface="Times New Roman"/>
                <a:ea typeface="Times New Roman"/>
              </a:rPr>
              <a:t>الأول: ما كان على فعل من ألفاظ التوكيد </a:t>
            </a:r>
            <a:r>
              <a:rPr lang="ar-IQ" sz="2900" dirty="0" smtClean="0">
                <a:latin typeface="Times New Roman"/>
                <a:ea typeface="Times New Roman"/>
              </a:rPr>
              <a:t>نحو: </a:t>
            </a:r>
            <a:r>
              <a:rPr lang="ar-IQ" sz="2900" dirty="0">
                <a:solidFill>
                  <a:srgbClr val="FF0000"/>
                </a:solidFill>
                <a:latin typeface="Times New Roman"/>
                <a:ea typeface="Times New Roman"/>
              </a:rPr>
              <a:t>جاء النساء جمع ورأيت النساء جمع ومررت بالنساء جمع</a:t>
            </a:r>
            <a:r>
              <a:rPr lang="ar-IQ" sz="2900" dirty="0">
                <a:latin typeface="Times New Roman"/>
                <a:ea typeface="Times New Roman"/>
              </a:rPr>
              <a:t> والأصل </a:t>
            </a:r>
            <a:r>
              <a:rPr lang="ar-IQ" sz="2900" dirty="0" err="1">
                <a:latin typeface="Times New Roman"/>
                <a:ea typeface="Times New Roman"/>
              </a:rPr>
              <a:t>جمعاوات</a:t>
            </a:r>
            <a:r>
              <a:rPr lang="ar-IQ" sz="2900" dirty="0">
                <a:latin typeface="Times New Roman"/>
                <a:ea typeface="Times New Roman"/>
              </a:rPr>
              <a:t> لأن مفرده جمعاء </a:t>
            </a:r>
            <a:r>
              <a:rPr lang="ar-IQ" sz="2900" dirty="0" smtClean="0">
                <a:latin typeface="Times New Roman"/>
                <a:ea typeface="Times New Roman"/>
              </a:rPr>
              <a:t>من </a:t>
            </a:r>
            <a:r>
              <a:rPr lang="ar-IQ" sz="2900" dirty="0">
                <a:latin typeface="Times New Roman"/>
                <a:ea typeface="Times New Roman"/>
              </a:rPr>
              <a:t>جهة أنه </a:t>
            </a:r>
            <a:r>
              <a:rPr lang="ar-IQ" sz="2900" dirty="0" smtClean="0">
                <a:latin typeface="Times New Roman"/>
                <a:ea typeface="Times New Roman"/>
              </a:rPr>
              <a:t>معرفة أي جمعهن </a:t>
            </a:r>
            <a:r>
              <a:rPr lang="ar-IQ" sz="2900" dirty="0">
                <a:latin typeface="Times New Roman"/>
                <a:ea typeface="Times New Roman"/>
              </a:rPr>
              <a:t>وليس في اللفظ ما يعرفه.</a:t>
            </a:r>
            <a:endParaRPr lang="en-US" sz="2900" dirty="0">
              <a:latin typeface="Times New Roman"/>
              <a:ea typeface="Times New Roman"/>
            </a:endParaRPr>
          </a:p>
          <a:p>
            <a:pPr marL="0" algn="r" rtl="1">
              <a:spcBef>
                <a:spcPts val="0"/>
              </a:spcBef>
            </a:pPr>
            <a:r>
              <a:rPr lang="ar-IQ" sz="2900" dirty="0" err="1" smtClean="0">
                <a:latin typeface="Times New Roman"/>
                <a:ea typeface="Times New Roman"/>
              </a:rPr>
              <a:t>الثاني:</a:t>
            </a:r>
            <a:r>
              <a:rPr lang="ar-IQ" sz="2900" dirty="0" err="1">
                <a:latin typeface="Times New Roman"/>
                <a:ea typeface="Times New Roman"/>
              </a:rPr>
              <a:t>سحر</a:t>
            </a:r>
            <a:r>
              <a:rPr lang="ar-IQ" sz="2900" dirty="0">
                <a:latin typeface="Times New Roman"/>
                <a:ea typeface="Times New Roman"/>
              </a:rPr>
              <a:t> إذا أريد من يوم بعينه نحو جئتك يوم الجمعة سحر لأنه معدول عن السحر المعرفة والأصل في التعريف أن يكون بأل فعدل به عن ذلك وصار تعريفه كتعريف العلمية من جهة أنه لم يلفظ معه بمعرف</a:t>
            </a:r>
            <a:r>
              <a:rPr lang="ar-IQ" sz="2900" dirty="0" smtClean="0">
                <a:latin typeface="Times New Roman"/>
                <a:ea typeface="Times New Roman"/>
              </a:rPr>
              <a:t>.</a:t>
            </a:r>
            <a:endParaRPr lang="ar-IQ" sz="2900" dirty="0">
              <a:solidFill>
                <a:srgbClr val="000000"/>
              </a:solidFill>
              <a:latin typeface="Times New Roman"/>
              <a:ea typeface="Times New Roman"/>
            </a:endParaRPr>
          </a:p>
          <a:p>
            <a:pPr marL="0" lvl="0" algn="r" rtl="1">
              <a:spcBef>
                <a:spcPts val="0"/>
              </a:spcBef>
            </a:pPr>
            <a:r>
              <a:rPr lang="ar-IQ" sz="2900" dirty="0" smtClean="0">
                <a:latin typeface="Times New Roman"/>
                <a:ea typeface="Times New Roman"/>
              </a:rPr>
              <a:t>الثالث</a:t>
            </a:r>
            <a:r>
              <a:rPr lang="ar-IQ" sz="2900" dirty="0">
                <a:latin typeface="Times New Roman"/>
                <a:ea typeface="Times New Roman"/>
              </a:rPr>
              <a:t>: العلم المعدول إلى فعل </a:t>
            </a:r>
            <a:r>
              <a:rPr lang="ar-IQ" sz="2900" dirty="0">
                <a:solidFill>
                  <a:srgbClr val="FF0000"/>
                </a:solidFill>
                <a:latin typeface="Times New Roman"/>
                <a:ea typeface="Times New Roman"/>
              </a:rPr>
              <a:t>كعمر وزفر وثعل والأصل عامر وزافر </a:t>
            </a:r>
            <a:r>
              <a:rPr lang="ar-IQ" sz="2900" dirty="0" err="1">
                <a:solidFill>
                  <a:srgbClr val="FF0000"/>
                </a:solidFill>
                <a:latin typeface="Times New Roman"/>
                <a:ea typeface="Times New Roman"/>
              </a:rPr>
              <a:t>وثاعل</a:t>
            </a:r>
            <a:r>
              <a:rPr lang="ar-IQ" sz="2900" dirty="0">
                <a:solidFill>
                  <a:srgbClr val="FF0000"/>
                </a:solidFill>
                <a:latin typeface="Times New Roman"/>
                <a:ea typeface="Times New Roman"/>
              </a:rPr>
              <a:t> </a:t>
            </a:r>
          </a:p>
          <a:p>
            <a:pPr marL="0" lvl="0" algn="r" rtl="1">
              <a:spcBef>
                <a:spcPts val="0"/>
              </a:spcBef>
            </a:pPr>
            <a:r>
              <a:rPr lang="ar-IQ" sz="2900" dirty="0">
                <a:solidFill>
                  <a:srgbClr val="000000"/>
                </a:solidFill>
                <a:latin typeface="Times New Roman"/>
                <a:ea typeface="Times New Roman"/>
              </a:rPr>
              <a:t>وإذا كان علم المؤنث على وزن فعال حذام </a:t>
            </a:r>
            <a:r>
              <a:rPr lang="ar-IQ" sz="2900" dirty="0" err="1">
                <a:solidFill>
                  <a:srgbClr val="000000"/>
                </a:solidFill>
                <a:latin typeface="Times New Roman"/>
                <a:ea typeface="Times New Roman"/>
              </a:rPr>
              <a:t>ورقاش</a:t>
            </a:r>
            <a:r>
              <a:rPr lang="ar-IQ" sz="2900" dirty="0">
                <a:solidFill>
                  <a:srgbClr val="000000"/>
                </a:solidFill>
                <a:latin typeface="Times New Roman"/>
                <a:ea typeface="Times New Roman"/>
              </a:rPr>
              <a:t> فللعرب فيه مذهبان:</a:t>
            </a:r>
            <a:endParaRPr lang="en-US" sz="2900" dirty="0">
              <a:solidFill>
                <a:srgbClr val="000000"/>
              </a:solidFill>
              <a:latin typeface="Times New Roman"/>
              <a:ea typeface="Times New Roman"/>
            </a:endParaRPr>
          </a:p>
          <a:p>
            <a:pPr marL="0" lvl="0" algn="r" rtl="1">
              <a:spcBef>
                <a:spcPts val="0"/>
              </a:spcBef>
            </a:pPr>
            <a:r>
              <a:rPr lang="ar-IQ" sz="2900" dirty="0">
                <a:solidFill>
                  <a:srgbClr val="000000"/>
                </a:solidFill>
                <a:latin typeface="Times New Roman"/>
                <a:ea typeface="Times New Roman"/>
              </a:rPr>
              <a:t>- مذهب أهل الحجاز بناؤه على الكسر فتقول </a:t>
            </a:r>
            <a:r>
              <a:rPr lang="ar-IQ" sz="2900" dirty="0">
                <a:solidFill>
                  <a:srgbClr val="FF0000"/>
                </a:solidFill>
                <a:latin typeface="Times New Roman"/>
                <a:ea typeface="Times New Roman"/>
              </a:rPr>
              <a:t>هذه حذامِ ورأيت حذامِ ومررت بحذامِ</a:t>
            </a:r>
            <a:endParaRPr lang="en-US" sz="2900" dirty="0">
              <a:solidFill>
                <a:srgbClr val="FF0000"/>
              </a:solidFill>
              <a:latin typeface="Times New Roman"/>
              <a:ea typeface="Times New Roman"/>
            </a:endParaRPr>
          </a:p>
          <a:p>
            <a:pPr marL="114300" lvl="0" indent="-457200" algn="r" rtl="1">
              <a:spcBef>
                <a:spcPts val="0"/>
              </a:spcBef>
              <a:buFontTx/>
              <a:buChar char="-"/>
            </a:pPr>
            <a:r>
              <a:rPr lang="ar-IQ" sz="2900" dirty="0">
                <a:solidFill>
                  <a:srgbClr val="000000"/>
                </a:solidFill>
                <a:latin typeface="Times New Roman"/>
                <a:ea typeface="Times New Roman"/>
              </a:rPr>
              <a:t>مذهب بني تميم إعرابه كإعراب ما لا ينصرف للعلمية والعدل والأصل </a:t>
            </a:r>
            <a:r>
              <a:rPr lang="ar-IQ" sz="2900" dirty="0" err="1">
                <a:solidFill>
                  <a:srgbClr val="000000"/>
                </a:solidFill>
                <a:latin typeface="Times New Roman"/>
                <a:ea typeface="Times New Roman"/>
              </a:rPr>
              <a:t>حاذمة</a:t>
            </a:r>
            <a:r>
              <a:rPr lang="ar-IQ" sz="2900" dirty="0">
                <a:solidFill>
                  <a:srgbClr val="000000"/>
                </a:solidFill>
                <a:latin typeface="Times New Roman"/>
                <a:ea typeface="Times New Roman"/>
              </a:rPr>
              <a:t> </a:t>
            </a:r>
            <a:r>
              <a:rPr lang="ar-IQ" sz="2900" dirty="0" err="1">
                <a:solidFill>
                  <a:srgbClr val="000000"/>
                </a:solidFill>
                <a:latin typeface="Times New Roman"/>
                <a:ea typeface="Times New Roman"/>
              </a:rPr>
              <a:t>وراقشة</a:t>
            </a:r>
            <a:r>
              <a:rPr lang="ar-IQ" sz="2900" dirty="0">
                <a:solidFill>
                  <a:srgbClr val="000000"/>
                </a:solidFill>
                <a:latin typeface="Times New Roman"/>
                <a:ea typeface="Times New Roman"/>
              </a:rPr>
              <a:t> فعدل إلى حذام </a:t>
            </a:r>
            <a:r>
              <a:rPr lang="ar-IQ" sz="2900" dirty="0" err="1">
                <a:solidFill>
                  <a:srgbClr val="000000"/>
                </a:solidFill>
                <a:latin typeface="Times New Roman"/>
                <a:ea typeface="Times New Roman"/>
              </a:rPr>
              <a:t>ورقاش</a:t>
            </a:r>
            <a:r>
              <a:rPr lang="ar-IQ" sz="2900" dirty="0">
                <a:solidFill>
                  <a:srgbClr val="000000"/>
                </a:solidFill>
                <a:latin typeface="Times New Roman"/>
                <a:ea typeface="Times New Roman"/>
              </a:rPr>
              <a:t> كما عدل عمر وجشم عن عامر وجاشم.</a:t>
            </a:r>
          </a:p>
          <a:p>
            <a:pPr marL="0" lvl="0" algn="r" rtl="1">
              <a:spcBef>
                <a:spcPts val="0"/>
              </a:spcBef>
            </a:pPr>
            <a:r>
              <a:rPr lang="ar-IQ" sz="2400" dirty="0" smtClean="0">
                <a:solidFill>
                  <a:srgbClr val="000000"/>
                </a:solidFill>
                <a:latin typeface="Times New Roman"/>
                <a:ea typeface="Times New Roman"/>
              </a:rPr>
              <a:t>        </a:t>
            </a:r>
            <a:endParaRPr lang="en-US" sz="1900" dirty="0">
              <a:latin typeface="Times New Roman"/>
              <a:ea typeface="Times New Roman"/>
            </a:endParaRPr>
          </a:p>
          <a:p>
            <a:endParaRPr lang="en-US" dirty="0"/>
          </a:p>
        </p:txBody>
      </p:sp>
    </p:spTree>
    <p:extLst>
      <p:ext uri="{BB962C8B-B14F-4D97-AF65-F5344CB8AC3E}">
        <p14:creationId xmlns:p14="http://schemas.microsoft.com/office/powerpoint/2010/main" val="186758012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خلاصة العلمية </a:t>
            </a:r>
            <a:endParaRPr lang="en-US" b="1" dirty="0">
              <a:solidFill>
                <a:srgbClr val="FF0000"/>
              </a:solidFill>
            </a:endParaRPr>
          </a:p>
        </p:txBody>
      </p:sp>
      <p:sp>
        <p:nvSpPr>
          <p:cNvPr id="3" name="عنصر نائب للمحتوى 2"/>
          <p:cNvSpPr>
            <a:spLocks noGrp="1"/>
          </p:cNvSpPr>
          <p:nvPr>
            <p:ph idx="1"/>
          </p:nvPr>
        </p:nvSpPr>
        <p:spPr>
          <a:xfrm>
            <a:off x="-108520" y="980728"/>
            <a:ext cx="9001000" cy="4104456"/>
          </a:xfrm>
        </p:spPr>
        <p:txBody>
          <a:bodyPr>
            <a:noAutofit/>
          </a:bodyPr>
          <a:lstStyle/>
          <a:p>
            <a:pPr marL="0" algn="r" rtl="1">
              <a:spcBef>
                <a:spcPts val="0"/>
              </a:spcBef>
              <a:tabLst>
                <a:tab pos="2254885" algn="l"/>
              </a:tabLst>
            </a:pPr>
            <a:r>
              <a:rPr lang="ar-IQ" sz="2000" dirty="0">
                <a:latin typeface="Times New Roman"/>
                <a:ea typeface="Times New Roman"/>
              </a:rPr>
              <a:t> </a:t>
            </a:r>
            <a:r>
              <a:rPr lang="ar-IQ" sz="2400" dirty="0">
                <a:latin typeface="Times New Roman"/>
                <a:ea typeface="Times New Roman"/>
              </a:rPr>
              <a:t>الخلاصة: العلمية تمنع الصرف إذا انضم إليها: زيادة الألف والنون أو العدل أو العجمة أو التركيب المزجي أو وزن الفعل أو التأنيث. </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1- العلمية : وزيادة الألف والنون </a:t>
            </a:r>
            <a:r>
              <a:rPr lang="ar-IQ" sz="2400" dirty="0" smtClean="0">
                <a:latin typeface="Times New Roman"/>
                <a:ea typeface="Times New Roman"/>
              </a:rPr>
              <a:t>ك(عثمان وعمران</a:t>
            </a:r>
            <a:r>
              <a:rPr lang="ar-IQ" sz="2400" dirty="0">
                <a:latin typeface="Times New Roman"/>
                <a:ea typeface="Times New Roman"/>
              </a:rPr>
              <a:t>، عفان)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2- العلمية </a:t>
            </a:r>
            <a:r>
              <a:rPr lang="ar-IQ" sz="2400" dirty="0" smtClean="0">
                <a:latin typeface="Times New Roman"/>
                <a:ea typeface="Times New Roman"/>
              </a:rPr>
              <a:t>والعدل</a:t>
            </a:r>
            <a:r>
              <a:rPr lang="ar-IQ" sz="2400" dirty="0">
                <a:latin typeface="Times New Roman"/>
                <a:ea typeface="Times New Roman"/>
              </a:rPr>
              <a:t>. </a:t>
            </a:r>
            <a:r>
              <a:rPr lang="ar-IQ" sz="2400" dirty="0" smtClean="0">
                <a:latin typeface="Times New Roman"/>
                <a:ea typeface="Times New Roman"/>
              </a:rPr>
              <a:t>مثل </a:t>
            </a:r>
            <a:r>
              <a:rPr lang="ar-IQ" sz="2400" dirty="0">
                <a:latin typeface="Times New Roman"/>
                <a:ea typeface="Times New Roman"/>
              </a:rPr>
              <a:t>(عُمَر، زُفر، قُزَح، زُحَل) </a:t>
            </a:r>
            <a:r>
              <a:rPr lang="ar-IQ" sz="2400" dirty="0" smtClean="0">
                <a:latin typeface="Times New Roman"/>
                <a:ea typeface="Times New Roman"/>
              </a:rPr>
              <a:t>عُدِل </a:t>
            </a:r>
            <a:r>
              <a:rPr lang="ar-IQ" sz="2400" dirty="0">
                <a:latin typeface="Times New Roman"/>
                <a:ea typeface="Times New Roman"/>
              </a:rPr>
              <a:t>عن ذلك إلى وزن (فُعل) لأنه أخف</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3- العلمية والعجمة: </a:t>
            </a:r>
            <a:r>
              <a:rPr lang="ar-IQ" sz="2400" dirty="0" smtClean="0">
                <a:latin typeface="Times New Roman"/>
                <a:ea typeface="Times New Roman"/>
              </a:rPr>
              <a:t>نحو (إبراهيم إسماعيل</a:t>
            </a:r>
            <a:r>
              <a:rPr lang="ar-IQ" sz="2400" dirty="0">
                <a:latin typeface="Times New Roman"/>
                <a:ea typeface="Times New Roman"/>
              </a:rPr>
              <a:t>، يعقوب، إسحاق، </a:t>
            </a:r>
            <a:r>
              <a:rPr lang="ar-IQ" sz="2400" dirty="0" err="1">
                <a:latin typeface="Times New Roman"/>
                <a:ea typeface="Times New Roman"/>
              </a:rPr>
              <a:t>يزدجرد</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4- العلمية والتركيب المزجي.. </a:t>
            </a:r>
            <a:r>
              <a:rPr lang="ar-IQ" sz="2400" dirty="0" smtClean="0">
                <a:latin typeface="Times New Roman"/>
                <a:ea typeface="Times New Roman"/>
              </a:rPr>
              <a:t>(حضرموت، جُندي </a:t>
            </a:r>
            <a:r>
              <a:rPr lang="ar-IQ" sz="2400" dirty="0">
                <a:latin typeface="Times New Roman"/>
                <a:ea typeface="Times New Roman"/>
              </a:rPr>
              <a:t>سابورَ</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5- العلمية ووزن الفعل.. </a:t>
            </a:r>
            <a:r>
              <a:rPr lang="ar-IQ" sz="2400" dirty="0" smtClean="0">
                <a:latin typeface="Times New Roman"/>
                <a:ea typeface="Times New Roman"/>
              </a:rPr>
              <a:t>نحو (يزيد وأحمد – يشكر ويحيى).</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6- العلمية والتأنيث كما في </a:t>
            </a:r>
            <a:r>
              <a:rPr lang="ar-IQ" sz="2400" dirty="0" smtClean="0">
                <a:latin typeface="Times New Roman"/>
                <a:ea typeface="Times New Roman"/>
              </a:rPr>
              <a:t>(حمزة وطلحة) </a:t>
            </a:r>
            <a:r>
              <a:rPr lang="ar-IQ" sz="2400" dirty="0">
                <a:latin typeface="Times New Roman"/>
                <a:ea typeface="Times New Roman"/>
              </a:rPr>
              <a:t>علم مذكر، أو معنوياً ولفظياً معاً مثل (عائشة، وخديجة) أو معنوياً فقط بدون تاء مثل (زينب وسعاد) ويُشترط في الأخير: زيادةُ حروفه على الثلاثة. </a:t>
            </a:r>
            <a:endParaRPr lang="ar-IQ" sz="2400" dirty="0" smtClean="0">
              <a:latin typeface="Times New Roman"/>
              <a:ea typeface="Times New Roman"/>
            </a:endParaRPr>
          </a:p>
          <a:p>
            <a:pPr marL="0" marR="0" algn="r" rtl="1">
              <a:spcBef>
                <a:spcPts val="0"/>
              </a:spcBef>
              <a:spcAft>
                <a:spcPts val="0"/>
              </a:spcAft>
              <a:tabLst>
                <a:tab pos="2254885" algn="l"/>
              </a:tabLst>
            </a:pPr>
            <a:endParaRPr lang="ar-IQ" sz="2000" dirty="0">
              <a:latin typeface="Times New Roman"/>
              <a:ea typeface="Times New Roman"/>
            </a:endParaRPr>
          </a:p>
        </p:txBody>
      </p:sp>
    </p:spTree>
    <p:extLst>
      <p:ext uri="{BB962C8B-B14F-4D97-AF65-F5344CB8AC3E}">
        <p14:creationId xmlns:p14="http://schemas.microsoft.com/office/powerpoint/2010/main" val="1113610580"/>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ملاحظة</a:t>
            </a:r>
            <a:endParaRPr lang="en-US" b="1" dirty="0">
              <a:solidFill>
                <a:srgbClr val="FF0000"/>
              </a:solidFill>
            </a:endParaRPr>
          </a:p>
        </p:txBody>
      </p:sp>
      <p:sp>
        <p:nvSpPr>
          <p:cNvPr id="3" name="عنصر نائب للمحتوى 2"/>
          <p:cNvSpPr>
            <a:spLocks noGrp="1"/>
          </p:cNvSpPr>
          <p:nvPr>
            <p:ph idx="1"/>
          </p:nvPr>
        </p:nvSpPr>
        <p:spPr/>
        <p:txBody>
          <a:bodyPr>
            <a:normAutofit/>
          </a:bodyPr>
          <a:lstStyle/>
          <a:p>
            <a:pPr marL="0" lvl="0" algn="r" rtl="1">
              <a:spcBef>
                <a:spcPts val="0"/>
              </a:spcBef>
              <a:buFontTx/>
              <a:buChar char="-"/>
            </a:pPr>
            <a:r>
              <a:rPr lang="ar-IQ" sz="2400" dirty="0" smtClean="0">
                <a:solidFill>
                  <a:srgbClr val="000000"/>
                </a:solidFill>
                <a:latin typeface="Times New Roman"/>
                <a:ea typeface="Times New Roman"/>
              </a:rPr>
              <a:t>إذا </a:t>
            </a:r>
            <a:r>
              <a:rPr lang="ar-IQ" sz="2400" dirty="0">
                <a:solidFill>
                  <a:srgbClr val="000000"/>
                </a:solidFill>
                <a:latin typeface="Times New Roman"/>
                <a:ea typeface="Times New Roman"/>
              </a:rPr>
              <a:t>زالت عنه </a:t>
            </a:r>
            <a:r>
              <a:rPr lang="ar-IQ" sz="2400" dirty="0" smtClean="0">
                <a:solidFill>
                  <a:srgbClr val="000000"/>
                </a:solidFill>
                <a:latin typeface="Times New Roman"/>
                <a:ea typeface="Times New Roman"/>
              </a:rPr>
              <a:t>علة العلمية </a:t>
            </a:r>
            <a:r>
              <a:rPr lang="ar-IQ" sz="2400" dirty="0">
                <a:solidFill>
                  <a:srgbClr val="000000"/>
                </a:solidFill>
                <a:latin typeface="Times New Roman"/>
                <a:ea typeface="Times New Roman"/>
              </a:rPr>
              <a:t>بتنكيره صرف لزوال إحدى العلتين وبقاؤه بعلة واحدة </a:t>
            </a:r>
            <a:r>
              <a:rPr lang="ar-IQ" sz="2400" dirty="0" smtClean="0">
                <a:solidFill>
                  <a:srgbClr val="000000"/>
                </a:solidFill>
                <a:latin typeface="Times New Roman"/>
                <a:ea typeface="Times New Roman"/>
              </a:rPr>
              <a:t>نحو </a:t>
            </a:r>
            <a:r>
              <a:rPr lang="ar-IQ" sz="2400" dirty="0">
                <a:solidFill>
                  <a:srgbClr val="FF0000"/>
                </a:solidFill>
                <a:latin typeface="Times New Roman"/>
                <a:ea typeface="Times New Roman"/>
              </a:rPr>
              <a:t>معد يكرب وغطفان وفاطمة وإبراهيم وأحمد وعلقى وعمر </a:t>
            </a:r>
            <a:r>
              <a:rPr lang="ar-IQ" sz="2400" dirty="0">
                <a:solidFill>
                  <a:srgbClr val="000000"/>
                </a:solidFill>
                <a:latin typeface="Times New Roman"/>
                <a:ea typeface="Times New Roman"/>
              </a:rPr>
              <a:t>أعلاما فهذه ممنوعة من الصرف للعلمية وشيء آخر فإذا نكرتها صرفتها لزوال أحد سببيها وهو العلمية فتقول </a:t>
            </a:r>
            <a:r>
              <a:rPr lang="ar-IQ" sz="2400" dirty="0">
                <a:solidFill>
                  <a:srgbClr val="FF0000"/>
                </a:solidFill>
                <a:latin typeface="Times New Roman"/>
                <a:ea typeface="Times New Roman"/>
              </a:rPr>
              <a:t>رب معد يكرب رأيت وكذا الباقي</a:t>
            </a:r>
            <a:r>
              <a:rPr lang="ar-IQ" sz="2400" dirty="0" smtClean="0">
                <a:solidFill>
                  <a:srgbClr val="FF0000"/>
                </a:solidFill>
                <a:latin typeface="Times New Roman"/>
                <a:ea typeface="Times New Roman"/>
              </a:rPr>
              <a:t>.</a:t>
            </a:r>
          </a:p>
          <a:p>
            <a:pPr marL="0" lvl="0" algn="r" rtl="1">
              <a:spcBef>
                <a:spcPts val="0"/>
              </a:spcBef>
              <a:buFontTx/>
              <a:buChar char="-"/>
            </a:pPr>
            <a:endParaRPr lang="en-US" sz="1800" dirty="0">
              <a:solidFill>
                <a:srgbClr val="FF0000"/>
              </a:solidFill>
              <a:latin typeface="Times New Roman"/>
              <a:ea typeface="Times New Roman"/>
            </a:endParaRPr>
          </a:p>
        </p:txBody>
      </p:sp>
    </p:spTree>
    <p:extLst>
      <p:ext uri="{BB962C8B-B14F-4D97-AF65-F5344CB8AC3E}">
        <p14:creationId xmlns:p14="http://schemas.microsoft.com/office/powerpoint/2010/main" val="83549984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  الضرورة والتناسب</a:t>
            </a:r>
            <a:endParaRPr lang="en-US" b="1" dirty="0">
              <a:solidFill>
                <a:srgbClr val="FF0000"/>
              </a:solidFill>
            </a:endParaRPr>
          </a:p>
        </p:txBody>
      </p:sp>
      <p:sp>
        <p:nvSpPr>
          <p:cNvPr id="3" name="عنصر نائب للمحتوى 2"/>
          <p:cNvSpPr>
            <a:spLocks noGrp="1"/>
          </p:cNvSpPr>
          <p:nvPr>
            <p:ph idx="1"/>
          </p:nvPr>
        </p:nvSpPr>
        <p:spPr>
          <a:xfrm>
            <a:off x="611560" y="1100628"/>
            <a:ext cx="7732340" cy="3840540"/>
          </a:xfrm>
        </p:spPr>
        <p:txBody>
          <a:bodyPr>
            <a:noAutofit/>
          </a:bodyPr>
          <a:lstStyle/>
          <a:p>
            <a:pPr marL="0" lvl="0" algn="r" rtl="1">
              <a:spcBef>
                <a:spcPts val="0"/>
              </a:spcBef>
            </a:pPr>
            <a:r>
              <a:rPr lang="ar-IQ" sz="2800" dirty="0" smtClean="0">
                <a:latin typeface="Times New Roman"/>
                <a:ea typeface="Times New Roman"/>
              </a:rPr>
              <a:t>يجوز في الضرورة صرف ما لا ينصرف وذلك كقوله:</a:t>
            </a:r>
            <a:endParaRPr lang="en-US" sz="2000" dirty="0" smtClean="0">
              <a:latin typeface="Times New Roman"/>
              <a:ea typeface="Times New Roman"/>
            </a:endParaRPr>
          </a:p>
          <a:p>
            <a:pPr marL="0" marR="0" algn="r" rtl="1">
              <a:spcBef>
                <a:spcPts val="0"/>
              </a:spcBef>
              <a:spcAft>
                <a:spcPts val="0"/>
              </a:spcAft>
            </a:pPr>
            <a:r>
              <a:rPr lang="ar-IQ" sz="2800" dirty="0" smtClean="0">
                <a:latin typeface="Times New Roman"/>
                <a:ea typeface="Times New Roman"/>
              </a:rPr>
              <a:t>320 </a:t>
            </a:r>
            <a:r>
              <a:rPr lang="ar-IQ" sz="2800" dirty="0">
                <a:latin typeface="Times New Roman"/>
                <a:ea typeface="Times New Roman"/>
              </a:rPr>
              <a:t>- </a:t>
            </a:r>
            <a:r>
              <a:rPr lang="ar-IQ" sz="2800" dirty="0">
                <a:solidFill>
                  <a:srgbClr val="FF0000"/>
                </a:solidFill>
                <a:latin typeface="Times New Roman"/>
                <a:ea typeface="Times New Roman"/>
              </a:rPr>
              <a:t>تبصر خليلي هل ترى من ظعائن</a:t>
            </a:r>
            <a:endParaRPr lang="en-US" sz="2000" dirty="0">
              <a:solidFill>
                <a:srgbClr val="FF0000"/>
              </a:solidFill>
              <a:latin typeface="Times New Roman"/>
              <a:ea typeface="Times New Roman"/>
            </a:endParaRPr>
          </a:p>
          <a:p>
            <a:pPr marL="0" marR="0" algn="r" rtl="1">
              <a:spcBef>
                <a:spcPts val="0"/>
              </a:spcBef>
              <a:spcAft>
                <a:spcPts val="0"/>
              </a:spcAft>
            </a:pPr>
            <a:r>
              <a:rPr lang="ar-IQ" sz="2800" dirty="0">
                <a:latin typeface="Times New Roman"/>
                <a:ea typeface="Times New Roman"/>
              </a:rPr>
              <a:t>وهو كثير وأجمع عليه البصريون والكوفيون وورد أيضا صرفه للتناسب كقوله تعالى: {</a:t>
            </a:r>
            <a:r>
              <a:rPr lang="ar-IQ" sz="2800" dirty="0">
                <a:solidFill>
                  <a:srgbClr val="FF0000"/>
                </a:solidFill>
                <a:latin typeface="Times New Roman"/>
                <a:ea typeface="Times New Roman"/>
              </a:rPr>
              <a:t>سَلاسِلا وَأَغْلالاً وَسَعِيراً</a:t>
            </a:r>
            <a:r>
              <a:rPr lang="ar-IQ" sz="2800" dirty="0">
                <a:latin typeface="Times New Roman"/>
                <a:ea typeface="Times New Roman"/>
              </a:rPr>
              <a:t>} فصرف سلاسل لمناسبة ما بعده</a:t>
            </a:r>
            <a:r>
              <a:rPr lang="ar-IQ" sz="2800" dirty="0" smtClean="0">
                <a:latin typeface="Times New Roman"/>
                <a:ea typeface="Times New Roman"/>
              </a:rPr>
              <a:t>.</a:t>
            </a:r>
            <a:endParaRPr lang="en-US" sz="2000" dirty="0">
              <a:latin typeface="Times New Roman"/>
              <a:ea typeface="Times New Roman"/>
            </a:endParaRPr>
          </a:p>
          <a:p>
            <a:pPr marL="0" marR="0" algn="r" rtl="1">
              <a:spcBef>
                <a:spcPts val="0"/>
              </a:spcBef>
              <a:spcAft>
                <a:spcPts val="0"/>
              </a:spcAft>
            </a:pPr>
            <a:r>
              <a:rPr lang="ar-IQ" sz="2800" dirty="0">
                <a:latin typeface="Times New Roman"/>
                <a:ea typeface="Times New Roman"/>
              </a:rPr>
              <a:t>وأما منع المنصرف من الصرف للضرورة فأجازه قوم ومنعه آخرون وهم أكثر البصريين واستشهدوا لمنعه بقوله:</a:t>
            </a:r>
            <a:endParaRPr lang="en-US" sz="2000" dirty="0">
              <a:latin typeface="Times New Roman"/>
              <a:ea typeface="Times New Roman"/>
            </a:endParaRPr>
          </a:p>
          <a:p>
            <a:pPr marL="0" marR="0" algn="r" rtl="1">
              <a:spcBef>
                <a:spcPts val="0"/>
              </a:spcBef>
              <a:spcAft>
                <a:spcPts val="0"/>
              </a:spcAft>
            </a:pPr>
            <a:r>
              <a:rPr lang="ar-IQ" sz="2800" dirty="0">
                <a:latin typeface="Times New Roman"/>
                <a:ea typeface="Times New Roman"/>
              </a:rPr>
              <a:t>321 - </a:t>
            </a:r>
            <a:r>
              <a:rPr lang="ar-IQ" sz="2800" dirty="0">
                <a:solidFill>
                  <a:srgbClr val="FF0000"/>
                </a:solidFill>
                <a:latin typeface="Times New Roman"/>
                <a:ea typeface="Times New Roman"/>
              </a:rPr>
              <a:t>وممن ولدوا عامـ ... ـر ذو الطول وذو العرض</a:t>
            </a:r>
            <a:endParaRPr lang="en-US" sz="2000" dirty="0">
              <a:solidFill>
                <a:srgbClr val="FF0000"/>
              </a:solidFill>
              <a:latin typeface="Times New Roman"/>
              <a:ea typeface="Times New Roman"/>
            </a:endParaRPr>
          </a:p>
          <a:p>
            <a:pPr marL="0" marR="0" algn="r" rtl="1">
              <a:spcBef>
                <a:spcPts val="0"/>
              </a:spcBef>
              <a:spcAft>
                <a:spcPts val="0"/>
              </a:spcAft>
            </a:pPr>
            <a:r>
              <a:rPr lang="ar-IQ" sz="2800" dirty="0">
                <a:latin typeface="Times New Roman"/>
                <a:ea typeface="Times New Roman"/>
              </a:rPr>
              <a:t>فمنع عامر من الصرف وليس فيه سوى العلمية ولهذا أشار بقوله والمصروف قد لا ينصر</a:t>
            </a:r>
            <a:r>
              <a:rPr lang="ar-IQ" sz="2000" dirty="0">
                <a:latin typeface="Times New Roman"/>
                <a:ea typeface="Times New Roman"/>
              </a:rPr>
              <a:t>ف</a:t>
            </a:r>
            <a:endParaRPr lang="en-US" dirty="0">
              <a:effectLst/>
              <a:latin typeface="Times New Roman"/>
              <a:ea typeface="Times New Roman"/>
            </a:endParaRPr>
          </a:p>
        </p:txBody>
      </p:sp>
    </p:spTree>
    <p:extLst>
      <p:ext uri="{BB962C8B-B14F-4D97-AF65-F5344CB8AC3E}">
        <p14:creationId xmlns:p14="http://schemas.microsoft.com/office/powerpoint/2010/main" val="86093882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365760"/>
            <a:ext cx="7520940" cy="326936"/>
          </a:xfrm>
          <a:solidFill>
            <a:schemeClr val="accent3">
              <a:lumMod val="40000"/>
              <a:lumOff val="60000"/>
            </a:schemeClr>
          </a:solidFill>
        </p:spPr>
        <p:txBody>
          <a:bodyPr/>
          <a:lstStyle/>
          <a:p>
            <a:pPr algn="ctr"/>
            <a:r>
              <a:rPr lang="en-US" b="1" dirty="0" smtClean="0">
                <a:solidFill>
                  <a:srgbClr val="FF0000"/>
                </a:solidFill>
                <a:latin typeface="Times New Roman"/>
                <a:ea typeface="Times New Roman"/>
              </a:rPr>
              <a:t/>
            </a:r>
            <a:br>
              <a:rPr lang="en-US" b="1" dirty="0" smtClean="0">
                <a:solidFill>
                  <a:srgbClr val="FF0000"/>
                </a:solidFill>
                <a:latin typeface="Times New Roman"/>
                <a:ea typeface="Times New Roman"/>
              </a:rPr>
            </a:br>
            <a:r>
              <a:rPr lang="ar-IQ" b="1" dirty="0" smtClean="0">
                <a:solidFill>
                  <a:srgbClr val="FF0000"/>
                </a:solidFill>
                <a:latin typeface="Times New Roman"/>
                <a:ea typeface="Times New Roman"/>
              </a:rPr>
              <a:t>تمهيد</a:t>
            </a:r>
            <a:r>
              <a:rPr lang="en-US" b="1" dirty="0">
                <a:solidFill>
                  <a:srgbClr val="FF0000"/>
                </a:solidFill>
                <a:latin typeface="Times New Roman"/>
                <a:ea typeface="Times New Roman"/>
              </a:rPr>
              <a:t/>
            </a:r>
            <a:br>
              <a:rPr lang="en-US" b="1" dirty="0">
                <a:solidFill>
                  <a:srgbClr val="FF0000"/>
                </a:solidFill>
                <a:latin typeface="Times New Roman"/>
                <a:ea typeface="Times New Roman"/>
              </a:rPr>
            </a:br>
            <a:endParaRPr lang="en-US" b="1" dirty="0">
              <a:solidFill>
                <a:srgbClr val="FF0000"/>
              </a:solidFill>
              <a:cs typeface="+mn-cs"/>
            </a:endParaRPr>
          </a:p>
        </p:txBody>
      </p:sp>
      <p:sp>
        <p:nvSpPr>
          <p:cNvPr id="3" name="عنصر نائب للمحتوى 2"/>
          <p:cNvSpPr>
            <a:spLocks noGrp="1"/>
          </p:cNvSpPr>
          <p:nvPr>
            <p:ph idx="1"/>
          </p:nvPr>
        </p:nvSpPr>
        <p:spPr>
          <a:xfrm>
            <a:off x="395536" y="1100628"/>
            <a:ext cx="8496944" cy="3840540"/>
          </a:xfrm>
          <a:solidFill>
            <a:schemeClr val="accent3">
              <a:lumMod val="20000"/>
              <a:lumOff val="80000"/>
            </a:schemeClr>
          </a:solidFill>
        </p:spPr>
        <p:txBody>
          <a:bodyPr>
            <a:normAutofit fontScale="92500" lnSpcReduction="20000"/>
          </a:bodyPr>
          <a:lstStyle/>
          <a:p>
            <a:pPr marL="0" marR="0" algn="r" rtl="1">
              <a:spcBef>
                <a:spcPts val="0"/>
              </a:spcBef>
              <a:spcAft>
                <a:spcPts val="0"/>
              </a:spcAft>
            </a:pP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marR="0" algn="r" rtl="1">
              <a:spcBef>
                <a:spcPts val="0"/>
              </a:spcBef>
              <a:spcAft>
                <a:spcPts val="0"/>
              </a:spcAft>
            </a:pPr>
            <a:r>
              <a:rPr lang="ar-IQ" sz="2000" dirty="0">
                <a:latin typeface="Times New Roman"/>
                <a:ea typeface="Times New Roman"/>
              </a:rPr>
              <a:t> </a:t>
            </a:r>
            <a:r>
              <a:rPr lang="ar-IQ" sz="2800" dirty="0" smtClean="0">
                <a:latin typeface="Times New Roman"/>
                <a:ea typeface="Times New Roman"/>
              </a:rPr>
              <a:t>الاسم </a:t>
            </a:r>
            <a:r>
              <a:rPr lang="ar-IQ" sz="2800" dirty="0">
                <a:latin typeface="Times New Roman"/>
                <a:ea typeface="Times New Roman"/>
              </a:rPr>
              <a:t>إن أشبه الحرف سمى مبنيا وغير متمكن وإن لم يشبه الحرف سمى معربا ومتمكنا </a:t>
            </a:r>
            <a:r>
              <a:rPr lang="ar-IQ" sz="2800" dirty="0" smtClean="0">
                <a:latin typeface="Times New Roman"/>
                <a:ea typeface="Times New Roman"/>
              </a:rPr>
              <a:t>. ثم </a:t>
            </a:r>
            <a:r>
              <a:rPr lang="ar-IQ" sz="2800" dirty="0">
                <a:latin typeface="Times New Roman"/>
                <a:ea typeface="Times New Roman"/>
              </a:rPr>
              <a:t>المعرب على قسمين:</a:t>
            </a:r>
            <a:endParaRPr lang="en-US" sz="2800" dirty="0">
              <a:latin typeface="Times New Roman"/>
              <a:ea typeface="Times New Roman"/>
            </a:endParaRPr>
          </a:p>
          <a:p>
            <a:pPr marL="0" marR="0" algn="r" rtl="1">
              <a:spcBef>
                <a:spcPts val="0"/>
              </a:spcBef>
              <a:spcAft>
                <a:spcPts val="0"/>
              </a:spcAft>
            </a:pPr>
            <a:r>
              <a:rPr lang="ar-IQ" sz="2800" dirty="0">
                <a:latin typeface="Times New Roman"/>
                <a:ea typeface="Times New Roman"/>
              </a:rPr>
              <a:t>أحدهما: ما أشبه الفعل ويسمى غير منصرف ومتمكنا غير </a:t>
            </a:r>
            <a:r>
              <a:rPr lang="ar-IQ" sz="2800" dirty="0" smtClean="0">
                <a:latin typeface="Times New Roman"/>
                <a:ea typeface="Times New Roman"/>
              </a:rPr>
              <a:t>أمكن.</a:t>
            </a:r>
            <a:endParaRPr lang="en-US" sz="2800" dirty="0">
              <a:latin typeface="Times New Roman"/>
              <a:ea typeface="Times New Roman"/>
            </a:endParaRPr>
          </a:p>
          <a:p>
            <a:pPr marL="0" marR="0" algn="r" rtl="1">
              <a:spcBef>
                <a:spcPts val="0"/>
              </a:spcBef>
              <a:spcAft>
                <a:spcPts val="0"/>
              </a:spcAft>
            </a:pPr>
            <a:r>
              <a:rPr lang="ar-IQ" sz="2800" dirty="0">
                <a:latin typeface="Times New Roman"/>
                <a:ea typeface="Times New Roman"/>
              </a:rPr>
              <a:t>والثاني: ما لم يشبه الفعل ويسمى منصرفا ومتمكنا </a:t>
            </a:r>
            <a:r>
              <a:rPr lang="ar-IQ" sz="2800" dirty="0" smtClean="0">
                <a:latin typeface="Times New Roman"/>
                <a:ea typeface="Times New Roman"/>
              </a:rPr>
              <a:t>أمكن.</a:t>
            </a:r>
          </a:p>
          <a:p>
            <a:pPr marL="0" marR="0" algn="r" rtl="1">
              <a:spcBef>
                <a:spcPts val="0"/>
              </a:spcBef>
              <a:spcAft>
                <a:spcPts val="0"/>
              </a:spcAft>
            </a:pPr>
            <a:endParaRPr lang="ar-IQ" sz="2800" dirty="0" smtClean="0">
              <a:latin typeface="Times New Roman"/>
              <a:ea typeface="Times New Roman"/>
            </a:endParaRPr>
          </a:p>
          <a:p>
            <a:pPr marL="0" marR="0" algn="r" rtl="1">
              <a:spcBef>
                <a:spcPts val="0"/>
              </a:spcBef>
              <a:spcAft>
                <a:spcPts val="0"/>
              </a:spcAft>
            </a:pPr>
            <a:r>
              <a:rPr lang="ar-IQ" sz="2800" dirty="0" smtClean="0">
                <a:latin typeface="Times New Roman"/>
                <a:ea typeface="Times New Roman"/>
              </a:rPr>
              <a:t> </a:t>
            </a:r>
            <a:r>
              <a:rPr lang="ar-IQ" sz="2800" dirty="0">
                <a:latin typeface="Times New Roman"/>
                <a:ea typeface="Times New Roman"/>
              </a:rPr>
              <a:t>وعلامة المنصرف أن يجر بالكسرة مع الألف واللام والإضافة </a:t>
            </a:r>
            <a:r>
              <a:rPr lang="ar-IQ" sz="2800" dirty="0" err="1">
                <a:latin typeface="Times New Roman"/>
                <a:ea typeface="Times New Roman"/>
              </a:rPr>
              <a:t>وبدونهما</a:t>
            </a:r>
            <a:r>
              <a:rPr lang="ar-IQ" sz="2800" dirty="0">
                <a:latin typeface="Times New Roman"/>
                <a:ea typeface="Times New Roman"/>
              </a:rPr>
              <a:t> وأن يدخله الصرف وهو التنوين </a:t>
            </a:r>
            <a:r>
              <a:rPr lang="ar-IQ" sz="2800" dirty="0" smtClean="0">
                <a:latin typeface="Times New Roman"/>
                <a:ea typeface="Times New Roman"/>
              </a:rPr>
              <a:t>الدال </a:t>
            </a:r>
            <a:r>
              <a:rPr lang="ar-IQ" sz="2800" dirty="0">
                <a:latin typeface="Times New Roman"/>
                <a:ea typeface="Times New Roman"/>
              </a:rPr>
              <a:t>على معنى يستحق به الاسم أن يسمى أمكن وذلك المعنى هو عدم شبهه الفعل نحو مررت بغلام وغلام زيد </a:t>
            </a:r>
            <a:r>
              <a:rPr lang="ar-IQ" sz="2800" dirty="0" smtClean="0">
                <a:latin typeface="Times New Roman"/>
                <a:ea typeface="Times New Roman"/>
              </a:rPr>
              <a:t>والغلام. </a:t>
            </a:r>
          </a:p>
          <a:p>
            <a:pPr marL="0" marR="0" algn="r" rtl="1">
              <a:spcBef>
                <a:spcPts val="0"/>
              </a:spcBef>
              <a:spcAft>
                <a:spcPts val="0"/>
              </a:spcAft>
            </a:pPr>
            <a:r>
              <a:rPr lang="ar-SA" sz="2800" dirty="0">
                <a:latin typeface="Times New Roman"/>
                <a:ea typeface="Times New Roman"/>
                <a:cs typeface="Simplified Arabic"/>
              </a:rPr>
              <a:t> </a:t>
            </a:r>
            <a:r>
              <a:rPr lang="ar-IQ" sz="2800" dirty="0">
                <a:latin typeface="Times New Roman"/>
                <a:ea typeface="Times New Roman"/>
              </a:rPr>
              <a:t>ويجر بالفتحة إن لم يضف أو لم تدخل عليه أل نحو </a:t>
            </a:r>
            <a:r>
              <a:rPr lang="ar-IQ" sz="2800" dirty="0">
                <a:solidFill>
                  <a:srgbClr val="FF0000"/>
                </a:solidFill>
                <a:latin typeface="Times New Roman"/>
                <a:ea typeface="Times New Roman"/>
              </a:rPr>
              <a:t>مررت </a:t>
            </a:r>
            <a:r>
              <a:rPr lang="ar-IQ" sz="2800" dirty="0" smtClean="0">
                <a:solidFill>
                  <a:srgbClr val="FF0000"/>
                </a:solidFill>
                <a:latin typeface="Times New Roman"/>
                <a:ea typeface="Times New Roman"/>
              </a:rPr>
              <a:t>بأحمدَ </a:t>
            </a:r>
            <a:r>
              <a:rPr lang="ar-IQ" sz="2800" dirty="0">
                <a:latin typeface="Times New Roman"/>
                <a:ea typeface="Times New Roman"/>
              </a:rPr>
              <a:t>فإن أضيف أو دخلت عليه أل جر بالكسرة نحو </a:t>
            </a:r>
            <a:r>
              <a:rPr lang="ar-IQ" sz="2800" dirty="0">
                <a:solidFill>
                  <a:srgbClr val="FF0000"/>
                </a:solidFill>
                <a:latin typeface="Times New Roman"/>
                <a:ea typeface="Times New Roman"/>
              </a:rPr>
              <a:t>مررت </a:t>
            </a:r>
            <a:r>
              <a:rPr lang="ar-IQ" sz="2800" dirty="0" err="1" smtClean="0">
                <a:solidFill>
                  <a:srgbClr val="FF0000"/>
                </a:solidFill>
                <a:latin typeface="Times New Roman"/>
                <a:ea typeface="Times New Roman"/>
              </a:rPr>
              <a:t>بأحمدِكم</a:t>
            </a:r>
            <a:r>
              <a:rPr lang="ar-IQ" sz="2800" dirty="0" smtClean="0">
                <a:solidFill>
                  <a:srgbClr val="FF0000"/>
                </a:solidFill>
                <a:latin typeface="Times New Roman"/>
                <a:ea typeface="Times New Roman"/>
              </a:rPr>
              <a:t> وبالأحمد</a:t>
            </a:r>
            <a:r>
              <a:rPr lang="ar-IQ" sz="2800" dirty="0" smtClean="0">
                <a:latin typeface="Times New Roman"/>
                <a:ea typeface="Times New Roman"/>
              </a:rPr>
              <a:t>. </a:t>
            </a:r>
            <a:endParaRPr lang="en-US" sz="2800" dirty="0" smtClean="0">
              <a:latin typeface="Times New Roman"/>
              <a:ea typeface="Times New Roman"/>
            </a:endParaRPr>
          </a:p>
          <a:p>
            <a:pPr marL="0" marR="0" algn="r" rtl="1">
              <a:spcBef>
                <a:spcPts val="0"/>
              </a:spcBef>
              <a:spcAft>
                <a:spcPts val="0"/>
              </a:spcAft>
            </a:pPr>
            <a:r>
              <a:rPr lang="ar-SA" sz="2800" dirty="0" smtClean="0">
                <a:latin typeface="Times New Roman"/>
                <a:ea typeface="Times New Roman"/>
                <a:cs typeface="Simplified Arabic"/>
              </a:rPr>
              <a:t> </a:t>
            </a:r>
            <a:endParaRPr lang="en-US" sz="2800" dirty="0"/>
          </a:p>
        </p:txBody>
      </p:sp>
    </p:spTree>
    <p:extLst>
      <p:ext uri="{BB962C8B-B14F-4D97-AF65-F5344CB8AC3E}">
        <p14:creationId xmlns:p14="http://schemas.microsoft.com/office/powerpoint/2010/main" val="353236961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تطبيق</a:t>
            </a:r>
            <a:endParaRPr lang="en-US" b="1" dirty="0">
              <a:solidFill>
                <a:srgbClr val="FF0000"/>
              </a:solidFill>
            </a:endParaRPr>
          </a:p>
        </p:txBody>
      </p:sp>
      <p:sp>
        <p:nvSpPr>
          <p:cNvPr id="3" name="عنصر نائب للمحتوى 2"/>
          <p:cNvSpPr>
            <a:spLocks noGrp="1"/>
          </p:cNvSpPr>
          <p:nvPr>
            <p:ph idx="1"/>
          </p:nvPr>
        </p:nvSpPr>
        <p:spPr>
          <a:xfrm>
            <a:off x="395536" y="1100628"/>
            <a:ext cx="8496944" cy="3912548"/>
          </a:xfrm>
        </p:spPr>
        <p:txBody>
          <a:bodyPr>
            <a:noAutofit/>
          </a:bodyPr>
          <a:lstStyle/>
          <a:p>
            <a:pPr marL="0" marR="0" algn="r" rtl="1">
              <a:spcBef>
                <a:spcPts val="0"/>
              </a:spcBef>
              <a:spcAft>
                <a:spcPts val="0"/>
              </a:spcAft>
              <a:tabLst>
                <a:tab pos="2254885" algn="l"/>
              </a:tabLst>
            </a:pPr>
            <a:r>
              <a:rPr lang="ar-IQ" sz="2400" dirty="0">
                <a:latin typeface="Times New Roman"/>
                <a:ea typeface="Times New Roman"/>
              </a:rPr>
              <a:t>ب ـ </a:t>
            </a:r>
            <a:r>
              <a:rPr lang="ar-IQ" sz="2400" dirty="0">
                <a:solidFill>
                  <a:srgbClr val="FF0000"/>
                </a:solidFill>
                <a:latin typeface="Times New Roman"/>
                <a:ea typeface="Times New Roman"/>
              </a:rPr>
              <a:t>استمتعتُ بمناظرَ فاتنةٍ وقتَ الغروب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استمتعت : فعل ماض مبني على السكون لاتصاله بتاء الفاعل، والتاء للمتكلم فاعل مبني على الضم في محل رفع</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بمناظرَ : الباء حرف جر (مناظر) مجرور بالباء وعلامة جره الفتحة نيابة عن الكسرة لأنه اسم لا ينصرف لأنه على وزن (مفاعل) صيغة منتهى الجموع</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فاتنة  : نعت (لمناظر) مجرور بالكسرة</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جـ ـ </a:t>
            </a:r>
            <a:r>
              <a:rPr lang="ar-IQ" sz="2400" dirty="0">
                <a:solidFill>
                  <a:srgbClr val="FF0000"/>
                </a:solidFill>
                <a:latin typeface="Times New Roman"/>
                <a:ea typeface="Times New Roman"/>
              </a:rPr>
              <a:t>صليت في مساجد المدينة</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صليت : فعل وفاعل</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في مساجد : (في) حرف جر (مساجد) مجرور بالكسرة لأنه أضيف إلى ما بعده</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المدينة  : مضاف إليه مجرور بالكسرة والجار والمجرور متعلقان بالفعل (صليت).</a:t>
            </a:r>
            <a:endParaRPr lang="en-US" sz="1800" dirty="0">
              <a:latin typeface="Times New Roman"/>
              <a:ea typeface="Times New Roman"/>
            </a:endParaRPr>
          </a:p>
          <a:p>
            <a:pPr marL="0" marR="0" algn="r" rtl="1">
              <a:spcBef>
                <a:spcPts val="0"/>
              </a:spcBef>
              <a:spcAft>
                <a:spcPts val="0"/>
              </a:spcAft>
              <a:tabLst>
                <a:tab pos="2254885" algn="l"/>
              </a:tabLst>
            </a:pPr>
            <a:r>
              <a:rPr lang="ar-IQ" sz="2000" dirty="0">
                <a:latin typeface="Times New Roman"/>
                <a:ea typeface="Times New Roman"/>
              </a:rPr>
              <a:t> </a:t>
            </a:r>
            <a:endParaRPr lang="en-US" dirty="0">
              <a:latin typeface="Times New Roman"/>
              <a:ea typeface="Times New Roman"/>
            </a:endParaRPr>
          </a:p>
          <a:p>
            <a:endParaRPr lang="en-US" sz="2000" dirty="0"/>
          </a:p>
        </p:txBody>
      </p:sp>
    </p:spTree>
    <p:extLst>
      <p:ext uri="{BB962C8B-B14F-4D97-AF65-F5344CB8AC3E}">
        <p14:creationId xmlns:p14="http://schemas.microsoft.com/office/powerpoint/2010/main" val="185554362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تطبيق</a:t>
            </a:r>
            <a:endParaRPr lang="en-US" b="1" dirty="0">
              <a:solidFill>
                <a:srgbClr val="FF0000"/>
              </a:solidFill>
            </a:endParaRPr>
          </a:p>
        </p:txBody>
      </p:sp>
      <p:sp>
        <p:nvSpPr>
          <p:cNvPr id="3" name="عنصر نائب للمحتوى 2"/>
          <p:cNvSpPr>
            <a:spLocks noGrp="1"/>
          </p:cNvSpPr>
          <p:nvPr>
            <p:ph idx="1"/>
          </p:nvPr>
        </p:nvSpPr>
        <p:spPr>
          <a:xfrm>
            <a:off x="467544" y="1052736"/>
            <a:ext cx="8496944" cy="4056564"/>
          </a:xfrm>
        </p:spPr>
        <p:txBody>
          <a:bodyPr>
            <a:noAutofit/>
          </a:bodyPr>
          <a:lstStyle/>
          <a:p>
            <a:pPr marL="0" marR="0" algn="r" rtl="1">
              <a:spcBef>
                <a:spcPts val="0"/>
              </a:spcBef>
              <a:spcAft>
                <a:spcPts val="0"/>
              </a:spcAft>
              <a:tabLst>
                <a:tab pos="2254885" algn="l"/>
              </a:tabLst>
            </a:pPr>
            <a:r>
              <a:rPr lang="ar-IQ" sz="2400" dirty="0">
                <a:latin typeface="Times New Roman"/>
                <a:ea typeface="Times New Roman"/>
              </a:rPr>
              <a:t>بيِّن الكلمة الممنوعة من الصرف في القطعة الآتية واذكر إعرابها :  </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"كانت ليلةً قمراءَ… تلك التي خرجتُ فيها مع أصدقائي إبراهيم وإسماعيل، واتجهنا بالسيارة إلى مكان أرحب في الصحراء القريبة. وجلسنا نسمر ونلهو، ومن حولنا أشجار مرتفعة خضراءَ، تُكسب المكان جلالاً وبهاءً. ثم تناولنا العشاء في هذا المكان. وكنا قد أحضرنا معنا شواءً وحلوى.. وفاكهة كثيرة فأكلنا ما شاء الله أن نأكل، حتى إذا اقترب الفجر رجعنا إلى المدينة بعد تلك الرحلة الجميلة</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endParaRPr lang="ar-IQ" sz="2400" dirty="0" smtClean="0">
              <a:latin typeface="Times New Roman"/>
              <a:ea typeface="Times New Roman"/>
            </a:endParaRPr>
          </a:p>
          <a:p>
            <a:pPr marL="0" marR="0" algn="r" rtl="1">
              <a:spcBef>
                <a:spcPts val="0"/>
              </a:spcBef>
              <a:spcAft>
                <a:spcPts val="0"/>
              </a:spcAft>
              <a:tabLst>
                <a:tab pos="2254885" algn="l"/>
              </a:tabLst>
            </a:pPr>
            <a:r>
              <a:rPr lang="ar-IQ" sz="2400" dirty="0" smtClean="0">
                <a:latin typeface="Times New Roman"/>
                <a:ea typeface="Times New Roman"/>
              </a:rPr>
              <a:t>وقال </a:t>
            </a:r>
            <a:r>
              <a:rPr lang="ar-IQ" sz="2400" dirty="0">
                <a:latin typeface="Times New Roman"/>
                <a:ea typeface="Times New Roman"/>
              </a:rPr>
              <a:t>زهير </a:t>
            </a:r>
            <a:r>
              <a:rPr lang="ar-IQ" sz="2400" dirty="0" smtClean="0">
                <a:latin typeface="Times New Roman"/>
                <a:ea typeface="Times New Roman"/>
              </a:rPr>
              <a:t>:</a:t>
            </a:r>
            <a:endParaRPr lang="en-US" sz="1800" dirty="0">
              <a:latin typeface="Times New Roman"/>
              <a:ea typeface="Times New Roman"/>
            </a:endParaRPr>
          </a:p>
          <a:p>
            <a:pPr marL="0" marR="0" algn="r" rtl="1">
              <a:spcBef>
                <a:spcPts val="0"/>
              </a:spcBef>
              <a:spcAft>
                <a:spcPts val="0"/>
              </a:spcAft>
              <a:tabLst>
                <a:tab pos="2254885" algn="l"/>
              </a:tabLst>
            </a:pPr>
            <a:r>
              <a:rPr lang="ar-IQ" sz="2400" dirty="0">
                <a:latin typeface="Times New Roman"/>
                <a:ea typeface="Times New Roman"/>
              </a:rPr>
              <a:t>     تَبَصَّرْ خَلِيْلِيْ هَلْ تَرَىْ مِنْ ظَعَائِنٍ           تَحمَّلْنَ بالعُلياءِ مِنْ فَوْقِ </a:t>
            </a:r>
            <a:r>
              <a:rPr lang="ar-IQ" sz="2400" dirty="0" err="1" smtClean="0">
                <a:latin typeface="Times New Roman"/>
                <a:ea typeface="Times New Roman"/>
              </a:rPr>
              <a:t>جُرثُمُ</a:t>
            </a:r>
            <a:endParaRPr lang="en-US" sz="1800" dirty="0">
              <a:latin typeface="Times New Roman"/>
              <a:ea typeface="Times New Roman"/>
            </a:endParaRPr>
          </a:p>
          <a:p>
            <a:pPr marL="0" marR="0" algn="r" rtl="1">
              <a:spcBef>
                <a:spcPts val="0"/>
              </a:spcBef>
              <a:spcAft>
                <a:spcPts val="0"/>
              </a:spcAft>
              <a:tabLst>
                <a:tab pos="2254885" algn="l"/>
              </a:tabLst>
            </a:pPr>
            <a:r>
              <a:rPr lang="ar-IQ" sz="2400" dirty="0" smtClean="0">
                <a:latin typeface="Times New Roman"/>
                <a:ea typeface="Times New Roman"/>
              </a:rPr>
              <a:t>في </a:t>
            </a:r>
            <a:r>
              <a:rPr lang="ar-IQ" sz="2400" dirty="0">
                <a:latin typeface="Times New Roman"/>
                <a:ea typeface="Times New Roman"/>
              </a:rPr>
              <a:t>البيت الثاني كلمة كان من حقها أن تُمنع من الصرف لكنها جاءت مصروفة. أين هي؟ ولماذا صُرفت؟.</a:t>
            </a:r>
            <a:endParaRPr lang="en-US" sz="1800" dirty="0">
              <a:effectLst/>
              <a:latin typeface="Times New Roman"/>
              <a:ea typeface="Times New Roman"/>
            </a:endParaRPr>
          </a:p>
        </p:txBody>
      </p:sp>
    </p:spTree>
    <p:extLst>
      <p:ext uri="{BB962C8B-B14F-4D97-AF65-F5344CB8AC3E}">
        <p14:creationId xmlns:p14="http://schemas.microsoft.com/office/powerpoint/2010/main" val="2612922429"/>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ctr"/>
            <a:r>
              <a:rPr lang="ar-IQ" sz="4800" dirty="0" smtClean="0">
                <a:solidFill>
                  <a:srgbClr val="FF0000"/>
                </a:solidFill>
              </a:rPr>
              <a:t>دعائي لكم </a:t>
            </a:r>
            <a:r>
              <a:rPr lang="ar-IQ" sz="4800" smtClean="0">
                <a:solidFill>
                  <a:srgbClr val="FF0000"/>
                </a:solidFill>
              </a:rPr>
              <a:t>بالتوفيق والسداد والنجاح </a:t>
            </a:r>
            <a:endParaRPr lang="ar-IQ" sz="4800" dirty="0" smtClean="0">
              <a:solidFill>
                <a:srgbClr val="FF0000"/>
              </a:solidFill>
            </a:endParaRPr>
          </a:p>
          <a:p>
            <a:pPr algn="ctr"/>
            <a:endParaRPr lang="ar-IQ" sz="4800" dirty="0" smtClean="0">
              <a:solidFill>
                <a:srgbClr val="FF0000"/>
              </a:solidFill>
            </a:endParaRPr>
          </a:p>
          <a:p>
            <a:pPr algn="ctr"/>
            <a:r>
              <a:rPr lang="ar-IQ" sz="4800" dirty="0" smtClean="0">
                <a:solidFill>
                  <a:srgbClr val="FF0000"/>
                </a:solidFill>
              </a:rPr>
              <a:t>انتهى</a:t>
            </a:r>
          </a:p>
          <a:p>
            <a:endParaRPr lang="en-US" dirty="0"/>
          </a:p>
        </p:txBody>
      </p:sp>
    </p:spTree>
    <p:extLst>
      <p:ext uri="{BB962C8B-B14F-4D97-AF65-F5344CB8AC3E}">
        <p14:creationId xmlns:p14="http://schemas.microsoft.com/office/powerpoint/2010/main" val="222677951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IQ" b="1" dirty="0" smtClean="0">
                <a:solidFill>
                  <a:srgbClr val="FF0000"/>
                </a:solidFill>
              </a:rPr>
              <a:t>الاسم أما: </a:t>
            </a:r>
            <a:endParaRPr lang="en-US" b="1" dirty="0">
              <a:solidFill>
                <a:srgbClr val="FF0000"/>
              </a:solidFill>
            </a:endParaRPr>
          </a:p>
        </p:txBody>
      </p:sp>
      <p:sp>
        <p:nvSpPr>
          <p:cNvPr id="5" name="عنصر نائب للنص 4"/>
          <p:cNvSpPr>
            <a:spLocks noGrp="1"/>
          </p:cNvSpPr>
          <p:nvPr>
            <p:ph type="body" idx="1"/>
          </p:nvPr>
        </p:nvSpPr>
        <p:spPr/>
        <p:txBody>
          <a:bodyPr>
            <a:normAutofit/>
          </a:bodyPr>
          <a:lstStyle/>
          <a:p>
            <a:pPr algn="r"/>
            <a:r>
              <a:rPr lang="ar-IQ" dirty="0" smtClean="0"/>
              <a:t>)</a:t>
            </a:r>
            <a:endParaRPr lang="en-US" dirty="0"/>
          </a:p>
        </p:txBody>
      </p:sp>
      <p:sp>
        <p:nvSpPr>
          <p:cNvPr id="6" name="عنصر نائب للمحتوى 5"/>
          <p:cNvSpPr>
            <a:spLocks noGrp="1"/>
          </p:cNvSpPr>
          <p:nvPr>
            <p:ph sz="half" idx="2"/>
          </p:nvPr>
        </p:nvSpPr>
        <p:spPr>
          <a:xfrm>
            <a:off x="819150" y="1628800"/>
            <a:ext cx="3680842" cy="2664296"/>
          </a:xfrm>
          <a:solidFill>
            <a:schemeClr val="accent3">
              <a:lumMod val="20000"/>
              <a:lumOff val="80000"/>
            </a:schemeClr>
          </a:solidFill>
          <a:effectLst>
            <a:innerShdw blurRad="114300">
              <a:prstClr val="black"/>
            </a:innerShdw>
          </a:effectLst>
        </p:spPr>
        <p:txBody>
          <a:bodyPr>
            <a:normAutofit/>
          </a:bodyPr>
          <a:lstStyle/>
          <a:p>
            <a:pPr algn="ctr"/>
            <a:r>
              <a:rPr lang="ar-IQ" dirty="0" smtClean="0"/>
              <a:t>معرب: ويسمى(متمكن</a:t>
            </a:r>
            <a:r>
              <a:rPr lang="ar-IQ" dirty="0"/>
              <a:t>)</a:t>
            </a:r>
            <a:r>
              <a:rPr lang="ar-IQ" dirty="0" smtClean="0"/>
              <a:t> أو لم </a:t>
            </a:r>
            <a:r>
              <a:rPr lang="ar-IQ" dirty="0"/>
              <a:t>يشبه </a:t>
            </a:r>
            <a:r>
              <a:rPr lang="ar-IQ" dirty="0" smtClean="0"/>
              <a:t>الحرف. وينقسم على قسمين:</a:t>
            </a:r>
            <a:endParaRPr lang="ar-IQ" dirty="0"/>
          </a:p>
          <a:p>
            <a:pPr algn="ctr"/>
            <a:r>
              <a:rPr lang="ar-IQ" dirty="0"/>
              <a:t>أحدهما: ما أشبه الفعل ويسمى غير منصرف ومتمكنا غير أمكن.</a:t>
            </a:r>
          </a:p>
          <a:p>
            <a:pPr algn="ctr"/>
            <a:r>
              <a:rPr lang="ar-IQ" dirty="0"/>
              <a:t>والثاني: ما لم يشبه الفعل ويسمى منصرفا ومتمكنا أمكن</a:t>
            </a:r>
            <a:endParaRPr lang="en-US" dirty="0"/>
          </a:p>
        </p:txBody>
      </p:sp>
      <p:sp>
        <p:nvSpPr>
          <p:cNvPr id="8" name="عنصر نائب للمحتوى 7"/>
          <p:cNvSpPr>
            <a:spLocks noGrp="1"/>
          </p:cNvSpPr>
          <p:nvPr>
            <p:ph sz="quarter" idx="4"/>
          </p:nvPr>
        </p:nvSpPr>
        <p:spPr>
          <a:xfrm>
            <a:off x="4700016" y="1628800"/>
            <a:ext cx="3544392" cy="2663256"/>
          </a:xfrm>
          <a:effectLst>
            <a:innerShdw blurRad="114300">
              <a:prstClr val="black"/>
            </a:innerShdw>
          </a:effectLst>
        </p:spPr>
        <p:style>
          <a:lnRef idx="1">
            <a:schemeClr val="accent3"/>
          </a:lnRef>
          <a:fillRef idx="2">
            <a:schemeClr val="accent3"/>
          </a:fillRef>
          <a:effectRef idx="1">
            <a:schemeClr val="accent3"/>
          </a:effectRef>
          <a:fontRef idx="minor">
            <a:schemeClr val="dk1"/>
          </a:fontRef>
        </p:style>
        <p:txBody>
          <a:bodyPr>
            <a:normAutofit/>
          </a:bodyPr>
          <a:lstStyle/>
          <a:p>
            <a:r>
              <a:rPr lang="ar-IQ" dirty="0"/>
              <a:t>مبني: (يسمى غير متمكن) </a:t>
            </a:r>
          </a:p>
          <a:p>
            <a:r>
              <a:rPr lang="ar-IQ" dirty="0"/>
              <a:t>لشبهه الحرف  </a:t>
            </a:r>
            <a:endParaRPr lang="ar-IQ" dirty="0" smtClean="0"/>
          </a:p>
          <a:p>
            <a:r>
              <a:rPr lang="ar-IQ" dirty="0" smtClean="0"/>
              <a:t>يلزم آخره حركة واحدة مثل: سيبويهِ وهؤلاءِ مبنيين على الكسر وحيث مبني على  الضم ...</a:t>
            </a:r>
            <a:endParaRPr lang="ar-IQ" dirty="0"/>
          </a:p>
        </p:txBody>
      </p:sp>
      <p:sp>
        <p:nvSpPr>
          <p:cNvPr id="2" name="مستطيل 1"/>
          <p:cNvSpPr/>
          <p:nvPr/>
        </p:nvSpPr>
        <p:spPr>
          <a:xfrm>
            <a:off x="827584" y="4653135"/>
            <a:ext cx="7344816" cy="1200329"/>
          </a:xfrm>
          <a:prstGeom prst="rect">
            <a:avLst/>
          </a:prstGeom>
          <a:solidFill>
            <a:srgbClr val="FFFF00"/>
          </a:solidFill>
          <a:effectLst>
            <a:glow rad="228600">
              <a:schemeClr val="accent4">
                <a:satMod val="175000"/>
                <a:alpha val="40000"/>
              </a:schemeClr>
            </a:glow>
          </a:effectLst>
        </p:spPr>
        <p:txBody>
          <a:bodyPr wrap="square">
            <a:spAutoFit/>
          </a:bodyPr>
          <a:lstStyle/>
          <a:p>
            <a:pPr lvl="0" algn="ctr"/>
            <a:r>
              <a:rPr lang="ar-IQ" sz="2400" b="1" dirty="0" smtClean="0">
                <a:solidFill>
                  <a:srgbClr val="FF0000"/>
                </a:solidFill>
                <a:latin typeface="Times New Roman"/>
                <a:ea typeface="Times New Roman"/>
              </a:rPr>
              <a:t>يُعرب </a:t>
            </a:r>
            <a:r>
              <a:rPr lang="ar-IQ" sz="2400" b="1" dirty="0">
                <a:solidFill>
                  <a:srgbClr val="FF0000"/>
                </a:solidFill>
                <a:latin typeface="Times New Roman"/>
                <a:ea typeface="Times New Roman"/>
              </a:rPr>
              <a:t>الاسم الممنوع من الصرف رفعاً بالضمة ونصباً بالفتحة.. ويُجر بالفتحة نيابة عن الكسرة ما لم يُضف أو تدخل عليه (ألْ) فإن أضيف أو أُدخلت (ألْ) عليه جُرَّ بالكسرة.</a:t>
            </a:r>
          </a:p>
        </p:txBody>
      </p:sp>
    </p:spTree>
    <p:extLst>
      <p:ext uri="{BB962C8B-B14F-4D97-AF65-F5344CB8AC3E}">
        <p14:creationId xmlns:p14="http://schemas.microsoft.com/office/powerpoint/2010/main" val="9203126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التنوين</a:t>
            </a:r>
            <a:endParaRPr lang="en-US" b="1" dirty="0">
              <a:solidFill>
                <a:srgbClr val="FF0000"/>
              </a:solidFill>
            </a:endParaRPr>
          </a:p>
        </p:txBody>
      </p:sp>
      <p:sp>
        <p:nvSpPr>
          <p:cNvPr id="3" name="عنصر نائب للمحتوى 2"/>
          <p:cNvSpPr>
            <a:spLocks noGrp="1"/>
          </p:cNvSpPr>
          <p:nvPr>
            <p:ph idx="1"/>
          </p:nvPr>
        </p:nvSpPr>
        <p:spPr>
          <a:xfrm>
            <a:off x="251520" y="1100628"/>
            <a:ext cx="8496944" cy="4272588"/>
          </a:xfrm>
          <a:ln>
            <a:solidFill>
              <a:schemeClr val="accent1"/>
            </a:solidFill>
          </a:ln>
        </p:spPr>
        <p:style>
          <a:lnRef idx="1">
            <a:schemeClr val="accent3"/>
          </a:lnRef>
          <a:fillRef idx="2">
            <a:schemeClr val="accent3"/>
          </a:fillRef>
          <a:effectRef idx="1">
            <a:schemeClr val="accent3"/>
          </a:effectRef>
          <a:fontRef idx="minor">
            <a:schemeClr val="dk1"/>
          </a:fontRef>
        </p:style>
        <p:txBody>
          <a:bodyPr>
            <a:normAutofit/>
          </a:bodyPr>
          <a:lstStyle/>
          <a:p>
            <a:pPr marL="0" lvl="0" algn="r" rtl="1">
              <a:spcBef>
                <a:spcPts val="0"/>
              </a:spcBef>
            </a:pPr>
            <a:r>
              <a:rPr lang="ar-IQ" sz="2400" dirty="0" smtClean="0">
                <a:solidFill>
                  <a:srgbClr val="000000"/>
                </a:solidFill>
                <a:latin typeface="Times New Roman"/>
                <a:ea typeface="Times New Roman"/>
              </a:rPr>
              <a:t>التنوين في العربية أنواع منه: تنوين </a:t>
            </a:r>
            <a:r>
              <a:rPr lang="ar-IQ" sz="2400" dirty="0" err="1" smtClean="0">
                <a:solidFill>
                  <a:srgbClr val="000000"/>
                </a:solidFill>
                <a:latin typeface="Times New Roman"/>
                <a:ea typeface="Times New Roman"/>
              </a:rPr>
              <a:t>الأمكنية</a:t>
            </a:r>
            <a:r>
              <a:rPr lang="ar-IQ" sz="2400" dirty="0" smtClean="0">
                <a:solidFill>
                  <a:srgbClr val="000000"/>
                </a:solidFill>
                <a:latin typeface="Times New Roman"/>
                <a:ea typeface="Times New Roman"/>
              </a:rPr>
              <a:t> وتنوين المقابلة وتنوين الترنم وتنوين الغالي وغيرها ... والتنوين المقصود في الاسم غير المنصرف هو تنوين </a:t>
            </a:r>
            <a:r>
              <a:rPr lang="ar-IQ" sz="2400" dirty="0" err="1" smtClean="0">
                <a:solidFill>
                  <a:srgbClr val="000000"/>
                </a:solidFill>
                <a:latin typeface="Times New Roman"/>
                <a:ea typeface="Times New Roman"/>
              </a:rPr>
              <a:t>الأمكنية</a:t>
            </a:r>
            <a:r>
              <a:rPr lang="ar-IQ" sz="2400" dirty="0" smtClean="0">
                <a:solidFill>
                  <a:srgbClr val="000000"/>
                </a:solidFill>
                <a:latin typeface="Times New Roman"/>
                <a:ea typeface="Times New Roman"/>
              </a:rPr>
              <a:t>. </a:t>
            </a:r>
          </a:p>
          <a:p>
            <a:pPr marL="0" lvl="0" algn="r" rtl="1">
              <a:spcBef>
                <a:spcPts val="0"/>
              </a:spcBef>
            </a:pPr>
            <a:r>
              <a:rPr lang="ar-IQ" sz="2400" dirty="0" smtClean="0">
                <a:solidFill>
                  <a:srgbClr val="000000"/>
                </a:solidFill>
                <a:latin typeface="Times New Roman"/>
                <a:ea typeface="Times New Roman"/>
              </a:rPr>
              <a:t>وليس تنوين</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المقابلة: </a:t>
            </a:r>
            <a:r>
              <a:rPr lang="ar-IQ" sz="2400" dirty="0">
                <a:solidFill>
                  <a:srgbClr val="000000"/>
                </a:solidFill>
                <a:latin typeface="Times New Roman"/>
                <a:ea typeface="Times New Roman"/>
              </a:rPr>
              <a:t>وهو تنوين جمع المؤنث </a:t>
            </a:r>
            <a:r>
              <a:rPr lang="ar-IQ" sz="2400" dirty="0" smtClean="0">
                <a:solidFill>
                  <a:srgbClr val="000000"/>
                </a:solidFill>
                <a:latin typeface="Times New Roman"/>
                <a:ea typeface="Times New Roman"/>
              </a:rPr>
              <a:t>السالم الذي يقابل النون في جمع المذكر السالم، </a:t>
            </a:r>
            <a:r>
              <a:rPr lang="ar-IQ" sz="2400" dirty="0">
                <a:solidFill>
                  <a:srgbClr val="000000"/>
                </a:solidFill>
                <a:latin typeface="Times New Roman"/>
                <a:ea typeface="Times New Roman"/>
              </a:rPr>
              <a:t>وهو يصحب غير المنصرف </a:t>
            </a:r>
            <a:r>
              <a:rPr lang="ar-IQ" sz="2400" dirty="0" err="1">
                <a:solidFill>
                  <a:srgbClr val="FF0000"/>
                </a:solidFill>
                <a:latin typeface="Times New Roman"/>
                <a:ea typeface="Times New Roman"/>
              </a:rPr>
              <a:t>كأذرعات</a:t>
            </a:r>
            <a:r>
              <a:rPr lang="ar-IQ" sz="2400" dirty="0">
                <a:solidFill>
                  <a:srgbClr val="FF0000"/>
                </a:solidFill>
                <a:latin typeface="Times New Roman"/>
                <a:ea typeface="Times New Roman"/>
              </a:rPr>
              <a:t> وهندات </a:t>
            </a:r>
            <a:r>
              <a:rPr lang="ar-IQ" sz="2400" dirty="0">
                <a:solidFill>
                  <a:srgbClr val="000000"/>
                </a:solidFill>
                <a:latin typeface="Times New Roman"/>
                <a:ea typeface="Times New Roman"/>
              </a:rPr>
              <a:t>علم امرأة</a:t>
            </a:r>
            <a:r>
              <a:rPr lang="ar-IQ" sz="2400" dirty="0" smtClean="0">
                <a:solidFill>
                  <a:srgbClr val="000000"/>
                </a:solidFill>
                <a:latin typeface="Times New Roman"/>
                <a:ea typeface="Times New Roman"/>
              </a:rPr>
              <a:t>.</a:t>
            </a:r>
            <a:endParaRPr lang="en-US" sz="2400" dirty="0">
              <a:solidFill>
                <a:srgbClr val="000000"/>
              </a:solidFill>
              <a:latin typeface="Times New Roman"/>
              <a:ea typeface="Times New Roman"/>
            </a:endParaRPr>
          </a:p>
          <a:p>
            <a:pPr marL="0" lvl="0" algn="r" rtl="1">
              <a:spcBef>
                <a:spcPts val="0"/>
              </a:spcBef>
            </a:pPr>
            <a:r>
              <a:rPr lang="ar-IQ" sz="2400" dirty="0">
                <a:solidFill>
                  <a:srgbClr val="000000"/>
                </a:solidFill>
                <a:latin typeface="Times New Roman"/>
                <a:ea typeface="Times New Roman"/>
              </a:rPr>
              <a:t>أو </a:t>
            </a:r>
            <a:r>
              <a:rPr lang="ar-IQ" sz="2400" dirty="0" smtClean="0">
                <a:solidFill>
                  <a:srgbClr val="000000"/>
                </a:solidFill>
                <a:latin typeface="Times New Roman"/>
                <a:ea typeface="Times New Roman"/>
              </a:rPr>
              <a:t>تنوين العوض: مثل تنوين </a:t>
            </a:r>
            <a:r>
              <a:rPr lang="ar-IQ" sz="2400" dirty="0">
                <a:solidFill>
                  <a:srgbClr val="FF0000"/>
                </a:solidFill>
                <a:latin typeface="Times New Roman"/>
                <a:ea typeface="Times New Roman"/>
              </a:rPr>
              <a:t>جوار وغواش</a:t>
            </a:r>
            <a:r>
              <a:rPr lang="ar-IQ" sz="2400" dirty="0">
                <a:solidFill>
                  <a:srgbClr val="000000"/>
                </a:solidFill>
                <a:latin typeface="Times New Roman"/>
                <a:ea typeface="Times New Roman"/>
              </a:rPr>
              <a:t> ونحوهما فإنه عوض من الياء والتقدير </a:t>
            </a:r>
            <a:r>
              <a:rPr lang="ar-IQ" sz="2400" dirty="0" err="1">
                <a:solidFill>
                  <a:srgbClr val="000000"/>
                </a:solidFill>
                <a:latin typeface="Times New Roman"/>
                <a:ea typeface="Times New Roman"/>
              </a:rPr>
              <a:t>جوارى</a:t>
            </a:r>
            <a:r>
              <a:rPr lang="ar-IQ" sz="2400" dirty="0">
                <a:solidFill>
                  <a:srgbClr val="000000"/>
                </a:solidFill>
                <a:latin typeface="Times New Roman"/>
                <a:ea typeface="Times New Roman"/>
              </a:rPr>
              <a:t> وغواشي وهو يصحب غير </a:t>
            </a:r>
            <a:r>
              <a:rPr lang="ar-IQ" sz="2400" dirty="0" smtClean="0">
                <a:solidFill>
                  <a:srgbClr val="000000"/>
                </a:solidFill>
                <a:latin typeface="Times New Roman"/>
                <a:ea typeface="Times New Roman"/>
              </a:rPr>
              <a:t>المنصرف.</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وأما </a:t>
            </a:r>
            <a:r>
              <a:rPr lang="ar-IQ" sz="2400" dirty="0">
                <a:solidFill>
                  <a:srgbClr val="000000"/>
                </a:solidFill>
                <a:latin typeface="Times New Roman"/>
                <a:ea typeface="Times New Roman"/>
              </a:rPr>
              <a:t>المنصرف فلا يدخل عليه هذا التنوين</a:t>
            </a:r>
            <a:r>
              <a:rPr lang="ar-IQ" sz="2400" dirty="0" smtClean="0">
                <a:solidFill>
                  <a:srgbClr val="000000"/>
                </a:solidFill>
                <a:latin typeface="Times New Roman"/>
                <a:ea typeface="Times New Roman"/>
              </a:rPr>
              <a:t>.</a:t>
            </a:r>
          </a:p>
          <a:p>
            <a:pPr marL="0" lvl="0" algn="r" rtl="1">
              <a:spcBef>
                <a:spcPts val="0"/>
              </a:spcBef>
            </a:pPr>
            <a:r>
              <a:rPr lang="ar-IQ" sz="2000" dirty="0" smtClean="0">
                <a:solidFill>
                  <a:srgbClr val="000000"/>
                </a:solidFill>
                <a:latin typeface="Times New Roman"/>
                <a:ea typeface="Times New Roman"/>
              </a:rPr>
              <a:t>قال ابن عقيل الشارح: إذا </a:t>
            </a:r>
            <a:r>
              <a:rPr lang="ar-IQ" sz="2000" dirty="0">
                <a:solidFill>
                  <a:srgbClr val="000000"/>
                </a:solidFill>
                <a:latin typeface="Times New Roman"/>
                <a:ea typeface="Times New Roman"/>
              </a:rPr>
              <a:t>كان هذا الجمع </a:t>
            </a:r>
            <a:r>
              <a:rPr lang="ar-IQ" sz="2000" dirty="0" smtClean="0">
                <a:solidFill>
                  <a:srgbClr val="000000"/>
                </a:solidFill>
                <a:latin typeface="Times New Roman"/>
                <a:ea typeface="Times New Roman"/>
              </a:rPr>
              <a:t>المتناهي معتل </a:t>
            </a:r>
            <a:r>
              <a:rPr lang="ar-IQ" sz="2000" dirty="0">
                <a:solidFill>
                  <a:srgbClr val="000000"/>
                </a:solidFill>
                <a:latin typeface="Times New Roman"/>
                <a:ea typeface="Times New Roman"/>
              </a:rPr>
              <a:t>الآخر أجريته في الجر والرفع مجرى المنقوص </a:t>
            </a:r>
            <a:r>
              <a:rPr lang="ar-IQ" sz="2000" dirty="0" smtClean="0">
                <a:solidFill>
                  <a:srgbClr val="000000"/>
                </a:solidFill>
                <a:latin typeface="Times New Roman"/>
                <a:ea typeface="Times New Roman"/>
              </a:rPr>
              <a:t>كسارى </a:t>
            </a:r>
            <a:r>
              <a:rPr lang="ar-IQ" sz="2000" dirty="0">
                <a:solidFill>
                  <a:srgbClr val="000000"/>
                </a:solidFill>
                <a:latin typeface="Times New Roman"/>
                <a:ea typeface="Times New Roman"/>
              </a:rPr>
              <a:t>فتنونه وتقدر رفعه أو جره ويكون التنوين عوضا عن الياء المحذوفة وأما في النصب فتثبت الياء وتحركها بالفتح بغير تنوين فتقول: </a:t>
            </a:r>
            <a:r>
              <a:rPr lang="ar-IQ" sz="2000" dirty="0">
                <a:solidFill>
                  <a:srgbClr val="FF0000"/>
                </a:solidFill>
                <a:latin typeface="Times New Roman"/>
                <a:ea typeface="Times New Roman"/>
              </a:rPr>
              <a:t>هؤلاء جوار وغواش ومررت بجوار</a:t>
            </a:r>
            <a:r>
              <a:rPr lang="ar-IQ" sz="1200" dirty="0">
                <a:solidFill>
                  <a:srgbClr val="FF0000"/>
                </a:solidFill>
                <a:latin typeface="Times New Roman"/>
                <a:ea typeface="Times New Roman"/>
              </a:rPr>
              <a:t> </a:t>
            </a:r>
            <a:r>
              <a:rPr lang="ar-IQ" sz="2000" dirty="0">
                <a:solidFill>
                  <a:srgbClr val="FF0000"/>
                </a:solidFill>
                <a:latin typeface="Times New Roman"/>
                <a:ea typeface="Times New Roman"/>
              </a:rPr>
              <a:t>وغواش</a:t>
            </a:r>
            <a:r>
              <a:rPr lang="ar-IQ" sz="1200" dirty="0">
                <a:solidFill>
                  <a:srgbClr val="FF0000"/>
                </a:solidFill>
                <a:latin typeface="Times New Roman"/>
                <a:ea typeface="Times New Roman"/>
              </a:rPr>
              <a:t> </a:t>
            </a:r>
            <a:r>
              <a:rPr lang="ar-IQ" sz="2000" dirty="0">
                <a:solidFill>
                  <a:srgbClr val="FF0000"/>
                </a:solidFill>
                <a:latin typeface="Times New Roman"/>
                <a:ea typeface="Times New Roman"/>
              </a:rPr>
              <a:t>ورأيت </a:t>
            </a:r>
            <a:r>
              <a:rPr lang="ar-IQ" sz="2000" dirty="0" err="1">
                <a:solidFill>
                  <a:srgbClr val="FF0000"/>
                </a:solidFill>
                <a:latin typeface="Times New Roman"/>
                <a:ea typeface="Times New Roman"/>
              </a:rPr>
              <a:t>جوارى</a:t>
            </a:r>
            <a:r>
              <a:rPr lang="ar-IQ" sz="2000" dirty="0">
                <a:solidFill>
                  <a:srgbClr val="FF0000"/>
                </a:solidFill>
                <a:latin typeface="Times New Roman"/>
                <a:ea typeface="Times New Roman"/>
              </a:rPr>
              <a:t> وغواشي </a:t>
            </a:r>
            <a:r>
              <a:rPr lang="ar-IQ" sz="2000" dirty="0" smtClean="0">
                <a:solidFill>
                  <a:srgbClr val="000000"/>
                </a:solidFill>
                <a:latin typeface="Times New Roman"/>
                <a:ea typeface="Times New Roman"/>
              </a:rPr>
              <a:t>والأصل </a:t>
            </a:r>
            <a:r>
              <a:rPr lang="ar-IQ" sz="2000" dirty="0">
                <a:solidFill>
                  <a:srgbClr val="000000"/>
                </a:solidFill>
                <a:latin typeface="Times New Roman"/>
                <a:ea typeface="Times New Roman"/>
              </a:rPr>
              <a:t>في الجر والرفع </a:t>
            </a:r>
            <a:r>
              <a:rPr lang="ar-IQ" sz="2000" dirty="0" err="1">
                <a:solidFill>
                  <a:srgbClr val="000000"/>
                </a:solidFill>
                <a:latin typeface="Times New Roman"/>
                <a:ea typeface="Times New Roman"/>
              </a:rPr>
              <a:t>جوارى</a:t>
            </a:r>
            <a:r>
              <a:rPr lang="ar-IQ" sz="2000" dirty="0">
                <a:solidFill>
                  <a:srgbClr val="000000"/>
                </a:solidFill>
                <a:latin typeface="Times New Roman"/>
                <a:ea typeface="Times New Roman"/>
              </a:rPr>
              <a:t> وغواشي فحذفت الياء وعوض منها التنوين.</a:t>
            </a:r>
            <a:endParaRPr lang="en-US" sz="1200" dirty="0">
              <a:solidFill>
                <a:srgbClr val="000000"/>
              </a:solidFill>
              <a:latin typeface="Times New Roman"/>
              <a:ea typeface="Times New Roman"/>
            </a:endParaRPr>
          </a:p>
          <a:p>
            <a:pPr marL="0" lvl="0" algn="r" rtl="1">
              <a:spcBef>
                <a:spcPts val="0"/>
              </a:spcBef>
            </a:pPr>
            <a:endParaRPr lang="en-US" sz="2400" dirty="0">
              <a:solidFill>
                <a:srgbClr val="000000"/>
              </a:solidFill>
              <a:latin typeface="Times New Roman"/>
              <a:ea typeface="Times New Roman"/>
            </a:endParaRPr>
          </a:p>
          <a:p>
            <a:pPr marL="0" lvl="0" algn="r" rtl="1">
              <a:spcBef>
                <a:spcPts val="0"/>
              </a:spcBef>
            </a:pPr>
            <a:endParaRPr lang="en-US" sz="1100" dirty="0">
              <a:solidFill>
                <a:srgbClr val="000000"/>
              </a:solidFill>
              <a:latin typeface="Times New Roman"/>
              <a:ea typeface="Times New Roman"/>
            </a:endParaRPr>
          </a:p>
        </p:txBody>
      </p:sp>
    </p:spTree>
    <p:extLst>
      <p:ext uri="{BB962C8B-B14F-4D97-AF65-F5344CB8AC3E}">
        <p14:creationId xmlns:p14="http://schemas.microsoft.com/office/powerpoint/2010/main" val="415192999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خلاصة</a:t>
            </a:r>
            <a:endParaRPr lang="en-US" b="1" dirty="0">
              <a:solidFill>
                <a:srgbClr val="FF0000"/>
              </a:solidFill>
            </a:endParaRPr>
          </a:p>
        </p:txBody>
      </p:sp>
      <p:sp>
        <p:nvSpPr>
          <p:cNvPr id="3" name="عنصر نائب للمحتوى 2"/>
          <p:cNvSpPr>
            <a:spLocks noGrp="1"/>
          </p:cNvSpPr>
          <p:nvPr>
            <p:ph idx="1"/>
          </p:nvPr>
        </p:nvSpPr>
        <p:spPr>
          <a:xfrm>
            <a:off x="251520" y="1100628"/>
            <a:ext cx="8712968" cy="5064676"/>
          </a:xfrm>
        </p:spPr>
        <p:txBody>
          <a:bodyPr>
            <a:noAutofit/>
          </a:bodyPr>
          <a:lstStyle/>
          <a:p>
            <a:pPr marL="0" lvl="0" algn="r" rtl="1">
              <a:spcBef>
                <a:spcPts val="0"/>
              </a:spcBef>
              <a:tabLst>
                <a:tab pos="2254885" algn="l"/>
              </a:tabLst>
            </a:pPr>
            <a:r>
              <a:rPr lang="ar-IQ" sz="2400" dirty="0" smtClean="0">
                <a:solidFill>
                  <a:srgbClr val="000000"/>
                </a:solidFill>
                <a:latin typeface="Times New Roman"/>
                <a:ea typeface="Times New Roman"/>
              </a:rPr>
              <a:t>يُمنع </a:t>
            </a:r>
            <a:r>
              <a:rPr lang="ar-IQ" sz="2400" dirty="0">
                <a:solidFill>
                  <a:srgbClr val="000000"/>
                </a:solidFill>
                <a:latin typeface="Times New Roman"/>
                <a:ea typeface="Times New Roman"/>
              </a:rPr>
              <a:t>الاسم من الصرف إذا وُجد فيه علتان </a:t>
            </a:r>
            <a:r>
              <a:rPr lang="ar-IQ" sz="2400" dirty="0" smtClean="0">
                <a:solidFill>
                  <a:srgbClr val="000000"/>
                </a:solidFill>
                <a:latin typeface="Times New Roman"/>
                <a:ea typeface="Times New Roman"/>
              </a:rPr>
              <a:t>أو علةٌ </a:t>
            </a:r>
            <a:r>
              <a:rPr lang="ar-IQ" sz="2400" dirty="0">
                <a:solidFill>
                  <a:srgbClr val="000000"/>
                </a:solidFill>
                <a:latin typeface="Times New Roman"/>
                <a:ea typeface="Times New Roman"/>
              </a:rPr>
              <a:t>واحدة تقوم مقام العلتين.</a:t>
            </a:r>
          </a:p>
          <a:p>
            <a:pPr marL="0" lvl="0" algn="r" rtl="1">
              <a:spcBef>
                <a:spcPts val="0"/>
              </a:spcBef>
              <a:tabLst>
                <a:tab pos="2254885" algn="l"/>
              </a:tabLst>
            </a:pPr>
            <a:r>
              <a:rPr lang="ar-IQ" sz="2400" dirty="0">
                <a:solidFill>
                  <a:srgbClr val="000000"/>
                </a:solidFill>
                <a:latin typeface="Times New Roman"/>
                <a:ea typeface="Times New Roman"/>
              </a:rPr>
              <a:t>أ   ـ   فما يَمنع مع العلمية ستُّ علل هي: زيادة الألف والنون، العدل، العجمة، التركيب المزجي، وزن الفعل، التأنيث.</a:t>
            </a:r>
            <a:endParaRPr lang="en-US" sz="1800" dirty="0">
              <a:solidFill>
                <a:srgbClr val="000000"/>
              </a:solidFill>
              <a:latin typeface="Times New Roman"/>
              <a:ea typeface="Times New Roman"/>
            </a:endParaRPr>
          </a:p>
          <a:p>
            <a:pPr marL="0" lvl="0" algn="r" rtl="1">
              <a:spcBef>
                <a:spcPts val="0"/>
              </a:spcBef>
              <a:tabLst>
                <a:tab pos="2254885" algn="l"/>
              </a:tabLst>
            </a:pPr>
            <a:r>
              <a:rPr lang="ar-IQ" sz="2400" dirty="0">
                <a:solidFill>
                  <a:srgbClr val="000000"/>
                </a:solidFill>
                <a:latin typeface="Times New Roman"/>
                <a:ea typeface="Times New Roman"/>
              </a:rPr>
              <a:t>ب   ـ  وما يَمنعْ من الصرف مع الوصفية: ثَلاثُ علل هي: زيادة الألف والنون، العدل، وزن الفعل.</a:t>
            </a:r>
            <a:endParaRPr lang="en-US" sz="1800" dirty="0">
              <a:solidFill>
                <a:srgbClr val="000000"/>
              </a:solidFill>
              <a:latin typeface="Times New Roman"/>
              <a:ea typeface="Times New Roman"/>
            </a:endParaRPr>
          </a:p>
          <a:p>
            <a:pPr marL="0" lvl="0" algn="r" rtl="1">
              <a:spcBef>
                <a:spcPts val="0"/>
              </a:spcBef>
              <a:tabLst>
                <a:tab pos="2254885" algn="l"/>
              </a:tabLst>
            </a:pPr>
            <a:r>
              <a:rPr lang="ar-IQ" sz="2400" dirty="0">
                <a:solidFill>
                  <a:srgbClr val="000000"/>
                </a:solidFill>
                <a:latin typeface="Times New Roman"/>
                <a:ea typeface="Times New Roman"/>
              </a:rPr>
              <a:t>جـ ـ وما يستقل بمنع الصرف ما وُجد فيه علة واحدة</a:t>
            </a:r>
            <a:r>
              <a:rPr lang="ar-IQ" sz="1800" dirty="0">
                <a:solidFill>
                  <a:srgbClr val="000000"/>
                </a:solidFill>
                <a:latin typeface="Times New Roman"/>
                <a:ea typeface="Times New Roman"/>
              </a:rPr>
              <a:t> </a:t>
            </a:r>
            <a:r>
              <a:rPr lang="ar-IQ" sz="2400" dirty="0">
                <a:solidFill>
                  <a:srgbClr val="000000"/>
                </a:solidFill>
                <a:latin typeface="Times New Roman"/>
                <a:ea typeface="Times New Roman"/>
              </a:rPr>
              <a:t>تقوم مقام العلتين وذلك هو: ما خُتم بألفي التأنيث الممدودة أو المقصورة، أو ما كان على وزن (مَفَاعيل أو مَفَاعِل) وهما صيغة منتهى الجموع</a:t>
            </a:r>
            <a:r>
              <a:rPr lang="ar-IQ" sz="2400" dirty="0" smtClean="0">
                <a:solidFill>
                  <a:srgbClr val="000000"/>
                </a:solidFill>
                <a:latin typeface="Times New Roman"/>
                <a:ea typeface="Times New Roman"/>
              </a:rPr>
              <a:t>.</a:t>
            </a:r>
          </a:p>
          <a:p>
            <a:pPr marL="0" lvl="0" algn="r" rtl="1">
              <a:spcBef>
                <a:spcPts val="0"/>
              </a:spcBef>
            </a:pPr>
            <a:r>
              <a:rPr lang="ar-IQ" sz="2000" dirty="0" smtClean="0">
                <a:solidFill>
                  <a:srgbClr val="000000"/>
                </a:solidFill>
                <a:latin typeface="Times New Roman"/>
                <a:ea typeface="Times New Roman"/>
              </a:rPr>
              <a:t>المجموع احدى </a:t>
            </a:r>
            <a:r>
              <a:rPr lang="ar-IQ" sz="2000" dirty="0">
                <a:solidFill>
                  <a:srgbClr val="000000"/>
                </a:solidFill>
                <a:latin typeface="Times New Roman"/>
                <a:ea typeface="Times New Roman"/>
              </a:rPr>
              <a:t>عشرة علة: </a:t>
            </a:r>
            <a:r>
              <a:rPr lang="ar-IQ" sz="2000" dirty="0" smtClean="0">
                <a:solidFill>
                  <a:srgbClr val="000000"/>
                </a:solidFill>
                <a:latin typeface="Times New Roman"/>
                <a:ea typeface="Times New Roman"/>
              </a:rPr>
              <a:t>تسع علل منها. </a:t>
            </a:r>
            <a:r>
              <a:rPr lang="ar-IQ" sz="2000" dirty="0">
                <a:solidFill>
                  <a:srgbClr val="000000"/>
                </a:solidFill>
                <a:latin typeface="Times New Roman"/>
                <a:ea typeface="Times New Roman"/>
              </a:rPr>
              <a:t>يجب أن تجتمع </a:t>
            </a:r>
            <a:r>
              <a:rPr lang="ar-IQ" sz="2000" dirty="0" smtClean="0">
                <a:solidFill>
                  <a:srgbClr val="000000"/>
                </a:solidFill>
                <a:latin typeface="Times New Roman"/>
                <a:ea typeface="Times New Roman"/>
              </a:rPr>
              <a:t>كل واحدة مع العلمية </a:t>
            </a:r>
            <a:r>
              <a:rPr lang="ar-IQ" sz="2000" dirty="0">
                <a:solidFill>
                  <a:srgbClr val="000000"/>
                </a:solidFill>
                <a:latin typeface="Times New Roman"/>
                <a:ea typeface="Times New Roman"/>
              </a:rPr>
              <a:t>والأخرى الوصفية </a:t>
            </a:r>
            <a:r>
              <a:rPr lang="ar-IQ" sz="2000" dirty="0" smtClean="0">
                <a:solidFill>
                  <a:srgbClr val="000000"/>
                </a:solidFill>
                <a:latin typeface="Times New Roman"/>
                <a:ea typeface="Times New Roman"/>
              </a:rPr>
              <a:t>ليمنع </a:t>
            </a:r>
            <a:r>
              <a:rPr lang="ar-IQ" sz="2000" dirty="0">
                <a:solidFill>
                  <a:srgbClr val="000000"/>
                </a:solidFill>
                <a:latin typeface="Times New Roman"/>
                <a:ea typeface="Times New Roman"/>
              </a:rPr>
              <a:t>الاسم من الصرف. </a:t>
            </a:r>
            <a:r>
              <a:rPr lang="ar-IQ" sz="2000" dirty="0" smtClean="0">
                <a:solidFill>
                  <a:srgbClr val="000000"/>
                </a:solidFill>
                <a:latin typeface="Times New Roman"/>
                <a:ea typeface="Times New Roman"/>
              </a:rPr>
              <a:t>وهي:</a:t>
            </a:r>
          </a:p>
          <a:p>
            <a:pPr marL="0" lvl="0" algn="r" rtl="1">
              <a:spcBef>
                <a:spcPts val="0"/>
              </a:spcBef>
            </a:pPr>
            <a:r>
              <a:rPr lang="ar-IQ" sz="2000" dirty="0">
                <a:solidFill>
                  <a:srgbClr val="000000"/>
                </a:solidFill>
                <a:latin typeface="Times New Roman"/>
                <a:ea typeface="Times New Roman"/>
              </a:rPr>
              <a:t> </a:t>
            </a:r>
            <a:r>
              <a:rPr lang="ar-IQ" sz="2000" dirty="0" smtClean="0">
                <a:solidFill>
                  <a:srgbClr val="000000"/>
                </a:solidFill>
                <a:latin typeface="Times New Roman"/>
                <a:ea typeface="Times New Roman"/>
              </a:rPr>
              <a:t>       </a:t>
            </a:r>
            <a:r>
              <a:rPr lang="ar-IQ" sz="2000" dirty="0" smtClean="0">
                <a:solidFill>
                  <a:srgbClr val="FF0000"/>
                </a:solidFill>
                <a:latin typeface="Times New Roman"/>
                <a:ea typeface="Times New Roman"/>
              </a:rPr>
              <a:t>التركيب وزيادة </a:t>
            </a:r>
            <a:r>
              <a:rPr lang="ar-IQ" sz="2000" dirty="0">
                <a:solidFill>
                  <a:srgbClr val="FF0000"/>
                </a:solidFill>
                <a:latin typeface="Times New Roman"/>
                <a:ea typeface="Times New Roman"/>
              </a:rPr>
              <a:t>الألف والنون </a:t>
            </a:r>
            <a:r>
              <a:rPr lang="ar-IQ" sz="2000" dirty="0" smtClean="0">
                <a:solidFill>
                  <a:srgbClr val="FF0000"/>
                </a:solidFill>
                <a:latin typeface="Times New Roman"/>
                <a:ea typeface="Times New Roman"/>
              </a:rPr>
              <a:t>والتأنيث والعجمة ووزن </a:t>
            </a:r>
            <a:r>
              <a:rPr lang="ar-IQ" sz="2000" dirty="0">
                <a:solidFill>
                  <a:srgbClr val="FF0000"/>
                </a:solidFill>
                <a:latin typeface="Times New Roman"/>
                <a:ea typeface="Times New Roman"/>
              </a:rPr>
              <a:t>الفعل </a:t>
            </a:r>
            <a:r>
              <a:rPr lang="ar-IQ" sz="2000" dirty="0" smtClean="0">
                <a:solidFill>
                  <a:srgbClr val="FF0000"/>
                </a:solidFill>
                <a:latin typeface="Times New Roman"/>
                <a:ea typeface="Times New Roman"/>
              </a:rPr>
              <a:t>وألف </a:t>
            </a:r>
            <a:r>
              <a:rPr lang="ar-IQ" sz="2000" dirty="0">
                <a:solidFill>
                  <a:srgbClr val="FF0000"/>
                </a:solidFill>
                <a:latin typeface="Times New Roman"/>
                <a:ea typeface="Times New Roman"/>
              </a:rPr>
              <a:t>الإلحاق المقصورة </a:t>
            </a:r>
            <a:r>
              <a:rPr lang="ar-IQ" sz="2000" dirty="0" smtClean="0">
                <a:solidFill>
                  <a:srgbClr val="FF0000"/>
                </a:solidFill>
                <a:latin typeface="Times New Roman"/>
                <a:ea typeface="Times New Roman"/>
              </a:rPr>
              <a:t>والعدل.</a:t>
            </a:r>
          </a:p>
          <a:p>
            <a:pPr marL="0" lvl="0" algn="r" rtl="1">
              <a:spcBef>
                <a:spcPts val="0"/>
              </a:spcBef>
              <a:tabLst>
                <a:tab pos="2254885" algn="l"/>
              </a:tabLst>
            </a:pPr>
            <a:endParaRPr lang="ar-IQ" sz="2000" dirty="0" smtClean="0">
              <a:solidFill>
                <a:schemeClr val="bg1"/>
              </a:solidFill>
              <a:latin typeface="Times New Roman"/>
              <a:ea typeface="Times New Roman"/>
            </a:endParaRPr>
          </a:p>
          <a:p>
            <a:pPr marL="0" lvl="0" algn="ctr" rtl="1">
              <a:spcBef>
                <a:spcPts val="0"/>
              </a:spcBef>
              <a:tabLst>
                <a:tab pos="2254885" algn="l"/>
              </a:tabLst>
            </a:pPr>
            <a:r>
              <a:rPr lang="ar-IQ" sz="2000" dirty="0" smtClean="0">
                <a:solidFill>
                  <a:schemeClr val="bg1"/>
                </a:solidFill>
                <a:latin typeface="Times New Roman"/>
                <a:ea typeface="Times New Roman"/>
              </a:rPr>
              <a:t>الخلاصة</a:t>
            </a:r>
            <a:r>
              <a:rPr lang="ar-IQ" sz="2000" dirty="0">
                <a:solidFill>
                  <a:schemeClr val="bg1"/>
                </a:solidFill>
                <a:latin typeface="Times New Roman"/>
                <a:ea typeface="Times New Roman"/>
              </a:rPr>
              <a:t>:  أن الوصفية تمنع مع ثلاث علل هي (زيادة الألف والنون، العدل، وزن الفعل). </a:t>
            </a:r>
          </a:p>
          <a:p>
            <a:pPr marL="0" lvl="0" algn="ctr" rtl="1">
              <a:spcBef>
                <a:spcPts val="0"/>
              </a:spcBef>
              <a:tabLst>
                <a:tab pos="2254885" algn="l"/>
              </a:tabLst>
            </a:pPr>
            <a:r>
              <a:rPr lang="ar-IQ" sz="2000" dirty="0">
                <a:solidFill>
                  <a:schemeClr val="bg1"/>
                </a:solidFill>
                <a:latin typeface="Times New Roman"/>
                <a:ea typeface="Times New Roman"/>
              </a:rPr>
              <a:t>فإذا ضممتها إلى ما يمنع مع العلمية وهي ست علل.. تبين لك أن علل الممنوع من الصرف تسعة، ست مع العلمية، وثلاث مع الوصفية.</a:t>
            </a:r>
            <a:endParaRPr lang="en-US" dirty="0">
              <a:solidFill>
                <a:schemeClr val="bg1"/>
              </a:solidFill>
              <a:latin typeface="Times New Roman"/>
              <a:ea typeface="Times New Roman"/>
            </a:endParaRPr>
          </a:p>
          <a:p>
            <a:pPr marL="0" lvl="0" algn="r" rtl="1">
              <a:spcBef>
                <a:spcPts val="0"/>
              </a:spcBef>
            </a:pPr>
            <a:endParaRPr lang="ar-IQ" sz="2000" dirty="0">
              <a:solidFill>
                <a:srgbClr val="FF0000"/>
              </a:solidFill>
              <a:latin typeface="Times New Roman"/>
              <a:ea typeface="Times New Roman"/>
            </a:endParaRPr>
          </a:p>
          <a:p>
            <a:pPr marL="0" lvl="0" algn="r" rtl="1">
              <a:spcBef>
                <a:spcPts val="0"/>
              </a:spcBef>
              <a:tabLst>
                <a:tab pos="2254885" algn="l"/>
              </a:tabLst>
            </a:pPr>
            <a:endParaRPr lang="en-US" sz="2000" dirty="0">
              <a:solidFill>
                <a:srgbClr val="000000"/>
              </a:solidFill>
              <a:latin typeface="Times New Roman"/>
              <a:ea typeface="Times New Roman"/>
            </a:endParaRPr>
          </a:p>
        </p:txBody>
      </p:sp>
    </p:spTree>
    <p:extLst>
      <p:ext uri="{BB962C8B-B14F-4D97-AF65-F5344CB8AC3E}">
        <p14:creationId xmlns:p14="http://schemas.microsoft.com/office/powerpoint/2010/main" val="97771107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ng-Yahya\Desktop\علل الصر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024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17465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العلة التي تقوم مقام علتين</a:t>
            </a:r>
            <a:endParaRPr lang="en-US" b="1" dirty="0">
              <a:solidFill>
                <a:srgbClr val="FF0000"/>
              </a:solidFill>
            </a:endParaRPr>
          </a:p>
        </p:txBody>
      </p:sp>
      <p:sp>
        <p:nvSpPr>
          <p:cNvPr id="3" name="عنصر نائب للمحتوى 2"/>
          <p:cNvSpPr>
            <a:spLocks noGrp="1"/>
          </p:cNvSpPr>
          <p:nvPr>
            <p:ph idx="1"/>
          </p:nvPr>
        </p:nvSpPr>
        <p:spPr>
          <a:xfrm>
            <a:off x="395536" y="1100628"/>
            <a:ext cx="8208912" cy="4200580"/>
          </a:xfrm>
        </p:spPr>
        <p:txBody>
          <a:bodyPr>
            <a:noAutofit/>
          </a:bodyPr>
          <a:lstStyle/>
          <a:p>
            <a:pPr marL="0" lvl="0" algn="r" rtl="1">
              <a:spcBef>
                <a:spcPts val="0"/>
              </a:spcBef>
            </a:pPr>
            <a:r>
              <a:rPr lang="ar-IQ" sz="2400" dirty="0" smtClean="0">
                <a:latin typeface="Times New Roman"/>
                <a:ea typeface="Times New Roman"/>
              </a:rPr>
              <a:t>أحدهما: </a:t>
            </a:r>
            <a:r>
              <a:rPr lang="ar-IQ" sz="2400" dirty="0">
                <a:latin typeface="Times New Roman"/>
                <a:ea typeface="Times New Roman"/>
              </a:rPr>
              <a:t>ألف التأنيث مقصورة كانت كحبلى أو ممدودة </a:t>
            </a:r>
            <a:r>
              <a:rPr lang="ar-IQ" sz="2400" dirty="0" smtClean="0">
                <a:latin typeface="Times New Roman"/>
                <a:ea typeface="Times New Roman"/>
              </a:rPr>
              <a:t>كحمراء</a:t>
            </a:r>
            <a:r>
              <a:rPr lang="ar-IQ" sz="2400" dirty="0">
                <a:latin typeface="Times New Roman"/>
                <a:ea typeface="Times New Roman"/>
              </a:rPr>
              <a:t>. علما كان ما هي فيه ك </a:t>
            </a:r>
            <a:r>
              <a:rPr lang="ar-IQ" sz="2400" dirty="0" err="1">
                <a:latin typeface="Times New Roman"/>
                <a:ea typeface="Times New Roman"/>
              </a:rPr>
              <a:t>زكرياء</a:t>
            </a:r>
            <a:r>
              <a:rPr lang="ar-IQ" sz="2400" dirty="0">
                <a:latin typeface="Times New Roman"/>
                <a:ea typeface="Times New Roman"/>
              </a:rPr>
              <a:t> أو غير علم كما مثل.</a:t>
            </a:r>
            <a:endParaRPr lang="ar-IQ" sz="2400" dirty="0" smtClean="0">
              <a:latin typeface="Times New Roman"/>
              <a:ea typeface="Times New Roman"/>
            </a:endParaRPr>
          </a:p>
          <a:p>
            <a:pPr marL="0" lvl="0" algn="r" rtl="1">
              <a:spcBef>
                <a:spcPts val="0"/>
              </a:spcBef>
            </a:pPr>
            <a:r>
              <a:rPr lang="ar-IQ" sz="2400" dirty="0" smtClean="0">
                <a:latin typeface="Times New Roman"/>
                <a:ea typeface="Times New Roman"/>
              </a:rPr>
              <a:t> والثانية: الجمع المتناهي و</a:t>
            </a:r>
            <a:r>
              <a:rPr lang="ar-IQ" sz="2400" dirty="0" smtClean="0">
                <a:solidFill>
                  <a:srgbClr val="000000"/>
                </a:solidFill>
                <a:latin typeface="Times New Roman"/>
                <a:ea typeface="Times New Roman"/>
              </a:rPr>
              <a:t>هو: كل جمع بعد ألف تكسيره حرفان أو ثلاثة أوسطها ساكن نحو مساجد ومصابيح وإن لم يكن في أوله ميم فيدخل ضوارب وقناديل في ذلك فإن تحرك الثاني صرف نحو صياقلة.</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وما </a:t>
            </a:r>
            <a:r>
              <a:rPr lang="ar-IQ" sz="2400" dirty="0">
                <a:solidFill>
                  <a:srgbClr val="000000"/>
                </a:solidFill>
                <a:latin typeface="Times New Roman"/>
                <a:ea typeface="Times New Roman"/>
              </a:rPr>
              <a:t>كانت صيغته كصيغة منتهى الجموع كسراويل امتنع من الصرف لشبهه به وزعم بعضهم أنه يجوز فيه الصرف </a:t>
            </a:r>
            <a:r>
              <a:rPr lang="ar-IQ" sz="2400" dirty="0" smtClean="0">
                <a:solidFill>
                  <a:srgbClr val="000000"/>
                </a:solidFill>
                <a:latin typeface="Times New Roman"/>
                <a:ea typeface="Times New Roman"/>
              </a:rPr>
              <a:t>وتركه. وإذا </a:t>
            </a:r>
            <a:r>
              <a:rPr lang="ar-IQ" sz="2400" dirty="0">
                <a:solidFill>
                  <a:srgbClr val="000000"/>
                </a:solidFill>
                <a:latin typeface="Times New Roman"/>
                <a:ea typeface="Times New Roman"/>
              </a:rPr>
              <a:t>سمى بالجمع </a:t>
            </a:r>
            <a:r>
              <a:rPr lang="ar-IQ" sz="2400" dirty="0" err="1">
                <a:solidFill>
                  <a:srgbClr val="000000"/>
                </a:solidFill>
                <a:latin typeface="Times New Roman"/>
                <a:ea typeface="Times New Roman"/>
              </a:rPr>
              <a:t>المتناهى</a:t>
            </a:r>
            <a:r>
              <a:rPr lang="ar-IQ" sz="2400" dirty="0">
                <a:solidFill>
                  <a:srgbClr val="000000"/>
                </a:solidFill>
                <a:latin typeface="Times New Roman"/>
                <a:ea typeface="Times New Roman"/>
              </a:rPr>
              <a:t> أو بما ألحق به لكونه على زنته كشراحيل فإنه يمنع من الصرف للعلمية وشبه العجمة لأن هذا ليس في الآحاد العربية ما هو على زنته فتقول فيمن اسمه مساجد أو مصابيح أو سراويل هذا مساجد ورأيت مساجد ومررت بمساجد وكذا البواقي</a:t>
            </a:r>
            <a:r>
              <a:rPr lang="ar-IQ" sz="2400" dirty="0" smtClean="0">
                <a:solidFill>
                  <a:srgbClr val="000000"/>
                </a:solidFill>
                <a:latin typeface="Times New Roman"/>
                <a:ea typeface="Times New Roman"/>
              </a:rPr>
              <a:t>.</a:t>
            </a:r>
            <a:endParaRPr lang="ar-IQ" sz="2400" dirty="0" smtClean="0">
              <a:latin typeface="Times New Roman"/>
              <a:ea typeface="Times New Roman"/>
            </a:endParaRPr>
          </a:p>
          <a:p>
            <a:pPr marL="0" marR="0" algn="r" rtl="1">
              <a:spcBef>
                <a:spcPts val="0"/>
              </a:spcBef>
              <a:spcAft>
                <a:spcPts val="0"/>
              </a:spcAft>
            </a:pPr>
            <a:endParaRPr lang="ar-IQ" sz="2400" dirty="0" smtClean="0">
              <a:latin typeface="Times New Roman"/>
              <a:ea typeface="Times New Roman"/>
            </a:endParaRPr>
          </a:p>
          <a:p>
            <a:pPr marL="0" marR="0" algn="r" rtl="1">
              <a:spcBef>
                <a:spcPts val="0"/>
              </a:spcBef>
              <a:spcAft>
                <a:spcPts val="0"/>
              </a:spcAft>
            </a:pPr>
            <a:endParaRPr lang="en-US" sz="1800" dirty="0">
              <a:effectLst/>
              <a:latin typeface="Times New Roman"/>
              <a:ea typeface="Times New Roman"/>
            </a:endParaRPr>
          </a:p>
        </p:txBody>
      </p:sp>
    </p:spTree>
    <p:extLst>
      <p:ext uri="{BB962C8B-B14F-4D97-AF65-F5344CB8AC3E}">
        <p14:creationId xmlns:p14="http://schemas.microsoft.com/office/powerpoint/2010/main" val="308492823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الوصف</a:t>
            </a:r>
            <a:endParaRPr lang="en-US" b="1" dirty="0">
              <a:solidFill>
                <a:srgbClr val="FF0000"/>
              </a:solidFill>
            </a:endParaRPr>
          </a:p>
        </p:txBody>
      </p:sp>
      <p:sp>
        <p:nvSpPr>
          <p:cNvPr id="3" name="عنصر نائب للمحتوى 2"/>
          <p:cNvSpPr>
            <a:spLocks noGrp="1"/>
          </p:cNvSpPr>
          <p:nvPr>
            <p:ph idx="1"/>
          </p:nvPr>
        </p:nvSpPr>
        <p:spPr>
          <a:xfrm>
            <a:off x="323528" y="836712"/>
            <a:ext cx="8496944" cy="4032448"/>
          </a:xfrm>
        </p:spPr>
        <p:txBody>
          <a:bodyPr>
            <a:normAutofit/>
          </a:bodyPr>
          <a:lstStyle/>
          <a:p>
            <a:pPr marL="0" lvl="0" algn="r" rtl="1">
              <a:spcBef>
                <a:spcPts val="0"/>
              </a:spcBef>
            </a:pPr>
            <a:r>
              <a:rPr lang="ar-IQ" sz="2800" dirty="0" smtClean="0">
                <a:latin typeface="Times New Roman"/>
                <a:ea typeface="Times New Roman"/>
              </a:rPr>
              <a:t> </a:t>
            </a:r>
            <a:r>
              <a:rPr lang="ar-IQ" sz="2800" dirty="0">
                <a:latin typeface="Times New Roman"/>
                <a:ea typeface="Times New Roman"/>
              </a:rPr>
              <a:t>الصفة تمنع مع الألف والنون الزائدتين ومع وزن الفعل ومع </a:t>
            </a:r>
            <a:r>
              <a:rPr lang="ar-IQ" sz="2800" dirty="0" smtClean="0">
                <a:latin typeface="Times New Roman"/>
                <a:ea typeface="Times New Roman"/>
              </a:rPr>
              <a:t>العدل:</a:t>
            </a:r>
          </a:p>
          <a:p>
            <a:pPr marL="0" lvl="0" algn="r" rtl="1">
              <a:spcBef>
                <a:spcPts val="0"/>
              </a:spcBef>
            </a:pPr>
            <a:endParaRPr lang="ar-IQ" sz="2800" dirty="0">
              <a:latin typeface="Times New Roman"/>
              <a:ea typeface="Times New Roman"/>
            </a:endParaRPr>
          </a:p>
          <a:p>
            <a:pPr marL="0" lvl="0" algn="r" rtl="1">
              <a:spcBef>
                <a:spcPts val="0"/>
              </a:spcBef>
            </a:pPr>
            <a:r>
              <a:rPr lang="ar-IQ" sz="2400" dirty="0" smtClean="0">
                <a:solidFill>
                  <a:srgbClr val="000000"/>
                </a:solidFill>
                <a:latin typeface="Times New Roman"/>
                <a:ea typeface="Times New Roman"/>
              </a:rPr>
              <a:t>    1- للصفة </a:t>
            </a:r>
            <a:r>
              <a:rPr lang="ar-IQ" sz="2400" dirty="0">
                <a:solidFill>
                  <a:srgbClr val="000000"/>
                </a:solidFill>
                <a:latin typeface="Times New Roman"/>
                <a:ea typeface="Times New Roman"/>
              </a:rPr>
              <a:t>وزيادة الألف والنون بشرط أن لا يكون المؤنث في ذلك مختوما بتاء التأنيث وذلك نحو سكران وعطشان وغضبان فتقول </a:t>
            </a:r>
            <a:r>
              <a:rPr lang="ar-IQ" sz="2400" dirty="0">
                <a:solidFill>
                  <a:srgbClr val="FF0000"/>
                </a:solidFill>
                <a:latin typeface="Times New Roman"/>
                <a:ea typeface="Times New Roman"/>
              </a:rPr>
              <a:t>هذا </a:t>
            </a:r>
            <a:r>
              <a:rPr lang="ar-IQ" sz="2400" dirty="0" smtClean="0">
                <a:solidFill>
                  <a:srgbClr val="FF0000"/>
                </a:solidFill>
                <a:latin typeface="Times New Roman"/>
                <a:ea typeface="Times New Roman"/>
              </a:rPr>
              <a:t>سكرانُ </a:t>
            </a:r>
            <a:r>
              <a:rPr lang="ar-IQ" sz="2400" dirty="0">
                <a:solidFill>
                  <a:srgbClr val="FF0000"/>
                </a:solidFill>
                <a:latin typeface="Times New Roman"/>
                <a:ea typeface="Times New Roman"/>
              </a:rPr>
              <a:t>ورأيت </a:t>
            </a:r>
            <a:r>
              <a:rPr lang="ar-IQ" sz="2400" dirty="0" smtClean="0">
                <a:solidFill>
                  <a:srgbClr val="FF0000"/>
                </a:solidFill>
                <a:latin typeface="Times New Roman"/>
                <a:ea typeface="Times New Roman"/>
              </a:rPr>
              <a:t>سكرانَ </a:t>
            </a:r>
            <a:r>
              <a:rPr lang="ar-IQ" sz="2400" dirty="0">
                <a:solidFill>
                  <a:srgbClr val="FF0000"/>
                </a:solidFill>
                <a:latin typeface="Times New Roman"/>
                <a:ea typeface="Times New Roman"/>
              </a:rPr>
              <a:t>ومررت </a:t>
            </a:r>
            <a:r>
              <a:rPr lang="ar-IQ" sz="2400" dirty="0" smtClean="0">
                <a:solidFill>
                  <a:srgbClr val="FF0000"/>
                </a:solidFill>
                <a:latin typeface="Times New Roman"/>
                <a:ea typeface="Times New Roman"/>
              </a:rPr>
              <a:t>بسكرانَ </a:t>
            </a:r>
            <a:r>
              <a:rPr lang="ar-IQ" sz="2400" dirty="0">
                <a:solidFill>
                  <a:srgbClr val="000000"/>
                </a:solidFill>
                <a:latin typeface="Times New Roman"/>
                <a:ea typeface="Times New Roman"/>
              </a:rPr>
              <a:t>فتمنعه من الصرف للصفة وزيادة الألف </a:t>
            </a:r>
            <a:r>
              <a:rPr lang="ar-IQ" sz="2400" dirty="0" smtClean="0">
                <a:solidFill>
                  <a:srgbClr val="000000"/>
                </a:solidFill>
                <a:latin typeface="Times New Roman"/>
                <a:ea typeface="Times New Roman"/>
              </a:rPr>
              <a:t>والنون.</a:t>
            </a:r>
          </a:p>
          <a:p>
            <a:pPr marL="0" lvl="0" algn="r" rtl="1">
              <a:spcBef>
                <a:spcPts val="0"/>
              </a:spcBef>
            </a:pPr>
            <a:r>
              <a:rPr lang="ar-IQ" sz="2400" dirty="0" smtClean="0">
                <a:solidFill>
                  <a:srgbClr val="000000"/>
                </a:solidFill>
                <a:latin typeface="Times New Roman"/>
                <a:ea typeface="Times New Roman"/>
              </a:rPr>
              <a:t> </a:t>
            </a:r>
            <a:r>
              <a:rPr lang="ar-IQ" sz="2400" dirty="0">
                <a:solidFill>
                  <a:srgbClr val="000000"/>
                </a:solidFill>
                <a:latin typeface="Times New Roman"/>
                <a:ea typeface="Times New Roman"/>
              </a:rPr>
              <a:t>والشرط موجود فيه لأنك لا تقول للمؤنثة سكرانة وإنما تقول سكرى </a:t>
            </a:r>
            <a:r>
              <a:rPr lang="ar-IQ" sz="2400" dirty="0" smtClean="0">
                <a:solidFill>
                  <a:srgbClr val="000000"/>
                </a:solidFill>
                <a:latin typeface="Times New Roman"/>
                <a:ea typeface="Times New Roman"/>
              </a:rPr>
              <a:t>امرأة </a:t>
            </a:r>
            <a:r>
              <a:rPr lang="ar-IQ" sz="2400" dirty="0">
                <a:solidFill>
                  <a:srgbClr val="000000"/>
                </a:solidFill>
                <a:latin typeface="Times New Roman"/>
                <a:ea typeface="Times New Roman"/>
              </a:rPr>
              <a:t>عطشى وغضبى ولا تقول عطشانة ولا </a:t>
            </a:r>
            <a:r>
              <a:rPr lang="ar-IQ" sz="2400" dirty="0" smtClean="0">
                <a:solidFill>
                  <a:srgbClr val="000000"/>
                </a:solidFill>
                <a:latin typeface="Times New Roman"/>
                <a:ea typeface="Times New Roman"/>
              </a:rPr>
              <a:t>غضبانة. فإن </a:t>
            </a:r>
            <a:r>
              <a:rPr lang="ar-IQ" sz="2400" dirty="0">
                <a:solidFill>
                  <a:srgbClr val="000000"/>
                </a:solidFill>
                <a:latin typeface="Times New Roman"/>
                <a:ea typeface="Times New Roman"/>
              </a:rPr>
              <a:t>كان المذكر على فعلان والمؤنث على </a:t>
            </a:r>
            <a:r>
              <a:rPr lang="ar-IQ" sz="2400" dirty="0" err="1">
                <a:solidFill>
                  <a:srgbClr val="000000"/>
                </a:solidFill>
                <a:latin typeface="Times New Roman"/>
                <a:ea typeface="Times New Roman"/>
              </a:rPr>
              <a:t>فعلانة</a:t>
            </a:r>
            <a:r>
              <a:rPr lang="ar-IQ" sz="2400" dirty="0">
                <a:solidFill>
                  <a:srgbClr val="000000"/>
                </a:solidFill>
                <a:latin typeface="Times New Roman"/>
                <a:ea typeface="Times New Roman"/>
              </a:rPr>
              <a:t> صرفت فتقول </a:t>
            </a:r>
            <a:r>
              <a:rPr lang="ar-IQ" sz="2400" dirty="0">
                <a:solidFill>
                  <a:srgbClr val="FF0000"/>
                </a:solidFill>
                <a:latin typeface="Times New Roman"/>
                <a:ea typeface="Times New Roman"/>
              </a:rPr>
              <a:t>هذا رجل سيفان </a:t>
            </a:r>
            <a:r>
              <a:rPr lang="ar-IQ" sz="2400" dirty="0">
                <a:solidFill>
                  <a:srgbClr val="000000"/>
                </a:solidFill>
                <a:latin typeface="Times New Roman"/>
                <a:ea typeface="Times New Roman"/>
              </a:rPr>
              <a:t>أي طويل ورأيت </a:t>
            </a:r>
            <a:r>
              <a:rPr lang="ar-IQ" sz="2400" dirty="0">
                <a:solidFill>
                  <a:srgbClr val="FF0000"/>
                </a:solidFill>
                <a:latin typeface="Times New Roman"/>
                <a:ea typeface="Times New Roman"/>
              </a:rPr>
              <a:t>رجلا سيفانا ومررت برجل سيفان </a:t>
            </a:r>
            <a:r>
              <a:rPr lang="ar-IQ" sz="2400" dirty="0">
                <a:solidFill>
                  <a:srgbClr val="000000"/>
                </a:solidFill>
                <a:latin typeface="Times New Roman"/>
                <a:ea typeface="Times New Roman"/>
              </a:rPr>
              <a:t>فتصرفه لأنك تقول للمؤنثة سيفانة أي طويلة.</a:t>
            </a:r>
            <a:endParaRPr lang="en-US" sz="2400" dirty="0">
              <a:solidFill>
                <a:srgbClr val="000000"/>
              </a:solidFill>
              <a:latin typeface="Times New Roman"/>
              <a:ea typeface="Times New Roman"/>
            </a:endParaRPr>
          </a:p>
          <a:p>
            <a:pPr marL="0" marR="0" algn="r" rtl="1">
              <a:spcBef>
                <a:spcPts val="0"/>
              </a:spcBef>
              <a:spcAft>
                <a:spcPts val="0"/>
              </a:spcAft>
            </a:pPr>
            <a:endParaRPr lang="ar-IQ" sz="2400" dirty="0" smtClean="0">
              <a:ea typeface="Times New Roman"/>
            </a:endParaRPr>
          </a:p>
          <a:p>
            <a:pPr>
              <a:tabLst>
                <a:tab pos="5205413" algn="l"/>
              </a:tabLst>
            </a:pPr>
            <a:endParaRPr lang="en-US" dirty="0"/>
          </a:p>
        </p:txBody>
      </p:sp>
    </p:spTree>
    <p:extLst>
      <p:ext uri="{BB962C8B-B14F-4D97-AF65-F5344CB8AC3E}">
        <p14:creationId xmlns:p14="http://schemas.microsoft.com/office/powerpoint/2010/main" val="199623260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2- الصفة ووزن أفعل</a:t>
            </a:r>
            <a:endParaRPr lang="en-US" b="1" dirty="0">
              <a:solidFill>
                <a:srgbClr val="FF0000"/>
              </a:solidFill>
            </a:endParaRPr>
          </a:p>
        </p:txBody>
      </p:sp>
      <p:sp>
        <p:nvSpPr>
          <p:cNvPr id="3" name="عنصر نائب للمحتوى 2"/>
          <p:cNvSpPr>
            <a:spLocks noGrp="1"/>
          </p:cNvSpPr>
          <p:nvPr>
            <p:ph idx="1"/>
          </p:nvPr>
        </p:nvSpPr>
        <p:spPr>
          <a:xfrm>
            <a:off x="822960" y="1100628"/>
            <a:ext cx="7853496" cy="4200580"/>
          </a:xfrm>
        </p:spPr>
        <p:txBody>
          <a:bodyPr>
            <a:normAutofit fontScale="92500" lnSpcReduction="10000"/>
          </a:bodyPr>
          <a:lstStyle/>
          <a:p>
            <a:pPr marL="0" lvl="0" algn="r" rtl="1">
              <a:spcBef>
                <a:spcPts val="0"/>
              </a:spcBef>
            </a:pPr>
            <a:r>
              <a:rPr lang="ar-IQ" sz="2400" dirty="0" smtClean="0">
                <a:solidFill>
                  <a:srgbClr val="000000"/>
                </a:solidFill>
                <a:latin typeface="Times New Roman"/>
                <a:ea typeface="Times New Roman"/>
              </a:rPr>
              <a:t>2- وتمنع </a:t>
            </a:r>
            <a:r>
              <a:rPr lang="ar-IQ" sz="2400" dirty="0">
                <a:solidFill>
                  <a:srgbClr val="000000"/>
                </a:solidFill>
                <a:latin typeface="Times New Roman"/>
                <a:ea typeface="Times New Roman"/>
              </a:rPr>
              <a:t>الصفة أيضا بشرط كونها أصلية أي غير عارضة إذا انضم إليها كونها على وزن أفعل ولم تقبل التاء نحو </a:t>
            </a:r>
            <a:r>
              <a:rPr lang="ar-IQ" sz="2400" dirty="0">
                <a:solidFill>
                  <a:srgbClr val="FF0000"/>
                </a:solidFill>
                <a:latin typeface="Times New Roman"/>
                <a:ea typeface="Times New Roman"/>
              </a:rPr>
              <a:t>أحمر </a:t>
            </a:r>
            <a:r>
              <a:rPr lang="ar-IQ" sz="2400" dirty="0" smtClean="0">
                <a:solidFill>
                  <a:srgbClr val="FF0000"/>
                </a:solidFill>
                <a:latin typeface="Times New Roman"/>
                <a:ea typeface="Times New Roman"/>
              </a:rPr>
              <a:t>وأخضر</a:t>
            </a:r>
            <a:r>
              <a:rPr lang="ar-IQ" sz="2400" dirty="0" smtClean="0">
                <a:solidFill>
                  <a:srgbClr val="000000"/>
                </a:solidFill>
                <a:latin typeface="Times New Roman"/>
                <a:ea typeface="Times New Roman"/>
              </a:rPr>
              <a:t>.</a:t>
            </a:r>
            <a:r>
              <a:rPr lang="ar-IQ" sz="2400" dirty="0">
                <a:solidFill>
                  <a:srgbClr val="000000"/>
                </a:solidFill>
                <a:latin typeface="Times New Roman"/>
                <a:ea typeface="Times New Roman"/>
              </a:rPr>
              <a:t> </a:t>
            </a:r>
            <a:r>
              <a:rPr lang="ar-IQ" sz="2400" dirty="0" smtClean="0">
                <a:solidFill>
                  <a:srgbClr val="000000"/>
                </a:solidFill>
                <a:latin typeface="Times New Roman"/>
                <a:ea typeface="Times New Roman"/>
              </a:rPr>
              <a:t>فإن </a:t>
            </a:r>
            <a:r>
              <a:rPr lang="ar-IQ" sz="2400" dirty="0">
                <a:solidFill>
                  <a:srgbClr val="000000"/>
                </a:solidFill>
                <a:latin typeface="Times New Roman"/>
                <a:ea typeface="Times New Roman"/>
              </a:rPr>
              <a:t>قبلت التاء صرفت نحو </a:t>
            </a:r>
            <a:r>
              <a:rPr lang="ar-IQ" sz="2400" dirty="0">
                <a:solidFill>
                  <a:srgbClr val="FF0000"/>
                </a:solidFill>
                <a:latin typeface="Times New Roman"/>
                <a:ea typeface="Times New Roman"/>
              </a:rPr>
              <a:t>مررت برجل أرمل </a:t>
            </a:r>
            <a:r>
              <a:rPr lang="ar-IQ" sz="2400" dirty="0">
                <a:solidFill>
                  <a:srgbClr val="000000"/>
                </a:solidFill>
                <a:latin typeface="Times New Roman"/>
                <a:ea typeface="Times New Roman"/>
              </a:rPr>
              <a:t>أي فقير فتصرفه لأنك تقول للمؤنثة أرملة بخلاف أحمر وأخضر فإنهما لا ينصرفان إذ يقال للمؤنثة حمراء وخضراء ولا يقال أحمرة </a:t>
            </a:r>
            <a:r>
              <a:rPr lang="ar-IQ" sz="2400" dirty="0" err="1" smtClean="0">
                <a:solidFill>
                  <a:srgbClr val="000000"/>
                </a:solidFill>
                <a:latin typeface="Times New Roman"/>
                <a:ea typeface="Times New Roman"/>
              </a:rPr>
              <a:t>وأخضرة</a:t>
            </a:r>
            <a:r>
              <a:rPr lang="ar-IQ" sz="2400" dirty="0" smtClean="0">
                <a:solidFill>
                  <a:srgbClr val="000000"/>
                </a:solidFill>
                <a:latin typeface="Times New Roman"/>
                <a:ea typeface="Times New Roman"/>
              </a:rPr>
              <a:t>. </a:t>
            </a:r>
            <a:endParaRPr lang="en-US" sz="2400" dirty="0">
              <a:solidFill>
                <a:srgbClr val="000000"/>
              </a:solidFill>
              <a:latin typeface="Times New Roman"/>
              <a:ea typeface="Times New Roman"/>
            </a:endParaRPr>
          </a:p>
          <a:p>
            <a:pPr marL="0" lvl="0" algn="r" rtl="1">
              <a:spcBef>
                <a:spcPts val="0"/>
              </a:spcBef>
            </a:pPr>
            <a:r>
              <a:rPr lang="ar-IQ" sz="2400" dirty="0">
                <a:solidFill>
                  <a:srgbClr val="000000"/>
                </a:solidFill>
                <a:latin typeface="Times New Roman"/>
                <a:ea typeface="Times New Roman"/>
              </a:rPr>
              <a:t>وإن كانت الصفة عارضة كأربع فإنه ليس صفة في الأصل بل اسم </a:t>
            </a:r>
            <a:r>
              <a:rPr lang="ar-IQ" sz="2400" dirty="0">
                <a:solidFill>
                  <a:srgbClr val="000000"/>
                </a:solidFill>
                <a:ea typeface="Times New Roman"/>
              </a:rPr>
              <a:t>عدد ثم استعمل صفة في قولهم مررت بنسوة أربع فلا يؤثر ذلك في منعه من الصرف</a:t>
            </a:r>
            <a:r>
              <a:rPr lang="ar-IQ" sz="2400" dirty="0" smtClean="0">
                <a:solidFill>
                  <a:srgbClr val="000000"/>
                </a:solidFill>
                <a:ea typeface="Times New Roman"/>
              </a:rPr>
              <a:t>.</a:t>
            </a:r>
          </a:p>
          <a:p>
            <a:pPr marL="0" lvl="0" algn="r" rtl="1">
              <a:spcBef>
                <a:spcPts val="0"/>
              </a:spcBef>
            </a:pPr>
            <a:r>
              <a:rPr lang="ar-IQ" sz="2400" dirty="0">
                <a:solidFill>
                  <a:srgbClr val="000000"/>
                </a:solidFill>
                <a:latin typeface="Times New Roman"/>
                <a:ea typeface="Times New Roman"/>
              </a:rPr>
              <a:t>كما لا تعتد بعروض</a:t>
            </a:r>
            <a:r>
              <a:rPr lang="ar-IQ" sz="1800" dirty="0">
                <a:solidFill>
                  <a:srgbClr val="000000"/>
                </a:solidFill>
                <a:latin typeface="Times New Roman"/>
                <a:ea typeface="Times New Roman"/>
              </a:rPr>
              <a:t> </a:t>
            </a:r>
            <a:r>
              <a:rPr lang="ar-IQ" sz="2400" dirty="0">
                <a:solidFill>
                  <a:srgbClr val="000000"/>
                </a:solidFill>
                <a:latin typeface="Times New Roman"/>
                <a:ea typeface="Times New Roman"/>
              </a:rPr>
              <a:t>الاسمية فيما هو صفة في الأصل </a:t>
            </a:r>
            <a:r>
              <a:rPr lang="ar-IQ" sz="2400" dirty="0">
                <a:solidFill>
                  <a:srgbClr val="FF0000"/>
                </a:solidFill>
                <a:latin typeface="Times New Roman"/>
                <a:ea typeface="Times New Roman"/>
              </a:rPr>
              <a:t>كأدهم</a:t>
            </a:r>
            <a:r>
              <a:rPr lang="ar-IQ" sz="2400" dirty="0">
                <a:solidFill>
                  <a:srgbClr val="000000"/>
                </a:solidFill>
                <a:latin typeface="Times New Roman"/>
                <a:ea typeface="Times New Roman"/>
              </a:rPr>
              <a:t> للقيد فإنه صفة في الأصل لشيء فيه سواد ثم استعمل استعمال الأسماء فيطلق على كل قيد أدهم ومع هذا تمنعه نظرا إلى الأصل. </a:t>
            </a:r>
          </a:p>
          <a:p>
            <a:pPr marL="0" lvl="0" algn="r" rtl="1">
              <a:spcBef>
                <a:spcPts val="0"/>
              </a:spcBef>
            </a:pPr>
            <a:r>
              <a:rPr lang="ar-IQ" sz="2400" dirty="0">
                <a:solidFill>
                  <a:srgbClr val="000000"/>
                </a:solidFill>
                <a:latin typeface="Times New Roman"/>
                <a:ea typeface="Times New Roman"/>
              </a:rPr>
              <a:t>أما </a:t>
            </a:r>
            <a:r>
              <a:rPr lang="ar-IQ" sz="2400" dirty="0">
                <a:solidFill>
                  <a:srgbClr val="FF0000"/>
                </a:solidFill>
                <a:latin typeface="Times New Roman"/>
                <a:ea typeface="Times New Roman"/>
              </a:rPr>
              <a:t>أجدل للصقر وأخيل لطائر وأفعى للحية </a:t>
            </a:r>
            <a:r>
              <a:rPr lang="ar-IQ" sz="2400" dirty="0">
                <a:solidFill>
                  <a:srgbClr val="000000"/>
                </a:solidFill>
                <a:latin typeface="Times New Roman"/>
                <a:ea typeface="Times New Roman"/>
              </a:rPr>
              <a:t>فليست بصفات فكان حقها أن لا تمنع من الصرف ولكن منعها بعضهم لتخيل الوصف فيها فتخيل في أجدل معنى القوة وفي أخيل معنى التخيل وفي أفعى معنى الخبث فمنعها لوزن الفعل والصفة المتخيلة والكثير فيها الصرف إذ لا وصفية فيها محققة.</a:t>
            </a:r>
          </a:p>
          <a:p>
            <a:pPr marL="0" lvl="0" algn="r" rtl="1">
              <a:spcBef>
                <a:spcPts val="0"/>
              </a:spcBef>
            </a:pPr>
            <a:endParaRPr lang="ar-IQ" sz="2400" dirty="0">
              <a:solidFill>
                <a:srgbClr val="000000"/>
              </a:solidFill>
              <a:ea typeface="Times New Roman"/>
            </a:endParaRPr>
          </a:p>
        </p:txBody>
      </p:sp>
    </p:spTree>
    <p:extLst>
      <p:ext uri="{BB962C8B-B14F-4D97-AF65-F5344CB8AC3E}">
        <p14:creationId xmlns:p14="http://schemas.microsoft.com/office/powerpoint/2010/main" val="3199261841"/>
      </p:ext>
    </p:extLst>
  </p:cSld>
  <p:clrMapOvr>
    <a:masterClrMapping/>
  </p:clrMapOvr>
  <p:transition spd="slow">
    <p:push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907</TotalTime>
  <Words>2067</Words>
  <Application>Microsoft Office PowerPoint</Application>
  <PresentationFormat>عرض على الشاشة (3:4)‏</PresentationFormat>
  <Paragraphs>132</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زوايا</vt:lpstr>
      <vt:lpstr>ما لا ينصرف المرحلة الرابعة/ النحو كلية التربية للبنات جامعة بغداد</vt:lpstr>
      <vt:lpstr> تمهيد </vt:lpstr>
      <vt:lpstr>الاسم أما: </vt:lpstr>
      <vt:lpstr>التنوين</vt:lpstr>
      <vt:lpstr>خلاصة</vt:lpstr>
      <vt:lpstr>عرض تقديمي في PowerPoint</vt:lpstr>
      <vt:lpstr>العلة التي تقوم مقام علتين</vt:lpstr>
      <vt:lpstr>الوصف</vt:lpstr>
      <vt:lpstr>2- الصفة ووزن أفعل</vt:lpstr>
      <vt:lpstr>3- الصفة والعدل</vt:lpstr>
      <vt:lpstr>خلاصة الوصفية</vt:lpstr>
      <vt:lpstr>العلمية</vt:lpstr>
      <vt:lpstr>4- العلمية والتأنيث</vt:lpstr>
      <vt:lpstr>5- العلمية ووزن الفعل</vt:lpstr>
      <vt:lpstr>6- العلمية وألف الالحاق</vt:lpstr>
      <vt:lpstr>7- العلمية والعدل</vt:lpstr>
      <vt:lpstr>خلاصة العلمية </vt:lpstr>
      <vt:lpstr>ملاحظة</vt:lpstr>
      <vt:lpstr>  الضرورة والتناسب</vt:lpstr>
      <vt:lpstr>تطبيق</vt:lpstr>
      <vt:lpstr>تطبيق</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اللغوية عند العرب</dc:title>
  <dc:creator>Eng-Yahya</dc:creator>
  <cp:lastModifiedBy>Maher</cp:lastModifiedBy>
  <cp:revision>92</cp:revision>
  <dcterms:created xsi:type="dcterms:W3CDTF">2020-04-17T07:56:13Z</dcterms:created>
  <dcterms:modified xsi:type="dcterms:W3CDTF">2024-03-12T17:29:28Z</dcterms:modified>
</cp:coreProperties>
</file>