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2" r:id="rId1"/>
    <p:sldMasterId id="2147483696" r:id="rId2"/>
  </p:sldMasterIdLst>
  <p:notesMasterIdLst>
    <p:notesMasterId r:id="rId31"/>
  </p:notesMasterIdLst>
  <p:handoutMasterIdLst>
    <p:handoutMasterId r:id="rId32"/>
  </p:handoutMasterIdLst>
  <p:sldIdLst>
    <p:sldId id="259" r:id="rId3"/>
    <p:sldId id="280" r:id="rId4"/>
    <p:sldId id="261" r:id="rId5"/>
    <p:sldId id="281" r:id="rId6"/>
    <p:sldId id="262" r:id="rId7"/>
    <p:sldId id="263" r:id="rId8"/>
    <p:sldId id="264" r:id="rId9"/>
    <p:sldId id="283" r:id="rId10"/>
    <p:sldId id="265" r:id="rId11"/>
    <p:sldId id="268" r:id="rId12"/>
    <p:sldId id="284" r:id="rId13"/>
    <p:sldId id="282" r:id="rId14"/>
    <p:sldId id="266" r:id="rId15"/>
    <p:sldId id="269" r:id="rId16"/>
    <p:sldId id="270" r:id="rId17"/>
    <p:sldId id="271" r:id="rId18"/>
    <p:sldId id="272" r:id="rId19"/>
    <p:sldId id="273" r:id="rId20"/>
    <p:sldId id="275" r:id="rId21"/>
    <p:sldId id="274" r:id="rId22"/>
    <p:sldId id="285" r:id="rId23"/>
    <p:sldId id="286" r:id="rId24"/>
    <p:sldId id="287" r:id="rId25"/>
    <p:sldId id="288" r:id="rId26"/>
    <p:sldId id="289" r:id="rId27"/>
    <p:sldId id="290" r:id="rId28"/>
    <p:sldId id="291" r:id="rId29"/>
    <p:sldId id="292" r:id="rId30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42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F6FF535-41AB-45D1-87AF-E630E948ABDA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DADB20C-3EA3-4272-99B7-94764646A3B8}">
      <dgm:prSet/>
      <dgm:spPr/>
      <dgm:t>
        <a:bodyPr/>
        <a:lstStyle/>
        <a:p>
          <a:pPr rtl="1"/>
          <a:r>
            <a:rPr lang="ar-IQ" baseline="0" dirty="0" smtClean="0"/>
            <a:t>ب</a:t>
          </a:r>
          <a:r>
            <a:rPr lang="ar-SA" baseline="0" dirty="0" smtClean="0"/>
            <a:t>سم الله الرحمن الرحيم</a:t>
          </a:r>
          <a:endParaRPr lang="en-US" dirty="0"/>
        </a:p>
      </dgm:t>
    </dgm:pt>
    <dgm:pt modelId="{D801D1BD-72AC-40F7-81A6-F4770D8BCEDF}" type="parTrans" cxnId="{D06D79AC-5ADF-44D7-8C4E-146494396DEA}">
      <dgm:prSet/>
      <dgm:spPr/>
      <dgm:t>
        <a:bodyPr/>
        <a:lstStyle/>
        <a:p>
          <a:endParaRPr lang="en-US"/>
        </a:p>
      </dgm:t>
    </dgm:pt>
    <dgm:pt modelId="{B95F235E-3A40-4B79-8DC8-C8063D6CC372}" type="sibTrans" cxnId="{D06D79AC-5ADF-44D7-8C4E-146494396DEA}">
      <dgm:prSet/>
      <dgm:spPr/>
      <dgm:t>
        <a:bodyPr/>
        <a:lstStyle/>
        <a:p>
          <a:endParaRPr lang="en-US"/>
        </a:p>
      </dgm:t>
    </dgm:pt>
    <dgm:pt modelId="{FB752DBE-C097-41BD-A6EA-63858AA3EE03}">
      <dgm:prSet/>
      <dgm:spPr/>
      <dgm:t>
        <a:bodyPr/>
        <a:lstStyle/>
        <a:p>
          <a:pPr rtl="1"/>
          <a:endParaRPr lang="en-US"/>
        </a:p>
      </dgm:t>
    </dgm:pt>
    <dgm:pt modelId="{BB22240A-35BB-4F4D-841F-8CC47B73097F}" type="parTrans" cxnId="{5326EAF7-214B-48D6-BA37-262968437C4B}">
      <dgm:prSet/>
      <dgm:spPr/>
      <dgm:t>
        <a:bodyPr/>
        <a:lstStyle/>
        <a:p>
          <a:endParaRPr lang="en-US"/>
        </a:p>
      </dgm:t>
    </dgm:pt>
    <dgm:pt modelId="{A3AE3DA6-C10E-4BB0-8F23-4ED2409F6ADB}" type="sibTrans" cxnId="{5326EAF7-214B-48D6-BA37-262968437C4B}">
      <dgm:prSet/>
      <dgm:spPr/>
      <dgm:t>
        <a:bodyPr/>
        <a:lstStyle/>
        <a:p>
          <a:endParaRPr lang="en-US"/>
        </a:p>
      </dgm:t>
    </dgm:pt>
    <dgm:pt modelId="{58090A75-9569-450D-8CF2-18740F6039EC}">
      <dgm:prSet custT="1"/>
      <dgm:spPr/>
      <dgm:t>
        <a:bodyPr/>
        <a:lstStyle/>
        <a:p>
          <a:pPr rtl="1"/>
          <a:r>
            <a:rPr lang="ar-IQ" sz="4000" b="1" baseline="0" dirty="0" smtClean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rPr>
            <a:t>النداء </a:t>
          </a:r>
          <a:endParaRPr lang="en-US" sz="4000" dirty="0">
            <a:solidFill>
              <a:srgbClr val="FF0000"/>
            </a:solidFill>
            <a:latin typeface="Andalus" panose="02020603050405020304" pitchFamily="18" charset="-78"/>
            <a:cs typeface="Andalus" panose="02020603050405020304" pitchFamily="18" charset="-78"/>
          </a:endParaRPr>
        </a:p>
      </dgm:t>
    </dgm:pt>
    <dgm:pt modelId="{EB9918F1-387C-4788-BE82-4B211EAC7CC0}" type="parTrans" cxnId="{BE7FFE69-4B97-4C2F-B763-D912DC744D78}">
      <dgm:prSet/>
      <dgm:spPr/>
      <dgm:t>
        <a:bodyPr/>
        <a:lstStyle/>
        <a:p>
          <a:endParaRPr lang="en-US"/>
        </a:p>
      </dgm:t>
    </dgm:pt>
    <dgm:pt modelId="{1D1CA7F7-6831-4E09-8349-EBC33E941CE9}" type="sibTrans" cxnId="{BE7FFE69-4B97-4C2F-B763-D912DC744D78}">
      <dgm:prSet/>
      <dgm:spPr/>
      <dgm:t>
        <a:bodyPr/>
        <a:lstStyle/>
        <a:p>
          <a:endParaRPr lang="en-US"/>
        </a:p>
      </dgm:t>
    </dgm:pt>
    <dgm:pt modelId="{29AB9E70-4CAC-4002-A39F-7EEDA060EA18}" type="pres">
      <dgm:prSet presAssocID="{4F6FF535-41AB-45D1-87AF-E630E948ABD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66C9E4D-23FA-4D94-BB93-30863A34B109}" type="pres">
      <dgm:prSet presAssocID="{4F6FF535-41AB-45D1-87AF-E630E948ABDA}" presName="arrow" presStyleLbl="bgShp" presStyleIdx="0" presStyleCnt="1" custLinFactNeighborX="2171" custLinFactNeighborY="73414"/>
      <dgm:spPr/>
    </dgm:pt>
    <dgm:pt modelId="{3D57049B-911E-4F7D-915B-04EAAF5D05BF}" type="pres">
      <dgm:prSet presAssocID="{4F6FF535-41AB-45D1-87AF-E630E948ABDA}" presName="points" presStyleCnt="0"/>
      <dgm:spPr/>
    </dgm:pt>
    <dgm:pt modelId="{77F4EA30-0885-4E12-BDFE-1535FB0D13B1}" type="pres">
      <dgm:prSet presAssocID="{CDADB20C-3EA3-4272-99B7-94764646A3B8}" presName="compositeA" presStyleCnt="0"/>
      <dgm:spPr/>
    </dgm:pt>
    <dgm:pt modelId="{646C1374-685D-46EE-84BD-E68EC7AC407F}" type="pres">
      <dgm:prSet presAssocID="{CDADB20C-3EA3-4272-99B7-94764646A3B8}" presName="textA" presStyleLbl="revTx" presStyleIdx="0" presStyleCnt="3" custScaleX="134628" custScaleY="56706" custLinFactX="200000" custLinFactNeighborX="227640" custLinFactNeighborY="-60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E4A0C7-01D2-4697-A9D9-9E2C38DD9D89}" type="pres">
      <dgm:prSet presAssocID="{CDADB20C-3EA3-4272-99B7-94764646A3B8}" presName="circleA" presStyleLbl="node1" presStyleIdx="0" presStyleCnt="3"/>
      <dgm:spPr/>
    </dgm:pt>
    <dgm:pt modelId="{1A3E722F-C9B6-4F39-95E5-58A0CDFD7E81}" type="pres">
      <dgm:prSet presAssocID="{CDADB20C-3EA3-4272-99B7-94764646A3B8}" presName="spaceA" presStyleCnt="0"/>
      <dgm:spPr/>
    </dgm:pt>
    <dgm:pt modelId="{000E64C4-AF70-4C8D-97AF-2307433246BC}" type="pres">
      <dgm:prSet presAssocID="{B95F235E-3A40-4B79-8DC8-C8063D6CC372}" presName="space" presStyleCnt="0"/>
      <dgm:spPr/>
    </dgm:pt>
    <dgm:pt modelId="{922C6A21-A7F7-485F-A417-EAE361957F0F}" type="pres">
      <dgm:prSet presAssocID="{FB752DBE-C097-41BD-A6EA-63858AA3EE03}" presName="compositeB" presStyleCnt="0"/>
      <dgm:spPr/>
    </dgm:pt>
    <dgm:pt modelId="{2B947B5E-16F1-46AD-90C3-8FF7EE4F0DDF}" type="pres">
      <dgm:prSet presAssocID="{FB752DBE-C097-41BD-A6EA-63858AA3EE03}" presName="text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0870DB-AAE7-4D87-9BEC-4A3383E9D15D}" type="pres">
      <dgm:prSet presAssocID="{FB752DBE-C097-41BD-A6EA-63858AA3EE03}" presName="circleB" presStyleLbl="node1" presStyleIdx="1" presStyleCnt="3"/>
      <dgm:spPr/>
    </dgm:pt>
    <dgm:pt modelId="{67C303C9-CD62-4063-A902-7209024D1481}" type="pres">
      <dgm:prSet presAssocID="{FB752DBE-C097-41BD-A6EA-63858AA3EE03}" presName="spaceB" presStyleCnt="0"/>
      <dgm:spPr/>
    </dgm:pt>
    <dgm:pt modelId="{F6246C95-1348-4131-B46B-D0890759948B}" type="pres">
      <dgm:prSet presAssocID="{A3AE3DA6-C10E-4BB0-8F23-4ED2409F6ADB}" presName="space" presStyleCnt="0"/>
      <dgm:spPr/>
    </dgm:pt>
    <dgm:pt modelId="{4CA416EB-7DCE-4DEE-BB37-63FDA8480462}" type="pres">
      <dgm:prSet presAssocID="{58090A75-9569-450D-8CF2-18740F6039EC}" presName="compositeA" presStyleCnt="0"/>
      <dgm:spPr/>
    </dgm:pt>
    <dgm:pt modelId="{E8762EED-B8E5-4FD3-91DE-DE3C6213B5DA}" type="pres">
      <dgm:prSet presAssocID="{58090A75-9569-450D-8CF2-18740F6039EC}" presName="textA" presStyleLbl="revTx" presStyleIdx="2" presStyleCnt="3" custScaleX="296898" custScaleY="83793" custLinFactX="-19897" custLinFactNeighborX="-100000" custLinFactNeighborY="464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1F435F-B1CE-4745-8B2D-EF138094416E}" type="pres">
      <dgm:prSet presAssocID="{58090A75-9569-450D-8CF2-18740F6039EC}" presName="circleA" presStyleLbl="node1" presStyleIdx="2" presStyleCnt="3"/>
      <dgm:spPr/>
    </dgm:pt>
    <dgm:pt modelId="{A3E5C9AB-3E2B-48BA-BE1A-71FD6736FA77}" type="pres">
      <dgm:prSet presAssocID="{58090A75-9569-450D-8CF2-18740F6039EC}" presName="spaceA" presStyleCnt="0"/>
      <dgm:spPr/>
    </dgm:pt>
  </dgm:ptLst>
  <dgm:cxnLst>
    <dgm:cxn modelId="{BE7FFE69-4B97-4C2F-B763-D912DC744D78}" srcId="{4F6FF535-41AB-45D1-87AF-E630E948ABDA}" destId="{58090A75-9569-450D-8CF2-18740F6039EC}" srcOrd="2" destOrd="0" parTransId="{EB9918F1-387C-4788-BE82-4B211EAC7CC0}" sibTransId="{1D1CA7F7-6831-4E09-8349-EBC33E941CE9}"/>
    <dgm:cxn modelId="{4403500F-B0F2-421F-95F5-672DCBFF7AD6}" type="presOf" srcId="{CDADB20C-3EA3-4272-99B7-94764646A3B8}" destId="{646C1374-685D-46EE-84BD-E68EC7AC407F}" srcOrd="0" destOrd="0" presId="urn:microsoft.com/office/officeart/2005/8/layout/hProcess11"/>
    <dgm:cxn modelId="{8F7400E3-B3E1-49D1-9E97-D56712A34193}" type="presOf" srcId="{4F6FF535-41AB-45D1-87AF-E630E948ABDA}" destId="{29AB9E70-4CAC-4002-A39F-7EEDA060EA18}" srcOrd="0" destOrd="0" presId="urn:microsoft.com/office/officeart/2005/8/layout/hProcess11"/>
    <dgm:cxn modelId="{D06D79AC-5ADF-44D7-8C4E-146494396DEA}" srcId="{4F6FF535-41AB-45D1-87AF-E630E948ABDA}" destId="{CDADB20C-3EA3-4272-99B7-94764646A3B8}" srcOrd="0" destOrd="0" parTransId="{D801D1BD-72AC-40F7-81A6-F4770D8BCEDF}" sibTransId="{B95F235E-3A40-4B79-8DC8-C8063D6CC372}"/>
    <dgm:cxn modelId="{5B76CE94-1793-47BE-8130-F97E421A1847}" type="presOf" srcId="{FB752DBE-C097-41BD-A6EA-63858AA3EE03}" destId="{2B947B5E-16F1-46AD-90C3-8FF7EE4F0DDF}" srcOrd="0" destOrd="0" presId="urn:microsoft.com/office/officeart/2005/8/layout/hProcess11"/>
    <dgm:cxn modelId="{C33995FB-D190-46F6-9AA6-2667F714BAE1}" type="presOf" srcId="{58090A75-9569-450D-8CF2-18740F6039EC}" destId="{E8762EED-B8E5-4FD3-91DE-DE3C6213B5DA}" srcOrd="0" destOrd="0" presId="urn:microsoft.com/office/officeart/2005/8/layout/hProcess11"/>
    <dgm:cxn modelId="{5326EAF7-214B-48D6-BA37-262968437C4B}" srcId="{4F6FF535-41AB-45D1-87AF-E630E948ABDA}" destId="{FB752DBE-C097-41BD-A6EA-63858AA3EE03}" srcOrd="1" destOrd="0" parTransId="{BB22240A-35BB-4F4D-841F-8CC47B73097F}" sibTransId="{A3AE3DA6-C10E-4BB0-8F23-4ED2409F6ADB}"/>
    <dgm:cxn modelId="{A6FBFEDC-466F-4B71-8973-5D99A06FF5BE}" type="presParOf" srcId="{29AB9E70-4CAC-4002-A39F-7EEDA060EA18}" destId="{B66C9E4D-23FA-4D94-BB93-30863A34B109}" srcOrd="0" destOrd="0" presId="urn:microsoft.com/office/officeart/2005/8/layout/hProcess11"/>
    <dgm:cxn modelId="{E337E7AA-675F-4EAA-84FF-541D394C9BD0}" type="presParOf" srcId="{29AB9E70-4CAC-4002-A39F-7EEDA060EA18}" destId="{3D57049B-911E-4F7D-915B-04EAAF5D05BF}" srcOrd="1" destOrd="0" presId="urn:microsoft.com/office/officeart/2005/8/layout/hProcess11"/>
    <dgm:cxn modelId="{ABCF6662-CF4F-4678-ABC6-D4345B691183}" type="presParOf" srcId="{3D57049B-911E-4F7D-915B-04EAAF5D05BF}" destId="{77F4EA30-0885-4E12-BDFE-1535FB0D13B1}" srcOrd="0" destOrd="0" presId="urn:microsoft.com/office/officeart/2005/8/layout/hProcess11"/>
    <dgm:cxn modelId="{0EEFACB6-947A-45B9-9806-F242D13AAF0C}" type="presParOf" srcId="{77F4EA30-0885-4E12-BDFE-1535FB0D13B1}" destId="{646C1374-685D-46EE-84BD-E68EC7AC407F}" srcOrd="0" destOrd="0" presId="urn:microsoft.com/office/officeart/2005/8/layout/hProcess11"/>
    <dgm:cxn modelId="{66ADA8D2-10FE-4C43-B26B-3042E525DA22}" type="presParOf" srcId="{77F4EA30-0885-4E12-BDFE-1535FB0D13B1}" destId="{06E4A0C7-01D2-4697-A9D9-9E2C38DD9D89}" srcOrd="1" destOrd="0" presId="urn:microsoft.com/office/officeart/2005/8/layout/hProcess11"/>
    <dgm:cxn modelId="{0BF1D097-F80A-42E6-BB5A-84FBBDE1729C}" type="presParOf" srcId="{77F4EA30-0885-4E12-BDFE-1535FB0D13B1}" destId="{1A3E722F-C9B6-4F39-95E5-58A0CDFD7E81}" srcOrd="2" destOrd="0" presId="urn:microsoft.com/office/officeart/2005/8/layout/hProcess11"/>
    <dgm:cxn modelId="{3524B0F2-F3FF-426D-AF99-529821970724}" type="presParOf" srcId="{3D57049B-911E-4F7D-915B-04EAAF5D05BF}" destId="{000E64C4-AF70-4C8D-97AF-2307433246BC}" srcOrd="1" destOrd="0" presId="urn:microsoft.com/office/officeart/2005/8/layout/hProcess11"/>
    <dgm:cxn modelId="{5FF59EAE-BB23-4917-9268-1CBD85046466}" type="presParOf" srcId="{3D57049B-911E-4F7D-915B-04EAAF5D05BF}" destId="{922C6A21-A7F7-485F-A417-EAE361957F0F}" srcOrd="2" destOrd="0" presId="urn:microsoft.com/office/officeart/2005/8/layout/hProcess11"/>
    <dgm:cxn modelId="{FE55362F-61D0-4319-AE4D-0170F212BB30}" type="presParOf" srcId="{922C6A21-A7F7-485F-A417-EAE361957F0F}" destId="{2B947B5E-16F1-46AD-90C3-8FF7EE4F0DDF}" srcOrd="0" destOrd="0" presId="urn:microsoft.com/office/officeart/2005/8/layout/hProcess11"/>
    <dgm:cxn modelId="{4B4BBDEB-6375-48B2-B746-BEC21F1AD30F}" type="presParOf" srcId="{922C6A21-A7F7-485F-A417-EAE361957F0F}" destId="{440870DB-AAE7-4D87-9BEC-4A3383E9D15D}" srcOrd="1" destOrd="0" presId="urn:microsoft.com/office/officeart/2005/8/layout/hProcess11"/>
    <dgm:cxn modelId="{47142FD3-EF56-4A63-83F1-4596B737AC22}" type="presParOf" srcId="{922C6A21-A7F7-485F-A417-EAE361957F0F}" destId="{67C303C9-CD62-4063-A902-7209024D1481}" srcOrd="2" destOrd="0" presId="urn:microsoft.com/office/officeart/2005/8/layout/hProcess11"/>
    <dgm:cxn modelId="{3714C894-606F-4176-96B7-19C21C2513F5}" type="presParOf" srcId="{3D57049B-911E-4F7D-915B-04EAAF5D05BF}" destId="{F6246C95-1348-4131-B46B-D0890759948B}" srcOrd="3" destOrd="0" presId="urn:microsoft.com/office/officeart/2005/8/layout/hProcess11"/>
    <dgm:cxn modelId="{3ECEC114-3E46-4EE6-A479-1BBAC5B49757}" type="presParOf" srcId="{3D57049B-911E-4F7D-915B-04EAAF5D05BF}" destId="{4CA416EB-7DCE-4DEE-BB37-63FDA8480462}" srcOrd="4" destOrd="0" presId="urn:microsoft.com/office/officeart/2005/8/layout/hProcess11"/>
    <dgm:cxn modelId="{90FB022D-CB34-46BB-B088-58F4F2917591}" type="presParOf" srcId="{4CA416EB-7DCE-4DEE-BB37-63FDA8480462}" destId="{E8762EED-B8E5-4FD3-91DE-DE3C6213B5DA}" srcOrd="0" destOrd="0" presId="urn:microsoft.com/office/officeart/2005/8/layout/hProcess11"/>
    <dgm:cxn modelId="{2FAAE88D-6948-4AF8-A798-434E53684B26}" type="presParOf" srcId="{4CA416EB-7DCE-4DEE-BB37-63FDA8480462}" destId="{041F435F-B1CE-4745-8B2D-EF138094416E}" srcOrd="1" destOrd="0" presId="urn:microsoft.com/office/officeart/2005/8/layout/hProcess11"/>
    <dgm:cxn modelId="{6FCE67FE-9E21-4616-8550-84F830BF9AC2}" type="presParOf" srcId="{4CA416EB-7DCE-4DEE-BB37-63FDA8480462}" destId="{A3E5C9AB-3E2B-48BA-BE1A-71FD6736FA77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235621D-1DCE-4599-8E8E-02CC0FA21422}" type="doc">
      <dgm:prSet loTypeId="urn:microsoft.com/office/officeart/2005/8/layout/vList3" loCatId="list" qsTypeId="urn:microsoft.com/office/officeart/2005/8/quickstyle/3d4" qsCatId="3D" csTypeId="urn:microsoft.com/office/officeart/2005/8/colors/accent6_1" csCatId="accent6" phldr="1"/>
      <dgm:spPr/>
      <dgm:t>
        <a:bodyPr/>
        <a:lstStyle/>
        <a:p>
          <a:endParaRPr lang="en-US"/>
        </a:p>
      </dgm:t>
    </dgm:pt>
    <dgm:pt modelId="{363D0E6D-FF0E-4135-89E5-F72517392EC4}">
      <dgm:prSet/>
      <dgm:spPr/>
      <dgm:t>
        <a:bodyPr/>
        <a:lstStyle/>
        <a:p>
          <a:pPr rtl="1"/>
          <a:r>
            <a:rPr lang="ar-IQ" b="1" dirty="0" smtClean="0"/>
            <a:t>الهمزة : للقريب : نحو (أزيد أقبل).</a:t>
          </a:r>
          <a:endParaRPr lang="en-US" b="1" dirty="0"/>
        </a:p>
      </dgm:t>
    </dgm:pt>
    <dgm:pt modelId="{92AF2497-85C8-48C1-AB4C-9D9BD70FDB01}" type="parTrans" cxnId="{82845C91-0CF4-42A3-908B-CFA3F5156FA9}">
      <dgm:prSet/>
      <dgm:spPr/>
      <dgm:t>
        <a:bodyPr/>
        <a:lstStyle/>
        <a:p>
          <a:endParaRPr lang="en-US"/>
        </a:p>
      </dgm:t>
    </dgm:pt>
    <dgm:pt modelId="{7B40AB72-795A-4BE6-BD5E-229229CFA66F}" type="sibTrans" cxnId="{82845C91-0CF4-42A3-908B-CFA3F5156FA9}">
      <dgm:prSet/>
      <dgm:spPr/>
      <dgm:t>
        <a:bodyPr/>
        <a:lstStyle/>
        <a:p>
          <a:endParaRPr lang="en-US"/>
        </a:p>
      </dgm:t>
    </dgm:pt>
    <dgm:pt modelId="{3D2C5325-938A-4050-AE14-7C4F59B28083}">
      <dgm:prSet custT="1"/>
      <dgm:spPr/>
      <dgm:t>
        <a:bodyPr/>
        <a:lstStyle/>
        <a:p>
          <a:pPr rtl="1"/>
          <a:r>
            <a:rPr lang="ar-JO" sz="2000" b="1" baseline="0" dirty="0" smtClean="0"/>
            <a:t>   </a:t>
          </a:r>
          <a:endParaRPr lang="en-US" sz="2000" b="1" dirty="0"/>
        </a:p>
      </dgm:t>
    </dgm:pt>
    <dgm:pt modelId="{1FB22B3A-EBD9-44CE-8046-0514C2F7E533}" type="parTrans" cxnId="{949EC7C8-8770-417B-A45D-769DBF02216B}">
      <dgm:prSet/>
      <dgm:spPr/>
      <dgm:t>
        <a:bodyPr/>
        <a:lstStyle/>
        <a:p>
          <a:endParaRPr lang="en-US"/>
        </a:p>
      </dgm:t>
    </dgm:pt>
    <dgm:pt modelId="{17528501-C1C6-4025-8668-F0456918DB9F}" type="sibTrans" cxnId="{949EC7C8-8770-417B-A45D-769DBF02216B}">
      <dgm:prSet/>
      <dgm:spPr/>
      <dgm:t>
        <a:bodyPr/>
        <a:lstStyle/>
        <a:p>
          <a:endParaRPr lang="en-US"/>
        </a:p>
      </dgm:t>
    </dgm:pt>
    <dgm:pt modelId="{2826FCDF-622F-4725-A142-30DF323C51B4}">
      <dgm:prSet/>
      <dgm:spPr/>
      <dgm:t>
        <a:bodyPr/>
        <a:lstStyle/>
        <a:p>
          <a:pPr rtl="0"/>
          <a:r>
            <a:rPr lang="ar-JO" b="1" baseline="0" dirty="0" err="1" smtClean="0"/>
            <a:t>وا</a:t>
          </a:r>
          <a:r>
            <a:rPr lang="ar-JO" b="1" baseline="0" dirty="0" smtClean="0"/>
            <a:t> : للمندوب: وهو (المتفجع عليه نحو: </a:t>
          </a:r>
          <a:r>
            <a:rPr lang="ar-JO" b="1" baseline="0" dirty="0" err="1" smtClean="0"/>
            <a:t>وازيداه</a:t>
          </a:r>
          <a:r>
            <a:rPr lang="ar-JO" b="1" baseline="0" dirty="0" smtClean="0"/>
            <a:t>. والمتوجع منه نحو: </a:t>
          </a:r>
          <a:endParaRPr lang="ar-IQ" b="1" baseline="0" dirty="0" smtClean="0"/>
        </a:p>
      </dgm:t>
    </dgm:pt>
    <dgm:pt modelId="{F67C6C8D-01A5-4A3A-B880-E37DFC7C02AB}" type="parTrans" cxnId="{FF30F787-31FA-4EC4-ACAF-E892A5D10EBE}">
      <dgm:prSet/>
      <dgm:spPr/>
      <dgm:t>
        <a:bodyPr/>
        <a:lstStyle/>
        <a:p>
          <a:endParaRPr lang="en-US"/>
        </a:p>
      </dgm:t>
    </dgm:pt>
    <dgm:pt modelId="{3A68B3C9-0454-42A6-B52A-C6D01EBDD5B7}" type="sibTrans" cxnId="{FF30F787-31FA-4EC4-ACAF-E892A5D10EBE}">
      <dgm:prSet/>
      <dgm:spPr/>
      <dgm:t>
        <a:bodyPr/>
        <a:lstStyle/>
        <a:p>
          <a:endParaRPr lang="en-US"/>
        </a:p>
      </dgm:t>
    </dgm:pt>
    <dgm:pt modelId="{354916C1-6106-4106-8DC4-832C44A4D68C}">
      <dgm:prSet custT="1"/>
      <dgm:spPr/>
      <dgm:t>
        <a:bodyPr/>
        <a:lstStyle/>
        <a:p>
          <a:r>
            <a:rPr lang="ar-JO" sz="2000" b="1" baseline="0" dirty="0" smtClean="0"/>
            <a:t>يا / أي / آ / هيا : للبعيد أو في حكمه</a:t>
          </a:r>
          <a:r>
            <a:rPr lang="ar-IQ" sz="2000" b="1" baseline="0" dirty="0" smtClean="0"/>
            <a:t>  </a:t>
          </a:r>
          <a:r>
            <a:rPr lang="ar-JO" sz="2000" b="1" baseline="0" dirty="0" smtClean="0"/>
            <a:t> كالنائم أو الساهي نحو: </a:t>
          </a:r>
          <a:r>
            <a:rPr lang="ar-JO" sz="2000" b="1" baseline="0" dirty="0" err="1" smtClean="0"/>
            <a:t>يازيد</a:t>
          </a:r>
          <a:r>
            <a:rPr lang="ar-JO" sz="2000" b="1" baseline="0" dirty="0" smtClean="0"/>
            <a:t> </a:t>
          </a:r>
          <a:endParaRPr lang="en-US" sz="2300" dirty="0"/>
        </a:p>
      </dgm:t>
    </dgm:pt>
    <dgm:pt modelId="{007DC00E-3CF0-4E0E-8487-4E01B5E2506C}" type="sibTrans" cxnId="{4FFAE818-00B1-4F9B-88E5-93249ECFE694}">
      <dgm:prSet/>
      <dgm:spPr/>
      <dgm:t>
        <a:bodyPr/>
        <a:lstStyle/>
        <a:p>
          <a:endParaRPr lang="en-US"/>
        </a:p>
      </dgm:t>
    </dgm:pt>
    <dgm:pt modelId="{E222A19A-3C98-4B47-83D4-526884958CB5}" type="parTrans" cxnId="{4FFAE818-00B1-4F9B-88E5-93249ECFE694}">
      <dgm:prSet/>
      <dgm:spPr/>
      <dgm:t>
        <a:bodyPr/>
        <a:lstStyle/>
        <a:p>
          <a:endParaRPr lang="en-US"/>
        </a:p>
      </dgm:t>
    </dgm:pt>
    <dgm:pt modelId="{86234811-5766-42BA-AE81-931FBEEC3EA4}">
      <dgm:prSet custT="1"/>
      <dgm:spPr/>
      <dgm:t>
        <a:bodyPr/>
        <a:lstStyle/>
        <a:p>
          <a:r>
            <a:rPr lang="ar-IQ" sz="1800" b="1" dirty="0" smtClean="0"/>
            <a:t>الياء: للبعيد والقريب  والندبة عند عدم التباسه بغير المندوب.</a:t>
          </a:r>
          <a:endParaRPr lang="en-US" sz="1800" b="1" dirty="0" smtClean="0"/>
        </a:p>
        <a:p>
          <a:endParaRPr lang="en-US" sz="1500" dirty="0"/>
        </a:p>
      </dgm:t>
    </dgm:pt>
    <dgm:pt modelId="{DD008FB9-416E-4E6A-985B-3BDD62C666D2}" type="parTrans" cxnId="{DA998D6E-08EE-480F-8F99-551C19B29D90}">
      <dgm:prSet/>
      <dgm:spPr/>
      <dgm:t>
        <a:bodyPr/>
        <a:lstStyle/>
        <a:p>
          <a:endParaRPr lang="en-US"/>
        </a:p>
      </dgm:t>
    </dgm:pt>
    <dgm:pt modelId="{6B56286F-C7EE-48B3-ACEE-C1BD3674C45E}" type="sibTrans" cxnId="{DA998D6E-08EE-480F-8F99-551C19B29D90}">
      <dgm:prSet/>
      <dgm:spPr/>
      <dgm:t>
        <a:bodyPr/>
        <a:lstStyle/>
        <a:p>
          <a:endParaRPr lang="en-US"/>
        </a:p>
      </dgm:t>
    </dgm:pt>
    <dgm:pt modelId="{83335E6F-6A8F-467C-B268-4ADB724CBFAA}" type="pres">
      <dgm:prSet presAssocID="{6235621D-1DCE-4599-8E8E-02CC0FA21422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BAEC6A6-2235-4440-BA6E-122F318EA352}" type="pres">
      <dgm:prSet presAssocID="{86234811-5766-42BA-AE81-931FBEEC3EA4}" presName="composite" presStyleCnt="0"/>
      <dgm:spPr/>
      <dgm:t>
        <a:bodyPr/>
        <a:lstStyle/>
        <a:p>
          <a:endParaRPr lang="en-US"/>
        </a:p>
      </dgm:t>
    </dgm:pt>
    <dgm:pt modelId="{AECD33AD-D46B-457F-A3F2-307D4D4B3D12}" type="pres">
      <dgm:prSet presAssocID="{86234811-5766-42BA-AE81-931FBEEC3EA4}" presName="imgShp" presStyleLbl="fgImgPlace1" presStyleIdx="0" presStyleCnt="4"/>
      <dgm:spPr/>
      <dgm:t>
        <a:bodyPr/>
        <a:lstStyle/>
        <a:p>
          <a:endParaRPr lang="en-US"/>
        </a:p>
      </dgm:t>
    </dgm:pt>
    <dgm:pt modelId="{09E2981D-1D57-456E-868A-D6B672E7A067}" type="pres">
      <dgm:prSet presAssocID="{86234811-5766-42BA-AE81-931FBEEC3EA4}" presName="txShp" presStyleLbl="node1" presStyleIdx="0" presStyleCnt="4" custScaleY="122174" custLinFactNeighborX="230" custLinFactNeighborY="168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3DF9EB-D12E-4385-89A4-955E4DD48D30}" type="pres">
      <dgm:prSet presAssocID="{6B56286F-C7EE-48B3-ACEE-C1BD3674C45E}" presName="spacing" presStyleCnt="0"/>
      <dgm:spPr/>
      <dgm:t>
        <a:bodyPr/>
        <a:lstStyle/>
        <a:p>
          <a:endParaRPr lang="en-US"/>
        </a:p>
      </dgm:t>
    </dgm:pt>
    <dgm:pt modelId="{683AE310-F54A-40CA-B0DA-D9AED70BBE4C}" type="pres">
      <dgm:prSet presAssocID="{363D0E6D-FF0E-4135-89E5-F72517392EC4}" presName="composite" presStyleCnt="0"/>
      <dgm:spPr/>
      <dgm:t>
        <a:bodyPr/>
        <a:lstStyle/>
        <a:p>
          <a:endParaRPr lang="en-US"/>
        </a:p>
      </dgm:t>
    </dgm:pt>
    <dgm:pt modelId="{2EFB94AE-3B79-4FB4-940D-30E536E66853}" type="pres">
      <dgm:prSet presAssocID="{363D0E6D-FF0E-4135-89E5-F72517392EC4}" presName="imgShp" presStyleLbl="fgImgPlace1" presStyleIdx="1" presStyleCnt="4"/>
      <dgm:spPr/>
      <dgm:t>
        <a:bodyPr/>
        <a:lstStyle/>
        <a:p>
          <a:endParaRPr lang="en-US"/>
        </a:p>
      </dgm:t>
    </dgm:pt>
    <dgm:pt modelId="{548A8579-D321-42D6-8EA4-6920206FB3F5}" type="pres">
      <dgm:prSet presAssocID="{363D0E6D-FF0E-4135-89E5-F72517392EC4}" presName="txShp" presStyleLbl="node1" presStyleIdx="1" presStyleCnt="4" custLinFactY="29450" custLinFactNeighborX="-2748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6A5560-4715-4120-AFC5-B76346039FE7}" type="pres">
      <dgm:prSet presAssocID="{7B40AB72-795A-4BE6-BD5E-229229CFA66F}" presName="spacing" presStyleCnt="0"/>
      <dgm:spPr/>
      <dgm:t>
        <a:bodyPr/>
        <a:lstStyle/>
        <a:p>
          <a:endParaRPr lang="en-US"/>
        </a:p>
      </dgm:t>
    </dgm:pt>
    <dgm:pt modelId="{02DB6367-209B-46D2-999A-B409B5FC6CFC}" type="pres">
      <dgm:prSet presAssocID="{354916C1-6106-4106-8DC4-832C44A4D68C}" presName="composite" presStyleCnt="0"/>
      <dgm:spPr/>
      <dgm:t>
        <a:bodyPr/>
        <a:lstStyle/>
        <a:p>
          <a:endParaRPr lang="en-US"/>
        </a:p>
      </dgm:t>
    </dgm:pt>
    <dgm:pt modelId="{98BFA59F-885E-400F-9A0C-2810B667C6AA}" type="pres">
      <dgm:prSet presAssocID="{354916C1-6106-4106-8DC4-832C44A4D68C}" presName="imgShp" presStyleLbl="fgImgPlace1" presStyleIdx="2" presStyleCnt="4"/>
      <dgm:spPr/>
      <dgm:t>
        <a:bodyPr/>
        <a:lstStyle/>
        <a:p>
          <a:endParaRPr lang="en-US"/>
        </a:p>
      </dgm:t>
    </dgm:pt>
    <dgm:pt modelId="{FCBC3045-8403-4A1A-8834-ABE1A40CB639}" type="pres">
      <dgm:prSet presAssocID="{354916C1-6106-4106-8DC4-832C44A4D68C}" presName="txShp" presStyleLbl="node1" presStyleIdx="2" presStyleCnt="4" custLinFactY="-19922" custLinFactNeighborX="230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5B1D54-170B-479B-A9F0-4684032DCFB3}" type="pres">
      <dgm:prSet presAssocID="{007DC00E-3CF0-4E0E-8487-4E01B5E2506C}" presName="spacing" presStyleCnt="0"/>
      <dgm:spPr/>
      <dgm:t>
        <a:bodyPr/>
        <a:lstStyle/>
        <a:p>
          <a:endParaRPr lang="en-US"/>
        </a:p>
      </dgm:t>
    </dgm:pt>
    <dgm:pt modelId="{344A4F89-AEB9-40BE-AB90-8D7897289EE6}" type="pres">
      <dgm:prSet presAssocID="{2826FCDF-622F-4725-A142-30DF323C51B4}" presName="composite" presStyleCnt="0"/>
      <dgm:spPr/>
      <dgm:t>
        <a:bodyPr/>
        <a:lstStyle/>
        <a:p>
          <a:endParaRPr lang="en-US"/>
        </a:p>
      </dgm:t>
    </dgm:pt>
    <dgm:pt modelId="{E79F14CD-5CA6-4875-9D01-148A5BE1C5CD}" type="pres">
      <dgm:prSet presAssocID="{2826FCDF-622F-4725-A142-30DF323C51B4}" presName="imgShp" presStyleLbl="fgImgPlace1" presStyleIdx="3" presStyleCnt="4"/>
      <dgm:spPr/>
      <dgm:t>
        <a:bodyPr/>
        <a:lstStyle/>
        <a:p>
          <a:endParaRPr lang="en-US"/>
        </a:p>
      </dgm:t>
    </dgm:pt>
    <dgm:pt modelId="{66E7E5BC-D89B-4CFF-88EF-A50778DE82CA}" type="pres">
      <dgm:prSet presAssocID="{2826FCDF-622F-4725-A142-30DF323C51B4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2845C91-0CF4-42A3-908B-CFA3F5156FA9}" srcId="{6235621D-1DCE-4599-8E8E-02CC0FA21422}" destId="{363D0E6D-FF0E-4135-89E5-F72517392EC4}" srcOrd="1" destOrd="0" parTransId="{92AF2497-85C8-48C1-AB4C-9D9BD70FDB01}" sibTransId="{7B40AB72-795A-4BE6-BD5E-229229CFA66F}"/>
    <dgm:cxn modelId="{319AEA2A-4585-4FF1-AAFA-C249D4B86D7E}" type="presOf" srcId="{86234811-5766-42BA-AE81-931FBEEC3EA4}" destId="{09E2981D-1D57-456E-868A-D6B672E7A067}" srcOrd="0" destOrd="0" presId="urn:microsoft.com/office/officeart/2005/8/layout/vList3"/>
    <dgm:cxn modelId="{4FFAE818-00B1-4F9B-88E5-93249ECFE694}" srcId="{6235621D-1DCE-4599-8E8E-02CC0FA21422}" destId="{354916C1-6106-4106-8DC4-832C44A4D68C}" srcOrd="2" destOrd="0" parTransId="{E222A19A-3C98-4B47-83D4-526884958CB5}" sibTransId="{007DC00E-3CF0-4E0E-8487-4E01B5E2506C}"/>
    <dgm:cxn modelId="{6AC775D6-AF86-4E24-95F1-01EDB1B3FFFB}" type="presOf" srcId="{3D2C5325-938A-4050-AE14-7C4F59B28083}" destId="{FCBC3045-8403-4A1A-8834-ABE1A40CB639}" srcOrd="0" destOrd="1" presId="urn:microsoft.com/office/officeart/2005/8/layout/vList3"/>
    <dgm:cxn modelId="{A71C5C87-FC5C-4398-8497-83379235337F}" type="presOf" srcId="{354916C1-6106-4106-8DC4-832C44A4D68C}" destId="{FCBC3045-8403-4A1A-8834-ABE1A40CB639}" srcOrd="0" destOrd="0" presId="urn:microsoft.com/office/officeart/2005/8/layout/vList3"/>
    <dgm:cxn modelId="{949EC7C8-8770-417B-A45D-769DBF02216B}" srcId="{354916C1-6106-4106-8DC4-832C44A4D68C}" destId="{3D2C5325-938A-4050-AE14-7C4F59B28083}" srcOrd="0" destOrd="0" parTransId="{1FB22B3A-EBD9-44CE-8046-0514C2F7E533}" sibTransId="{17528501-C1C6-4025-8668-F0456918DB9F}"/>
    <dgm:cxn modelId="{FF30F787-31FA-4EC4-ACAF-E892A5D10EBE}" srcId="{6235621D-1DCE-4599-8E8E-02CC0FA21422}" destId="{2826FCDF-622F-4725-A142-30DF323C51B4}" srcOrd="3" destOrd="0" parTransId="{F67C6C8D-01A5-4A3A-B880-E37DFC7C02AB}" sibTransId="{3A68B3C9-0454-42A6-B52A-C6D01EBDD5B7}"/>
    <dgm:cxn modelId="{DA998D6E-08EE-480F-8F99-551C19B29D90}" srcId="{6235621D-1DCE-4599-8E8E-02CC0FA21422}" destId="{86234811-5766-42BA-AE81-931FBEEC3EA4}" srcOrd="0" destOrd="0" parTransId="{DD008FB9-416E-4E6A-985B-3BDD62C666D2}" sibTransId="{6B56286F-C7EE-48B3-ACEE-C1BD3674C45E}"/>
    <dgm:cxn modelId="{90FCC5E4-2240-4DED-9FD6-8D3F74E0D87F}" type="presOf" srcId="{2826FCDF-622F-4725-A142-30DF323C51B4}" destId="{66E7E5BC-D89B-4CFF-88EF-A50778DE82CA}" srcOrd="0" destOrd="0" presId="urn:microsoft.com/office/officeart/2005/8/layout/vList3"/>
    <dgm:cxn modelId="{8CA43356-8E79-4B21-B173-ACE7124F04B7}" type="presOf" srcId="{363D0E6D-FF0E-4135-89E5-F72517392EC4}" destId="{548A8579-D321-42D6-8EA4-6920206FB3F5}" srcOrd="0" destOrd="0" presId="urn:microsoft.com/office/officeart/2005/8/layout/vList3"/>
    <dgm:cxn modelId="{6D425FEA-9BC0-43B1-8353-E563608CDA35}" type="presOf" srcId="{6235621D-1DCE-4599-8E8E-02CC0FA21422}" destId="{83335E6F-6A8F-467C-B268-4ADB724CBFAA}" srcOrd="0" destOrd="0" presId="urn:microsoft.com/office/officeart/2005/8/layout/vList3"/>
    <dgm:cxn modelId="{A64789A3-4303-400D-AAE4-3EC949CC0C78}" type="presParOf" srcId="{83335E6F-6A8F-467C-B268-4ADB724CBFAA}" destId="{8BAEC6A6-2235-4440-BA6E-122F318EA352}" srcOrd="0" destOrd="0" presId="urn:microsoft.com/office/officeart/2005/8/layout/vList3"/>
    <dgm:cxn modelId="{B1EBF29F-383A-4B66-AEA9-64BFD55FAA40}" type="presParOf" srcId="{8BAEC6A6-2235-4440-BA6E-122F318EA352}" destId="{AECD33AD-D46B-457F-A3F2-307D4D4B3D12}" srcOrd="0" destOrd="0" presId="urn:microsoft.com/office/officeart/2005/8/layout/vList3"/>
    <dgm:cxn modelId="{AF214E04-D26C-482B-BCC1-4DA1E8A03463}" type="presParOf" srcId="{8BAEC6A6-2235-4440-BA6E-122F318EA352}" destId="{09E2981D-1D57-456E-868A-D6B672E7A067}" srcOrd="1" destOrd="0" presId="urn:microsoft.com/office/officeart/2005/8/layout/vList3"/>
    <dgm:cxn modelId="{77E5F676-17E1-449F-B61D-37970DFCACF7}" type="presParOf" srcId="{83335E6F-6A8F-467C-B268-4ADB724CBFAA}" destId="{D83DF9EB-D12E-4385-89A4-955E4DD48D30}" srcOrd="1" destOrd="0" presId="urn:microsoft.com/office/officeart/2005/8/layout/vList3"/>
    <dgm:cxn modelId="{1CF42C03-E8D5-4ED7-B55D-627A1C07CCBA}" type="presParOf" srcId="{83335E6F-6A8F-467C-B268-4ADB724CBFAA}" destId="{683AE310-F54A-40CA-B0DA-D9AED70BBE4C}" srcOrd="2" destOrd="0" presId="urn:microsoft.com/office/officeart/2005/8/layout/vList3"/>
    <dgm:cxn modelId="{178CEABA-DFC2-4717-970F-79EE963D18B4}" type="presParOf" srcId="{683AE310-F54A-40CA-B0DA-D9AED70BBE4C}" destId="{2EFB94AE-3B79-4FB4-940D-30E536E66853}" srcOrd="0" destOrd="0" presId="urn:microsoft.com/office/officeart/2005/8/layout/vList3"/>
    <dgm:cxn modelId="{4FBF8F1D-B187-4B8C-BA17-4CEFC57D405E}" type="presParOf" srcId="{683AE310-F54A-40CA-B0DA-D9AED70BBE4C}" destId="{548A8579-D321-42D6-8EA4-6920206FB3F5}" srcOrd="1" destOrd="0" presId="urn:microsoft.com/office/officeart/2005/8/layout/vList3"/>
    <dgm:cxn modelId="{BF6796AC-55EA-4F8B-96F7-51D33FC37B1E}" type="presParOf" srcId="{83335E6F-6A8F-467C-B268-4ADB724CBFAA}" destId="{2B6A5560-4715-4120-AFC5-B76346039FE7}" srcOrd="3" destOrd="0" presId="urn:microsoft.com/office/officeart/2005/8/layout/vList3"/>
    <dgm:cxn modelId="{8BDE2C53-B134-4F51-BBD0-EDE8BE792DD1}" type="presParOf" srcId="{83335E6F-6A8F-467C-B268-4ADB724CBFAA}" destId="{02DB6367-209B-46D2-999A-B409B5FC6CFC}" srcOrd="4" destOrd="0" presId="urn:microsoft.com/office/officeart/2005/8/layout/vList3"/>
    <dgm:cxn modelId="{67D38037-0DA6-45B3-9209-F7C065133396}" type="presParOf" srcId="{02DB6367-209B-46D2-999A-B409B5FC6CFC}" destId="{98BFA59F-885E-400F-9A0C-2810B667C6AA}" srcOrd="0" destOrd="0" presId="urn:microsoft.com/office/officeart/2005/8/layout/vList3"/>
    <dgm:cxn modelId="{77CDD0AE-91DD-4F69-8B34-E8051AB67BA6}" type="presParOf" srcId="{02DB6367-209B-46D2-999A-B409B5FC6CFC}" destId="{FCBC3045-8403-4A1A-8834-ABE1A40CB639}" srcOrd="1" destOrd="0" presId="urn:microsoft.com/office/officeart/2005/8/layout/vList3"/>
    <dgm:cxn modelId="{3A51EA1E-C6A5-4006-AFE0-301017650F45}" type="presParOf" srcId="{83335E6F-6A8F-467C-B268-4ADB724CBFAA}" destId="{D85B1D54-170B-479B-A9F0-4684032DCFB3}" srcOrd="5" destOrd="0" presId="urn:microsoft.com/office/officeart/2005/8/layout/vList3"/>
    <dgm:cxn modelId="{0966DC28-B128-470A-B7AE-67C2B22F285E}" type="presParOf" srcId="{83335E6F-6A8F-467C-B268-4ADB724CBFAA}" destId="{344A4F89-AEB9-40BE-AB90-8D7897289EE6}" srcOrd="6" destOrd="0" presId="urn:microsoft.com/office/officeart/2005/8/layout/vList3"/>
    <dgm:cxn modelId="{33197FA4-BE20-4FDE-A8E8-00DB3B8CC94C}" type="presParOf" srcId="{344A4F89-AEB9-40BE-AB90-8D7897289EE6}" destId="{E79F14CD-5CA6-4875-9D01-148A5BE1C5CD}" srcOrd="0" destOrd="0" presId="urn:microsoft.com/office/officeart/2005/8/layout/vList3"/>
    <dgm:cxn modelId="{EFABE5DD-E7E5-4BD6-AC61-0A3BCF59F79E}" type="presParOf" srcId="{344A4F89-AEB9-40BE-AB90-8D7897289EE6}" destId="{66E7E5BC-D89B-4CFF-88EF-A50778DE82CA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39B0989-CBD0-4A57-A797-0DA4540D1FE4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162FAE3-C1F9-457F-B4B3-1897E1381AD1}" type="pres">
      <dgm:prSet presAssocID="{439B0989-CBD0-4A57-A797-0DA4540D1FE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B1E8924A-F317-4CE7-91E5-4D29031EBEBB}" type="presOf" srcId="{439B0989-CBD0-4A57-A797-0DA4540D1FE4}" destId="{5162FAE3-C1F9-457F-B4B3-1897E1381AD1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FF9B4F1-27E7-4CD8-A1FA-4847C1E33500}" type="doc">
      <dgm:prSet loTypeId="urn:microsoft.com/office/officeart/2008/layout/IncreasingCircleProces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B99321B-F875-4A1F-B2CE-C6A91A6A2CF2}">
      <dgm:prSet phldrT="[نص]" custT="1"/>
      <dgm:spPr/>
      <dgm:t>
        <a:bodyPr/>
        <a:lstStyle/>
        <a:p>
          <a:pPr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IQ" sz="2600" dirty="0" smtClean="0"/>
            <a:t>- </a:t>
          </a:r>
          <a:r>
            <a:rPr lang="ar-IQ" sz="2400" dirty="0" smtClean="0"/>
            <a:t>نكرة غير مقصودة:</a:t>
          </a:r>
        </a:p>
        <a:p>
          <a:pPr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IQ" sz="2400" dirty="0" smtClean="0"/>
            <a:t>يا رجلا خذ بيدي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ar-IQ" sz="2400" dirty="0" smtClean="0"/>
            <a:t>- مضاف: يا غلام زيد </a:t>
          </a:r>
        </a:p>
      </dgm:t>
    </dgm:pt>
    <dgm:pt modelId="{05A6910D-EE2F-480D-8D43-3BD6F5FFFE00}" type="parTrans" cxnId="{F89B3DEA-C414-4E80-B315-92870F180F2E}">
      <dgm:prSet/>
      <dgm:spPr/>
      <dgm:t>
        <a:bodyPr/>
        <a:lstStyle/>
        <a:p>
          <a:endParaRPr lang="en-US"/>
        </a:p>
      </dgm:t>
    </dgm:pt>
    <dgm:pt modelId="{5430CCAE-E353-47BB-A3C4-CCB0E74B253D}" type="sibTrans" cxnId="{F89B3DEA-C414-4E80-B315-92870F180F2E}">
      <dgm:prSet/>
      <dgm:spPr/>
      <dgm:t>
        <a:bodyPr/>
        <a:lstStyle/>
        <a:p>
          <a:endParaRPr lang="en-US"/>
        </a:p>
      </dgm:t>
    </dgm:pt>
    <dgm:pt modelId="{8F5D154F-2B94-4CF9-8CAA-D83FD0673D65}">
      <dgm:prSet phldrT="[نص]" custT="1"/>
      <dgm:spPr/>
      <dgm:t>
        <a:bodyPr/>
        <a:lstStyle/>
        <a:p>
          <a:pPr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IQ" sz="2400" dirty="0" smtClean="0"/>
            <a:t>- شبيه بالمضاف:  </a:t>
          </a:r>
        </a:p>
        <a:p>
          <a:pPr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IQ" sz="2400" dirty="0" smtClean="0"/>
            <a:t>يا طالعا جبلا </a:t>
          </a:r>
          <a:r>
            <a:rPr lang="ar-IQ" sz="2400" dirty="0" err="1" smtClean="0"/>
            <a:t>ويا</a:t>
          </a:r>
          <a:r>
            <a:rPr lang="ar-IQ" sz="2400" dirty="0" smtClean="0"/>
            <a:t> حسنا وجهه </a:t>
          </a:r>
          <a:r>
            <a:rPr lang="ar-IQ" sz="2400" dirty="0" err="1" smtClean="0"/>
            <a:t>ويا</a:t>
          </a:r>
          <a:r>
            <a:rPr lang="ar-IQ" sz="2400" dirty="0" smtClean="0"/>
            <a:t> ثلاثة وثلاثين</a:t>
          </a:r>
          <a:endParaRPr lang="en-US" sz="2400" dirty="0"/>
        </a:p>
      </dgm:t>
    </dgm:pt>
    <dgm:pt modelId="{72BB9C4D-EAD4-4CD6-B401-99C733A388DE}" type="parTrans" cxnId="{6CB928B0-A631-447D-925F-DD829876E48D}">
      <dgm:prSet/>
      <dgm:spPr/>
      <dgm:t>
        <a:bodyPr/>
        <a:lstStyle/>
        <a:p>
          <a:endParaRPr lang="en-US"/>
        </a:p>
      </dgm:t>
    </dgm:pt>
    <dgm:pt modelId="{AFE944F1-6B46-4C68-AEFC-F145467F79DD}" type="sibTrans" cxnId="{6CB928B0-A631-447D-925F-DD829876E48D}">
      <dgm:prSet/>
      <dgm:spPr/>
      <dgm:t>
        <a:bodyPr/>
        <a:lstStyle/>
        <a:p>
          <a:endParaRPr lang="en-US"/>
        </a:p>
      </dgm:t>
    </dgm:pt>
    <dgm:pt modelId="{F90496F9-17CE-475E-B3DF-258C8CC9D2BE}">
      <dgm:prSet phldrT="[نص]" custT="1"/>
      <dgm:spPr/>
      <dgm:t>
        <a:bodyPr/>
        <a:lstStyle/>
        <a:p>
          <a:r>
            <a:rPr lang="ar-IQ" sz="2400" b="1" dirty="0" smtClean="0">
              <a:solidFill>
                <a:srgbClr val="FF0000"/>
              </a:solidFill>
            </a:rPr>
            <a:t>البناء على ما كان يرفع به </a:t>
          </a:r>
          <a:endParaRPr lang="en-US" sz="2400" b="1" dirty="0">
            <a:solidFill>
              <a:srgbClr val="FF0000"/>
            </a:solidFill>
          </a:endParaRPr>
        </a:p>
      </dgm:t>
    </dgm:pt>
    <dgm:pt modelId="{5171044C-3087-4949-BF9B-EEBDE6B4CC2C}" type="parTrans" cxnId="{3EF35B3A-71DE-4C56-B117-9EBF2FAB824A}">
      <dgm:prSet/>
      <dgm:spPr/>
      <dgm:t>
        <a:bodyPr/>
        <a:lstStyle/>
        <a:p>
          <a:endParaRPr lang="en-US"/>
        </a:p>
      </dgm:t>
    </dgm:pt>
    <dgm:pt modelId="{BB9B419C-24FF-4C36-A2B7-5348DB122E72}" type="sibTrans" cxnId="{3EF35B3A-71DE-4C56-B117-9EBF2FAB824A}">
      <dgm:prSet/>
      <dgm:spPr/>
      <dgm:t>
        <a:bodyPr/>
        <a:lstStyle/>
        <a:p>
          <a:endParaRPr lang="en-US"/>
        </a:p>
      </dgm:t>
    </dgm:pt>
    <dgm:pt modelId="{4BE2E314-B738-4AB1-BB9C-0BB5ED40A4CA}">
      <dgm:prSet phldrT="[نص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ar-IQ" sz="2800" dirty="0" smtClean="0"/>
            <a:t>- مفرد معرفة </a:t>
          </a:r>
          <a:r>
            <a:rPr lang="ar-IQ" sz="2000" b="0" dirty="0" smtClean="0"/>
            <a:t>يا زيد يا زيدان </a:t>
          </a:r>
          <a:r>
            <a:rPr lang="ar-IQ" sz="2000" b="0" dirty="0" err="1" smtClean="0"/>
            <a:t>ويا</a:t>
          </a:r>
          <a:r>
            <a:rPr lang="ar-IQ" sz="2000" b="0" dirty="0" smtClean="0"/>
            <a:t> زيدون</a:t>
          </a:r>
          <a:endParaRPr lang="en-US" sz="2000" b="0" dirty="0" smtClean="0"/>
        </a:p>
        <a:p>
          <a:pPr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0" dirty="0"/>
        </a:p>
      </dgm:t>
    </dgm:pt>
    <dgm:pt modelId="{31E25FBE-3C9F-4832-8E5C-3F3A5EB79333}" type="parTrans" cxnId="{1477F575-89BF-4586-90AB-1C77A0F6B722}">
      <dgm:prSet/>
      <dgm:spPr/>
      <dgm:t>
        <a:bodyPr/>
        <a:lstStyle/>
        <a:p>
          <a:endParaRPr lang="en-US"/>
        </a:p>
      </dgm:t>
    </dgm:pt>
    <dgm:pt modelId="{692B786F-183A-436C-AE64-3049616E1CF3}" type="sibTrans" cxnId="{1477F575-89BF-4586-90AB-1C77A0F6B722}">
      <dgm:prSet/>
      <dgm:spPr/>
      <dgm:t>
        <a:bodyPr/>
        <a:lstStyle/>
        <a:p>
          <a:endParaRPr lang="en-US"/>
        </a:p>
      </dgm:t>
    </dgm:pt>
    <dgm:pt modelId="{A2DD1A22-FC4B-44A5-A214-D303DBFF316B}">
      <dgm:prSet phldrT="[نص]" custT="1"/>
      <dgm:spPr/>
      <dgm:t>
        <a:bodyPr/>
        <a:lstStyle/>
        <a:p>
          <a:pPr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IQ" sz="2000" b="0" dirty="0" smtClean="0"/>
            <a:t>- نكرة مقصودة: يا رجل </a:t>
          </a:r>
          <a:r>
            <a:rPr lang="ar-IQ" sz="2000" b="0" dirty="0" err="1" smtClean="0"/>
            <a:t>ويا</a:t>
          </a:r>
          <a:r>
            <a:rPr lang="ar-IQ" sz="2000" b="0" dirty="0" smtClean="0"/>
            <a:t> رجلان  </a:t>
          </a:r>
          <a:r>
            <a:rPr lang="ar-IQ" sz="2000" b="0" dirty="0" err="1" smtClean="0"/>
            <a:t>ويارجيلون</a:t>
          </a:r>
          <a:r>
            <a:rPr lang="ar-IQ" sz="2000" b="0" dirty="0" smtClean="0"/>
            <a:t> </a:t>
          </a:r>
        </a:p>
      </dgm:t>
    </dgm:pt>
    <dgm:pt modelId="{20B34F85-4ED9-4A74-951C-0C640643DC85}" type="parTrans" cxnId="{216AD0B4-1BFF-4AF2-9B84-091A6B78E58E}">
      <dgm:prSet/>
      <dgm:spPr/>
      <dgm:t>
        <a:bodyPr/>
        <a:lstStyle/>
        <a:p>
          <a:endParaRPr lang="en-US"/>
        </a:p>
      </dgm:t>
    </dgm:pt>
    <dgm:pt modelId="{01FCB001-32C8-4B0A-B860-4B12E25329B7}" type="sibTrans" cxnId="{216AD0B4-1BFF-4AF2-9B84-091A6B78E58E}">
      <dgm:prSet/>
      <dgm:spPr/>
      <dgm:t>
        <a:bodyPr/>
        <a:lstStyle/>
        <a:p>
          <a:endParaRPr lang="en-US"/>
        </a:p>
      </dgm:t>
    </dgm:pt>
    <dgm:pt modelId="{B7A2E85D-C696-4359-A9C6-9541CD507579}">
      <dgm:prSet phldrT="[نص]"/>
      <dgm:spPr/>
      <dgm:t>
        <a:bodyPr/>
        <a:lstStyle/>
        <a:p>
          <a:r>
            <a:rPr lang="ar-IQ" b="1" dirty="0" smtClean="0">
              <a:solidFill>
                <a:srgbClr val="FF0000"/>
              </a:solidFill>
            </a:rPr>
            <a:t>معرب منصوب</a:t>
          </a:r>
          <a:endParaRPr lang="en-US" b="1" dirty="0">
            <a:solidFill>
              <a:srgbClr val="FF0000"/>
            </a:solidFill>
          </a:endParaRPr>
        </a:p>
      </dgm:t>
    </dgm:pt>
    <dgm:pt modelId="{14FEB16F-B6BB-45E3-B316-5018127A3C59}" type="sibTrans" cxnId="{89FA4A3A-B552-4AF9-A4A7-292A95403A3C}">
      <dgm:prSet/>
      <dgm:spPr/>
      <dgm:t>
        <a:bodyPr/>
        <a:lstStyle/>
        <a:p>
          <a:endParaRPr lang="en-US"/>
        </a:p>
      </dgm:t>
    </dgm:pt>
    <dgm:pt modelId="{006299B9-6936-41A6-8059-FE64316E8893}" type="parTrans" cxnId="{89FA4A3A-B552-4AF9-A4A7-292A95403A3C}">
      <dgm:prSet/>
      <dgm:spPr/>
      <dgm:t>
        <a:bodyPr/>
        <a:lstStyle/>
        <a:p>
          <a:endParaRPr lang="en-US"/>
        </a:p>
      </dgm:t>
    </dgm:pt>
    <dgm:pt modelId="{4159675C-F666-456A-A091-CDD9D059563E}" type="pres">
      <dgm:prSet presAssocID="{9FF9B4F1-27E7-4CD8-A1FA-4847C1E33500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791A4B5A-D9D5-4AC1-A5E9-26A070A5577E}" type="pres">
      <dgm:prSet presAssocID="{B7A2E85D-C696-4359-A9C6-9541CD507579}" presName="composite" presStyleCnt="0"/>
      <dgm:spPr/>
    </dgm:pt>
    <dgm:pt modelId="{8968FE70-4AFF-437F-9852-71F4B2402E98}" type="pres">
      <dgm:prSet presAssocID="{B7A2E85D-C696-4359-A9C6-9541CD507579}" presName="BackAccent" presStyleLbl="bgShp" presStyleIdx="0" presStyleCnt="2"/>
      <dgm:spPr/>
    </dgm:pt>
    <dgm:pt modelId="{ED9252AD-4623-4521-9C47-ADFDAB1E6DA1}" type="pres">
      <dgm:prSet presAssocID="{B7A2E85D-C696-4359-A9C6-9541CD507579}" presName="Accent" presStyleLbl="alignNode1" presStyleIdx="0" presStyleCnt="2"/>
      <dgm:spPr/>
    </dgm:pt>
    <dgm:pt modelId="{A210C53C-95AE-41B0-A6A2-C43F02DB2055}" type="pres">
      <dgm:prSet presAssocID="{B7A2E85D-C696-4359-A9C6-9541CD507579}" presName="Child" presStyleLbl="revTx" presStyleIdx="0" presStyleCnt="4" custScaleY="8260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A8CFD2-D362-4C0F-94CF-5BF17F4685D7}" type="pres">
      <dgm:prSet presAssocID="{B7A2E85D-C696-4359-A9C6-9541CD507579}" presName="Parent" presStyleLbl="revTx" presStyleIdx="1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A3F6F2-30C9-4381-A56D-A731E127B1AA}" type="pres">
      <dgm:prSet presAssocID="{14FEB16F-B6BB-45E3-B316-5018127A3C59}" presName="sibTrans" presStyleCnt="0"/>
      <dgm:spPr/>
    </dgm:pt>
    <dgm:pt modelId="{EFF48E7C-6998-4DED-B552-8C4AB3F1E2FC}" type="pres">
      <dgm:prSet presAssocID="{F90496F9-17CE-475E-B3DF-258C8CC9D2BE}" presName="composite" presStyleCnt="0"/>
      <dgm:spPr/>
    </dgm:pt>
    <dgm:pt modelId="{327F82F6-1392-4E4F-9DA5-4EA238E35A22}" type="pres">
      <dgm:prSet presAssocID="{F90496F9-17CE-475E-B3DF-258C8CC9D2BE}" presName="BackAccent" presStyleLbl="bgShp" presStyleIdx="1" presStyleCnt="2"/>
      <dgm:spPr/>
    </dgm:pt>
    <dgm:pt modelId="{02551820-97DA-4DC8-98EE-D9B6B4BEF3AC}" type="pres">
      <dgm:prSet presAssocID="{F90496F9-17CE-475E-B3DF-258C8CC9D2BE}" presName="Accent" presStyleLbl="alignNode1" presStyleIdx="1" presStyleCnt="2"/>
      <dgm:spPr/>
    </dgm:pt>
    <dgm:pt modelId="{FA4A5EB0-0558-4062-8230-685781B6A6E2}" type="pres">
      <dgm:prSet presAssocID="{F90496F9-17CE-475E-B3DF-258C8CC9D2BE}" presName="Child" presStyleLbl="revTx" presStyleIdx="2" presStyleCnt="4" custScaleY="7920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E2BA55-CC9B-489E-8239-CB50621EDDFA}" type="pres">
      <dgm:prSet presAssocID="{F90496F9-17CE-475E-B3DF-258C8CC9D2BE}" presName="Parent" presStyleLbl="revTx" presStyleIdx="3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EF35B3A-71DE-4C56-B117-9EBF2FAB824A}" srcId="{9FF9B4F1-27E7-4CD8-A1FA-4847C1E33500}" destId="{F90496F9-17CE-475E-B3DF-258C8CC9D2BE}" srcOrd="1" destOrd="0" parTransId="{5171044C-3087-4949-BF9B-EEBDE6B4CC2C}" sibTransId="{BB9B419C-24FF-4C36-A2B7-5348DB122E72}"/>
    <dgm:cxn modelId="{6011100B-3802-4C0C-8500-2EA44E60B295}" type="presOf" srcId="{CB99321B-F875-4A1F-B2CE-C6A91A6A2CF2}" destId="{A210C53C-95AE-41B0-A6A2-C43F02DB2055}" srcOrd="0" destOrd="0" presId="urn:microsoft.com/office/officeart/2008/layout/IncreasingCircleProcess"/>
    <dgm:cxn modelId="{54B22480-8F42-4E68-815D-207B99E3B7BA}" type="presOf" srcId="{8F5D154F-2B94-4CF9-8CAA-D83FD0673D65}" destId="{A210C53C-95AE-41B0-A6A2-C43F02DB2055}" srcOrd="0" destOrd="1" presId="urn:microsoft.com/office/officeart/2008/layout/IncreasingCircleProcess"/>
    <dgm:cxn modelId="{216AD0B4-1BFF-4AF2-9B84-091A6B78E58E}" srcId="{F90496F9-17CE-475E-B3DF-258C8CC9D2BE}" destId="{A2DD1A22-FC4B-44A5-A214-D303DBFF316B}" srcOrd="1" destOrd="0" parTransId="{20B34F85-4ED9-4A74-951C-0C640643DC85}" sibTransId="{01FCB001-32C8-4B0A-B860-4B12E25329B7}"/>
    <dgm:cxn modelId="{6CB928B0-A631-447D-925F-DD829876E48D}" srcId="{B7A2E85D-C696-4359-A9C6-9541CD507579}" destId="{8F5D154F-2B94-4CF9-8CAA-D83FD0673D65}" srcOrd="1" destOrd="0" parTransId="{72BB9C4D-EAD4-4CD6-B401-99C733A388DE}" sibTransId="{AFE944F1-6B46-4C68-AEFC-F145467F79DD}"/>
    <dgm:cxn modelId="{F6BB05B1-46E6-4297-B592-30A185B2C63F}" type="presOf" srcId="{4BE2E314-B738-4AB1-BB9C-0BB5ED40A4CA}" destId="{FA4A5EB0-0558-4062-8230-685781B6A6E2}" srcOrd="0" destOrd="0" presId="urn:microsoft.com/office/officeart/2008/layout/IncreasingCircleProcess"/>
    <dgm:cxn modelId="{56FC65CE-1A02-4B9F-9803-549A977471B6}" type="presOf" srcId="{F90496F9-17CE-475E-B3DF-258C8CC9D2BE}" destId="{F7E2BA55-CC9B-489E-8239-CB50621EDDFA}" srcOrd="0" destOrd="0" presId="urn:microsoft.com/office/officeart/2008/layout/IncreasingCircleProcess"/>
    <dgm:cxn modelId="{87990F8A-BC7A-43EF-9B26-235A76CBC9F3}" type="presOf" srcId="{9FF9B4F1-27E7-4CD8-A1FA-4847C1E33500}" destId="{4159675C-F666-456A-A091-CDD9D059563E}" srcOrd="0" destOrd="0" presId="urn:microsoft.com/office/officeart/2008/layout/IncreasingCircleProcess"/>
    <dgm:cxn modelId="{1477F575-89BF-4586-90AB-1C77A0F6B722}" srcId="{F90496F9-17CE-475E-B3DF-258C8CC9D2BE}" destId="{4BE2E314-B738-4AB1-BB9C-0BB5ED40A4CA}" srcOrd="0" destOrd="0" parTransId="{31E25FBE-3C9F-4832-8E5C-3F3A5EB79333}" sibTransId="{692B786F-183A-436C-AE64-3049616E1CF3}"/>
    <dgm:cxn modelId="{89FA4A3A-B552-4AF9-A4A7-292A95403A3C}" srcId="{9FF9B4F1-27E7-4CD8-A1FA-4847C1E33500}" destId="{B7A2E85D-C696-4359-A9C6-9541CD507579}" srcOrd="0" destOrd="0" parTransId="{006299B9-6936-41A6-8059-FE64316E8893}" sibTransId="{14FEB16F-B6BB-45E3-B316-5018127A3C59}"/>
    <dgm:cxn modelId="{4555485C-B28D-491D-A117-12CEBE7049FE}" type="presOf" srcId="{B7A2E85D-C696-4359-A9C6-9541CD507579}" destId="{B5A8CFD2-D362-4C0F-94CF-5BF17F4685D7}" srcOrd="0" destOrd="0" presId="urn:microsoft.com/office/officeart/2008/layout/IncreasingCircleProcess"/>
    <dgm:cxn modelId="{F89B3DEA-C414-4E80-B315-92870F180F2E}" srcId="{B7A2E85D-C696-4359-A9C6-9541CD507579}" destId="{CB99321B-F875-4A1F-B2CE-C6A91A6A2CF2}" srcOrd="0" destOrd="0" parTransId="{05A6910D-EE2F-480D-8D43-3BD6F5FFFE00}" sibTransId="{5430CCAE-E353-47BB-A3C4-CCB0E74B253D}"/>
    <dgm:cxn modelId="{23D1A398-3625-45DB-B44D-89654FDDB328}" type="presOf" srcId="{A2DD1A22-FC4B-44A5-A214-D303DBFF316B}" destId="{FA4A5EB0-0558-4062-8230-685781B6A6E2}" srcOrd="0" destOrd="1" presId="urn:microsoft.com/office/officeart/2008/layout/IncreasingCircleProcess"/>
    <dgm:cxn modelId="{114A821D-563E-4C5B-A993-614D7CFCAF8E}" type="presParOf" srcId="{4159675C-F666-456A-A091-CDD9D059563E}" destId="{791A4B5A-D9D5-4AC1-A5E9-26A070A5577E}" srcOrd="0" destOrd="0" presId="urn:microsoft.com/office/officeart/2008/layout/IncreasingCircleProcess"/>
    <dgm:cxn modelId="{A14E9E7F-7596-48A1-9827-A77CB6D54038}" type="presParOf" srcId="{791A4B5A-D9D5-4AC1-A5E9-26A070A5577E}" destId="{8968FE70-4AFF-437F-9852-71F4B2402E98}" srcOrd="0" destOrd="0" presId="urn:microsoft.com/office/officeart/2008/layout/IncreasingCircleProcess"/>
    <dgm:cxn modelId="{D0F2C1B1-F23B-4DC0-A978-27E8EBFE7F80}" type="presParOf" srcId="{791A4B5A-D9D5-4AC1-A5E9-26A070A5577E}" destId="{ED9252AD-4623-4521-9C47-ADFDAB1E6DA1}" srcOrd="1" destOrd="0" presId="urn:microsoft.com/office/officeart/2008/layout/IncreasingCircleProcess"/>
    <dgm:cxn modelId="{A2F3F04D-4C5C-4799-BCDF-25958D108FA9}" type="presParOf" srcId="{791A4B5A-D9D5-4AC1-A5E9-26A070A5577E}" destId="{A210C53C-95AE-41B0-A6A2-C43F02DB2055}" srcOrd="2" destOrd="0" presId="urn:microsoft.com/office/officeart/2008/layout/IncreasingCircleProcess"/>
    <dgm:cxn modelId="{8FD461BE-79B8-4D1F-BE91-511C9523326B}" type="presParOf" srcId="{791A4B5A-D9D5-4AC1-A5E9-26A070A5577E}" destId="{B5A8CFD2-D362-4C0F-94CF-5BF17F4685D7}" srcOrd="3" destOrd="0" presId="urn:microsoft.com/office/officeart/2008/layout/IncreasingCircleProcess"/>
    <dgm:cxn modelId="{25D3A3FF-B10C-433C-B23D-FD66FB632A17}" type="presParOf" srcId="{4159675C-F666-456A-A091-CDD9D059563E}" destId="{2EA3F6F2-30C9-4381-A56D-A731E127B1AA}" srcOrd="1" destOrd="0" presId="urn:microsoft.com/office/officeart/2008/layout/IncreasingCircleProcess"/>
    <dgm:cxn modelId="{394196F2-77A9-4DCC-B06A-CB1CFDA89078}" type="presParOf" srcId="{4159675C-F666-456A-A091-CDD9D059563E}" destId="{EFF48E7C-6998-4DED-B552-8C4AB3F1E2FC}" srcOrd="2" destOrd="0" presId="urn:microsoft.com/office/officeart/2008/layout/IncreasingCircleProcess"/>
    <dgm:cxn modelId="{D7C41A12-0509-48F0-A230-57F45138C3C7}" type="presParOf" srcId="{EFF48E7C-6998-4DED-B552-8C4AB3F1E2FC}" destId="{327F82F6-1392-4E4F-9DA5-4EA238E35A22}" srcOrd="0" destOrd="0" presId="urn:microsoft.com/office/officeart/2008/layout/IncreasingCircleProcess"/>
    <dgm:cxn modelId="{0C622430-5C64-4BA1-B132-85A8390CCC4C}" type="presParOf" srcId="{EFF48E7C-6998-4DED-B552-8C4AB3F1E2FC}" destId="{02551820-97DA-4DC8-98EE-D9B6B4BEF3AC}" srcOrd="1" destOrd="0" presId="urn:microsoft.com/office/officeart/2008/layout/IncreasingCircleProcess"/>
    <dgm:cxn modelId="{97242E05-4F8D-4FFB-B097-6A421E817B3C}" type="presParOf" srcId="{EFF48E7C-6998-4DED-B552-8C4AB3F1E2FC}" destId="{FA4A5EB0-0558-4062-8230-685781B6A6E2}" srcOrd="2" destOrd="0" presId="urn:microsoft.com/office/officeart/2008/layout/IncreasingCircleProcess"/>
    <dgm:cxn modelId="{44E564CD-F659-4FF8-8EC2-9D6F018AE292}" type="presParOf" srcId="{EFF48E7C-6998-4DED-B552-8C4AB3F1E2FC}" destId="{F7E2BA55-CC9B-489E-8239-CB50621EDDFA}" srcOrd="3" destOrd="0" presId="urn:microsoft.com/office/officeart/2008/layout/IncreasingCircleProces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6C9E4D-23FA-4D94-BB93-30863A34B109}">
      <dsp:nvSpPr>
        <dsp:cNvPr id="0" name=""/>
        <dsp:cNvSpPr/>
      </dsp:nvSpPr>
      <dsp:spPr>
        <a:xfrm>
          <a:off x="0" y="1854700"/>
          <a:ext cx="3124200" cy="1249680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6C1374-685D-46EE-84BD-E68EC7AC407F}">
      <dsp:nvSpPr>
        <dsp:cNvPr id="0" name=""/>
        <dsp:cNvSpPr/>
      </dsp:nvSpPr>
      <dsp:spPr>
        <a:xfrm>
          <a:off x="2220036" y="60215"/>
          <a:ext cx="698680" cy="7086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b" anchorCtr="0">
          <a:noAutofit/>
        </a:bodyPr>
        <a:lstStyle/>
        <a:p>
          <a:pPr lvl="0" algn="ctr" defTabSz="488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IQ" sz="1100" kern="1200" baseline="0" dirty="0" smtClean="0"/>
            <a:t>ب</a:t>
          </a:r>
          <a:r>
            <a:rPr lang="ar-SA" sz="1100" kern="1200" baseline="0" dirty="0" smtClean="0"/>
            <a:t>سم الله الرحمن الرحيم</a:t>
          </a:r>
          <a:endParaRPr lang="en-US" sz="1100" kern="1200" dirty="0"/>
        </a:p>
      </dsp:txBody>
      <dsp:txXfrm>
        <a:off x="2220036" y="60215"/>
        <a:ext cx="698680" cy="708643"/>
      </dsp:txXfrm>
    </dsp:sp>
    <dsp:sp modelId="{06E4A0C7-01D2-4697-A9D9-9E2C38DD9D89}">
      <dsp:nvSpPr>
        <dsp:cNvPr id="0" name=""/>
        <dsp:cNvSpPr/>
      </dsp:nvSpPr>
      <dsp:spPr>
        <a:xfrm>
          <a:off x="193838" y="1270630"/>
          <a:ext cx="312420" cy="3124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947B5E-16F1-46AD-90C3-8FF7EE4F0DDF}">
      <dsp:nvSpPr>
        <dsp:cNvPr id="0" name=""/>
        <dsp:cNvSpPr/>
      </dsp:nvSpPr>
      <dsp:spPr>
        <a:xfrm>
          <a:off x="725337" y="1874520"/>
          <a:ext cx="518971" cy="1249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lvl="0" algn="ctr" defTabSz="488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725337" y="1874520"/>
        <a:ext cx="518971" cy="1249680"/>
      </dsp:txXfrm>
    </dsp:sp>
    <dsp:sp modelId="{440870DB-AAE7-4D87-9BEC-4A3383E9D15D}">
      <dsp:nvSpPr>
        <dsp:cNvPr id="0" name=""/>
        <dsp:cNvSpPr/>
      </dsp:nvSpPr>
      <dsp:spPr>
        <a:xfrm>
          <a:off x="828612" y="1405890"/>
          <a:ext cx="312420" cy="3124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762EED-B8E5-4FD3-91DE-DE3C6213B5DA}">
      <dsp:nvSpPr>
        <dsp:cNvPr id="0" name=""/>
        <dsp:cNvSpPr/>
      </dsp:nvSpPr>
      <dsp:spPr>
        <a:xfrm>
          <a:off x="648026" y="630560"/>
          <a:ext cx="1540814" cy="10471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480" tIns="284480" rIns="284480" bIns="284480" numCol="1" spcCol="1270" anchor="b" anchorCtr="0">
          <a:noAutofit/>
        </a:bodyPr>
        <a:lstStyle/>
        <a:p>
          <a:pPr lvl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IQ" sz="4000" b="1" kern="1200" baseline="0" dirty="0" smtClean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rPr>
            <a:t>النداء </a:t>
          </a:r>
          <a:endParaRPr lang="en-US" sz="4000" kern="1200" dirty="0">
            <a:solidFill>
              <a:srgbClr val="FF0000"/>
            </a:solidFill>
            <a:latin typeface="Andalus" panose="02020603050405020304" pitchFamily="18" charset="-78"/>
            <a:cs typeface="Andalus" panose="02020603050405020304" pitchFamily="18" charset="-78"/>
          </a:endParaRPr>
        </a:p>
      </dsp:txBody>
      <dsp:txXfrm>
        <a:off x="648026" y="630560"/>
        <a:ext cx="1540814" cy="1047144"/>
      </dsp:txXfrm>
    </dsp:sp>
    <dsp:sp modelId="{041F435F-B1CE-4745-8B2D-EF138094416E}">
      <dsp:nvSpPr>
        <dsp:cNvPr id="0" name=""/>
        <dsp:cNvSpPr/>
      </dsp:nvSpPr>
      <dsp:spPr>
        <a:xfrm>
          <a:off x="1884454" y="1355256"/>
          <a:ext cx="312420" cy="3124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E2981D-1D57-456E-868A-D6B672E7A067}">
      <dsp:nvSpPr>
        <dsp:cNvPr id="0" name=""/>
        <dsp:cNvSpPr/>
      </dsp:nvSpPr>
      <dsp:spPr>
        <a:xfrm rot="10800000">
          <a:off x="1440183" y="144012"/>
          <a:ext cx="4836417" cy="1030485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1941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IQ" sz="1800" b="1" kern="1200" dirty="0" smtClean="0"/>
            <a:t>الياء: للبعيد والقريب  والندبة عند عدم التباسه بغير المندوب.</a:t>
          </a:r>
          <a:endParaRPr lang="en-US" sz="1800" b="1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 dirty="0"/>
        </a:p>
      </dsp:txBody>
      <dsp:txXfrm rot="10800000">
        <a:off x="1697804" y="144012"/>
        <a:ext cx="4578796" cy="1030485"/>
      </dsp:txXfrm>
    </dsp:sp>
    <dsp:sp modelId="{AECD33AD-D46B-457F-A3F2-307D4D4B3D12}">
      <dsp:nvSpPr>
        <dsp:cNvPr id="0" name=""/>
        <dsp:cNvSpPr/>
      </dsp:nvSpPr>
      <dsp:spPr>
        <a:xfrm>
          <a:off x="1007330" y="95657"/>
          <a:ext cx="843457" cy="843457"/>
        </a:xfrm>
        <a:prstGeom prst="ellipse">
          <a:avLst/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12700" extrusionH="12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8A8579-D321-42D6-8EA4-6920206FB3F5}">
      <dsp:nvSpPr>
        <dsp:cNvPr id="0" name=""/>
        <dsp:cNvSpPr/>
      </dsp:nvSpPr>
      <dsp:spPr>
        <a:xfrm rot="10800000">
          <a:off x="1296154" y="2376263"/>
          <a:ext cx="4836417" cy="843457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1941" tIns="80010" rIns="149352" bIns="80010" numCol="1" spcCol="1270" anchor="ctr" anchorCtr="0">
          <a:noAutofit/>
        </a:bodyPr>
        <a:lstStyle/>
        <a:p>
          <a:pPr lvl="0" algn="ctr" defTabSz="9334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IQ" sz="2100" b="1" kern="1200" dirty="0" smtClean="0"/>
            <a:t>الهمزة : للقريب : نحو (أزيد أقبل).</a:t>
          </a:r>
          <a:endParaRPr lang="en-US" sz="2100" b="1" kern="1200" dirty="0"/>
        </a:p>
      </dsp:txBody>
      <dsp:txXfrm rot="10800000">
        <a:off x="1507018" y="2376263"/>
        <a:ext cx="4625553" cy="843457"/>
      </dsp:txXfrm>
    </dsp:sp>
    <dsp:sp modelId="{2EFB94AE-3B79-4FB4-940D-30E536E66853}">
      <dsp:nvSpPr>
        <dsp:cNvPr id="0" name=""/>
        <dsp:cNvSpPr/>
      </dsp:nvSpPr>
      <dsp:spPr>
        <a:xfrm>
          <a:off x="1007330" y="1284407"/>
          <a:ext cx="843457" cy="843457"/>
        </a:xfrm>
        <a:prstGeom prst="ellipse">
          <a:avLst/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12700" extrusionH="12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BC3045-8403-4A1A-8834-ABE1A40CB639}">
      <dsp:nvSpPr>
        <dsp:cNvPr id="0" name=""/>
        <dsp:cNvSpPr/>
      </dsp:nvSpPr>
      <dsp:spPr>
        <a:xfrm rot="10800000">
          <a:off x="1440183" y="1368152"/>
          <a:ext cx="4836417" cy="843457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1941" tIns="76200" rIns="14224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JO" sz="2000" b="1" kern="1200" baseline="0" dirty="0" smtClean="0"/>
            <a:t>يا / أي / آ / هيا : للبعيد أو في حكمه</a:t>
          </a:r>
          <a:r>
            <a:rPr lang="ar-IQ" sz="2000" b="1" kern="1200" baseline="0" dirty="0" smtClean="0"/>
            <a:t>  </a:t>
          </a:r>
          <a:r>
            <a:rPr lang="ar-JO" sz="2000" b="1" kern="1200" baseline="0" dirty="0" smtClean="0"/>
            <a:t> كالنائم أو الساهي نحو: </a:t>
          </a:r>
          <a:r>
            <a:rPr lang="ar-JO" sz="2000" b="1" kern="1200" baseline="0" dirty="0" err="1" smtClean="0"/>
            <a:t>يازيد</a:t>
          </a:r>
          <a:r>
            <a:rPr lang="ar-JO" sz="2000" b="1" kern="1200" baseline="0" dirty="0" smtClean="0"/>
            <a:t> </a:t>
          </a:r>
          <a:endParaRPr lang="en-US" sz="2300" kern="1200" dirty="0"/>
        </a:p>
        <a:p>
          <a:pPr marL="228600" lvl="1" indent="-228600" algn="r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JO" sz="2000" b="1" kern="1200" baseline="0" dirty="0" smtClean="0"/>
            <a:t>   </a:t>
          </a:r>
          <a:endParaRPr lang="en-US" sz="2000" b="1" kern="1200" dirty="0"/>
        </a:p>
      </dsp:txBody>
      <dsp:txXfrm rot="10800000">
        <a:off x="1651047" y="1368152"/>
        <a:ext cx="4625553" cy="843457"/>
      </dsp:txXfrm>
    </dsp:sp>
    <dsp:sp modelId="{98BFA59F-885E-400F-9A0C-2810B667C6AA}">
      <dsp:nvSpPr>
        <dsp:cNvPr id="0" name=""/>
        <dsp:cNvSpPr/>
      </dsp:nvSpPr>
      <dsp:spPr>
        <a:xfrm>
          <a:off x="1007330" y="2379643"/>
          <a:ext cx="843457" cy="843457"/>
        </a:xfrm>
        <a:prstGeom prst="ellipse">
          <a:avLst/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12700" extrusionH="12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E7E5BC-D89B-4CFF-88EF-A50778DE82CA}">
      <dsp:nvSpPr>
        <dsp:cNvPr id="0" name=""/>
        <dsp:cNvSpPr/>
      </dsp:nvSpPr>
      <dsp:spPr>
        <a:xfrm rot="10800000">
          <a:off x="1429059" y="3474879"/>
          <a:ext cx="4836417" cy="843457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1941" tIns="80010" rIns="149352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JO" sz="2100" b="1" kern="1200" baseline="0" dirty="0" err="1" smtClean="0"/>
            <a:t>وا</a:t>
          </a:r>
          <a:r>
            <a:rPr lang="ar-JO" sz="2100" b="1" kern="1200" baseline="0" dirty="0" smtClean="0"/>
            <a:t> : للمندوب: وهو (المتفجع عليه نحو: </a:t>
          </a:r>
          <a:r>
            <a:rPr lang="ar-JO" sz="2100" b="1" kern="1200" baseline="0" dirty="0" err="1" smtClean="0"/>
            <a:t>وازيداه</a:t>
          </a:r>
          <a:r>
            <a:rPr lang="ar-JO" sz="2100" b="1" kern="1200" baseline="0" dirty="0" smtClean="0"/>
            <a:t>. والمتوجع منه نحو: </a:t>
          </a:r>
          <a:endParaRPr lang="ar-IQ" sz="2100" b="1" kern="1200" baseline="0" dirty="0" smtClean="0"/>
        </a:p>
      </dsp:txBody>
      <dsp:txXfrm rot="10800000">
        <a:off x="1639923" y="3474879"/>
        <a:ext cx="4625553" cy="843457"/>
      </dsp:txXfrm>
    </dsp:sp>
    <dsp:sp modelId="{E79F14CD-5CA6-4875-9D01-148A5BE1C5CD}">
      <dsp:nvSpPr>
        <dsp:cNvPr id="0" name=""/>
        <dsp:cNvSpPr/>
      </dsp:nvSpPr>
      <dsp:spPr>
        <a:xfrm>
          <a:off x="1007330" y="3474879"/>
          <a:ext cx="843457" cy="843457"/>
        </a:xfrm>
        <a:prstGeom prst="ellipse">
          <a:avLst/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12700" extrusionH="12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IncreasingCircleProcess">
  <dgm:title val=""/>
  <dgm:desc val=""/>
  <dgm:catLst>
    <dgm:cat type="list" pri="8300"/>
    <dgm:cat type="process" pri="43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  <dgm:param type="horzAlign" val="ctr"/>
          <dgm:param type="vertAlign" val="t"/>
        </dgm:alg>
      </dgm:if>
      <dgm:else name="Name3">
        <dgm:alg type="lin">
          <dgm:param type="linDir" val="fromR"/>
          <dgm:param type="horzAlign" val="ctr"/>
          <dgm:param type="vertAlign" val="t"/>
        </dgm:alg>
      </dgm:else>
    </dgm:choose>
    <dgm:shape xmlns:r="http://schemas.openxmlformats.org/officeDocument/2006/relationships" r:blip="">
      <dgm:adjLst/>
    </dgm:shape>
    <dgm:constrLst>
      <dgm:constr type="primFontSz" for="des" forName="Child" val="65"/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h" refFor="ch" refForName="composite" op="equ" fact="0.04"/>
    </dgm:constrLst>
    <dgm:forEach name="nodesForEach" axis="ch" ptType="node" cnt="7">
      <dgm:layoutNode name="composite">
        <dgm:alg type="composite">
          <dgm:param type="ar" val="0.8"/>
        </dgm:alg>
        <dgm:choose name="Name4">
          <dgm:if name="Name5" func="var" arg="dir" op="equ" val="norm">
            <dgm:constrLst>
              <dgm:constr type="l" for="ch" forName="Child" refType="w" fact="0.29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l" for="ch" forName="Parent" refType="w" fact="0.29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l" for="ch" forName="BackAccent" refType="w" fact="0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l" for="ch" forName="Accent" refType="w" fact="0.024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if>
          <dgm:else name="Name6">
            <dgm:constrLst>
              <dgm:constr type="r" for="ch" forName="Child" refType="w" fact="0.71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r" for="ch" forName="Parent" refType="w" fact="0.71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r" for="ch" forName="BackAccent" refType="w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r" for="ch" forName="Accent" refType="w" fact="0.976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else>
        </dgm:choose>
        <dgm:layoutNode name="BackAccent" styleLbl="bgShp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Accent" styleLbl="alignNode1">
          <dgm:alg type="sp"/>
          <dgm:choose name="Name7">
            <dgm:if name="Name8" axis="precedSib" ptType="node" func="cnt" op="equ" val="0">
              <dgm:choose name="Name9">
                <dgm:if name="Name1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11" axis="followSib" ptType="node" func="cnt" op="equ" val="1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12" axis="followSib" ptType="node" func="cnt" op="equ" val="2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if name="Name13" axis="followSib" ptType="node" func="cnt" op="equ" val="3">
                  <dgm:shape xmlns:r="http://schemas.openxmlformats.org/officeDocument/2006/relationships" type="chord" r:blip="">
                    <dgm:adjLst>
                      <dgm:adj idx="1" val="30"/>
                      <dgm:adj idx="2" val="150"/>
                    </dgm:adjLst>
                  </dgm:shape>
                </dgm:if>
                <dgm:if name="Name14" axis="followSib" ptType="node" func="cnt" op="equ" val="4">
                  <dgm:shape xmlns:r="http://schemas.openxmlformats.org/officeDocument/2006/relationships" type="chord" r:blip="">
                    <dgm:adjLst>
                      <dgm:adj idx="1" val="38.8699"/>
                      <dgm:adj idx="2" val="143.1301"/>
                    </dgm:adjLst>
                  </dgm:shape>
                </dgm:if>
                <dgm:if name="Name15" axis="followSib" ptType="node" func="cnt" op="equ" val="5">
                  <dgm:shape xmlns:r="http://schemas.openxmlformats.org/officeDocument/2006/relationships" type="chord" r:blip="">
                    <dgm:adjLst>
                      <dgm:adj idx="1" val="41.8103"/>
                      <dgm:adj idx="2" val="138.1897"/>
                    </dgm:adjLst>
                  </dgm:shape>
                </dgm:if>
                <dgm:else name="Name16">
                  <dgm:shape xmlns:r="http://schemas.openxmlformats.org/officeDocument/2006/relationships" type="chord" r:blip="">
                    <dgm:adjLst>
                      <dgm:adj idx="1" val="45.5847"/>
                      <dgm:adj idx="2" val="134.4153"/>
                    </dgm:adjLst>
                  </dgm:shape>
                </dgm:else>
              </dgm:choose>
            </dgm:if>
            <dgm:if name="Name17" axis="precedSib" ptType="node" func="cnt" op="equ" val="1">
              <dgm:choose name="Name18">
                <dgm:if name="Name19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0" axis="followSib" ptType="node" func="cnt" op="equ" val="1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if name="Name21" axis="followSib" ptType="node" func="cnt" op="equ" val="2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22" axis="followSib" ptType="node" func="cnt" op="equ" val="3">
                  <dgm:shape xmlns:r="http://schemas.openxmlformats.org/officeDocument/2006/relationships" type="chord" r:blip="">
                    <dgm:adjLst>
                      <dgm:adj idx="1" val="11.537"/>
                      <dgm:adj idx="2" val="168.463"/>
                    </dgm:adjLst>
                  </dgm:shape>
                </dgm:if>
                <dgm:if name="Name23" axis="followSib" ptType="node" func="cnt" op="equ" val="4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else name="Name24">
                  <dgm:shape xmlns:r="http://schemas.openxmlformats.org/officeDocument/2006/relationships" type="chord" r:blip="">
                    <dgm:adjLst>
                      <dgm:adj idx="1" val="25.3769"/>
                      <dgm:adj idx="2" val="154.6231"/>
                    </dgm:adjLst>
                  </dgm:shape>
                </dgm:else>
              </dgm:choose>
            </dgm:if>
            <dgm:if name="Name25" axis="precedSib" ptType="node" func="cnt" op="equ" val="2">
              <dgm:choose name="Name26">
                <dgm:if name="Name27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8" axis="followSib" ptType="node" func="cnt" op="equ" val="1">
                  <dgm:shape xmlns:r="http://schemas.openxmlformats.org/officeDocument/2006/relationships" type="chord" r:blip="">
                    <dgm:adjLst>
                      <dgm:adj idx="1" val="-30"/>
                      <dgm:adj idx="2" val="-150"/>
                    </dgm:adjLst>
                  </dgm:shape>
                </dgm:if>
                <dgm:if name="Name29" axis="followSib" ptType="node" func="cnt" op="equ" val="2">
                  <dgm:shape xmlns:r="http://schemas.openxmlformats.org/officeDocument/2006/relationships" type="chord" r:blip="">
                    <dgm:adjLst>
                      <dgm:adj idx="1" val="-11.537"/>
                      <dgm:adj idx="2" val="-168.463"/>
                    </dgm:adjLst>
                  </dgm:shape>
                </dgm:if>
                <dgm:if name="Name30" axis="followSib" ptType="node" func="cnt" op="equ" val="3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else name="Name31">
                  <dgm:shape xmlns:r="http://schemas.openxmlformats.org/officeDocument/2006/relationships" type="chord" r:blip="">
                    <dgm:adjLst>
                      <dgm:adj idx="1" val="8.2133"/>
                      <dgm:adj idx="2" val="171.7867"/>
                    </dgm:adjLst>
                  </dgm:shape>
                </dgm:else>
              </dgm:choose>
            </dgm:if>
            <dgm:if name="Name32" axis="precedSib" ptType="node" func="cnt" op="equ" val="3">
              <dgm:choose name="Name33">
                <dgm:if name="Name34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35" axis="followSib" ptType="node" func="cnt" op="equ" val="1">
                  <dgm:shape xmlns:r="http://schemas.openxmlformats.org/officeDocument/2006/relationships" type="chord" r:blip="">
                    <dgm:adjLst>
                      <dgm:adj idx="1" val="-38.8699"/>
                      <dgm:adj idx="2" val="-143.1301"/>
                    </dgm:adjLst>
                  </dgm:shape>
                </dgm:if>
                <dgm:if name="Name36" axis="followSib" ptType="node" func="cnt" op="equ" val="2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else name="Name37">
                  <dgm:shape xmlns:r="http://schemas.openxmlformats.org/officeDocument/2006/relationships" type="chord" r:blip="">
                    <dgm:adjLst>
                      <dgm:adj idx="1" val="-8.2133"/>
                      <dgm:adj idx="2" val="-171.7867"/>
                    </dgm:adjLst>
                  </dgm:shape>
                </dgm:else>
              </dgm:choose>
            </dgm:if>
            <dgm:if name="Name38" axis="precedSib" ptType="node" func="cnt" op="equ" val="4">
              <dgm:choose name="Name39">
                <dgm:if name="Name4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41" axis="followSib" ptType="node" func="cnt" op="equ" val="1">
                  <dgm:shape xmlns:r="http://schemas.openxmlformats.org/officeDocument/2006/relationships" type="chord" r:blip="">
                    <dgm:adjLst>
                      <dgm:adj idx="1" val="-41.8103"/>
                      <dgm:adj idx="2" val="-138.1897"/>
                    </dgm:adjLst>
                  </dgm:shape>
                </dgm:if>
                <dgm:else name="Name42">
                  <dgm:shape xmlns:r="http://schemas.openxmlformats.org/officeDocument/2006/relationships" type="chord" r:blip="">
                    <dgm:adjLst>
                      <dgm:adj idx="1" val="-25.3769"/>
                      <dgm:adj idx="2" val="-154.6231"/>
                    </dgm:adjLst>
                  </dgm:shape>
                </dgm:else>
              </dgm:choose>
            </dgm:if>
            <dgm:if name="Name43" axis="precedSib" ptType="node" func="cnt" op="equ" val="5">
              <dgm:choose name="Name44">
                <dgm:if name="Name45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else name="Name46">
                  <dgm:shape xmlns:r="http://schemas.openxmlformats.org/officeDocument/2006/relationships" type="chord" r:blip="">
                    <dgm:adjLst>
                      <dgm:adj idx="1" val="-45.5847"/>
                      <dgm:adj idx="2" val="-134.4153"/>
                    </dgm:adjLst>
                  </dgm:shape>
                </dgm:else>
              </dgm:choose>
            </dgm:if>
            <dgm:else name="Name47">
              <dgm:shape xmlns:r="http://schemas.openxmlformats.org/officeDocument/2006/relationships" type="chord" r:blip="">
                <dgm:adjLst>
                  <dgm:adj idx="1" val="-90"/>
                  <dgm:adj idx="2" val="-90"/>
                </dgm:adjLst>
              </dgm:shape>
            </dgm:else>
          </dgm:choose>
          <dgm:presOf/>
        </dgm:layoutNode>
        <dgm:layoutNode name="Child" styleLbl="revTx">
          <dgm:varLst>
            <dgm:chMax val="0"/>
            <dgm:chPref val="0"/>
            <dgm:bulletEnabled val="1"/>
          </dgm:varLst>
          <dgm:choose name="Name48">
            <dgm:if name="Name49" func="var" arg="dir" op="equ" val="norm">
              <dgm:alg type="tx">
                <dgm:param type="parTxLTRAlign" val="l"/>
                <dgm:param type="parTxRTLAlign" val="l"/>
                <dgm:param type="txAnchorVert" val="t"/>
              </dgm:alg>
            </dgm:if>
            <dgm:else name="Name50">
              <dgm:alg type="tx">
                <dgm:param type="parTxLTRAlign" val="r"/>
                <dgm:param type="parTxRTLAlign" val="r"/>
                <dgm:param type="txAnchorVert" val="t"/>
              </dgm:alg>
            </dgm:else>
          </dgm:choose>
          <dgm:choose name="Name51">
            <dgm:if name="Name52" axis="ch" ptType="node" func="cnt" op="gte" val="1">
              <dgm:shape xmlns:r="http://schemas.openxmlformats.org/officeDocument/2006/relationships" type="rect" r:blip="">
                <dgm:adjLst/>
              </dgm:shape>
            </dgm:if>
            <dgm:else name="Name53">
              <dgm:shape xmlns:r="http://schemas.openxmlformats.org/officeDocument/2006/relationships" type="rect" r:blip="" hideGeom="1">
                <dgm:adjLst/>
              </dgm:shape>
            </dgm:else>
          </dgm:choose>
          <dgm:choose name="Name54">
            <dgm:if name="Name55" axis="ch" ptType="node" func="cnt" op="gte" val="1">
              <dgm:presOf axis="des" ptType="node"/>
            </dgm:if>
            <dgm:else name="Name56">
              <dgm:presOf/>
            </dgm:else>
          </dgm:choose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Parent" styleLbl="revTx">
          <dgm:varLst>
            <dgm:chMax val="1"/>
            <dgm:chPref val="1"/>
            <dgm:bulletEnabled val="1"/>
          </dgm:varLst>
          <dgm:choose name="Name57">
            <dgm:if name="Name58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txAnchorVertCh" val="b"/>
              </dgm:alg>
            </dgm:if>
            <dgm:else name="Name59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txAnchorVertCh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CE8158-C228-4B5A-9423-8854B244E287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A37F85-6F12-4B4E-B705-C0FB57D98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5746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B6FB6A-68BB-4D2C-8124-E750E402BF46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8EBADB-8595-4E8E-8C44-FC716799E6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2457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>
          <a:xfrm>
            <a:off x="685800" y="4419600"/>
            <a:ext cx="5486400" cy="4114800"/>
          </a:xfrm>
          <a:solidFill>
            <a:schemeClr val="accent2"/>
          </a:solidFill>
        </p:spPr>
        <p:txBody>
          <a:bodyPr/>
          <a:lstStyle/>
          <a:p>
            <a:r>
              <a:rPr lang="ar-IQ" sz="1200" dirty="0" smtClean="0">
                <a:solidFill>
                  <a:schemeClr val="tx1"/>
                </a:solidFill>
              </a:rPr>
              <a:t>شرح</a:t>
            </a:r>
            <a:r>
              <a:rPr lang="ar-IQ" sz="1200" baseline="0" dirty="0" smtClean="0">
                <a:solidFill>
                  <a:schemeClr val="tx1"/>
                </a:solidFill>
              </a:rPr>
              <a:t> ابن عقيل </a:t>
            </a:r>
            <a:endParaRPr lang="ar-IQ" sz="3600" dirty="0" smtClean="0">
              <a:solidFill>
                <a:srgbClr val="FFFF00"/>
              </a:solidFill>
            </a:endParaRPr>
          </a:p>
          <a:p>
            <a:r>
              <a:rPr lang="ar-IQ" sz="3600" dirty="0" smtClean="0">
                <a:solidFill>
                  <a:srgbClr val="FFFF00"/>
                </a:solidFill>
              </a:rPr>
              <a:t>شرح ابن عقيل</a:t>
            </a:r>
          </a:p>
          <a:p>
            <a:r>
              <a:rPr lang="ar-IQ" sz="3600" dirty="0" smtClean="0">
                <a:solidFill>
                  <a:srgbClr val="FFFF00"/>
                </a:solidFill>
              </a:rPr>
              <a:t> وكتاب النحو الوافي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6E9BD6-DDD8-408F-9E28-98D673FBA75D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2810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algn="r" rtl="1">
              <a:spcBef>
                <a:spcPts val="0"/>
              </a:spcBef>
              <a:spcAft>
                <a:spcPts val="0"/>
              </a:spcAft>
            </a:pPr>
            <a:r>
              <a:rPr lang="ar-IQ" b="1" dirty="0" smtClean="0">
                <a:latin typeface="Times New Roman"/>
                <a:ea typeface="Times New Roman"/>
                <a:cs typeface="+mn-cs"/>
              </a:rPr>
              <a:t>قال ابن مالك : </a:t>
            </a:r>
            <a:r>
              <a:rPr lang="ar-JO" b="1" dirty="0" smtClean="0">
                <a:latin typeface="Times New Roman"/>
                <a:ea typeface="Times New Roman"/>
                <a:cs typeface="+mn-cs"/>
              </a:rPr>
              <a:t>وإن يكن مصحوب أل </a:t>
            </a:r>
            <a:r>
              <a:rPr lang="ar-JO" b="1" dirty="0" err="1" smtClean="0">
                <a:latin typeface="Times New Roman"/>
                <a:ea typeface="Times New Roman"/>
                <a:cs typeface="+mn-cs"/>
              </a:rPr>
              <a:t>مانسقا</a:t>
            </a:r>
            <a:r>
              <a:rPr lang="ar-JO" b="1" dirty="0" smtClean="0">
                <a:latin typeface="Times New Roman"/>
                <a:ea typeface="Times New Roman"/>
                <a:cs typeface="+mn-cs"/>
              </a:rPr>
              <a:t> ... ففيه وجهان ورفع ينتقى</a:t>
            </a:r>
            <a:endParaRPr lang="ar-IQ" b="1" dirty="0" smtClean="0">
              <a:latin typeface="Times New Roman"/>
              <a:ea typeface="Times New Roman"/>
              <a:cs typeface="+mn-cs"/>
            </a:endParaRPr>
          </a:p>
          <a:p>
            <a:pPr marL="0" marR="0" algn="r" rtl="1">
              <a:spcBef>
                <a:spcPts val="0"/>
              </a:spcBef>
              <a:spcAft>
                <a:spcPts val="0"/>
              </a:spcAft>
            </a:pPr>
            <a:r>
              <a:rPr lang="ar-IQ" sz="1050" b="1" dirty="0" smtClean="0">
                <a:latin typeface="Times New Roman"/>
                <a:ea typeface="Times New Roman"/>
              </a:rPr>
              <a:t>             وذو إشارة كأي في الصفة ...    إن كان تركها </a:t>
            </a:r>
            <a:r>
              <a:rPr lang="ar-IQ" sz="1050" b="1" dirty="0" err="1" smtClean="0">
                <a:latin typeface="Times New Roman"/>
                <a:ea typeface="Times New Roman"/>
              </a:rPr>
              <a:t>يفيت</a:t>
            </a:r>
            <a:r>
              <a:rPr lang="ar-IQ" sz="1050" b="1" dirty="0" smtClean="0">
                <a:latin typeface="Times New Roman"/>
                <a:ea typeface="Times New Roman"/>
              </a:rPr>
              <a:t> </a:t>
            </a:r>
            <a:r>
              <a:rPr lang="ar-IQ" sz="1050" b="1" dirty="0" err="1" smtClean="0">
                <a:latin typeface="Times New Roman"/>
                <a:ea typeface="Times New Roman"/>
              </a:rPr>
              <a:t>المعرفه</a:t>
            </a:r>
            <a:endParaRPr lang="en-US" sz="1050" b="1" dirty="0" smtClean="0">
              <a:latin typeface="Times New Roman"/>
              <a:ea typeface="Times New Roman"/>
            </a:endParaRPr>
          </a:p>
          <a:p>
            <a:pPr marL="0" marR="0" algn="r" rtl="1">
              <a:spcBef>
                <a:spcPts val="0"/>
              </a:spcBef>
              <a:spcAft>
                <a:spcPts val="0"/>
              </a:spcAft>
            </a:pPr>
            <a:r>
              <a:rPr lang="ar-JO" b="1" dirty="0" smtClean="0">
                <a:latin typeface="Times New Roman"/>
                <a:ea typeface="Times New Roman"/>
                <a:cs typeface="+mn-cs"/>
              </a:rPr>
              <a:t>(3/267)</a:t>
            </a:r>
            <a:r>
              <a:rPr lang="ar-IQ" sz="1050" dirty="0" smtClean="0">
                <a:latin typeface="Times New Roman"/>
                <a:ea typeface="Times New Roman"/>
              </a:rPr>
              <a:t> شرح ابن عقيل.</a:t>
            </a:r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EBADB-8595-4E8E-8C44-FC716799E66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7091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IQ" b="1" dirty="0" smtClean="0">
                <a:ea typeface="Times New Roman"/>
                <a:cs typeface="+mn-cs"/>
              </a:rPr>
              <a:t> قال</a:t>
            </a:r>
            <a:r>
              <a:rPr lang="ar-IQ" b="1" baseline="0" dirty="0" smtClean="0">
                <a:ea typeface="Times New Roman"/>
                <a:cs typeface="+mn-cs"/>
              </a:rPr>
              <a:t> ابن مالك: </a:t>
            </a:r>
            <a:r>
              <a:rPr lang="ar-JO" b="1" dirty="0" smtClean="0">
                <a:ea typeface="Times New Roman"/>
                <a:cs typeface="+mn-cs"/>
              </a:rPr>
              <a:t>في نحو سعد </a:t>
            </a:r>
            <a:r>
              <a:rPr lang="ar-JO" b="1" dirty="0" err="1" smtClean="0">
                <a:ea typeface="Times New Roman"/>
                <a:cs typeface="+mn-cs"/>
              </a:rPr>
              <a:t>سعد</a:t>
            </a:r>
            <a:r>
              <a:rPr lang="ar-JO" b="1" dirty="0" smtClean="0">
                <a:ea typeface="Times New Roman"/>
                <a:cs typeface="+mn-cs"/>
              </a:rPr>
              <a:t> الأوس ينتصب ... ثان وضم وافتتح أولا تصب</a:t>
            </a:r>
            <a:r>
              <a:rPr lang="ar-IQ" b="1" dirty="0" smtClean="0">
                <a:ea typeface="Times New Roman"/>
                <a:cs typeface="+mn-cs"/>
              </a:rPr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IQ" b="1" dirty="0" smtClean="0">
                <a:cs typeface="+mn-cs"/>
              </a:rPr>
              <a:t>ابن عقيل </a:t>
            </a:r>
            <a:r>
              <a:rPr lang="ar-JO" b="1" dirty="0" smtClean="0">
                <a:latin typeface="Times New Roman"/>
                <a:ea typeface="Times New Roman"/>
                <a:cs typeface="+mn-cs"/>
              </a:rPr>
              <a:t>(3/273)</a:t>
            </a:r>
            <a:endParaRPr lang="en-US" sz="1050" dirty="0" smtClean="0">
              <a:effectLst/>
              <a:latin typeface="Times New Roman"/>
              <a:ea typeface="Times New Roman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IQ" b="1" dirty="0" smtClean="0">
                <a:cs typeface="+mn-cs"/>
              </a:rPr>
              <a:t>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EBADB-8595-4E8E-8C44-FC716799E66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64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JO" sz="1200" b="1" dirty="0" smtClean="0">
                <a:solidFill>
                  <a:srgbClr val="3E3D2D"/>
                </a:solidFill>
                <a:latin typeface="Times New Roman"/>
                <a:ea typeface="Times New Roman"/>
                <a:cs typeface="+mn-cs"/>
              </a:rPr>
              <a:t>(3/275)</a:t>
            </a:r>
            <a:r>
              <a:rPr lang="ar-IQ" sz="1200" b="1" dirty="0" smtClean="0">
                <a:solidFill>
                  <a:srgbClr val="3E3D2D"/>
                </a:solidFill>
                <a:latin typeface="Times New Roman"/>
                <a:ea typeface="Times New Roman"/>
                <a:cs typeface="+mn-cs"/>
              </a:rPr>
              <a:t>  شرح ابن عقيل </a:t>
            </a:r>
            <a:endParaRPr lang="en-US" sz="900" dirty="0" smtClean="0">
              <a:solidFill>
                <a:srgbClr val="3E3D2D"/>
              </a:solidFill>
              <a:latin typeface="Times New Roman"/>
              <a:ea typeface="Times New Roman"/>
            </a:endParaRPr>
          </a:p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EBADB-8595-4E8E-8C44-FC716799E66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6398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JO" b="1" dirty="0" smtClean="0">
                <a:latin typeface="Times New Roman"/>
                <a:ea typeface="Times New Roman"/>
                <a:cs typeface="+mn-cs"/>
              </a:rPr>
              <a:t>3/278)</a:t>
            </a:r>
            <a:endParaRPr lang="en-US" sz="1050" dirty="0" smtClean="0">
              <a:effectLst/>
              <a:latin typeface="Times New Roman"/>
              <a:ea typeface="Times New Roman"/>
            </a:endParaRPr>
          </a:p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EBADB-8595-4E8E-8C44-FC716799E66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9412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0" lang="ar-IQ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/>
                <a:ea typeface="+mj-ea"/>
                <a:cs typeface="Akhbar MT" pitchFamily="2" charset="-78"/>
              </a:rPr>
              <a:t>المصدر: شرح ابن عقيل على ألفية ابن مالك </a:t>
            </a:r>
            <a:r>
              <a:rPr kumimoji="0" lang="ar-IQ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/>
                <a:ea typeface="+mj-ea"/>
                <a:cs typeface="Akhbar MT" pitchFamily="2" charset="-78"/>
              </a:rPr>
              <a:t>3/282 </a:t>
            </a:r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EBADB-8595-4E8E-8C44-FC716799E66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3101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JO" b="1" dirty="0" smtClean="0">
                <a:latin typeface="Times New Roman"/>
                <a:ea typeface="Times New Roman"/>
                <a:cs typeface="+mn-cs"/>
              </a:rPr>
              <a:t>ص (3/255)</a:t>
            </a:r>
            <a:r>
              <a:rPr lang="ar-IQ" b="1" dirty="0" smtClean="0">
                <a:latin typeface="Times New Roman"/>
                <a:ea typeface="Times New Roman"/>
                <a:cs typeface="+mn-cs"/>
              </a:rPr>
              <a:t> شرح ابن عقيل  </a:t>
            </a:r>
            <a:r>
              <a:rPr lang="ar-JO" sz="1200" b="1" dirty="0" smtClean="0">
                <a:latin typeface="Times New Roman"/>
                <a:ea typeface="Times New Roman"/>
                <a:cs typeface="+mn-cs"/>
              </a:rPr>
              <a:t>(3/255)</a:t>
            </a:r>
            <a:endParaRPr lang="en-US" sz="1050" dirty="0" smtClean="0">
              <a:latin typeface="Times New Roman"/>
              <a:ea typeface="Times New Roman"/>
            </a:endParaRPr>
          </a:p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EBADB-8595-4E8E-8C44-FC716799E66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7703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-27432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Wingdings 2" pitchFamily="18" charset="2"/>
              <a:buChar char=""/>
              <a:tabLst/>
              <a:defRPr/>
            </a:pPr>
            <a:r>
              <a:rPr kumimoji="0" lang="ar-JO" sz="2000" b="1" i="0" u="sng" strike="noStrike" kern="1200" cap="none" spc="0" normalizeH="0" baseline="0" noProof="0" dirty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حذف حرف النداء: </a:t>
            </a:r>
            <a:r>
              <a:rPr kumimoji="0" lang="ar-IQ" sz="2000" b="1" i="0" u="sng" strike="noStrike" kern="1200" cap="none" spc="0" normalizeH="0" baseline="0" noProof="0" dirty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  ابن عقيل </a:t>
            </a:r>
            <a:r>
              <a:rPr kumimoji="0" lang="ar-JO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(3/256)</a:t>
            </a:r>
            <a:r>
              <a:rPr kumimoji="0" lang="ar-IQ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.   قال ابن مالك:</a:t>
            </a:r>
            <a:endParaRPr lang="ar-IQ" sz="1200" b="1" dirty="0" smtClean="0">
              <a:effectLst/>
              <a:latin typeface="Times New Roman"/>
              <a:ea typeface="Times New Roman"/>
              <a:cs typeface="+mn-cs"/>
            </a:endParaRPr>
          </a:p>
          <a:p>
            <a:pPr marL="0" marR="0" algn="r" rtl="1">
              <a:spcBef>
                <a:spcPts val="0"/>
              </a:spcBef>
              <a:spcAft>
                <a:spcPts val="0"/>
              </a:spcAft>
            </a:pPr>
            <a:r>
              <a:rPr lang="ar-JO" sz="1200" b="1" dirty="0" smtClean="0">
                <a:effectLst/>
                <a:latin typeface="Times New Roman"/>
                <a:ea typeface="Times New Roman"/>
                <a:cs typeface="+mn-cs"/>
              </a:rPr>
              <a:t>وغير مندوب ومضمر وما ... </a:t>
            </a:r>
            <a:r>
              <a:rPr lang="ar-JO" sz="1200" b="1" dirty="0" err="1" smtClean="0">
                <a:effectLst/>
                <a:latin typeface="Times New Roman"/>
                <a:ea typeface="Times New Roman"/>
                <a:cs typeface="+mn-cs"/>
              </a:rPr>
              <a:t>جا</a:t>
            </a:r>
            <a:r>
              <a:rPr lang="ar-JO" sz="1200" b="1" dirty="0" smtClean="0">
                <a:effectLst/>
                <a:latin typeface="Times New Roman"/>
                <a:ea typeface="Times New Roman"/>
                <a:cs typeface="+mn-cs"/>
              </a:rPr>
              <a:t> مستغاثا قد يعرى فاعلما</a:t>
            </a:r>
            <a:endParaRPr lang="en-US" sz="1050" dirty="0" smtClean="0">
              <a:effectLst/>
              <a:latin typeface="Times New Roman"/>
              <a:ea typeface="Times New Roman"/>
            </a:endParaRPr>
          </a:p>
          <a:p>
            <a:pPr marL="0" marR="0" algn="r" rtl="1">
              <a:spcBef>
                <a:spcPts val="0"/>
              </a:spcBef>
              <a:spcAft>
                <a:spcPts val="0"/>
              </a:spcAft>
            </a:pPr>
            <a:r>
              <a:rPr lang="ar-JO" sz="1200" b="1" dirty="0" smtClean="0">
                <a:effectLst/>
                <a:latin typeface="Times New Roman"/>
                <a:ea typeface="Times New Roman"/>
                <a:cs typeface="+mn-cs"/>
              </a:rPr>
              <a:t>وذاك في اسم الجنس والمشار له ... قل ومن يمنعه فانصر عاذله</a:t>
            </a:r>
            <a:endParaRPr lang="en-US" sz="1050" dirty="0">
              <a:effectLst/>
              <a:latin typeface="Times New Roman"/>
              <a:ea typeface="Times New Roman"/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EBADB-8595-4E8E-8C44-FC716799E66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8527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algn="r" rtl="1">
              <a:spcBef>
                <a:spcPts val="0"/>
              </a:spcBef>
              <a:spcAft>
                <a:spcPts val="0"/>
              </a:spcAft>
            </a:pPr>
            <a:r>
              <a:rPr lang="ar-JO" sz="1200" b="1" dirty="0" smtClean="0">
                <a:effectLst/>
                <a:latin typeface="Times New Roman"/>
                <a:ea typeface="Times New Roman"/>
                <a:cs typeface="+mn-cs"/>
              </a:rPr>
              <a:t>وابن المعرف المنادى </a:t>
            </a:r>
            <a:r>
              <a:rPr lang="ar-JO" sz="1200" b="1" dirty="0" err="1" smtClean="0">
                <a:effectLst/>
                <a:latin typeface="Times New Roman"/>
                <a:ea typeface="Times New Roman"/>
                <a:cs typeface="+mn-cs"/>
              </a:rPr>
              <a:t>المفردا</a:t>
            </a:r>
            <a:r>
              <a:rPr lang="ar-JO" sz="1200" b="1" dirty="0" smtClean="0">
                <a:effectLst/>
                <a:latin typeface="Times New Roman"/>
                <a:ea typeface="Times New Roman"/>
                <a:cs typeface="+mn-cs"/>
              </a:rPr>
              <a:t> ... على الذي في رفعه قد عهدا</a:t>
            </a:r>
            <a:endParaRPr lang="ar-IQ" sz="1200" b="1" dirty="0" smtClean="0">
              <a:effectLst/>
              <a:latin typeface="Times New Roman"/>
              <a:ea typeface="Times New Roman"/>
              <a:cs typeface="+mn-cs"/>
            </a:endParaRPr>
          </a:p>
          <a:p>
            <a:pPr marL="0" marR="0" algn="r" rtl="1">
              <a:spcBef>
                <a:spcPts val="0"/>
              </a:spcBef>
              <a:spcAft>
                <a:spcPts val="0"/>
              </a:spcAft>
            </a:pPr>
            <a:r>
              <a:rPr lang="ar-JO" sz="1050" b="1" dirty="0" smtClean="0">
                <a:latin typeface="Times New Roman"/>
                <a:ea typeface="Times New Roman"/>
                <a:cs typeface="+mn-cs"/>
              </a:rPr>
              <a:t>(3/258) </a:t>
            </a:r>
            <a:r>
              <a:rPr lang="ar-IQ" sz="1050" b="1" smtClean="0">
                <a:latin typeface="Times New Roman"/>
                <a:ea typeface="Times New Roman"/>
                <a:cs typeface="+mn-cs"/>
              </a:rPr>
              <a:t> -  </a:t>
            </a:r>
            <a:r>
              <a:rPr lang="ar-JO" sz="1050" b="1" smtClean="0">
                <a:latin typeface="Times New Roman"/>
                <a:ea typeface="Times New Roman"/>
                <a:cs typeface="+mn-cs"/>
              </a:rPr>
              <a:t>3/263</a:t>
            </a:r>
            <a:endParaRPr lang="en-US" sz="1050" dirty="0">
              <a:effectLst/>
              <a:latin typeface="Times New Roman"/>
              <a:ea typeface="Times New Roman"/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EBADB-8595-4E8E-8C44-FC716799E66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7230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JO" b="1" dirty="0" smtClean="0">
                <a:latin typeface="Times New Roman"/>
                <a:ea typeface="Times New Roman"/>
                <a:cs typeface="+mn-cs"/>
              </a:rPr>
              <a:t>(3/260)</a:t>
            </a:r>
            <a:r>
              <a:rPr lang="ar-IQ" b="1" dirty="0" smtClean="0">
                <a:latin typeface="Times New Roman"/>
                <a:ea typeface="Times New Roman"/>
                <a:cs typeface="+mn-cs"/>
              </a:rPr>
              <a:t> شرح ابن عقيل </a:t>
            </a:r>
            <a:endParaRPr lang="en-US" sz="1050" dirty="0" smtClean="0">
              <a:latin typeface="Times New Roman"/>
              <a:ea typeface="Times New Roman"/>
            </a:endParaRPr>
          </a:p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EBADB-8595-4E8E-8C44-FC716799E66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2908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JO" b="1" dirty="0" smtClean="0">
                <a:latin typeface="Times New Roman"/>
                <a:ea typeface="Times New Roman"/>
                <a:cs typeface="+mn-cs"/>
              </a:rPr>
              <a:t>(3/264)</a:t>
            </a:r>
            <a:r>
              <a:rPr lang="ar-IQ" b="1" dirty="0" smtClean="0">
                <a:latin typeface="Times New Roman"/>
                <a:ea typeface="Times New Roman"/>
                <a:cs typeface="+mn-cs"/>
              </a:rPr>
              <a:t>  شرح ابن عقيل </a:t>
            </a:r>
            <a:r>
              <a:rPr lang="ar-JO" b="1" dirty="0" smtClean="0">
                <a:latin typeface="Times New Roman"/>
                <a:ea typeface="Times New Roman"/>
                <a:cs typeface="+mn-cs"/>
              </a:rPr>
              <a:t>(3/265)</a:t>
            </a:r>
            <a:endParaRPr lang="en-US" sz="1050" dirty="0" smtClean="0">
              <a:effectLst/>
              <a:latin typeface="Times New Roman"/>
              <a:ea typeface="Times New Roman"/>
            </a:endParaRPr>
          </a:p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EBADB-8595-4E8E-8C44-FC716799E66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6466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JO" b="1" dirty="0" smtClean="0">
                <a:latin typeface="Times New Roman"/>
                <a:ea typeface="Times New Roman"/>
                <a:cs typeface="+mn-cs"/>
              </a:rPr>
              <a:t>(3/261)</a:t>
            </a:r>
            <a:r>
              <a:rPr lang="ar-IQ" b="1" dirty="0" smtClean="0">
                <a:latin typeface="Times New Roman"/>
                <a:ea typeface="Times New Roman"/>
                <a:cs typeface="+mn-cs"/>
              </a:rPr>
              <a:t> شرح ابن  عقيل  قال ابن مالك </a:t>
            </a:r>
            <a:r>
              <a:rPr lang="ar-JO" sz="1050" b="1" dirty="0" smtClean="0">
                <a:latin typeface="Times New Roman"/>
                <a:ea typeface="Times New Roman"/>
                <a:cs typeface="+mn-cs"/>
              </a:rPr>
              <a:t>والضم إن لم يل الابن علما ... أو يل الابن علم قد حتما</a:t>
            </a:r>
            <a:endParaRPr lang="en-US" sz="900" dirty="0" smtClean="0">
              <a:latin typeface="Times New Roman"/>
              <a:ea typeface="Times New Roman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50" dirty="0" smtClean="0">
              <a:latin typeface="Times New Roman"/>
              <a:ea typeface="Times New Roman"/>
            </a:endParaRPr>
          </a:p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EBADB-8595-4E8E-8C44-FC716799E66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7054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JO" b="1" dirty="0" smtClean="0">
                <a:latin typeface="Times New Roman"/>
                <a:ea typeface="Times New Roman"/>
                <a:cs typeface="+mn-cs"/>
              </a:rPr>
              <a:t>3/266)</a:t>
            </a:r>
            <a:r>
              <a:rPr lang="ar-IQ" b="1" smtClean="0">
                <a:latin typeface="Times New Roman"/>
                <a:ea typeface="Times New Roman"/>
                <a:cs typeface="+mn-cs"/>
              </a:rPr>
              <a:t> شرح بن عقيل </a:t>
            </a:r>
            <a:endParaRPr lang="en-US" sz="1050" dirty="0" smtClean="0">
              <a:latin typeface="Times New Roman"/>
              <a:ea typeface="Times New Roman"/>
            </a:endParaRPr>
          </a:p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EBADB-8595-4E8E-8C44-FC716799E66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635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rt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rt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rt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rt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rt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prstClr val="white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C70ADCA1-97BB-49F3-9D86-B7CB24D813CB}" type="datetimeFigureOut">
              <a:rPr lang="en-US" smtClean="0"/>
              <a:pPr/>
              <a:t>3/19/2024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7DEAAFD-31FE-4A65-9AAA-58022DCAC6B8}" type="slidenum">
              <a:rPr lang="en-US" smtClean="0">
                <a:solidFill>
                  <a:srgbClr val="94C600"/>
                </a:solidFill>
              </a:rPr>
              <a:pPr/>
              <a:t>‹#›</a:t>
            </a:fld>
            <a:endParaRPr lang="en-US">
              <a:solidFill>
                <a:srgbClr val="94C600"/>
              </a:solidFill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26552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ADCA1-97BB-49F3-9D86-B7CB24D813CB}" type="datetimeFigureOut">
              <a:rPr lang="en-US" smtClean="0"/>
              <a:pPr/>
              <a:t>3/19/2024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AAFD-31FE-4A65-9AAA-58022DCAC6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74676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ADCA1-97BB-49F3-9D86-B7CB24D813CB}" type="datetimeFigureOut">
              <a:rPr lang="en-US" smtClean="0"/>
              <a:pPr/>
              <a:t>3/19/2024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AAFD-31FE-4A65-9AAA-58022DCAC6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02139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1B8ABB09-4A1D-463E-8065-109CC2B7EFAA}" type="datetimeFigureOut">
              <a:rPr lang="ar-SA" smtClean="0"/>
              <a:t>10/09/1445</a:t>
            </a:fld>
            <a:endParaRPr lang="ar-SA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10/09/1445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10/09/1445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10/09/1445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10/09/1445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10/09/1445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10/09/1445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10/09/1445</a:t>
            </a:fld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ADCA1-97BB-49F3-9D86-B7CB24D813CB}" type="datetimeFigureOut">
              <a:rPr lang="en-US" smtClean="0"/>
              <a:pPr/>
              <a:t>3/19/2024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AAFD-31FE-4A65-9AAA-58022DCAC6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59943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10/09/1445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10/09/1445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10/09/1445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ADCA1-97BB-49F3-9D86-B7CB24D813CB}" type="datetimeFigureOut">
              <a:rPr lang="en-US" smtClean="0"/>
              <a:pPr/>
              <a:t>3/19/2024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AAFD-31FE-4A65-9AAA-58022DCAC6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44164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ADCA1-97BB-49F3-9D86-B7CB24D813CB}" type="datetimeFigureOut">
              <a:rPr lang="en-US" smtClean="0"/>
              <a:pPr/>
              <a:t>3/19/2024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AAFD-31FE-4A65-9AAA-58022DCAC6B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09261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ADCA1-97BB-49F3-9D86-B7CB24D813CB}" type="datetimeFigureOut">
              <a:rPr lang="en-US" smtClean="0"/>
              <a:pPr/>
              <a:t>3/19/2024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AAFD-31FE-4A65-9AAA-58022DCAC6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69217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ADCA1-97BB-49F3-9D86-B7CB24D813CB}" type="datetimeFigureOut">
              <a:rPr lang="en-US" smtClean="0"/>
              <a:pPr/>
              <a:t>3/19/2024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AAFD-31FE-4A65-9AAA-58022DCAC6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65645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ADCA1-97BB-49F3-9D86-B7CB24D813CB}" type="datetimeFigureOut">
              <a:rPr lang="en-US" smtClean="0"/>
              <a:pPr/>
              <a:t>3/19/2024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AAFD-31FE-4A65-9AAA-58022DCAC6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03169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rt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rt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rt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rt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rt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prstClr val="white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ADCA1-97BB-49F3-9D86-B7CB24D813CB}" type="datetimeFigureOut">
              <a:rPr lang="en-US" smtClean="0"/>
              <a:pPr/>
              <a:t>3/19/2024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AAFD-31FE-4A65-9AAA-58022DCAC6B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</p:spTree>
    <p:extLst>
      <p:ext uri="{BB962C8B-B14F-4D97-AF65-F5344CB8AC3E}">
        <p14:creationId xmlns:p14="http://schemas.microsoft.com/office/powerpoint/2010/main" val="340790417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rt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rt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rt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rt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rt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prstClr val="white"/>
              </a:solidFill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prstClr val="white"/>
              </a:solidFill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prstClr val="white"/>
              </a:solidFill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ADCA1-97BB-49F3-9D86-B7CB24D813CB}" type="datetimeFigureOut">
              <a:rPr lang="en-US" smtClean="0"/>
              <a:pPr/>
              <a:t>3/19/2024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AAFD-31FE-4A65-9AAA-58022DCAC6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2429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rt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rt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rt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rt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rt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prstClr val="white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prstClr val="white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pPr rtl="0"/>
            <a:fld id="{C70ADCA1-97BB-49F3-9D86-B7CB24D813CB}" type="datetimeFigureOut">
              <a:rPr lang="en-US" smtClean="0"/>
              <a:pPr rtl="0"/>
              <a:t>3/19/2024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pPr rtl="0"/>
            <a:endParaRPr lang="en-US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pPr rtl="0"/>
            <a:fld id="{47DEAAFD-31FE-4A65-9AAA-58022DCAC6B8}" type="slidenum">
              <a:rPr lang="en-US" smtClean="0"/>
              <a:pPr rt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102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wheel spokes="1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B8ABB09-4A1D-463E-8065-109CC2B7EFAA}" type="datetimeFigureOut">
              <a:rPr lang="ar-SA" smtClean="0"/>
              <a:t>10/09/1445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228601" y="2590800"/>
            <a:ext cx="3398521" cy="2353236"/>
          </a:xfrm>
          <a:solidFill>
            <a:srgbClr val="FFFF00"/>
          </a:solidFill>
        </p:spPr>
        <p:txBody>
          <a:bodyPr>
            <a:noAutofit/>
          </a:bodyPr>
          <a:lstStyle/>
          <a:p>
            <a:pPr algn="ctr"/>
            <a:r>
              <a:rPr lang="ar-IQ" sz="2800" b="1" dirty="0" smtClean="0">
                <a:solidFill>
                  <a:srgbClr val="FF0000"/>
                </a:solidFill>
              </a:rPr>
              <a:t>محاضرة النحو </a:t>
            </a:r>
            <a:br>
              <a:rPr lang="ar-IQ" sz="2800" b="1" dirty="0" smtClean="0">
                <a:solidFill>
                  <a:srgbClr val="FF0000"/>
                </a:solidFill>
              </a:rPr>
            </a:br>
            <a:r>
              <a:rPr lang="ar-IQ" sz="2800" b="1" dirty="0" smtClean="0">
                <a:solidFill>
                  <a:srgbClr val="FF0000"/>
                </a:solidFill>
              </a:rPr>
              <a:t>/المرحلة </a:t>
            </a:r>
            <a:r>
              <a:rPr lang="ar-IQ" sz="2800" b="1" dirty="0">
                <a:solidFill>
                  <a:srgbClr val="FF0000"/>
                </a:solidFill>
              </a:rPr>
              <a:t>الرابعة</a:t>
            </a:r>
            <a:br>
              <a:rPr lang="ar-IQ" sz="2800" b="1" dirty="0">
                <a:solidFill>
                  <a:srgbClr val="FF0000"/>
                </a:solidFill>
              </a:rPr>
            </a:br>
            <a:r>
              <a:rPr lang="ar-IQ" sz="2800" b="1" dirty="0">
                <a:solidFill>
                  <a:srgbClr val="FF0000"/>
                </a:solidFill>
              </a:rPr>
              <a:t>كلية التربية </a:t>
            </a:r>
            <a:r>
              <a:rPr lang="ar-IQ" sz="2800" b="1" dirty="0" smtClean="0">
                <a:solidFill>
                  <a:srgbClr val="FF0000"/>
                </a:solidFill>
              </a:rPr>
              <a:t>للبنات </a:t>
            </a:r>
            <a:r>
              <a:rPr lang="ar-IQ" sz="2800" b="1" dirty="0">
                <a:solidFill>
                  <a:srgbClr val="FF0000"/>
                </a:solidFill>
              </a:rPr>
              <a:t>قسم اللغة </a:t>
            </a:r>
            <a:r>
              <a:rPr lang="ar-IQ" sz="2800" b="1" dirty="0" smtClean="0">
                <a:solidFill>
                  <a:srgbClr val="FF0000"/>
                </a:solidFill>
              </a:rPr>
              <a:t>العربية  </a:t>
            </a:r>
            <a:br>
              <a:rPr lang="ar-IQ" sz="2800" b="1" dirty="0" smtClean="0">
                <a:solidFill>
                  <a:srgbClr val="FF0000"/>
                </a:solidFill>
              </a:rPr>
            </a:br>
            <a:r>
              <a:rPr lang="ar-IQ" sz="2800" b="1" dirty="0" smtClean="0">
                <a:solidFill>
                  <a:srgbClr val="FF0000"/>
                </a:solidFill>
              </a:rPr>
              <a:t> جامعة بغداد</a:t>
            </a:r>
            <a:endParaRPr lang="ar-IQ" sz="2800" b="1" dirty="0">
              <a:solidFill>
                <a:srgbClr val="FF0000"/>
              </a:solidFill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4724400" y="0"/>
            <a:ext cx="3309803" cy="2209800"/>
          </a:xfrm>
          <a:solidFill>
            <a:srgbClr val="FFFF00"/>
          </a:solidFill>
        </p:spPr>
        <p:txBody>
          <a:bodyPr>
            <a:normAutofit/>
          </a:bodyPr>
          <a:lstStyle/>
          <a:p>
            <a:pPr algn="ctr"/>
            <a:endParaRPr lang="ar-IQ" sz="2800" b="1" dirty="0" smtClean="0">
              <a:solidFill>
                <a:srgbClr val="FF0000"/>
              </a:solidFill>
            </a:endParaRPr>
          </a:p>
          <a:p>
            <a:pPr algn="ctr"/>
            <a:r>
              <a:rPr lang="ar-IQ" sz="4400" b="1" dirty="0" smtClean="0">
                <a:solidFill>
                  <a:srgbClr val="FF0000"/>
                </a:solidFill>
              </a:rPr>
              <a:t>باب النداء</a:t>
            </a:r>
          </a:p>
        </p:txBody>
      </p:sp>
      <p:pic>
        <p:nvPicPr>
          <p:cNvPr id="4" name="Picture 2" descr="C:\Users\Eng-Yahya\OneDrive\الصور\IMG-20200123-WA001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239370"/>
            <a:ext cx="3429000" cy="4085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14400"/>
            <a:ext cx="3054350" cy="89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1363454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457120"/>
          </a:xfrm>
        </p:spPr>
        <p:txBody>
          <a:bodyPr>
            <a:normAutofit fontScale="90000"/>
          </a:bodyPr>
          <a:lstStyle/>
          <a:p>
            <a:pPr algn="ctr"/>
            <a:r>
              <a:rPr lang="ar-IQ" b="1" dirty="0" smtClean="0">
                <a:solidFill>
                  <a:srgbClr val="FF0000"/>
                </a:solidFill>
              </a:rPr>
              <a:t> حكم المنادى (2)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39552" y="1628800"/>
            <a:ext cx="7992888" cy="4752528"/>
          </a:xfrm>
        </p:spPr>
        <p:txBody>
          <a:bodyPr>
            <a:normAutofit/>
          </a:bodyPr>
          <a:lstStyle/>
          <a:p>
            <a:pPr marL="0" marR="0" algn="r" rtl="1">
              <a:spcBef>
                <a:spcPts val="0"/>
              </a:spcBef>
              <a:spcAft>
                <a:spcPts val="0"/>
              </a:spcAft>
            </a:pPr>
            <a:r>
              <a:rPr lang="ar-JO" b="1" dirty="0">
                <a:latin typeface="Times New Roman"/>
                <a:ea typeface="Times New Roman"/>
                <a:cs typeface="Arial"/>
              </a:rPr>
              <a:t>إذا كان </a:t>
            </a:r>
            <a:r>
              <a:rPr lang="ar-JO" b="1" dirty="0" smtClean="0">
                <a:latin typeface="Times New Roman"/>
                <a:ea typeface="Times New Roman"/>
                <a:cs typeface="Arial"/>
              </a:rPr>
              <a:t>المن</a:t>
            </a:r>
            <a:r>
              <a:rPr lang="ar-IQ" b="1" dirty="0" smtClean="0">
                <a:latin typeface="Times New Roman"/>
                <a:ea typeface="Times New Roman"/>
                <a:cs typeface="Arial"/>
              </a:rPr>
              <a:t>ا</a:t>
            </a:r>
            <a:r>
              <a:rPr lang="ar-JO" b="1" dirty="0" err="1" smtClean="0">
                <a:latin typeface="Times New Roman"/>
                <a:ea typeface="Times New Roman"/>
                <a:cs typeface="Arial"/>
              </a:rPr>
              <a:t>دى</a:t>
            </a:r>
            <a:r>
              <a:rPr lang="ar-JO" b="1" dirty="0">
                <a:latin typeface="Times New Roman"/>
                <a:ea typeface="Times New Roman"/>
                <a:cs typeface="Arial"/>
              </a:rPr>
              <a:t>: مفردا نكرة غير مقصودة أو مضافا أو مشبها </a:t>
            </a:r>
            <a:r>
              <a:rPr lang="ar-JO" b="1" dirty="0" smtClean="0">
                <a:latin typeface="Times New Roman"/>
                <a:ea typeface="Times New Roman"/>
                <a:cs typeface="Arial"/>
              </a:rPr>
              <a:t>ب</a:t>
            </a:r>
            <a:r>
              <a:rPr lang="ar-IQ" b="1" dirty="0" smtClean="0">
                <a:latin typeface="Times New Roman"/>
                <a:ea typeface="Times New Roman"/>
                <a:cs typeface="Arial"/>
              </a:rPr>
              <a:t>المضاف</a:t>
            </a:r>
            <a:r>
              <a:rPr lang="ar-JO" b="1" dirty="0" smtClean="0">
                <a:latin typeface="Times New Roman"/>
                <a:ea typeface="Times New Roman"/>
                <a:cs typeface="Arial"/>
              </a:rPr>
              <a:t>: </a:t>
            </a:r>
            <a:r>
              <a:rPr lang="ar-JO" b="1" dirty="0">
                <a:latin typeface="Times New Roman"/>
                <a:ea typeface="Times New Roman"/>
                <a:cs typeface="Arial"/>
              </a:rPr>
              <a:t>نصب.  </a:t>
            </a:r>
            <a:endParaRPr lang="en-US" sz="1800" dirty="0">
              <a:latin typeface="Times New Roman"/>
              <a:ea typeface="Times New Roman"/>
            </a:endParaRPr>
          </a:p>
          <a:p>
            <a:pPr marL="0" marR="0" algn="r" rtl="1">
              <a:spcBef>
                <a:spcPts val="0"/>
              </a:spcBef>
              <a:spcAft>
                <a:spcPts val="0"/>
              </a:spcAft>
            </a:pPr>
            <a:r>
              <a:rPr lang="ar-JO" b="1" dirty="0">
                <a:latin typeface="Times New Roman"/>
                <a:ea typeface="Times New Roman"/>
                <a:cs typeface="Arial"/>
              </a:rPr>
              <a:t>فمثال الأول قول الأعمى: </a:t>
            </a:r>
            <a:r>
              <a:rPr lang="ar-JO" b="1" dirty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يا رجلا خذ بيدي</a:t>
            </a:r>
            <a:r>
              <a:rPr lang="ar-JO" b="1" dirty="0">
                <a:latin typeface="Times New Roman"/>
                <a:ea typeface="Times New Roman"/>
                <a:cs typeface="Arial"/>
              </a:rPr>
              <a:t>.</a:t>
            </a:r>
            <a:endParaRPr lang="en-US" sz="1800" dirty="0">
              <a:latin typeface="Times New Roman"/>
              <a:ea typeface="Times New Roman"/>
            </a:endParaRPr>
          </a:p>
          <a:p>
            <a:pPr marL="0" marR="0" algn="r" rtl="1">
              <a:spcBef>
                <a:spcPts val="0"/>
              </a:spcBef>
              <a:spcAft>
                <a:spcPts val="0"/>
              </a:spcAft>
            </a:pPr>
            <a:r>
              <a:rPr lang="ar-JO" b="1" dirty="0">
                <a:latin typeface="Times New Roman"/>
                <a:ea typeface="Times New Roman"/>
                <a:cs typeface="Arial"/>
              </a:rPr>
              <a:t> وقول الشاعر:</a:t>
            </a:r>
            <a:endParaRPr lang="en-US" sz="1800" dirty="0">
              <a:latin typeface="Times New Roman"/>
              <a:ea typeface="Times New Roman"/>
            </a:endParaRPr>
          </a:p>
          <a:p>
            <a:pPr marL="0" marR="0" algn="ctr" rtl="1">
              <a:spcBef>
                <a:spcPts val="0"/>
              </a:spcBef>
              <a:spcAft>
                <a:spcPts val="0"/>
              </a:spcAft>
            </a:pPr>
            <a:r>
              <a:rPr lang="ar-JO" b="1" dirty="0">
                <a:latin typeface="Times New Roman"/>
                <a:ea typeface="Times New Roman"/>
                <a:cs typeface="Arial"/>
              </a:rPr>
              <a:t>306 - </a:t>
            </a:r>
            <a:r>
              <a:rPr lang="ar-JO" b="1" dirty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أيا راكبا إما عرضت فبلغا ... </a:t>
            </a:r>
            <a:r>
              <a:rPr lang="ar-IQ" b="1" dirty="0" smtClean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   </a:t>
            </a:r>
            <a:r>
              <a:rPr lang="ar-JO" b="1" dirty="0" err="1" smtClean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نداماى</a:t>
            </a:r>
            <a:r>
              <a:rPr lang="ar-JO" b="1" dirty="0" smtClean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 </a:t>
            </a:r>
            <a:r>
              <a:rPr lang="ar-JO" b="1" dirty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من نجران أن لا تلاقيا</a:t>
            </a:r>
            <a:endParaRPr lang="en-US" sz="1800" dirty="0">
              <a:solidFill>
                <a:srgbClr val="FF0000"/>
              </a:solidFill>
              <a:latin typeface="Times New Roman"/>
              <a:ea typeface="Times New Roman"/>
            </a:endParaRPr>
          </a:p>
          <a:p>
            <a:pPr marL="0" marR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latin typeface="Times New Roman"/>
              <a:ea typeface="Times New Roman"/>
            </a:endParaRPr>
          </a:p>
          <a:p>
            <a:pPr marL="0" marR="0" algn="r" rtl="1">
              <a:spcBef>
                <a:spcPts val="0"/>
              </a:spcBef>
              <a:spcAft>
                <a:spcPts val="0"/>
              </a:spcAft>
            </a:pPr>
            <a:r>
              <a:rPr lang="ar-JO" b="1" dirty="0">
                <a:latin typeface="Times New Roman"/>
                <a:ea typeface="Times New Roman"/>
                <a:cs typeface="Arial"/>
              </a:rPr>
              <a:t>ومثال الثاني قولك: يا غلام زيد </a:t>
            </a:r>
            <a:r>
              <a:rPr lang="ar-JO" b="1" dirty="0" err="1">
                <a:latin typeface="Times New Roman"/>
                <a:ea typeface="Times New Roman"/>
                <a:cs typeface="Arial"/>
              </a:rPr>
              <a:t>ويا</a:t>
            </a:r>
            <a:r>
              <a:rPr lang="ar-JO" b="1" dirty="0">
                <a:latin typeface="Times New Roman"/>
                <a:ea typeface="Times New Roman"/>
                <a:cs typeface="Arial"/>
              </a:rPr>
              <a:t> ضارب عمرو</a:t>
            </a:r>
            <a:r>
              <a:rPr lang="ar-JO" b="1" dirty="0" smtClean="0">
                <a:latin typeface="Times New Roman"/>
                <a:ea typeface="Times New Roman"/>
                <a:cs typeface="Arial"/>
              </a:rPr>
              <a:t>.</a:t>
            </a:r>
            <a:r>
              <a:rPr lang="ar-IQ" b="1" dirty="0" smtClean="0">
                <a:latin typeface="Times New Roman"/>
                <a:ea typeface="Times New Roman"/>
                <a:cs typeface="Arial"/>
              </a:rPr>
              <a:t> بالنصب.</a:t>
            </a:r>
            <a:endParaRPr lang="ar-IQ" sz="1800" dirty="0">
              <a:latin typeface="Times New Roman"/>
              <a:ea typeface="Times New Roman"/>
            </a:endParaRPr>
          </a:p>
          <a:p>
            <a:pPr marL="0" marR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latin typeface="Times New Roman"/>
              <a:ea typeface="Times New Roman"/>
            </a:endParaRPr>
          </a:p>
          <a:p>
            <a:pPr marL="0" marR="0" algn="r" rtl="1">
              <a:spcBef>
                <a:spcPts val="0"/>
              </a:spcBef>
              <a:spcAft>
                <a:spcPts val="0"/>
              </a:spcAft>
            </a:pPr>
            <a:r>
              <a:rPr lang="ar-JO" b="1" dirty="0">
                <a:latin typeface="Times New Roman"/>
                <a:ea typeface="Times New Roman"/>
                <a:cs typeface="Arial"/>
              </a:rPr>
              <a:t>ومثال الثالث قولك: يا طالعا </a:t>
            </a:r>
            <a:r>
              <a:rPr lang="ar-JO" b="1" dirty="0" smtClean="0">
                <a:latin typeface="Times New Roman"/>
                <a:ea typeface="Times New Roman"/>
                <a:cs typeface="Arial"/>
              </a:rPr>
              <a:t>جبلا</a:t>
            </a:r>
            <a:r>
              <a:rPr lang="ar-IQ" b="1" dirty="0" smtClean="0">
                <a:latin typeface="Times New Roman"/>
                <a:ea typeface="Times New Roman"/>
                <a:cs typeface="Arial"/>
              </a:rPr>
              <a:t>.</a:t>
            </a:r>
            <a:r>
              <a:rPr lang="ar-JO" b="1" dirty="0" smtClean="0">
                <a:latin typeface="Times New Roman"/>
                <a:ea typeface="Times New Roman"/>
                <a:cs typeface="Arial"/>
              </a:rPr>
              <a:t> </a:t>
            </a:r>
            <a:r>
              <a:rPr lang="ar-JO" b="1" dirty="0" err="1">
                <a:latin typeface="Times New Roman"/>
                <a:ea typeface="Times New Roman"/>
                <a:cs typeface="Arial"/>
              </a:rPr>
              <a:t>ويا</a:t>
            </a:r>
            <a:r>
              <a:rPr lang="ar-JO" b="1" dirty="0">
                <a:latin typeface="Times New Roman"/>
                <a:ea typeface="Times New Roman"/>
                <a:cs typeface="Arial"/>
              </a:rPr>
              <a:t> حسنا وجهه </a:t>
            </a:r>
            <a:r>
              <a:rPr lang="ar-JO" b="1" dirty="0" err="1">
                <a:latin typeface="Times New Roman"/>
                <a:ea typeface="Times New Roman"/>
                <a:cs typeface="Arial"/>
              </a:rPr>
              <a:t>ويا</a:t>
            </a:r>
            <a:r>
              <a:rPr lang="ar-JO" b="1" dirty="0">
                <a:latin typeface="Times New Roman"/>
                <a:ea typeface="Times New Roman"/>
                <a:cs typeface="Arial"/>
              </a:rPr>
              <a:t> ثلاثة وثلاثين فيمن سميته بذلك.</a:t>
            </a:r>
            <a:endParaRPr lang="en-US" sz="18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60490768"/>
      </p:ext>
    </p:extLst>
  </p:cSld>
  <p:clrMapOvr>
    <a:masterClrMapping/>
  </p:clrMapOvr>
  <p:transition spd="slow">
    <p:wheel spokes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043490" y="692696"/>
            <a:ext cx="7024744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ar-SA" b="1" dirty="0">
                <a:solidFill>
                  <a:srgbClr val="FF0000"/>
                </a:solidFill>
                <a:latin typeface="Times New Roman"/>
                <a:ea typeface="Times New Roman"/>
                <a:cs typeface="Simplified Arabic"/>
              </a:rPr>
              <a:t>أحكامُ </a:t>
            </a:r>
            <a:r>
              <a:rPr lang="ar-SA" b="1" dirty="0" smtClean="0">
                <a:solidFill>
                  <a:srgbClr val="FF0000"/>
                </a:solidFill>
                <a:latin typeface="Times New Roman"/>
                <a:ea typeface="Times New Roman"/>
                <a:cs typeface="Simplified Arabic"/>
              </a:rPr>
              <a:t>المنادى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043492" y="1484784"/>
            <a:ext cx="7344932" cy="4347845"/>
          </a:xfrm>
        </p:spPr>
        <p:txBody>
          <a:bodyPr>
            <a:normAutofit fontScale="92500" lnSpcReduction="20000"/>
          </a:bodyPr>
          <a:lstStyle/>
          <a:p>
            <a:pPr marL="95250" marR="95250" algn="just" rtl="1">
              <a:spcBef>
                <a:spcPts val="0"/>
              </a:spcBef>
              <a:spcAft>
                <a:spcPts val="0"/>
              </a:spcAft>
            </a:pPr>
            <a:r>
              <a:rPr lang="ar-SA" b="1" dirty="0" smtClean="0">
                <a:solidFill>
                  <a:srgbClr val="3050A0"/>
                </a:solidFill>
                <a:latin typeface="Times New Roman"/>
                <a:ea typeface="Times New Roman"/>
                <a:cs typeface="Simplified Arabic"/>
              </a:rPr>
              <a:t>حكمُ </a:t>
            </a:r>
            <a:r>
              <a:rPr lang="ar-SA" b="1" dirty="0">
                <a:solidFill>
                  <a:srgbClr val="3050A0"/>
                </a:solidFill>
                <a:latin typeface="Times New Roman"/>
                <a:ea typeface="Times New Roman"/>
                <a:cs typeface="Simplified Arabic"/>
              </a:rPr>
              <a:t>المنادى أنْ يكونُ منصوباً لَفْظاً أو مَحَلاً .</a:t>
            </a:r>
            <a:endParaRPr lang="en-US" sz="2000" dirty="0">
              <a:latin typeface="Times New Roman"/>
              <a:ea typeface="Times New Roman"/>
            </a:endParaRPr>
          </a:p>
          <a:p>
            <a:pPr marL="95250" marR="95250" algn="just" rtl="1">
              <a:spcBef>
                <a:spcPts val="0"/>
              </a:spcBef>
              <a:spcAft>
                <a:spcPts val="0"/>
              </a:spcAft>
            </a:pPr>
            <a:r>
              <a:rPr lang="ar-SA" b="1" dirty="0">
                <a:solidFill>
                  <a:srgbClr val="3050A0"/>
                </a:solidFill>
                <a:latin typeface="Times New Roman"/>
                <a:ea typeface="Times New Roman"/>
                <a:cs typeface="Simplified Arabic"/>
              </a:rPr>
              <a:t>ـ وَيُنصبُ </a:t>
            </a:r>
            <a:r>
              <a:rPr lang="ar-SA" b="1" dirty="0" smtClean="0">
                <a:solidFill>
                  <a:srgbClr val="3050A0"/>
                </a:solidFill>
                <a:latin typeface="Times New Roman"/>
                <a:ea typeface="Times New Roman"/>
                <a:cs typeface="Simplified Arabic"/>
              </a:rPr>
              <a:t>المنادى، </a:t>
            </a:r>
            <a:r>
              <a:rPr lang="ar-SA" b="1" dirty="0">
                <a:solidFill>
                  <a:srgbClr val="3050A0"/>
                </a:solidFill>
                <a:latin typeface="Times New Roman"/>
                <a:ea typeface="Times New Roman"/>
                <a:cs typeface="Simplified Arabic"/>
              </a:rPr>
              <a:t>إذا كان نَكِرَة غيرَ مقصودَةٍ </a:t>
            </a:r>
            <a:r>
              <a:rPr lang="ar-SA" b="1" dirty="0" smtClean="0">
                <a:solidFill>
                  <a:srgbClr val="3050A0"/>
                </a:solidFill>
                <a:latin typeface="Times New Roman"/>
                <a:ea typeface="Times New Roman"/>
                <a:cs typeface="Simplified Arabic"/>
              </a:rPr>
              <a:t>مثل:</a:t>
            </a:r>
            <a:r>
              <a:rPr lang="ar-SA" b="1" dirty="0">
                <a:solidFill>
                  <a:srgbClr val="3050A0"/>
                </a:solidFill>
                <a:latin typeface="Times New Roman"/>
                <a:ea typeface="Times New Roman"/>
                <a:cs typeface="Simplified Arabic"/>
              </a:rPr>
              <a:t> </a:t>
            </a:r>
            <a:r>
              <a:rPr lang="ar-SA" b="1" dirty="0">
                <a:solidFill>
                  <a:srgbClr val="990099"/>
                </a:solidFill>
                <a:latin typeface="Times New Roman"/>
                <a:ea typeface="Times New Roman"/>
                <a:cs typeface="Simplified Arabic"/>
              </a:rPr>
              <a:t>يا سامعاً </a:t>
            </a:r>
            <a:r>
              <a:rPr lang="ar-SA" b="1" dirty="0" smtClean="0">
                <a:solidFill>
                  <a:srgbClr val="990099"/>
                </a:solidFill>
                <a:latin typeface="Times New Roman"/>
                <a:ea typeface="Times New Roman"/>
                <a:cs typeface="Simplified Arabic"/>
              </a:rPr>
              <a:t>ساعدني</a:t>
            </a:r>
            <a:r>
              <a:rPr lang="en-US" b="1" dirty="0" smtClean="0">
                <a:solidFill>
                  <a:srgbClr val="3050A0"/>
                </a:solidFill>
                <a:latin typeface="Times New Roman"/>
                <a:ea typeface="Times New Roman"/>
                <a:cs typeface="Simplified Arabic"/>
              </a:rPr>
              <a:t>&gt;</a:t>
            </a:r>
          </a:p>
          <a:p>
            <a:pPr marL="95250" marR="95250" algn="just" rtl="1">
              <a:spcBef>
                <a:spcPts val="0"/>
              </a:spcBef>
              <a:spcAft>
                <a:spcPts val="0"/>
              </a:spcAft>
            </a:pPr>
            <a:r>
              <a:rPr lang="ar-SA" b="1" dirty="0" smtClean="0">
                <a:solidFill>
                  <a:srgbClr val="3050A0"/>
                </a:solidFill>
                <a:latin typeface="Times New Roman"/>
                <a:ea typeface="Times New Roman"/>
                <a:cs typeface="Simplified Arabic"/>
              </a:rPr>
              <a:t> </a:t>
            </a:r>
            <a:r>
              <a:rPr lang="ar-SA" b="1" dirty="0">
                <a:solidFill>
                  <a:srgbClr val="3050A0"/>
                </a:solidFill>
                <a:latin typeface="Times New Roman"/>
                <a:ea typeface="Times New Roman"/>
                <a:cs typeface="Simplified Arabic"/>
              </a:rPr>
              <a:t> أو إذا كانَ مضافاً . مثل : </a:t>
            </a:r>
            <a:r>
              <a:rPr lang="ar-SA" b="1" dirty="0">
                <a:solidFill>
                  <a:srgbClr val="990099"/>
                </a:solidFill>
                <a:latin typeface="Times New Roman"/>
                <a:ea typeface="Times New Roman"/>
                <a:cs typeface="Simplified Arabic"/>
              </a:rPr>
              <a:t>يا ابن </a:t>
            </a:r>
            <a:r>
              <a:rPr lang="ar-SA" b="1" dirty="0" smtClean="0">
                <a:solidFill>
                  <a:srgbClr val="990099"/>
                </a:solidFill>
                <a:latin typeface="Times New Roman"/>
                <a:ea typeface="Times New Roman"/>
                <a:cs typeface="Simplified Arabic"/>
              </a:rPr>
              <a:t>الكرامِ</a:t>
            </a:r>
            <a:r>
              <a:rPr lang="ar-IQ" sz="2000" dirty="0">
                <a:latin typeface="Times New Roman"/>
                <a:ea typeface="Times New Roman"/>
              </a:rPr>
              <a:t> </a:t>
            </a:r>
            <a:r>
              <a:rPr lang="ar-SA" b="1" dirty="0" smtClean="0">
                <a:solidFill>
                  <a:srgbClr val="990099"/>
                </a:solidFill>
                <a:latin typeface="Times New Roman"/>
                <a:ea typeface="Times New Roman"/>
                <a:cs typeface="Simplified Arabic"/>
              </a:rPr>
              <a:t>لا تَتَسرَّعْ</a:t>
            </a:r>
            <a:r>
              <a:rPr lang="ar-SA" b="1" dirty="0" smtClean="0">
                <a:solidFill>
                  <a:srgbClr val="3050A0"/>
                </a:solidFill>
                <a:latin typeface="Times New Roman"/>
                <a:ea typeface="Times New Roman"/>
                <a:cs typeface="Simplified Arabic"/>
              </a:rPr>
              <a:t>.</a:t>
            </a:r>
            <a:endParaRPr lang="ar-IQ" b="1" dirty="0" smtClean="0">
              <a:solidFill>
                <a:srgbClr val="3050A0"/>
              </a:solidFill>
              <a:latin typeface="Times New Roman"/>
              <a:ea typeface="Times New Roman"/>
              <a:cs typeface="Simplified Arabic"/>
            </a:endParaRPr>
          </a:p>
          <a:p>
            <a:pPr marL="95250" marR="95250" algn="just" rtl="1">
              <a:spcBef>
                <a:spcPts val="0"/>
              </a:spcBef>
              <a:spcAft>
                <a:spcPts val="0"/>
              </a:spcAft>
            </a:pPr>
            <a:r>
              <a:rPr lang="ar-SA" b="1" dirty="0" smtClean="0">
                <a:solidFill>
                  <a:srgbClr val="3050A0"/>
                </a:solidFill>
                <a:latin typeface="Times New Roman"/>
                <a:ea typeface="Times New Roman"/>
                <a:cs typeface="Simplified Arabic"/>
              </a:rPr>
              <a:t> </a:t>
            </a:r>
            <a:r>
              <a:rPr lang="ar-SA" b="1" dirty="0">
                <a:solidFill>
                  <a:srgbClr val="3050A0"/>
                </a:solidFill>
                <a:latin typeface="Times New Roman"/>
                <a:ea typeface="Times New Roman"/>
                <a:cs typeface="Simplified Arabic"/>
              </a:rPr>
              <a:t>أو إذا كان شبيهاً بالمضاف مثل : </a:t>
            </a:r>
            <a:r>
              <a:rPr lang="ar-SA" b="1" dirty="0">
                <a:solidFill>
                  <a:srgbClr val="990099"/>
                </a:solidFill>
                <a:latin typeface="Times New Roman"/>
                <a:ea typeface="Times New Roman"/>
                <a:cs typeface="Simplified Arabic"/>
              </a:rPr>
              <a:t>يا حَسَناً خُلُقُهُ تَقَدّمْ !</a:t>
            </a:r>
            <a:endParaRPr lang="en-US" sz="2000" dirty="0">
              <a:latin typeface="Times New Roman"/>
              <a:ea typeface="Times New Roman"/>
            </a:endParaRPr>
          </a:p>
          <a:p>
            <a:pPr marL="95250" marR="95250" algn="just" rtl="1">
              <a:spcBef>
                <a:spcPts val="0"/>
              </a:spcBef>
              <a:spcAft>
                <a:spcPts val="0"/>
              </a:spcAft>
            </a:pPr>
            <a:r>
              <a:rPr lang="ar-SA" b="1" dirty="0">
                <a:solidFill>
                  <a:srgbClr val="3050A0"/>
                </a:solidFill>
                <a:latin typeface="Times New Roman"/>
                <a:ea typeface="Times New Roman"/>
                <a:cs typeface="Simplified Arabic"/>
              </a:rPr>
              <a:t/>
            </a:r>
            <a:br>
              <a:rPr lang="ar-SA" b="1" dirty="0">
                <a:solidFill>
                  <a:srgbClr val="3050A0"/>
                </a:solidFill>
                <a:latin typeface="Times New Roman"/>
                <a:ea typeface="Times New Roman"/>
                <a:cs typeface="Simplified Arabic"/>
              </a:rPr>
            </a:br>
            <a:r>
              <a:rPr lang="ar-SA" b="1" dirty="0">
                <a:solidFill>
                  <a:srgbClr val="3050A0"/>
                </a:solidFill>
                <a:latin typeface="Times New Roman"/>
                <a:ea typeface="Times New Roman"/>
                <a:cs typeface="Simplified Arabic"/>
              </a:rPr>
              <a:t>ويكون مبنياً </a:t>
            </a:r>
            <a:r>
              <a:rPr lang="ar-IQ" b="1" dirty="0" smtClean="0">
                <a:solidFill>
                  <a:srgbClr val="3050A0"/>
                </a:solidFill>
                <a:latin typeface="Times New Roman"/>
                <a:ea typeface="Times New Roman"/>
                <a:cs typeface="Simplified Arabic"/>
              </a:rPr>
              <a:t>على ما كان يرفع به </a:t>
            </a:r>
            <a:r>
              <a:rPr lang="ar-SA" b="1" dirty="0" smtClean="0">
                <a:solidFill>
                  <a:srgbClr val="3050A0"/>
                </a:solidFill>
                <a:latin typeface="Times New Roman"/>
                <a:ea typeface="Times New Roman"/>
                <a:cs typeface="Simplified Arabic"/>
              </a:rPr>
              <a:t>في </a:t>
            </a:r>
            <a:r>
              <a:rPr lang="ar-SA" b="1" dirty="0">
                <a:solidFill>
                  <a:srgbClr val="3050A0"/>
                </a:solidFill>
                <a:latin typeface="Times New Roman"/>
                <a:ea typeface="Times New Roman"/>
                <a:cs typeface="Simplified Arabic"/>
              </a:rPr>
              <a:t>محل نَصْبٍ إذا </a:t>
            </a:r>
            <a:r>
              <a:rPr lang="ar-IQ" b="1" dirty="0" smtClean="0">
                <a:solidFill>
                  <a:srgbClr val="3050A0"/>
                </a:solidFill>
                <a:latin typeface="Times New Roman"/>
                <a:ea typeface="Times New Roman"/>
                <a:cs typeface="Simplified Arabic"/>
              </a:rPr>
              <a:t>كان المنادى</a:t>
            </a:r>
            <a:r>
              <a:rPr lang="ar-SA" b="1" dirty="0" smtClean="0">
                <a:solidFill>
                  <a:srgbClr val="3050A0"/>
                </a:solidFill>
                <a:latin typeface="Times New Roman"/>
                <a:ea typeface="Times New Roman"/>
                <a:cs typeface="Simplified Arabic"/>
              </a:rPr>
              <a:t>:</a:t>
            </a:r>
            <a:endParaRPr lang="en-US" sz="2000" dirty="0">
              <a:latin typeface="Times New Roman"/>
              <a:ea typeface="Times New Roman"/>
            </a:endParaRPr>
          </a:p>
          <a:p>
            <a:pPr marL="95250" marR="95250" algn="just" rtl="1">
              <a:spcBef>
                <a:spcPts val="0"/>
              </a:spcBef>
              <a:spcAft>
                <a:spcPts val="0"/>
              </a:spcAft>
            </a:pPr>
            <a:r>
              <a:rPr lang="ar-SA" b="1" dirty="0" smtClean="0">
                <a:solidFill>
                  <a:srgbClr val="3050A0"/>
                </a:solidFill>
                <a:latin typeface="Times New Roman"/>
                <a:ea typeface="Times New Roman"/>
                <a:cs typeface="Simplified Arabic"/>
              </a:rPr>
              <a:t>اسماً </a:t>
            </a:r>
            <a:r>
              <a:rPr lang="ar-SA" b="1" dirty="0">
                <a:solidFill>
                  <a:srgbClr val="3050A0"/>
                </a:solidFill>
                <a:latin typeface="Times New Roman"/>
                <a:ea typeface="Times New Roman"/>
                <a:cs typeface="Simplified Arabic"/>
              </a:rPr>
              <a:t>مَعْرِفةً ـ عَلماً ـ ، مثل : </a:t>
            </a:r>
            <a:r>
              <a:rPr lang="ar-SA" b="1" dirty="0">
                <a:solidFill>
                  <a:srgbClr val="990099"/>
                </a:solidFill>
                <a:latin typeface="Times New Roman"/>
                <a:ea typeface="Times New Roman"/>
                <a:cs typeface="Simplified Arabic"/>
              </a:rPr>
              <a:t>يا فاطمةُ أكملي الرسالةَ </a:t>
            </a:r>
            <a:r>
              <a:rPr lang="ar-SA" b="1" dirty="0">
                <a:solidFill>
                  <a:srgbClr val="3050A0"/>
                </a:solidFill>
                <a:latin typeface="Times New Roman"/>
                <a:ea typeface="Times New Roman"/>
                <a:cs typeface="Simplified Arabic"/>
              </a:rPr>
              <a:t>.</a:t>
            </a:r>
            <a:endParaRPr lang="en-US" sz="2000" dirty="0">
              <a:latin typeface="Times New Roman"/>
              <a:ea typeface="Times New Roman"/>
            </a:endParaRPr>
          </a:p>
          <a:p>
            <a:pPr marL="95250" marR="95250" algn="just" rtl="1">
              <a:spcBef>
                <a:spcPts val="0"/>
              </a:spcBef>
              <a:spcAft>
                <a:spcPts val="0"/>
              </a:spcAft>
            </a:pPr>
            <a:r>
              <a:rPr lang="ar-SA" b="1" dirty="0">
                <a:solidFill>
                  <a:srgbClr val="3050A0"/>
                </a:solidFill>
                <a:latin typeface="Times New Roman"/>
                <a:ea typeface="Times New Roman"/>
                <a:cs typeface="Simplified Arabic"/>
              </a:rPr>
              <a:t>ـ </a:t>
            </a:r>
            <a:r>
              <a:rPr lang="ar-IQ" b="1" dirty="0" smtClean="0">
                <a:solidFill>
                  <a:srgbClr val="3050A0"/>
                </a:solidFill>
                <a:latin typeface="Times New Roman"/>
                <a:ea typeface="Times New Roman"/>
                <a:cs typeface="Simplified Arabic"/>
              </a:rPr>
              <a:t>أو </a:t>
            </a:r>
            <a:r>
              <a:rPr lang="ar-SA" b="1" dirty="0" smtClean="0">
                <a:solidFill>
                  <a:srgbClr val="3050A0"/>
                </a:solidFill>
                <a:latin typeface="Times New Roman"/>
                <a:ea typeface="Times New Roman"/>
                <a:cs typeface="Simplified Arabic"/>
              </a:rPr>
              <a:t>نَكِرَة </a:t>
            </a:r>
            <a:r>
              <a:rPr lang="ar-SA" b="1" dirty="0">
                <a:solidFill>
                  <a:srgbClr val="3050A0"/>
                </a:solidFill>
                <a:latin typeface="Times New Roman"/>
                <a:ea typeface="Times New Roman"/>
                <a:cs typeface="Simplified Arabic"/>
              </a:rPr>
              <a:t>غيرَ مقصودةٍ . مثل : </a:t>
            </a:r>
            <a:r>
              <a:rPr lang="ar-SA" b="1" dirty="0">
                <a:solidFill>
                  <a:srgbClr val="990099"/>
                </a:solidFill>
                <a:latin typeface="Times New Roman"/>
                <a:ea typeface="Times New Roman"/>
                <a:cs typeface="Simplified Arabic"/>
              </a:rPr>
              <a:t>يا غلامُ ماذا تبيعُ ؟</a:t>
            </a:r>
            <a:endParaRPr lang="en-US" sz="2000" dirty="0">
              <a:latin typeface="Times New Roman"/>
              <a:ea typeface="Times New Roman"/>
            </a:endParaRPr>
          </a:p>
          <a:p>
            <a:pPr marL="95250" marR="95250" algn="just" rtl="1">
              <a:spcBef>
                <a:spcPts val="0"/>
              </a:spcBef>
              <a:spcAft>
                <a:spcPts val="0"/>
              </a:spcAft>
            </a:pPr>
            <a:r>
              <a:rPr lang="ar-SA" b="1" dirty="0">
                <a:solidFill>
                  <a:srgbClr val="3050A0"/>
                </a:solidFill>
                <a:latin typeface="Times New Roman"/>
                <a:ea typeface="Times New Roman"/>
                <a:cs typeface="Simplified Arabic"/>
              </a:rPr>
              <a:t>ويُبنى هذان النوعان من </a:t>
            </a:r>
            <a:r>
              <a:rPr lang="ar-SA" b="1" dirty="0" smtClean="0">
                <a:solidFill>
                  <a:srgbClr val="3050A0"/>
                </a:solidFill>
                <a:latin typeface="Times New Roman"/>
                <a:ea typeface="Times New Roman"/>
                <a:cs typeface="Simplified Arabic"/>
              </a:rPr>
              <a:t>المنادى، </a:t>
            </a:r>
            <a:r>
              <a:rPr lang="ar-SA" b="1" dirty="0">
                <a:solidFill>
                  <a:srgbClr val="3050A0"/>
                </a:solidFill>
                <a:latin typeface="Times New Roman"/>
                <a:ea typeface="Times New Roman"/>
                <a:cs typeface="Simplified Arabic"/>
              </a:rPr>
              <a:t>على الحركةِ التي يُرفَعانِ </a:t>
            </a:r>
            <a:r>
              <a:rPr lang="ar-SA" b="1" dirty="0" smtClean="0">
                <a:solidFill>
                  <a:srgbClr val="3050A0"/>
                </a:solidFill>
                <a:latin typeface="Times New Roman"/>
                <a:ea typeface="Times New Roman"/>
                <a:cs typeface="Simplified Arabic"/>
              </a:rPr>
              <a:t>بها،</a:t>
            </a:r>
            <a:r>
              <a:rPr lang="ar-SA" b="1" dirty="0">
                <a:solidFill>
                  <a:srgbClr val="3050A0"/>
                </a:solidFill>
                <a:latin typeface="Times New Roman"/>
                <a:ea typeface="Times New Roman"/>
                <a:cs typeface="Simplified Arabic"/>
              </a:rPr>
              <a:t> </a:t>
            </a:r>
            <a:r>
              <a:rPr lang="ar-IQ" b="1" dirty="0" smtClean="0">
                <a:solidFill>
                  <a:srgbClr val="3050A0"/>
                </a:solidFill>
                <a:latin typeface="Times New Roman"/>
                <a:ea typeface="Times New Roman"/>
                <a:cs typeface="Simplified Arabic"/>
              </a:rPr>
              <a:t>نحو</a:t>
            </a:r>
            <a:r>
              <a:rPr lang="ar-SA" b="1" dirty="0" smtClean="0">
                <a:solidFill>
                  <a:srgbClr val="3050A0"/>
                </a:solidFill>
                <a:latin typeface="Times New Roman"/>
                <a:ea typeface="Times New Roman"/>
                <a:cs typeface="Simplified Arabic"/>
              </a:rPr>
              <a:t>:</a:t>
            </a:r>
            <a:r>
              <a:rPr lang="ar-SA" b="1" dirty="0">
                <a:solidFill>
                  <a:srgbClr val="3050A0"/>
                </a:solidFill>
                <a:latin typeface="Times New Roman"/>
                <a:ea typeface="Times New Roman"/>
                <a:cs typeface="Simplified Arabic"/>
              </a:rPr>
              <a:t> </a:t>
            </a:r>
            <a:r>
              <a:rPr lang="ar-SA" b="1" dirty="0">
                <a:solidFill>
                  <a:srgbClr val="990099"/>
                </a:solidFill>
                <a:latin typeface="Times New Roman"/>
                <a:ea typeface="Times New Roman"/>
                <a:cs typeface="Simplified Arabic"/>
              </a:rPr>
              <a:t>يا فاطمةُ</a:t>
            </a:r>
            <a:r>
              <a:rPr lang="ar-SA" b="1" dirty="0">
                <a:solidFill>
                  <a:srgbClr val="3050A0"/>
                </a:solidFill>
                <a:latin typeface="Times New Roman"/>
                <a:ea typeface="Times New Roman"/>
                <a:cs typeface="Simplified Arabic"/>
              </a:rPr>
              <a:t> ، </a:t>
            </a:r>
            <a:r>
              <a:rPr lang="ar-SA" b="1" dirty="0" err="1">
                <a:solidFill>
                  <a:srgbClr val="3050A0"/>
                </a:solidFill>
                <a:latin typeface="Times New Roman"/>
                <a:ea typeface="Times New Roman"/>
                <a:cs typeface="Simplified Arabic"/>
              </a:rPr>
              <a:t>و</a:t>
            </a:r>
            <a:r>
              <a:rPr lang="ar-SA" b="1" dirty="0" err="1">
                <a:solidFill>
                  <a:srgbClr val="990099"/>
                </a:solidFill>
                <a:latin typeface="Times New Roman"/>
                <a:ea typeface="Times New Roman"/>
                <a:cs typeface="Simplified Arabic"/>
              </a:rPr>
              <a:t>يا</a:t>
            </a:r>
            <a:r>
              <a:rPr lang="ar-SA" b="1" dirty="0">
                <a:solidFill>
                  <a:srgbClr val="990099"/>
                </a:solidFill>
                <a:latin typeface="Times New Roman"/>
                <a:ea typeface="Times New Roman"/>
                <a:cs typeface="Simplified Arabic"/>
              </a:rPr>
              <a:t> غلامُ</a:t>
            </a:r>
            <a:r>
              <a:rPr lang="ar-SA" b="1" dirty="0">
                <a:solidFill>
                  <a:srgbClr val="3050A0"/>
                </a:solidFill>
                <a:latin typeface="Times New Roman"/>
                <a:ea typeface="Times New Roman"/>
                <a:cs typeface="Simplified Arabic"/>
              </a:rPr>
              <a:t> ، يُبنى المنادى على الضمةِ في محل نصْبٍ . </a:t>
            </a:r>
            <a:endParaRPr lang="ar-IQ" b="1" dirty="0" smtClean="0">
              <a:solidFill>
                <a:srgbClr val="3050A0"/>
              </a:solidFill>
              <a:latin typeface="Times New Roman"/>
              <a:ea typeface="Times New Roman"/>
              <a:cs typeface="Simplified Arabic"/>
            </a:endParaRPr>
          </a:p>
          <a:p>
            <a:pPr marL="95250" marR="95250" algn="just" rtl="1">
              <a:spcBef>
                <a:spcPts val="0"/>
              </a:spcBef>
              <a:spcAft>
                <a:spcPts val="0"/>
              </a:spcAft>
            </a:pPr>
            <a:r>
              <a:rPr lang="ar-SA" b="1" dirty="0" smtClean="0">
                <a:solidFill>
                  <a:srgbClr val="3050A0"/>
                </a:solidFill>
                <a:latin typeface="Times New Roman"/>
                <a:ea typeface="Times New Roman"/>
                <a:cs typeface="Simplified Arabic"/>
              </a:rPr>
              <a:t>وفي قولنا:</a:t>
            </a:r>
            <a:r>
              <a:rPr lang="ar-SA" b="1" dirty="0">
                <a:solidFill>
                  <a:srgbClr val="3050A0"/>
                </a:solidFill>
                <a:latin typeface="Times New Roman"/>
                <a:ea typeface="Times New Roman"/>
                <a:cs typeface="Simplified Arabic"/>
              </a:rPr>
              <a:t> </a:t>
            </a:r>
            <a:r>
              <a:rPr lang="ar-SA" b="1" dirty="0">
                <a:solidFill>
                  <a:srgbClr val="990099"/>
                </a:solidFill>
                <a:latin typeface="Times New Roman"/>
                <a:ea typeface="Times New Roman"/>
                <a:cs typeface="Simplified Arabic"/>
              </a:rPr>
              <a:t>يا موسى </a:t>
            </a:r>
            <a:r>
              <a:rPr lang="ar-SA" b="1" dirty="0" err="1">
                <a:solidFill>
                  <a:srgbClr val="990099"/>
                </a:solidFill>
                <a:latin typeface="Times New Roman"/>
                <a:ea typeface="Times New Roman"/>
                <a:cs typeface="Simplified Arabic"/>
              </a:rPr>
              <a:t>ويا</a:t>
            </a:r>
            <a:r>
              <a:rPr lang="ar-SA" b="1" dirty="0">
                <a:solidFill>
                  <a:srgbClr val="990099"/>
                </a:solidFill>
                <a:latin typeface="Times New Roman"/>
                <a:ea typeface="Times New Roman"/>
                <a:cs typeface="Simplified Arabic"/>
              </a:rPr>
              <a:t> </a:t>
            </a:r>
            <a:r>
              <a:rPr lang="ar-SA" b="1" dirty="0" smtClean="0">
                <a:solidFill>
                  <a:srgbClr val="990099"/>
                </a:solidFill>
                <a:latin typeface="Times New Roman"/>
                <a:ea typeface="Times New Roman"/>
                <a:cs typeface="Simplified Arabic"/>
              </a:rPr>
              <a:t>فتى</a:t>
            </a:r>
            <a:r>
              <a:rPr lang="ar-SA" b="1" dirty="0" smtClean="0">
                <a:solidFill>
                  <a:srgbClr val="3050A0"/>
                </a:solidFill>
                <a:latin typeface="Times New Roman"/>
                <a:ea typeface="Times New Roman"/>
                <a:cs typeface="Simplified Arabic"/>
              </a:rPr>
              <a:t>،</a:t>
            </a:r>
            <a:r>
              <a:rPr lang="ar-SA" b="1" dirty="0">
                <a:solidFill>
                  <a:srgbClr val="3050A0"/>
                </a:solidFill>
                <a:latin typeface="Times New Roman"/>
                <a:ea typeface="Times New Roman"/>
                <a:cs typeface="Simplified Arabic"/>
              </a:rPr>
              <a:t> يُبنى على ضمةٍ مقدرةٍ على الألف في محل نصب.</a:t>
            </a:r>
            <a:endParaRPr lang="en-US" sz="2000" dirty="0">
              <a:latin typeface="Times New Roman"/>
              <a:ea typeface="Times New Roman"/>
            </a:endParaRPr>
          </a:p>
          <a:p>
            <a:pPr marL="95250" marR="95250" algn="just" rtl="1">
              <a:spcBef>
                <a:spcPts val="0"/>
              </a:spcBef>
              <a:spcAft>
                <a:spcPts val="0"/>
              </a:spcAft>
            </a:pPr>
            <a:r>
              <a:rPr lang="ar-SA" b="1" dirty="0">
                <a:solidFill>
                  <a:srgbClr val="3050A0"/>
                </a:solidFill>
                <a:latin typeface="Times New Roman"/>
                <a:ea typeface="Times New Roman"/>
                <a:cs typeface="Simplified Arabic"/>
              </a:rPr>
              <a:t>وفي قولنا : </a:t>
            </a:r>
            <a:r>
              <a:rPr lang="ar-SA" b="1" dirty="0">
                <a:solidFill>
                  <a:srgbClr val="990099"/>
                </a:solidFill>
                <a:latin typeface="Times New Roman"/>
                <a:ea typeface="Times New Roman"/>
                <a:cs typeface="Simplified Arabic"/>
              </a:rPr>
              <a:t>يا بائعان</a:t>
            </a:r>
            <a:r>
              <a:rPr lang="ar-SA" b="1" dirty="0">
                <a:solidFill>
                  <a:srgbClr val="3050A0"/>
                </a:solidFill>
                <a:latin typeface="Times New Roman"/>
                <a:ea typeface="Times New Roman"/>
                <a:cs typeface="Simplified Arabic"/>
              </a:rPr>
              <a:t> ، يُبنى المنادى على الألف ، في محل نصب .</a:t>
            </a:r>
            <a:endParaRPr lang="en-US" sz="2000" dirty="0">
              <a:latin typeface="Times New Roman"/>
              <a:ea typeface="Times New Roman"/>
            </a:endParaRPr>
          </a:p>
          <a:p>
            <a:pPr marL="95250" marR="95250" algn="just" rtl="1">
              <a:spcBef>
                <a:spcPts val="0"/>
              </a:spcBef>
              <a:spcAft>
                <a:spcPts val="0"/>
              </a:spcAft>
            </a:pPr>
            <a:r>
              <a:rPr lang="ar-SA" b="1" dirty="0">
                <a:solidFill>
                  <a:srgbClr val="3050A0"/>
                </a:solidFill>
                <a:latin typeface="Times New Roman"/>
                <a:ea typeface="Times New Roman"/>
                <a:cs typeface="Simplified Arabic"/>
              </a:rPr>
              <a:t>            </a:t>
            </a:r>
            <a:r>
              <a:rPr lang="ar-SA" b="1" dirty="0">
                <a:solidFill>
                  <a:srgbClr val="990099"/>
                </a:solidFill>
                <a:latin typeface="Times New Roman"/>
                <a:ea typeface="Times New Roman"/>
                <a:cs typeface="Simplified Arabic"/>
              </a:rPr>
              <a:t> يا بائعون </a:t>
            </a:r>
            <a:r>
              <a:rPr lang="ar-SA" b="1" dirty="0">
                <a:solidFill>
                  <a:srgbClr val="3050A0"/>
                </a:solidFill>
                <a:latin typeface="Times New Roman"/>
                <a:ea typeface="Times New Roman"/>
                <a:cs typeface="Simplified Arabic"/>
              </a:rPr>
              <a:t>: يُبنى المنادى على الواو ، في محل نصب .</a:t>
            </a:r>
            <a:endParaRPr lang="en-US" sz="2000" dirty="0">
              <a:latin typeface="Times New Roman"/>
              <a:ea typeface="Times New Roman"/>
            </a:endParaRPr>
          </a:p>
          <a:p>
            <a:pPr marL="95250" marR="95250" algn="just" rtl="1">
              <a:spcBef>
                <a:spcPts val="0"/>
              </a:spcBef>
              <a:spcAft>
                <a:spcPts val="0"/>
              </a:spcAft>
            </a:pPr>
            <a:r>
              <a:rPr lang="ar-SA" b="1" dirty="0">
                <a:solidFill>
                  <a:srgbClr val="3050A0"/>
                </a:solidFill>
                <a:latin typeface="Times New Roman"/>
                <a:ea typeface="Times New Roman"/>
                <a:cs typeface="Simplified Arabic"/>
              </a:rPr>
              <a:t>             </a:t>
            </a:r>
            <a:r>
              <a:rPr lang="ar-SA" b="1" dirty="0">
                <a:solidFill>
                  <a:srgbClr val="990099"/>
                </a:solidFill>
                <a:latin typeface="Times New Roman"/>
                <a:ea typeface="Times New Roman"/>
                <a:cs typeface="Simplified Arabic"/>
              </a:rPr>
              <a:t>يا بائعاتُ </a:t>
            </a:r>
            <a:r>
              <a:rPr lang="ar-SA" b="1" dirty="0">
                <a:solidFill>
                  <a:srgbClr val="3050A0"/>
                </a:solidFill>
                <a:latin typeface="Times New Roman"/>
                <a:ea typeface="Times New Roman"/>
                <a:cs typeface="Simplified Arabic"/>
              </a:rPr>
              <a:t>: يُبنى المنادى على الضمة ، في محل نصب </a:t>
            </a:r>
            <a:r>
              <a:rPr lang="ar-SA" b="1" dirty="0" smtClean="0">
                <a:solidFill>
                  <a:srgbClr val="3050A0"/>
                </a:solidFill>
                <a:latin typeface="Times New Roman"/>
                <a:ea typeface="Times New Roman"/>
                <a:cs typeface="Simplified Arabic"/>
              </a:rPr>
              <a:t>.</a:t>
            </a:r>
            <a:endParaRPr lang="en-US" b="1" dirty="0" smtClean="0">
              <a:solidFill>
                <a:srgbClr val="3050A0"/>
              </a:solidFill>
              <a:latin typeface="Times New Roman"/>
              <a:ea typeface="Times New Roman"/>
              <a:cs typeface="Simplified Arabic"/>
            </a:endParaRPr>
          </a:p>
          <a:p>
            <a:pPr marL="95250" marR="95250" algn="just" rtl="1">
              <a:spcBef>
                <a:spcPts val="0"/>
              </a:spcBef>
              <a:spcAft>
                <a:spcPts val="0"/>
              </a:spcAft>
            </a:pPr>
            <a:r>
              <a:rPr lang="ar-SA" sz="2000" b="1" dirty="0">
                <a:solidFill>
                  <a:srgbClr val="FF00FF"/>
                </a:solidFill>
                <a:latin typeface="Times New Roman"/>
                <a:ea typeface="Times New Roman"/>
                <a:cs typeface="Simplified Arabic"/>
              </a:rPr>
              <a:t>* الشبيه بالمضاف : هو ما اتصل به شيءٌ يُتَمِّمُ معناه .</a:t>
            </a:r>
            <a:endParaRPr lang="en-US" sz="1800" dirty="0">
              <a:latin typeface="Times New Roman"/>
              <a:ea typeface="Times New Roman"/>
            </a:endParaRPr>
          </a:p>
          <a:p>
            <a:pPr marL="95250" marR="95250" algn="just" rtl="1">
              <a:spcBef>
                <a:spcPts val="0"/>
              </a:spcBef>
              <a:spcAft>
                <a:spcPts val="0"/>
              </a:spcAft>
            </a:pPr>
            <a:endParaRPr lang="en-US" sz="2000" dirty="0">
              <a:latin typeface="Times New Roman"/>
              <a:ea typeface="Times New Roman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547274"/>
      </p:ext>
    </p:extLst>
  </p:cSld>
  <p:clrMapOvr>
    <a:masterClrMapping/>
  </p:clrMapOvr>
  <p:transition spd="slow">
    <p:wheel spokes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6908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ar-IQ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حكم المنادى</a:t>
            </a:r>
            <a:endParaRPr lang="en-US" dirty="0">
              <a:solidFill>
                <a:srgbClr val="FF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aphicFrame>
        <p:nvGraphicFramePr>
          <p:cNvPr id="5" name="عنصر نائب للمحتوى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4095115"/>
              </p:ext>
            </p:extLst>
          </p:nvPr>
        </p:nvGraphicFramePr>
        <p:xfrm>
          <a:off x="1042988" y="1341438"/>
          <a:ext cx="6777037" cy="44910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رسم تخطيطي 5"/>
          <p:cNvGraphicFramePr/>
          <p:nvPr>
            <p:extLst>
              <p:ext uri="{D42A27DB-BD31-4B8C-83A1-F6EECF244321}">
                <p14:modId xmlns:p14="http://schemas.microsoft.com/office/powerpoint/2010/main" val="1052088536"/>
              </p:ext>
            </p:extLst>
          </p:nvPr>
        </p:nvGraphicFramePr>
        <p:xfrm>
          <a:off x="539552" y="1340768"/>
          <a:ext cx="8136904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216358386"/>
      </p:ext>
    </p:extLst>
  </p:cSld>
  <p:clrMapOvr>
    <a:masterClrMapping/>
  </p:clrMapOvr>
  <p:transition spd="slow">
    <p:wheel spokes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385112"/>
          </a:xfrm>
        </p:spPr>
        <p:txBody>
          <a:bodyPr>
            <a:normAutofit fontScale="90000"/>
          </a:bodyPr>
          <a:lstStyle/>
          <a:p>
            <a:pPr algn="ctr"/>
            <a:r>
              <a:rPr lang="ar-IQ" dirty="0" smtClean="0">
                <a:solidFill>
                  <a:srgbClr val="FF0000"/>
                </a:solidFill>
              </a:rPr>
              <a:t>الجمع بين حرف النداء وأل التعريف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39552" y="1556792"/>
            <a:ext cx="7992888" cy="4968552"/>
          </a:xfrm>
        </p:spPr>
        <p:txBody>
          <a:bodyPr/>
          <a:lstStyle/>
          <a:p>
            <a:pPr marL="0" marR="0" algn="r" rtl="1">
              <a:spcBef>
                <a:spcPts val="0"/>
              </a:spcBef>
              <a:spcAft>
                <a:spcPts val="0"/>
              </a:spcAft>
            </a:pPr>
            <a:r>
              <a:rPr lang="ar-JO" b="1" dirty="0">
                <a:latin typeface="Times New Roman"/>
                <a:ea typeface="Times New Roman"/>
                <a:cs typeface="Arial"/>
              </a:rPr>
              <a:t>لا يجوز الجمع بين حرف النداء وأل في </a:t>
            </a:r>
            <a:r>
              <a:rPr lang="ar-JO" b="1" dirty="0" smtClean="0">
                <a:latin typeface="Times New Roman"/>
                <a:ea typeface="Times New Roman"/>
                <a:cs typeface="Arial"/>
              </a:rPr>
              <a:t>غير</a:t>
            </a:r>
            <a:r>
              <a:rPr lang="ar-IQ" b="1" dirty="0" smtClean="0">
                <a:latin typeface="Times New Roman"/>
                <a:ea typeface="Times New Roman"/>
                <a:cs typeface="Arial"/>
              </a:rPr>
              <a:t>:</a:t>
            </a:r>
          </a:p>
          <a:p>
            <a:pPr marL="0" marR="0" algn="r" rtl="1">
              <a:spcBef>
                <a:spcPts val="0"/>
              </a:spcBef>
              <a:spcAft>
                <a:spcPts val="0"/>
              </a:spcAft>
            </a:pPr>
            <a:r>
              <a:rPr lang="ar-JO" b="1" dirty="0" smtClean="0">
                <a:latin typeface="Times New Roman"/>
                <a:ea typeface="Times New Roman"/>
                <a:cs typeface="Arial"/>
              </a:rPr>
              <a:t> </a:t>
            </a:r>
            <a:r>
              <a:rPr lang="ar-JO" b="1" dirty="0">
                <a:latin typeface="Times New Roman"/>
                <a:ea typeface="Times New Roman"/>
                <a:cs typeface="Arial"/>
              </a:rPr>
              <a:t>اسم الله </a:t>
            </a:r>
            <a:r>
              <a:rPr lang="ar-JO" b="1" dirty="0" smtClean="0">
                <a:latin typeface="Times New Roman"/>
                <a:ea typeface="Times New Roman"/>
                <a:cs typeface="Arial"/>
              </a:rPr>
              <a:t>تعالى</a:t>
            </a:r>
            <a:r>
              <a:rPr lang="ar-IQ" b="1" dirty="0" smtClean="0">
                <a:latin typeface="Times New Roman"/>
                <a:ea typeface="Times New Roman"/>
                <a:cs typeface="Arial"/>
              </a:rPr>
              <a:t>:</a:t>
            </a:r>
            <a:r>
              <a:rPr lang="ar-JO" b="1" dirty="0" smtClean="0">
                <a:latin typeface="Times New Roman"/>
                <a:ea typeface="Times New Roman"/>
                <a:cs typeface="Arial"/>
              </a:rPr>
              <a:t> </a:t>
            </a:r>
            <a:r>
              <a:rPr lang="ar-JO" b="1" dirty="0">
                <a:latin typeface="Times New Roman"/>
                <a:ea typeface="Times New Roman"/>
                <a:cs typeface="Arial"/>
              </a:rPr>
              <a:t>فيجوز فتقول يا الله بقطع الهمزة ووصلها </a:t>
            </a:r>
            <a:endParaRPr lang="ar-IQ" b="1" dirty="0" smtClean="0">
              <a:latin typeface="Times New Roman"/>
              <a:ea typeface="Times New Roman"/>
              <a:cs typeface="Arial"/>
            </a:endParaRPr>
          </a:p>
          <a:p>
            <a:pPr marL="0" marR="0" algn="r" rtl="1">
              <a:spcBef>
                <a:spcPts val="0"/>
              </a:spcBef>
              <a:spcAft>
                <a:spcPts val="0"/>
              </a:spcAft>
            </a:pPr>
            <a:r>
              <a:rPr lang="ar-JO" b="1" dirty="0" smtClean="0">
                <a:latin typeface="Times New Roman"/>
                <a:ea typeface="Times New Roman"/>
                <a:cs typeface="Arial"/>
              </a:rPr>
              <a:t>وما </a:t>
            </a:r>
            <a:r>
              <a:rPr lang="ar-JO" b="1" dirty="0">
                <a:latin typeface="Times New Roman"/>
                <a:ea typeface="Times New Roman"/>
                <a:cs typeface="Arial"/>
              </a:rPr>
              <a:t>سمى به من </a:t>
            </a:r>
            <a:r>
              <a:rPr lang="ar-JO" b="1" dirty="0" smtClean="0">
                <a:latin typeface="Times New Roman"/>
                <a:ea typeface="Times New Roman"/>
                <a:cs typeface="Arial"/>
              </a:rPr>
              <a:t>الجمل</a:t>
            </a:r>
            <a:r>
              <a:rPr lang="ar-IQ" b="1" dirty="0" smtClean="0">
                <a:latin typeface="Times New Roman"/>
                <a:ea typeface="Times New Roman"/>
                <a:cs typeface="Arial"/>
              </a:rPr>
              <a:t>: </a:t>
            </a:r>
            <a:r>
              <a:rPr lang="ar-JO" b="1" dirty="0" smtClean="0">
                <a:latin typeface="Times New Roman"/>
                <a:ea typeface="Times New Roman"/>
                <a:cs typeface="Arial"/>
              </a:rPr>
              <a:t>تقول </a:t>
            </a:r>
            <a:r>
              <a:rPr lang="ar-JO" b="1" dirty="0">
                <a:latin typeface="Times New Roman"/>
                <a:ea typeface="Times New Roman"/>
                <a:cs typeface="Arial"/>
              </a:rPr>
              <a:t>فيمن اسمه </a:t>
            </a:r>
            <a:r>
              <a:rPr lang="ar-IQ" b="1" dirty="0" smtClean="0">
                <a:latin typeface="Times New Roman"/>
                <a:ea typeface="Times New Roman"/>
                <a:cs typeface="Arial"/>
              </a:rPr>
              <a:t>(</a:t>
            </a:r>
            <a:r>
              <a:rPr lang="ar-JO" b="1" dirty="0" smtClean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الرجل منطلق</a:t>
            </a:r>
            <a:r>
              <a:rPr lang="ar-IQ" b="1" dirty="0" smtClean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-</a:t>
            </a:r>
            <a:r>
              <a:rPr lang="ar-JO" b="1" dirty="0" smtClean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 </a:t>
            </a:r>
            <a:r>
              <a:rPr lang="ar-JO" b="1" dirty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يا الرجل منطلق </a:t>
            </a:r>
            <a:r>
              <a:rPr lang="ar-JO" b="1" dirty="0" smtClean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أقبل</a:t>
            </a:r>
            <a:r>
              <a:rPr lang="ar-IQ" b="1" dirty="0" smtClean="0">
                <a:latin typeface="Times New Roman"/>
                <a:ea typeface="Times New Roman"/>
                <a:cs typeface="Arial"/>
              </a:rPr>
              <a:t>).</a:t>
            </a:r>
          </a:p>
          <a:p>
            <a:pPr marL="0" marR="0" algn="r" rtl="1">
              <a:spcBef>
                <a:spcPts val="0"/>
              </a:spcBef>
              <a:spcAft>
                <a:spcPts val="0"/>
              </a:spcAft>
            </a:pPr>
            <a:r>
              <a:rPr lang="ar-JO" b="1" dirty="0" smtClean="0">
                <a:latin typeface="Times New Roman"/>
                <a:ea typeface="Times New Roman"/>
                <a:cs typeface="Arial"/>
              </a:rPr>
              <a:t> </a:t>
            </a:r>
            <a:r>
              <a:rPr lang="ar-JO" b="1" dirty="0">
                <a:latin typeface="Times New Roman"/>
                <a:ea typeface="Times New Roman"/>
                <a:cs typeface="Arial"/>
              </a:rPr>
              <a:t>إلا في ضرورة الشعر كقوله: </a:t>
            </a:r>
            <a:endParaRPr lang="en-US" sz="1800" dirty="0">
              <a:latin typeface="Times New Roman"/>
              <a:ea typeface="Times New Roman"/>
            </a:endParaRPr>
          </a:p>
          <a:p>
            <a:pPr marL="0" marR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IQ" b="1" dirty="0" smtClean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     </a:t>
            </a:r>
            <a:r>
              <a:rPr lang="ar-JO" b="1" dirty="0" smtClean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فيا </a:t>
            </a:r>
            <a:r>
              <a:rPr lang="ar-JO" b="1" dirty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الغلامان اللذان فرا ... </a:t>
            </a:r>
            <a:r>
              <a:rPr lang="ar-JO" b="1" dirty="0" err="1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إيا</a:t>
            </a:r>
            <a:r>
              <a:rPr lang="ar-JO" b="1" dirty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 كما أن تعقبانا </a:t>
            </a:r>
            <a:r>
              <a:rPr lang="ar-JO" b="1" dirty="0" smtClean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شرا</a:t>
            </a:r>
            <a:endParaRPr lang="ar-IQ" b="1" dirty="0" smtClean="0">
              <a:latin typeface="Times New Roman"/>
              <a:ea typeface="Times New Roman"/>
              <a:cs typeface="Arial"/>
            </a:endParaRPr>
          </a:p>
          <a:p>
            <a:pPr marL="0" marR="0" algn="r" rtl="1">
              <a:spcBef>
                <a:spcPts val="0"/>
              </a:spcBef>
              <a:spcAft>
                <a:spcPts val="0"/>
              </a:spcAft>
            </a:pPr>
            <a:r>
              <a:rPr lang="ar-JO" b="1" dirty="0" smtClean="0">
                <a:latin typeface="Times New Roman"/>
                <a:ea typeface="Times New Roman"/>
                <a:cs typeface="Arial"/>
              </a:rPr>
              <a:t>والأكثر </a:t>
            </a:r>
            <a:r>
              <a:rPr lang="ar-JO" b="1" dirty="0">
                <a:latin typeface="Times New Roman"/>
                <a:ea typeface="Times New Roman"/>
                <a:cs typeface="Arial"/>
              </a:rPr>
              <a:t>في نداء اسم الله اللهم بميم مشددة معوضه من حرف النداء وشذ الجمع بين اليم وحرف النداء في قوله:</a:t>
            </a:r>
            <a:endParaRPr lang="en-US" sz="1800" dirty="0">
              <a:latin typeface="Times New Roman"/>
              <a:ea typeface="Times New Roman"/>
            </a:endParaRPr>
          </a:p>
          <a:p>
            <a:pPr marL="0" marR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JO" b="1" dirty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إني إذا ما حدث ألما ... أقول يا اللهم يا </a:t>
            </a:r>
            <a:r>
              <a:rPr lang="ar-JO" b="1" dirty="0" smtClean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اللهما</a:t>
            </a:r>
            <a:endParaRPr lang="ar-IQ" b="1" dirty="0" smtClean="0">
              <a:solidFill>
                <a:srgbClr val="FF0000"/>
              </a:solidFill>
              <a:latin typeface="Times New Roman"/>
              <a:ea typeface="Times New Roman"/>
              <a:cs typeface="Arial"/>
            </a:endParaRPr>
          </a:p>
          <a:p>
            <a:pPr marL="0" lvl="0" algn="r" rtl="1">
              <a:lnSpc>
                <a:spcPct val="150000"/>
              </a:lnSpc>
              <a:spcBef>
                <a:spcPts val="0"/>
              </a:spcBef>
              <a:buClrTx/>
              <a:buSzTx/>
              <a:buFont typeface="Wingdings" pitchFamily="2" charset="2"/>
              <a:buChar char="v"/>
            </a:pPr>
            <a:r>
              <a:rPr lang="ar-JO" sz="1800" b="1" dirty="0">
                <a:solidFill>
                  <a:prstClr val="black"/>
                </a:solidFill>
                <a:latin typeface="Times New Roman"/>
                <a:ea typeface="Times New Roman"/>
                <a:cs typeface="Arial"/>
              </a:rPr>
              <a:t>وإذا كان الاسم المنادى مبنيا قبل النداء قدر بعد النداء بناؤه على الضم </a:t>
            </a:r>
            <a:r>
              <a:rPr lang="ar-JO" sz="1800" b="1" dirty="0" smtClean="0">
                <a:solidFill>
                  <a:prstClr val="black"/>
                </a:solidFill>
                <a:latin typeface="Times New Roman"/>
                <a:ea typeface="Times New Roman"/>
                <a:cs typeface="Arial"/>
              </a:rPr>
              <a:t>نحو:</a:t>
            </a:r>
            <a:r>
              <a:rPr lang="ar-IQ" sz="1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ar-JO" sz="1800" b="1" dirty="0" smtClean="0">
                <a:solidFill>
                  <a:srgbClr val="FF0000"/>
                </a:solidFill>
                <a:latin typeface="Garamond"/>
                <a:ea typeface="Times New Roman"/>
                <a:cs typeface="Arial"/>
              </a:rPr>
              <a:t>يا </a:t>
            </a:r>
            <a:r>
              <a:rPr lang="ar-JO" sz="1800" b="1" dirty="0">
                <a:solidFill>
                  <a:srgbClr val="FF0000"/>
                </a:solidFill>
                <a:latin typeface="Garamond"/>
                <a:ea typeface="Times New Roman"/>
                <a:cs typeface="Arial"/>
              </a:rPr>
              <a:t>هذا </a:t>
            </a:r>
            <a:r>
              <a:rPr lang="ar-JO" sz="1800" b="1" dirty="0">
                <a:solidFill>
                  <a:prstClr val="black"/>
                </a:solidFill>
                <a:latin typeface="Garamond"/>
                <a:ea typeface="Times New Roman"/>
                <a:cs typeface="Arial"/>
              </a:rPr>
              <a:t>ويجري مجرى ما تجدد بناؤه بالنداء </a:t>
            </a:r>
            <a:r>
              <a:rPr lang="ar-JO" sz="1800" b="1" dirty="0" smtClean="0">
                <a:solidFill>
                  <a:prstClr val="black"/>
                </a:solidFill>
                <a:latin typeface="Garamond"/>
                <a:ea typeface="Times New Roman"/>
                <a:cs typeface="Arial"/>
              </a:rPr>
              <a:t>ك</a:t>
            </a:r>
            <a:r>
              <a:rPr lang="ar-IQ" sz="1800" b="1" dirty="0" smtClean="0">
                <a:solidFill>
                  <a:prstClr val="black"/>
                </a:solidFill>
                <a:latin typeface="Garamond"/>
                <a:ea typeface="Times New Roman"/>
                <a:cs typeface="Arial"/>
              </a:rPr>
              <a:t>: ( يا </a:t>
            </a:r>
            <a:r>
              <a:rPr lang="ar-JO" sz="1800" b="1" dirty="0" smtClean="0">
                <a:solidFill>
                  <a:prstClr val="black"/>
                </a:solidFill>
                <a:latin typeface="Garamond"/>
                <a:ea typeface="Times New Roman"/>
                <a:cs typeface="Arial"/>
              </a:rPr>
              <a:t>زيد</a:t>
            </a:r>
            <a:r>
              <a:rPr lang="ar-IQ" sz="1800" b="1" dirty="0" smtClean="0">
                <a:solidFill>
                  <a:prstClr val="black"/>
                </a:solidFill>
                <a:latin typeface="Garamond"/>
                <a:ea typeface="Times New Roman"/>
                <a:cs typeface="Arial"/>
              </a:rPr>
              <a:t>ُ ) </a:t>
            </a:r>
            <a:r>
              <a:rPr lang="ar-JO" sz="1800" b="1" dirty="0" smtClean="0">
                <a:solidFill>
                  <a:prstClr val="black"/>
                </a:solidFill>
                <a:latin typeface="Garamond"/>
                <a:ea typeface="Times New Roman"/>
                <a:cs typeface="Arial"/>
              </a:rPr>
              <a:t>في </a:t>
            </a:r>
            <a:r>
              <a:rPr lang="ar-JO" sz="1800" b="1" dirty="0">
                <a:solidFill>
                  <a:prstClr val="black"/>
                </a:solidFill>
                <a:latin typeface="Garamond"/>
                <a:ea typeface="Times New Roman"/>
                <a:cs typeface="Arial"/>
              </a:rPr>
              <a:t>أنه يتبع بالرفع مراعاة للضم المقدر فيه وبالنصب مراعاة للمحل فتقول يا هذا العاقل والعاقل بالرفع والنصب كما تقول يا زيد الظريف والظريف</a:t>
            </a:r>
            <a:r>
              <a:rPr lang="ar-JO" sz="1800" b="1" dirty="0" smtClean="0">
                <a:solidFill>
                  <a:prstClr val="black"/>
                </a:solidFill>
                <a:latin typeface="Garamond"/>
                <a:ea typeface="Times New Roman"/>
                <a:cs typeface="Arial"/>
              </a:rPr>
              <a:t>.</a:t>
            </a:r>
            <a:endParaRPr lang="en-US" sz="1800" dirty="0">
              <a:solidFill>
                <a:prstClr val="black"/>
              </a:solidFill>
              <a:latin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509539834"/>
      </p:ext>
    </p:extLst>
  </p:cSld>
  <p:clrMapOvr>
    <a:masterClrMapping/>
  </p:clrMapOvr>
  <p:transition spd="slow">
    <p:wheel spokes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457120"/>
          </a:xfrm>
        </p:spPr>
        <p:txBody>
          <a:bodyPr>
            <a:normAutofit fontScale="90000"/>
          </a:bodyPr>
          <a:lstStyle/>
          <a:p>
            <a:pPr algn="ctr"/>
            <a:r>
              <a:rPr lang="ar-IQ" b="1" dirty="0" smtClean="0">
                <a:solidFill>
                  <a:srgbClr val="FF0000"/>
                </a:solidFill>
              </a:rPr>
              <a:t/>
            </a:r>
            <a:br>
              <a:rPr lang="ar-IQ" b="1" dirty="0" smtClean="0">
                <a:solidFill>
                  <a:srgbClr val="FF0000"/>
                </a:solidFill>
              </a:rPr>
            </a:br>
            <a:r>
              <a:rPr lang="ar-IQ" b="1" dirty="0">
                <a:solidFill>
                  <a:srgbClr val="FF0000"/>
                </a:solidFill>
              </a:rPr>
              <a:t/>
            </a:r>
            <a:br>
              <a:rPr lang="ar-IQ" b="1" dirty="0">
                <a:solidFill>
                  <a:srgbClr val="FF0000"/>
                </a:solidFill>
              </a:rPr>
            </a:br>
            <a:r>
              <a:rPr lang="ar-IQ" b="1" dirty="0" smtClean="0">
                <a:solidFill>
                  <a:srgbClr val="FF0000"/>
                </a:solidFill>
              </a:rPr>
              <a:t/>
            </a:r>
            <a:br>
              <a:rPr lang="ar-IQ" b="1" dirty="0" smtClean="0">
                <a:solidFill>
                  <a:srgbClr val="FF0000"/>
                </a:solidFill>
              </a:rPr>
            </a:br>
            <a:r>
              <a:rPr lang="ar-IQ" b="1" dirty="0" smtClean="0">
                <a:solidFill>
                  <a:srgbClr val="FF0000"/>
                </a:solidFill>
              </a:rPr>
              <a:t>المنادى الموصوف بابن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39552" y="1628800"/>
            <a:ext cx="8064896" cy="4752528"/>
          </a:xfrm>
        </p:spPr>
        <p:txBody>
          <a:bodyPr>
            <a:normAutofit/>
          </a:bodyPr>
          <a:lstStyle/>
          <a:p>
            <a:pPr marL="0" marR="0" algn="r" rtl="1">
              <a:spcBef>
                <a:spcPts val="0"/>
              </a:spcBef>
              <a:spcAft>
                <a:spcPts val="0"/>
              </a:spcAft>
            </a:pPr>
            <a:endParaRPr lang="ar-IQ" b="1" dirty="0" smtClean="0">
              <a:latin typeface="Times New Roman"/>
              <a:ea typeface="Times New Roman"/>
              <a:cs typeface="Arial"/>
            </a:endParaRPr>
          </a:p>
          <a:p>
            <a:pPr marL="0" algn="r" rtl="1">
              <a:spcBef>
                <a:spcPts val="0"/>
              </a:spcBef>
            </a:pPr>
            <a:r>
              <a:rPr lang="ar-JO" b="1" dirty="0" smtClean="0">
                <a:latin typeface="Times New Roman"/>
                <a:ea typeface="Times New Roman"/>
                <a:cs typeface="Arial"/>
              </a:rPr>
              <a:t>إذا </a:t>
            </a:r>
            <a:r>
              <a:rPr lang="ar-JO" b="1" dirty="0">
                <a:latin typeface="Times New Roman"/>
                <a:ea typeface="Times New Roman"/>
                <a:cs typeface="Arial"/>
              </a:rPr>
              <a:t>كان المنادى مفردا علما ووصف بابن مضاف إلى علم ولم يفصل بين المنادى وبين </a:t>
            </a:r>
            <a:r>
              <a:rPr lang="ar-JO" b="1" dirty="0" smtClean="0">
                <a:latin typeface="Times New Roman"/>
                <a:ea typeface="Times New Roman"/>
                <a:cs typeface="Arial"/>
              </a:rPr>
              <a:t>ابن</a:t>
            </a:r>
            <a:endParaRPr lang="en-US" sz="1800" dirty="0">
              <a:latin typeface="Times New Roman"/>
              <a:ea typeface="Times New Roman"/>
            </a:endParaRPr>
          </a:p>
          <a:p>
            <a:pPr marL="0" marR="0" algn="r" rtl="1">
              <a:spcBef>
                <a:spcPts val="0"/>
              </a:spcBef>
              <a:spcAft>
                <a:spcPts val="0"/>
              </a:spcAft>
            </a:pPr>
            <a:r>
              <a:rPr lang="ar-JO" b="1" dirty="0" smtClean="0">
                <a:latin typeface="Times New Roman"/>
                <a:ea typeface="Times New Roman"/>
                <a:cs typeface="Arial"/>
              </a:rPr>
              <a:t>جاز </a:t>
            </a:r>
            <a:r>
              <a:rPr lang="ar-JO" b="1" dirty="0">
                <a:latin typeface="Times New Roman"/>
                <a:ea typeface="Times New Roman"/>
                <a:cs typeface="Arial"/>
              </a:rPr>
              <a:t>لك في المنادى وجهان: </a:t>
            </a:r>
            <a:endParaRPr lang="ar-IQ" b="1" dirty="0" smtClean="0">
              <a:latin typeface="Times New Roman"/>
              <a:ea typeface="Times New Roman"/>
              <a:cs typeface="Arial"/>
            </a:endParaRPr>
          </a:p>
          <a:p>
            <a:pPr marL="0" marR="0" algn="r" rtl="1">
              <a:spcBef>
                <a:spcPts val="0"/>
              </a:spcBef>
              <a:spcAft>
                <a:spcPts val="0"/>
              </a:spcAft>
            </a:pPr>
            <a:r>
              <a:rPr lang="ar-IQ" sz="1800" dirty="0" smtClean="0">
                <a:latin typeface="Times New Roman"/>
                <a:ea typeface="Times New Roman"/>
              </a:rPr>
              <a:t> </a:t>
            </a:r>
            <a:r>
              <a:rPr lang="ar-JO" b="1" dirty="0" smtClean="0">
                <a:latin typeface="Times New Roman"/>
                <a:ea typeface="Times New Roman"/>
                <a:cs typeface="Arial"/>
              </a:rPr>
              <a:t>البناء </a:t>
            </a:r>
            <a:r>
              <a:rPr lang="ar-JO" b="1" dirty="0">
                <a:latin typeface="Times New Roman"/>
                <a:ea typeface="Times New Roman"/>
                <a:cs typeface="Arial"/>
              </a:rPr>
              <a:t>على </a:t>
            </a:r>
            <a:r>
              <a:rPr lang="ar-JO" b="1" dirty="0" smtClean="0">
                <a:latin typeface="Times New Roman"/>
                <a:ea typeface="Times New Roman"/>
                <a:cs typeface="Arial"/>
              </a:rPr>
              <a:t>الضم</a:t>
            </a:r>
            <a:r>
              <a:rPr lang="ar-IQ" b="1" dirty="0" smtClean="0">
                <a:latin typeface="Times New Roman"/>
                <a:ea typeface="Times New Roman"/>
                <a:cs typeface="Arial"/>
              </a:rPr>
              <a:t> </a:t>
            </a:r>
            <a:r>
              <a:rPr lang="ar-JO" b="1" dirty="0" smtClean="0">
                <a:latin typeface="Times New Roman"/>
                <a:ea typeface="Times New Roman"/>
                <a:cs typeface="Arial"/>
              </a:rPr>
              <a:t>والفتح إتباعا </a:t>
            </a:r>
            <a:r>
              <a:rPr lang="ar-JO" b="1" dirty="0">
                <a:latin typeface="Times New Roman"/>
                <a:ea typeface="Times New Roman"/>
                <a:cs typeface="Arial"/>
              </a:rPr>
              <a:t>نحو</a:t>
            </a:r>
            <a:r>
              <a:rPr lang="ar-IQ" b="1" dirty="0">
                <a:latin typeface="Times New Roman"/>
                <a:ea typeface="Times New Roman"/>
                <a:cs typeface="Arial"/>
              </a:rPr>
              <a:t>:</a:t>
            </a:r>
            <a:r>
              <a:rPr lang="ar-JO" b="1" dirty="0">
                <a:latin typeface="Times New Roman"/>
                <a:ea typeface="Times New Roman"/>
                <a:cs typeface="Arial"/>
              </a:rPr>
              <a:t> </a:t>
            </a:r>
            <a:r>
              <a:rPr lang="ar-JO" b="1" dirty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يا زيد</a:t>
            </a:r>
            <a:r>
              <a:rPr lang="ar-IQ" b="1" dirty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َُ</a:t>
            </a:r>
            <a:r>
              <a:rPr lang="ar-JO" b="1" dirty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 بن </a:t>
            </a:r>
            <a:r>
              <a:rPr lang="ar-JO" b="1" dirty="0" smtClean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عمرو</a:t>
            </a:r>
            <a:r>
              <a:rPr lang="ar-JO" b="1" dirty="0" smtClean="0">
                <a:latin typeface="Times New Roman"/>
                <a:ea typeface="Times New Roman"/>
                <a:cs typeface="Arial"/>
              </a:rPr>
              <a:t>.</a:t>
            </a:r>
            <a:r>
              <a:rPr lang="ar-IQ" b="1" dirty="0">
                <a:latin typeface="Times New Roman"/>
                <a:ea typeface="Times New Roman"/>
                <a:cs typeface="Arial"/>
              </a:rPr>
              <a:t> </a:t>
            </a:r>
            <a:r>
              <a:rPr lang="ar-JO" b="1" dirty="0" smtClean="0">
                <a:latin typeface="Times New Roman"/>
                <a:ea typeface="Times New Roman"/>
                <a:cs typeface="Arial"/>
              </a:rPr>
              <a:t>ويجب </a:t>
            </a:r>
            <a:r>
              <a:rPr lang="ar-JO" b="1" dirty="0">
                <a:latin typeface="Times New Roman"/>
                <a:ea typeface="Times New Roman"/>
                <a:cs typeface="Arial"/>
              </a:rPr>
              <a:t>حذف ألف ابن والحالة هذه خطأ</a:t>
            </a:r>
            <a:r>
              <a:rPr lang="ar-JO" b="1" dirty="0" smtClean="0">
                <a:latin typeface="Times New Roman"/>
                <a:ea typeface="Times New Roman"/>
                <a:cs typeface="Arial"/>
              </a:rPr>
              <a:t>.</a:t>
            </a:r>
            <a:endParaRPr lang="ar-IQ" sz="1800" dirty="0">
              <a:latin typeface="Times New Roman"/>
              <a:ea typeface="Times New Roman"/>
            </a:endParaRPr>
          </a:p>
          <a:p>
            <a:pPr marL="0" marR="0" algn="r" rtl="1">
              <a:spcBef>
                <a:spcPts val="0"/>
              </a:spcBef>
              <a:spcAft>
                <a:spcPts val="0"/>
              </a:spcAft>
            </a:pPr>
            <a:endParaRPr lang="en-US" sz="1800" dirty="0">
              <a:latin typeface="Times New Roman"/>
              <a:ea typeface="Times New Roman"/>
            </a:endParaRPr>
          </a:p>
          <a:p>
            <a:pPr marL="0" marR="0" algn="r" rtl="1">
              <a:spcBef>
                <a:spcPts val="0"/>
              </a:spcBef>
              <a:spcAft>
                <a:spcPts val="0"/>
              </a:spcAft>
            </a:pPr>
            <a:r>
              <a:rPr lang="ar-JO" b="1" dirty="0">
                <a:latin typeface="Times New Roman"/>
                <a:ea typeface="Times New Roman"/>
                <a:cs typeface="Arial"/>
              </a:rPr>
              <a:t>وإذا لم </a:t>
            </a:r>
            <a:r>
              <a:rPr lang="ar-JO" b="1" dirty="0" smtClean="0">
                <a:latin typeface="Times New Roman"/>
                <a:ea typeface="Times New Roman"/>
                <a:cs typeface="Arial"/>
              </a:rPr>
              <a:t>يقع ابن </a:t>
            </a:r>
            <a:r>
              <a:rPr lang="ar-JO" b="1" dirty="0">
                <a:latin typeface="Times New Roman"/>
                <a:ea typeface="Times New Roman"/>
                <a:cs typeface="Arial"/>
              </a:rPr>
              <a:t>بعد علم، أو لم يقع بعده علم، وجب ضم المنادى، وامتنع </a:t>
            </a:r>
            <a:r>
              <a:rPr lang="ar-JO" b="1" dirty="0" smtClean="0">
                <a:latin typeface="Times New Roman"/>
                <a:ea typeface="Times New Roman"/>
                <a:cs typeface="Arial"/>
              </a:rPr>
              <a:t>فتحه</a:t>
            </a:r>
            <a:r>
              <a:rPr lang="ar-IQ" b="1" dirty="0" smtClean="0">
                <a:latin typeface="Times New Roman"/>
                <a:ea typeface="Times New Roman"/>
                <a:cs typeface="Arial"/>
              </a:rPr>
              <a:t>.</a:t>
            </a:r>
          </a:p>
          <a:p>
            <a:pPr marL="0" marR="0" algn="r" rtl="1">
              <a:spcBef>
                <a:spcPts val="0"/>
              </a:spcBef>
              <a:spcAft>
                <a:spcPts val="0"/>
              </a:spcAft>
            </a:pPr>
            <a:r>
              <a:rPr lang="ar-JO" b="1" dirty="0" smtClean="0">
                <a:latin typeface="Times New Roman"/>
                <a:ea typeface="Times New Roman"/>
                <a:cs typeface="Arial"/>
              </a:rPr>
              <a:t> </a:t>
            </a:r>
            <a:r>
              <a:rPr lang="ar-JO" b="1" dirty="0">
                <a:latin typeface="Times New Roman"/>
                <a:ea typeface="Times New Roman"/>
                <a:cs typeface="Arial"/>
              </a:rPr>
              <a:t>فمثال الاول نحو " </a:t>
            </a:r>
            <a:r>
              <a:rPr lang="ar-JO" b="1" dirty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يا غلام ابن عمرو، </a:t>
            </a:r>
            <a:r>
              <a:rPr lang="ar-JO" b="1" dirty="0" err="1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ويا</a:t>
            </a:r>
            <a:r>
              <a:rPr lang="ar-JO" b="1" dirty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 زيد الظريف ابن </a:t>
            </a:r>
            <a:r>
              <a:rPr lang="ar-JO" b="1" dirty="0" smtClean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عمرو</a:t>
            </a:r>
            <a:r>
              <a:rPr lang="ar-IQ" b="1" dirty="0" smtClean="0">
                <a:latin typeface="Times New Roman"/>
                <a:ea typeface="Times New Roman"/>
                <a:cs typeface="Arial"/>
              </a:rPr>
              <a:t>.</a:t>
            </a:r>
          </a:p>
          <a:p>
            <a:pPr marL="0" marR="0" algn="r" rtl="1">
              <a:spcBef>
                <a:spcPts val="0"/>
              </a:spcBef>
              <a:spcAft>
                <a:spcPts val="0"/>
              </a:spcAft>
            </a:pPr>
            <a:r>
              <a:rPr lang="ar-JO" b="1" dirty="0" smtClean="0">
                <a:latin typeface="Times New Roman"/>
                <a:ea typeface="Times New Roman"/>
                <a:cs typeface="Arial"/>
              </a:rPr>
              <a:t> </a:t>
            </a:r>
            <a:r>
              <a:rPr lang="ar-JO" b="1" dirty="0">
                <a:latin typeface="Times New Roman"/>
                <a:ea typeface="Times New Roman"/>
                <a:cs typeface="Arial"/>
              </a:rPr>
              <a:t>ومثال الثاني: " </a:t>
            </a:r>
            <a:r>
              <a:rPr lang="ar-JO" b="1" dirty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يا زيد ابن أخينا</a:t>
            </a:r>
            <a:r>
              <a:rPr lang="ar-JO" b="1" dirty="0">
                <a:latin typeface="Times New Roman"/>
                <a:ea typeface="Times New Roman"/>
                <a:cs typeface="Arial"/>
              </a:rPr>
              <a:t>: فيجب بناء " زيد " على الضم في هذه </a:t>
            </a:r>
            <a:r>
              <a:rPr lang="ar-JO" b="1" dirty="0" smtClean="0">
                <a:latin typeface="Times New Roman"/>
                <a:ea typeface="Times New Roman"/>
                <a:cs typeface="Arial"/>
              </a:rPr>
              <a:t>ال</a:t>
            </a:r>
            <a:r>
              <a:rPr lang="ar-IQ" b="1" dirty="0" smtClean="0">
                <a:latin typeface="Times New Roman"/>
                <a:ea typeface="Times New Roman"/>
                <a:cs typeface="Arial"/>
              </a:rPr>
              <a:t>أ</a:t>
            </a:r>
            <a:r>
              <a:rPr lang="ar-JO" b="1" dirty="0" smtClean="0">
                <a:latin typeface="Times New Roman"/>
                <a:ea typeface="Times New Roman"/>
                <a:cs typeface="Arial"/>
              </a:rPr>
              <a:t>مثلة</a:t>
            </a:r>
            <a:r>
              <a:rPr lang="ar-JO" b="1" dirty="0">
                <a:latin typeface="Times New Roman"/>
                <a:ea typeface="Times New Roman"/>
                <a:cs typeface="Arial"/>
              </a:rPr>
              <a:t>، ويجب إثبات ألف " ابن " والحالة هذه</a:t>
            </a:r>
            <a:r>
              <a:rPr lang="ar-JO" b="1" dirty="0" smtClean="0">
                <a:latin typeface="Times New Roman"/>
                <a:ea typeface="Times New Roman"/>
                <a:cs typeface="Arial"/>
              </a:rPr>
              <a:t>.</a:t>
            </a:r>
            <a:endParaRPr lang="en-US" sz="1800" dirty="0"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71603305"/>
      </p:ext>
    </p:extLst>
  </p:cSld>
  <p:clrMapOvr>
    <a:masterClrMapping/>
  </p:clrMapOvr>
  <p:transition spd="slow">
    <p:wheel spokes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673144"/>
          </a:xfrm>
        </p:spPr>
        <p:txBody>
          <a:bodyPr>
            <a:normAutofit fontScale="90000"/>
          </a:bodyPr>
          <a:lstStyle/>
          <a:p>
            <a:pPr algn="ctr"/>
            <a:r>
              <a:rPr lang="ar-JO" b="1" dirty="0" smtClean="0">
                <a:latin typeface="Times New Roman"/>
                <a:ea typeface="Times New Roman"/>
                <a:cs typeface="Arial"/>
              </a:rPr>
              <a:t>تابع المنادى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899592" y="1844824"/>
            <a:ext cx="7344816" cy="4176464"/>
          </a:xfrm>
        </p:spPr>
        <p:txBody>
          <a:bodyPr>
            <a:noAutofit/>
          </a:bodyPr>
          <a:lstStyle/>
          <a:p>
            <a:pPr algn="r" rtl="1">
              <a:spcBef>
                <a:spcPts val="0"/>
              </a:spcBef>
            </a:pPr>
            <a:r>
              <a:rPr lang="ar-JO" b="1" dirty="0" smtClean="0">
                <a:latin typeface="Times New Roman"/>
                <a:ea typeface="Times New Roman"/>
                <a:cs typeface="Arial"/>
              </a:rPr>
              <a:t>إذا </a:t>
            </a:r>
            <a:r>
              <a:rPr lang="ar-JO" b="1" dirty="0">
                <a:latin typeface="Times New Roman"/>
                <a:ea typeface="Times New Roman"/>
                <a:cs typeface="Arial"/>
              </a:rPr>
              <a:t>كان تابع المنادى المضموم مضافا غير مصاحب للألف واللام وجب نصبه </a:t>
            </a:r>
            <a:r>
              <a:rPr lang="ar-JO" b="1" dirty="0" smtClean="0">
                <a:latin typeface="Times New Roman"/>
                <a:ea typeface="Times New Roman"/>
                <a:cs typeface="Arial"/>
              </a:rPr>
              <a:t>نحو</a:t>
            </a:r>
            <a:r>
              <a:rPr lang="ar-IQ" b="1" dirty="0" smtClean="0">
                <a:latin typeface="Times New Roman"/>
                <a:ea typeface="Times New Roman"/>
                <a:cs typeface="Arial"/>
              </a:rPr>
              <a:t>: </a:t>
            </a:r>
            <a:r>
              <a:rPr lang="ar-JO" b="1" dirty="0" smtClean="0">
                <a:latin typeface="Times New Roman"/>
                <a:ea typeface="Times New Roman"/>
                <a:cs typeface="Arial"/>
              </a:rPr>
              <a:t> </a:t>
            </a:r>
            <a:r>
              <a:rPr lang="ar-JO" b="1" dirty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يا زيد صاحب عمرو</a:t>
            </a:r>
            <a:r>
              <a:rPr lang="ar-JO" b="1" dirty="0">
                <a:latin typeface="Times New Roman"/>
                <a:ea typeface="Times New Roman"/>
                <a:cs typeface="Arial"/>
              </a:rPr>
              <a:t>.</a:t>
            </a:r>
            <a:endParaRPr lang="en-US" dirty="0">
              <a:latin typeface="Times New Roman"/>
              <a:ea typeface="Times New Roman"/>
            </a:endParaRPr>
          </a:p>
          <a:p>
            <a:pPr algn="r" rtl="1">
              <a:spcBef>
                <a:spcPts val="0"/>
              </a:spcBef>
            </a:pPr>
            <a:r>
              <a:rPr lang="ar-IQ" b="1" dirty="0">
                <a:latin typeface="Times New Roman"/>
                <a:ea typeface="Times New Roman"/>
                <a:cs typeface="Arial"/>
              </a:rPr>
              <a:t>و</a:t>
            </a:r>
            <a:r>
              <a:rPr lang="ar-JO" b="1" dirty="0" smtClean="0">
                <a:latin typeface="Times New Roman"/>
                <a:ea typeface="Times New Roman"/>
                <a:cs typeface="Arial"/>
              </a:rPr>
              <a:t>ما </a:t>
            </a:r>
            <a:r>
              <a:rPr lang="ar-JO" b="1" dirty="0">
                <a:latin typeface="Times New Roman"/>
                <a:ea typeface="Times New Roman"/>
                <a:cs typeface="Arial"/>
              </a:rPr>
              <a:t>سوى المضاف المذكور يجوز رفعه ونصبه وهو المضاف المصاحب </a:t>
            </a:r>
            <a:r>
              <a:rPr lang="ar-JO" b="1" dirty="0" err="1">
                <a:latin typeface="Times New Roman"/>
                <a:ea typeface="Times New Roman"/>
                <a:cs typeface="Arial"/>
              </a:rPr>
              <a:t>لأل</a:t>
            </a:r>
            <a:r>
              <a:rPr lang="ar-JO" b="1" dirty="0">
                <a:latin typeface="Times New Roman"/>
                <a:ea typeface="Times New Roman"/>
                <a:cs typeface="Arial"/>
              </a:rPr>
              <a:t> والمفرد </a:t>
            </a:r>
            <a:r>
              <a:rPr lang="ar-JO" b="1" dirty="0" smtClean="0">
                <a:latin typeface="Times New Roman"/>
                <a:ea typeface="Times New Roman"/>
                <a:cs typeface="Arial"/>
              </a:rPr>
              <a:t>فتقول</a:t>
            </a:r>
            <a:r>
              <a:rPr lang="ar-IQ" b="1" dirty="0" smtClean="0">
                <a:latin typeface="Times New Roman"/>
                <a:ea typeface="Times New Roman"/>
                <a:cs typeface="Arial"/>
              </a:rPr>
              <a:t>: </a:t>
            </a:r>
            <a:r>
              <a:rPr lang="ar-JO" b="1" dirty="0" smtClean="0">
                <a:latin typeface="Times New Roman"/>
                <a:ea typeface="Times New Roman"/>
                <a:cs typeface="Arial"/>
              </a:rPr>
              <a:t> </a:t>
            </a:r>
            <a:r>
              <a:rPr lang="ar-JO" b="1" dirty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يا زيد الكريم الأب </a:t>
            </a:r>
            <a:r>
              <a:rPr lang="ar-JO" b="1" dirty="0">
                <a:latin typeface="Times New Roman"/>
                <a:ea typeface="Times New Roman"/>
                <a:cs typeface="Arial"/>
              </a:rPr>
              <a:t>برفع الكريم </a:t>
            </a:r>
            <a:r>
              <a:rPr lang="ar-JO" b="1" dirty="0" smtClean="0">
                <a:latin typeface="Times New Roman"/>
                <a:ea typeface="Times New Roman"/>
                <a:cs typeface="Arial"/>
              </a:rPr>
              <a:t>ونصبه</a:t>
            </a:r>
            <a:r>
              <a:rPr lang="ar-IQ" b="1" dirty="0" smtClean="0">
                <a:latin typeface="Times New Roman"/>
                <a:ea typeface="Times New Roman"/>
                <a:cs typeface="Arial"/>
              </a:rPr>
              <a:t>.</a:t>
            </a:r>
            <a:r>
              <a:rPr lang="ar-JO" b="1" dirty="0" smtClean="0">
                <a:latin typeface="Times New Roman"/>
                <a:ea typeface="Times New Roman"/>
                <a:cs typeface="Arial"/>
              </a:rPr>
              <a:t> </a:t>
            </a:r>
            <a:r>
              <a:rPr lang="ar-JO" b="1" dirty="0" err="1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ويا</a:t>
            </a:r>
            <a:r>
              <a:rPr lang="ar-JO" b="1" dirty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 زيد الظريف </a:t>
            </a:r>
            <a:r>
              <a:rPr lang="ar-JO" b="1" dirty="0">
                <a:latin typeface="Times New Roman"/>
                <a:ea typeface="Times New Roman"/>
                <a:cs typeface="Arial"/>
              </a:rPr>
              <a:t>برفع الظريف </a:t>
            </a:r>
            <a:r>
              <a:rPr lang="ar-JO" b="1" dirty="0" smtClean="0">
                <a:latin typeface="Times New Roman"/>
                <a:ea typeface="Times New Roman"/>
                <a:cs typeface="Arial"/>
              </a:rPr>
              <a:t>ونصبه</a:t>
            </a:r>
            <a:r>
              <a:rPr lang="ar-IQ" b="1" dirty="0" smtClean="0">
                <a:latin typeface="Times New Roman"/>
                <a:ea typeface="Times New Roman"/>
                <a:cs typeface="Arial"/>
              </a:rPr>
              <a:t>.</a:t>
            </a:r>
          </a:p>
          <a:p>
            <a:pPr algn="r" rtl="1">
              <a:spcBef>
                <a:spcPts val="0"/>
              </a:spcBef>
            </a:pPr>
            <a:r>
              <a:rPr lang="ar-JO" b="1" dirty="0" smtClean="0">
                <a:latin typeface="Times New Roman"/>
                <a:ea typeface="Times New Roman"/>
                <a:cs typeface="Arial"/>
              </a:rPr>
              <a:t> </a:t>
            </a:r>
            <a:r>
              <a:rPr lang="ar-JO" b="1" dirty="0">
                <a:latin typeface="Times New Roman"/>
                <a:ea typeface="Times New Roman"/>
                <a:cs typeface="Arial"/>
              </a:rPr>
              <a:t>وحكم عطف البيان والتوكيد حكم الصفة </a:t>
            </a:r>
            <a:r>
              <a:rPr lang="ar-JO" b="1" dirty="0" smtClean="0">
                <a:latin typeface="Times New Roman"/>
                <a:ea typeface="Times New Roman"/>
                <a:cs typeface="Arial"/>
              </a:rPr>
              <a:t>فتقول</a:t>
            </a:r>
            <a:r>
              <a:rPr lang="ar-IQ" b="1" dirty="0" smtClean="0">
                <a:latin typeface="Times New Roman"/>
                <a:ea typeface="Times New Roman"/>
                <a:cs typeface="Arial"/>
              </a:rPr>
              <a:t>:</a:t>
            </a:r>
            <a:r>
              <a:rPr lang="ar-JO" b="1" dirty="0" smtClean="0">
                <a:latin typeface="Times New Roman"/>
                <a:ea typeface="Times New Roman"/>
                <a:cs typeface="Arial"/>
              </a:rPr>
              <a:t> </a:t>
            </a:r>
            <a:r>
              <a:rPr lang="ar-JO" b="1" dirty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يا رجل زيد وزيدا </a:t>
            </a:r>
            <a:r>
              <a:rPr lang="ar-JO" b="1" dirty="0">
                <a:latin typeface="Times New Roman"/>
                <a:ea typeface="Times New Roman"/>
                <a:cs typeface="Arial"/>
              </a:rPr>
              <a:t>بالرفع </a:t>
            </a:r>
            <a:r>
              <a:rPr lang="ar-JO" b="1" dirty="0" smtClean="0">
                <a:latin typeface="Times New Roman"/>
                <a:ea typeface="Times New Roman"/>
                <a:cs typeface="Arial"/>
              </a:rPr>
              <a:t>والنصب</a:t>
            </a:r>
            <a:r>
              <a:rPr lang="ar-IQ" b="1" dirty="0" smtClean="0">
                <a:latin typeface="Times New Roman"/>
                <a:ea typeface="Times New Roman"/>
                <a:cs typeface="Arial"/>
              </a:rPr>
              <a:t>.</a:t>
            </a:r>
            <a:endParaRPr lang="en-US" dirty="0">
              <a:latin typeface="Times New Roman"/>
              <a:ea typeface="Times New Roman"/>
            </a:endParaRPr>
          </a:p>
          <a:p>
            <a:pPr algn="r" rtl="1">
              <a:spcBef>
                <a:spcPts val="0"/>
              </a:spcBef>
            </a:pPr>
            <a:r>
              <a:rPr lang="ar-JO" b="1" dirty="0">
                <a:latin typeface="Times New Roman"/>
                <a:ea typeface="Times New Roman"/>
                <a:cs typeface="Arial"/>
              </a:rPr>
              <a:t>وأما عطف النسق والبدل ففي حكم المنادى المستقل فيجب ضمه إذا كان مفردا </a:t>
            </a:r>
            <a:r>
              <a:rPr lang="ar-JO" b="1" dirty="0" smtClean="0">
                <a:latin typeface="Times New Roman"/>
                <a:ea typeface="Times New Roman"/>
                <a:cs typeface="Arial"/>
              </a:rPr>
              <a:t>نحو</a:t>
            </a:r>
            <a:r>
              <a:rPr lang="ar-IQ" b="1" dirty="0" smtClean="0">
                <a:latin typeface="Times New Roman"/>
                <a:ea typeface="Times New Roman"/>
                <a:cs typeface="Arial"/>
              </a:rPr>
              <a:t>:</a:t>
            </a:r>
            <a:r>
              <a:rPr lang="ar-JO" b="1" dirty="0" smtClean="0">
                <a:latin typeface="Times New Roman"/>
                <a:ea typeface="Times New Roman"/>
                <a:cs typeface="Arial"/>
              </a:rPr>
              <a:t> </a:t>
            </a:r>
            <a:r>
              <a:rPr lang="ar-JO" b="1" dirty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يا رجل زيد </a:t>
            </a:r>
            <a:r>
              <a:rPr lang="ar-JO" b="1" dirty="0" err="1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ويا</a:t>
            </a:r>
            <a:r>
              <a:rPr lang="ar-JO" b="1" dirty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 رجل </a:t>
            </a:r>
            <a:r>
              <a:rPr lang="ar-JO" b="1" dirty="0" smtClean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وزيد</a:t>
            </a:r>
            <a:r>
              <a:rPr lang="ar-IQ" b="1" dirty="0" smtClean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، </a:t>
            </a:r>
            <a:r>
              <a:rPr lang="ar-JO" b="1" dirty="0" smtClean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 </a:t>
            </a:r>
            <a:r>
              <a:rPr lang="ar-JO" b="1" dirty="0">
                <a:latin typeface="Times New Roman"/>
                <a:ea typeface="Times New Roman"/>
                <a:cs typeface="Arial"/>
              </a:rPr>
              <a:t>كما يجب الضم لو قلت يا </a:t>
            </a:r>
            <a:r>
              <a:rPr lang="ar-JO" b="1" dirty="0" smtClean="0">
                <a:latin typeface="Times New Roman"/>
                <a:ea typeface="Times New Roman"/>
                <a:cs typeface="Arial"/>
              </a:rPr>
              <a:t>زيد</a:t>
            </a:r>
            <a:r>
              <a:rPr lang="ar-IQ" b="1" dirty="0" smtClean="0">
                <a:latin typeface="Times New Roman"/>
                <a:ea typeface="Times New Roman"/>
                <a:cs typeface="Arial"/>
              </a:rPr>
              <a:t>. </a:t>
            </a:r>
            <a:r>
              <a:rPr lang="ar-JO" b="1" dirty="0" smtClean="0">
                <a:latin typeface="Times New Roman"/>
                <a:ea typeface="Times New Roman"/>
                <a:cs typeface="Arial"/>
              </a:rPr>
              <a:t> </a:t>
            </a:r>
            <a:r>
              <a:rPr lang="ar-JO" b="1" dirty="0">
                <a:latin typeface="Times New Roman"/>
                <a:ea typeface="Times New Roman"/>
                <a:cs typeface="Arial"/>
              </a:rPr>
              <a:t>ويجب نصبه إن كان مضافا </a:t>
            </a:r>
            <a:r>
              <a:rPr lang="ar-JO" b="1" dirty="0" smtClean="0">
                <a:latin typeface="Times New Roman"/>
                <a:ea typeface="Times New Roman"/>
                <a:cs typeface="Arial"/>
              </a:rPr>
              <a:t>نحو</a:t>
            </a:r>
            <a:r>
              <a:rPr lang="ar-IQ" b="1" dirty="0" smtClean="0">
                <a:latin typeface="Times New Roman"/>
                <a:ea typeface="Times New Roman"/>
                <a:cs typeface="Arial"/>
              </a:rPr>
              <a:t>: </a:t>
            </a:r>
            <a:r>
              <a:rPr lang="ar-JO" b="1" dirty="0" smtClean="0">
                <a:latin typeface="Times New Roman"/>
                <a:ea typeface="Times New Roman"/>
                <a:cs typeface="Arial"/>
              </a:rPr>
              <a:t> </a:t>
            </a:r>
            <a:r>
              <a:rPr lang="ar-JO" b="1" dirty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يا زيد أبا عبد الله </a:t>
            </a:r>
            <a:r>
              <a:rPr lang="ar-JO" b="1" dirty="0" err="1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ويا</a:t>
            </a:r>
            <a:r>
              <a:rPr lang="ar-JO" b="1" dirty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 زيد وأبا عبد </a:t>
            </a:r>
            <a:r>
              <a:rPr lang="ar-JO" b="1" dirty="0" smtClean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الله</a:t>
            </a:r>
            <a:r>
              <a:rPr lang="ar-IQ" b="1" dirty="0" smtClean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.</a:t>
            </a:r>
            <a:r>
              <a:rPr lang="ar-JO" b="1" dirty="0" smtClean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 </a:t>
            </a:r>
            <a:r>
              <a:rPr lang="ar-JO" b="1" dirty="0">
                <a:latin typeface="Times New Roman"/>
                <a:ea typeface="Times New Roman"/>
                <a:cs typeface="Arial"/>
              </a:rPr>
              <a:t>كما يجب نصبه لو قلت يا أبا عبد الله.</a:t>
            </a:r>
            <a:endParaRPr lang="en-US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58265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529128"/>
          </a:xfrm>
        </p:spPr>
        <p:txBody>
          <a:bodyPr>
            <a:normAutofit fontScale="90000"/>
          </a:bodyPr>
          <a:lstStyle/>
          <a:p>
            <a:pPr algn="ctr"/>
            <a:r>
              <a:rPr lang="ar-IQ" b="1" dirty="0" smtClean="0">
                <a:solidFill>
                  <a:srgbClr val="FF0000"/>
                </a:solidFill>
              </a:rPr>
              <a:t>تابع المنادى 2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ar-IQ" b="1" dirty="0" smtClean="0">
                <a:solidFill>
                  <a:srgbClr val="FF0000"/>
                </a:solidFill>
              </a:rPr>
              <a:t>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39552" y="1772816"/>
            <a:ext cx="8064896" cy="4536504"/>
          </a:xfrm>
        </p:spPr>
        <p:txBody>
          <a:bodyPr>
            <a:normAutofit/>
          </a:bodyPr>
          <a:lstStyle/>
          <a:p>
            <a:pPr marL="0" marR="0" algn="r" rtl="1">
              <a:spcBef>
                <a:spcPts val="0"/>
              </a:spcBef>
              <a:spcAft>
                <a:spcPts val="0"/>
              </a:spcAft>
            </a:pPr>
            <a:r>
              <a:rPr lang="ar-JO" b="1" dirty="0" smtClean="0">
                <a:latin typeface="Times New Roman"/>
                <a:ea typeface="Times New Roman"/>
                <a:cs typeface="Arial"/>
              </a:rPr>
              <a:t>يجب </a:t>
            </a:r>
            <a:r>
              <a:rPr lang="ar-JO" b="1" dirty="0">
                <a:latin typeface="Times New Roman"/>
                <a:ea typeface="Times New Roman"/>
                <a:cs typeface="Arial"/>
              </a:rPr>
              <a:t>بناء </a:t>
            </a:r>
            <a:r>
              <a:rPr lang="ar-JO" b="1" dirty="0" err="1">
                <a:latin typeface="Times New Roman"/>
                <a:ea typeface="Times New Roman"/>
                <a:cs typeface="Arial"/>
              </a:rPr>
              <a:t>المنسوق</a:t>
            </a:r>
            <a:r>
              <a:rPr lang="ar-JO" b="1" dirty="0">
                <a:latin typeface="Times New Roman"/>
                <a:ea typeface="Times New Roman"/>
                <a:cs typeface="Arial"/>
              </a:rPr>
              <a:t> على الضم إذا كان مفردا معرفة بغير أل فإن كان ب أل جاز فيه </a:t>
            </a:r>
            <a:r>
              <a:rPr lang="ar-JO" b="1" dirty="0" smtClean="0">
                <a:latin typeface="Times New Roman"/>
                <a:ea typeface="Times New Roman"/>
                <a:cs typeface="Arial"/>
              </a:rPr>
              <a:t>وجهان</a:t>
            </a:r>
            <a:r>
              <a:rPr lang="ar-IQ" b="1" dirty="0" smtClean="0">
                <a:latin typeface="Times New Roman"/>
                <a:ea typeface="Times New Roman"/>
                <a:cs typeface="Arial"/>
              </a:rPr>
              <a:t>:</a:t>
            </a:r>
            <a:r>
              <a:rPr lang="ar-JO" b="1" dirty="0" smtClean="0">
                <a:latin typeface="Times New Roman"/>
                <a:ea typeface="Times New Roman"/>
                <a:cs typeface="Arial"/>
              </a:rPr>
              <a:t> </a:t>
            </a:r>
            <a:r>
              <a:rPr lang="ar-JO" b="1" dirty="0">
                <a:latin typeface="Times New Roman"/>
                <a:ea typeface="Times New Roman"/>
                <a:cs typeface="Arial"/>
              </a:rPr>
              <a:t>الرفع والنصب </a:t>
            </a:r>
            <a:r>
              <a:rPr lang="ar-IQ" b="1" dirty="0" smtClean="0">
                <a:latin typeface="Times New Roman"/>
                <a:ea typeface="Times New Roman"/>
                <a:cs typeface="Arial"/>
              </a:rPr>
              <a:t>نحو:</a:t>
            </a:r>
            <a:r>
              <a:rPr lang="ar-JO" b="1" dirty="0" smtClean="0">
                <a:latin typeface="Times New Roman"/>
                <a:ea typeface="Times New Roman"/>
                <a:cs typeface="Arial"/>
              </a:rPr>
              <a:t> </a:t>
            </a:r>
            <a:r>
              <a:rPr lang="ar-JO" b="1" dirty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يا زيد والغلام </a:t>
            </a:r>
            <a:r>
              <a:rPr lang="ar-JO" b="1" dirty="0">
                <a:latin typeface="Times New Roman"/>
                <a:ea typeface="Times New Roman"/>
                <a:cs typeface="Arial"/>
              </a:rPr>
              <a:t>بالرفع </a:t>
            </a:r>
            <a:r>
              <a:rPr lang="ar-JO" b="1" dirty="0" smtClean="0">
                <a:latin typeface="Times New Roman"/>
                <a:ea typeface="Times New Roman"/>
                <a:cs typeface="Arial"/>
              </a:rPr>
              <a:t>والنصب</a:t>
            </a:r>
            <a:r>
              <a:rPr lang="ar-IQ" b="1" dirty="0" smtClean="0">
                <a:latin typeface="Times New Roman"/>
                <a:ea typeface="Times New Roman"/>
                <a:cs typeface="Arial"/>
              </a:rPr>
              <a:t>.</a:t>
            </a:r>
            <a:r>
              <a:rPr lang="ar-JO" b="1" dirty="0" smtClean="0">
                <a:latin typeface="Times New Roman"/>
                <a:ea typeface="Times New Roman"/>
                <a:cs typeface="Arial"/>
              </a:rPr>
              <a:t> </a:t>
            </a:r>
            <a:r>
              <a:rPr lang="ar-JO" b="1" dirty="0">
                <a:latin typeface="Times New Roman"/>
                <a:ea typeface="Times New Roman"/>
                <a:cs typeface="Arial"/>
              </a:rPr>
              <a:t>ومنه قوله تعالى: {</a:t>
            </a:r>
            <a:r>
              <a:rPr lang="ar-JO" b="1" dirty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يَا جِبَالُ أَوِّبِي مَعَهُ وَالطَّيْرَ</a:t>
            </a:r>
            <a:r>
              <a:rPr lang="ar-JO" b="1" dirty="0">
                <a:latin typeface="Times New Roman"/>
                <a:ea typeface="Times New Roman"/>
                <a:cs typeface="Arial"/>
              </a:rPr>
              <a:t>} برفع الطير ونصبه.</a:t>
            </a:r>
            <a:endParaRPr lang="en-US" sz="1800" dirty="0">
              <a:latin typeface="Times New Roman"/>
              <a:ea typeface="Times New Roman"/>
            </a:endParaRPr>
          </a:p>
          <a:p>
            <a:pPr marL="0" marR="0" algn="r" rtl="1">
              <a:spcBef>
                <a:spcPts val="0"/>
              </a:spcBef>
              <a:spcAft>
                <a:spcPts val="0"/>
              </a:spcAft>
            </a:pPr>
            <a:r>
              <a:rPr lang="ar-JO" b="1" dirty="0" smtClean="0">
                <a:latin typeface="Times New Roman"/>
                <a:ea typeface="Times New Roman"/>
                <a:cs typeface="Arial"/>
              </a:rPr>
              <a:t>يقال</a:t>
            </a:r>
            <a:r>
              <a:rPr lang="ar-IQ" b="1" dirty="0" smtClean="0">
                <a:latin typeface="Times New Roman"/>
                <a:ea typeface="Times New Roman"/>
                <a:cs typeface="Arial"/>
              </a:rPr>
              <a:t>:</a:t>
            </a:r>
            <a:r>
              <a:rPr lang="ar-JO" b="1" dirty="0" smtClean="0">
                <a:latin typeface="Times New Roman"/>
                <a:ea typeface="Times New Roman"/>
                <a:cs typeface="Arial"/>
              </a:rPr>
              <a:t> </a:t>
            </a:r>
            <a:r>
              <a:rPr lang="ar-JO" b="1" dirty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يا أيها الرجل </a:t>
            </a:r>
            <a:r>
              <a:rPr lang="ar-JO" b="1" dirty="0" err="1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ويا</a:t>
            </a:r>
            <a:r>
              <a:rPr lang="ar-JO" b="1" dirty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 أيهذا </a:t>
            </a:r>
            <a:r>
              <a:rPr lang="ar-JO" b="1" dirty="0" err="1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ويا</a:t>
            </a:r>
            <a:r>
              <a:rPr lang="ar-JO" b="1" dirty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 أيها الذي فعل </a:t>
            </a:r>
            <a:r>
              <a:rPr lang="ar-JO" b="1" dirty="0" smtClean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كذا</a:t>
            </a:r>
            <a:r>
              <a:rPr lang="ar-IQ" b="1" dirty="0" smtClean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. </a:t>
            </a:r>
            <a:r>
              <a:rPr lang="ar-JO" b="1" dirty="0" smtClean="0">
                <a:latin typeface="Times New Roman"/>
                <a:ea typeface="Times New Roman"/>
                <a:cs typeface="Arial"/>
              </a:rPr>
              <a:t> </a:t>
            </a:r>
            <a:r>
              <a:rPr lang="ar-JO" b="1" dirty="0">
                <a:latin typeface="Times New Roman"/>
                <a:ea typeface="Times New Roman"/>
                <a:cs typeface="Arial"/>
              </a:rPr>
              <a:t>فأي منادى مفرد مبنى على الضم وها زائدة والرجل صفة </a:t>
            </a:r>
            <a:r>
              <a:rPr lang="ar-JO" b="1" dirty="0" smtClean="0">
                <a:latin typeface="Times New Roman"/>
                <a:ea typeface="Times New Roman"/>
                <a:cs typeface="Arial"/>
              </a:rPr>
              <a:t>لأي</a:t>
            </a:r>
            <a:r>
              <a:rPr lang="ar-IQ" b="1" dirty="0" smtClean="0">
                <a:latin typeface="Times New Roman"/>
                <a:ea typeface="Times New Roman"/>
                <a:cs typeface="Arial"/>
              </a:rPr>
              <a:t>. </a:t>
            </a:r>
          </a:p>
          <a:p>
            <a:pPr marL="0" marR="0" algn="r" rtl="1">
              <a:spcBef>
                <a:spcPts val="0"/>
              </a:spcBef>
              <a:spcAft>
                <a:spcPts val="0"/>
              </a:spcAft>
            </a:pPr>
            <a:r>
              <a:rPr lang="ar-JO" b="1" dirty="0" smtClean="0">
                <a:latin typeface="Times New Roman"/>
                <a:ea typeface="Times New Roman"/>
                <a:cs typeface="Arial"/>
              </a:rPr>
              <a:t>ولا </a:t>
            </a:r>
            <a:r>
              <a:rPr lang="ar-JO" b="1" dirty="0">
                <a:latin typeface="Times New Roman"/>
                <a:ea typeface="Times New Roman"/>
                <a:cs typeface="Arial"/>
              </a:rPr>
              <a:t>توصف أي إلا باسم جنس محلى بأل كالرجل أو باسم إشارة نحو يا أيهذا أقبل أو بموصول محلى بأل يا أيها الذي فعل كذا.</a:t>
            </a:r>
            <a:endParaRPr lang="en-US" sz="1800" dirty="0">
              <a:latin typeface="Times New Roman"/>
              <a:ea typeface="Times New Roman"/>
            </a:endParaRPr>
          </a:p>
          <a:p>
            <a:pPr marL="0" marR="0" algn="r" rtl="1">
              <a:spcBef>
                <a:spcPts val="0"/>
              </a:spcBef>
              <a:spcAft>
                <a:spcPts val="0"/>
              </a:spcAft>
            </a:pPr>
            <a:r>
              <a:rPr lang="ar-IQ" b="1" dirty="0" smtClean="0">
                <a:latin typeface="Times New Roman"/>
                <a:ea typeface="Times New Roman"/>
                <a:cs typeface="Arial"/>
              </a:rPr>
              <a:t>و</a:t>
            </a:r>
            <a:r>
              <a:rPr lang="ar-JO" b="1" dirty="0" smtClean="0">
                <a:latin typeface="Times New Roman"/>
                <a:ea typeface="Times New Roman"/>
                <a:cs typeface="Arial"/>
              </a:rPr>
              <a:t>يقال</a:t>
            </a:r>
            <a:r>
              <a:rPr lang="ar-IQ" b="1" dirty="0" smtClean="0">
                <a:latin typeface="Times New Roman"/>
                <a:ea typeface="Times New Roman"/>
                <a:cs typeface="Arial"/>
              </a:rPr>
              <a:t>:</a:t>
            </a:r>
            <a:r>
              <a:rPr lang="ar-JO" b="1" dirty="0" smtClean="0">
                <a:latin typeface="Times New Roman"/>
                <a:ea typeface="Times New Roman"/>
                <a:cs typeface="Arial"/>
              </a:rPr>
              <a:t> </a:t>
            </a:r>
            <a:r>
              <a:rPr lang="ar-JO" b="1" dirty="0">
                <a:latin typeface="Times New Roman"/>
                <a:ea typeface="Times New Roman"/>
                <a:cs typeface="Arial"/>
              </a:rPr>
              <a:t>يا هذا الرجل فيجب رفع الرجل إن جعل هذا وصلة لندائه كما يجب رفع صفة </a:t>
            </a:r>
            <a:r>
              <a:rPr lang="ar-JO" b="1" dirty="0" smtClean="0">
                <a:latin typeface="Times New Roman"/>
                <a:ea typeface="Times New Roman"/>
                <a:cs typeface="Arial"/>
              </a:rPr>
              <a:t>أي</a:t>
            </a:r>
            <a:r>
              <a:rPr lang="ar-IQ" b="1" dirty="0">
                <a:latin typeface="Times New Roman"/>
                <a:ea typeface="Times New Roman"/>
                <a:cs typeface="Arial"/>
              </a:rPr>
              <a:t> </a:t>
            </a:r>
            <a:r>
              <a:rPr lang="ar-JO" b="1" dirty="0" smtClean="0">
                <a:latin typeface="Times New Roman"/>
                <a:ea typeface="Times New Roman"/>
                <a:cs typeface="Arial"/>
              </a:rPr>
              <a:t>المعرفة</a:t>
            </a:r>
            <a:r>
              <a:rPr lang="ar-IQ" b="1" dirty="0" smtClean="0">
                <a:latin typeface="Times New Roman"/>
                <a:ea typeface="Times New Roman"/>
                <a:cs typeface="Arial"/>
              </a:rPr>
              <a:t>. </a:t>
            </a:r>
            <a:r>
              <a:rPr lang="ar-JO" b="1" dirty="0" smtClean="0">
                <a:latin typeface="Times New Roman"/>
                <a:ea typeface="Times New Roman"/>
                <a:cs typeface="Arial"/>
              </a:rPr>
              <a:t> </a:t>
            </a:r>
            <a:r>
              <a:rPr lang="ar-JO" b="1" dirty="0">
                <a:latin typeface="Times New Roman"/>
                <a:ea typeface="Times New Roman"/>
                <a:cs typeface="Arial"/>
              </a:rPr>
              <a:t>فإن لم يجعل اسم الإشارة وصلة لنداء ما </a:t>
            </a:r>
            <a:r>
              <a:rPr lang="ar-JO" b="1" dirty="0" smtClean="0">
                <a:latin typeface="Times New Roman"/>
                <a:ea typeface="Times New Roman"/>
                <a:cs typeface="Arial"/>
              </a:rPr>
              <a:t>بعده</a:t>
            </a:r>
            <a:r>
              <a:rPr lang="ar-IQ" b="1" dirty="0" smtClean="0">
                <a:latin typeface="Times New Roman"/>
                <a:ea typeface="Times New Roman"/>
                <a:cs typeface="Arial"/>
              </a:rPr>
              <a:t>، </a:t>
            </a:r>
            <a:r>
              <a:rPr lang="ar-JO" b="1" dirty="0" smtClean="0">
                <a:latin typeface="Times New Roman"/>
                <a:ea typeface="Times New Roman"/>
                <a:cs typeface="Arial"/>
              </a:rPr>
              <a:t> </a:t>
            </a:r>
            <a:r>
              <a:rPr lang="ar-JO" b="1" dirty="0">
                <a:latin typeface="Times New Roman"/>
                <a:ea typeface="Times New Roman"/>
                <a:cs typeface="Arial"/>
              </a:rPr>
              <a:t>لم يجب رفع صفته بل يجوز الرفع والنصب.</a:t>
            </a:r>
            <a:endParaRPr lang="en-US" sz="18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16755443"/>
      </p:ext>
    </p:extLst>
  </p:cSld>
  <p:clrMapOvr>
    <a:masterClrMapping/>
  </p:clrMapOvr>
  <p:transition spd="slow">
    <p:wheel spokes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3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457120"/>
          </a:xfrm>
        </p:spPr>
        <p:txBody>
          <a:bodyPr>
            <a:normAutofit fontScale="90000"/>
          </a:bodyPr>
          <a:lstStyle/>
          <a:p>
            <a:pPr algn="ctr"/>
            <a:r>
              <a:rPr lang="ar-IQ" b="1" dirty="0" err="1" smtClean="0">
                <a:solidFill>
                  <a:srgbClr val="FF0000"/>
                </a:solidFill>
              </a:rPr>
              <a:t>ياسعد</a:t>
            </a:r>
            <a:r>
              <a:rPr lang="ar-IQ" b="1" dirty="0" smtClean="0">
                <a:solidFill>
                  <a:srgbClr val="FF0000"/>
                </a:solidFill>
              </a:rPr>
              <a:t> سعد الأوس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عنصر نائب للنص 4"/>
          <p:cNvSpPr>
            <a:spLocks noGrp="1"/>
          </p:cNvSpPr>
          <p:nvPr>
            <p:ph type="body" idx="1"/>
          </p:nvPr>
        </p:nvSpPr>
        <p:spPr>
          <a:xfrm>
            <a:off x="1259632" y="1628800"/>
            <a:ext cx="3057148" cy="462875"/>
          </a:xfrm>
        </p:spPr>
        <p:txBody>
          <a:bodyPr>
            <a:normAutofit/>
          </a:bodyPr>
          <a:lstStyle/>
          <a:p>
            <a:r>
              <a:rPr lang="ar-IQ" dirty="0" smtClean="0"/>
              <a:t>اذا نصب الأول</a:t>
            </a:r>
            <a:endParaRPr lang="en-US" dirty="0"/>
          </a:p>
        </p:txBody>
      </p:sp>
      <p:sp>
        <p:nvSpPr>
          <p:cNvPr id="2" name="عنصر نائب للمحتوى 1"/>
          <p:cNvSpPr>
            <a:spLocks noGrp="1"/>
          </p:cNvSpPr>
          <p:nvPr>
            <p:ph sz="half" idx="2"/>
          </p:nvPr>
        </p:nvSpPr>
        <p:spPr>
          <a:xfrm>
            <a:off x="1041721" y="2348880"/>
            <a:ext cx="3419856" cy="3461611"/>
          </a:xfrm>
        </p:spPr>
        <p:txBody>
          <a:bodyPr>
            <a:normAutofit/>
          </a:bodyPr>
          <a:lstStyle/>
          <a:p>
            <a:pPr algn="r" rtl="1">
              <a:spcBef>
                <a:spcPts val="0"/>
              </a:spcBef>
            </a:pPr>
            <a:r>
              <a:rPr lang="ar-JO" b="1" dirty="0">
                <a:latin typeface="Times New Roman"/>
                <a:ea typeface="Times New Roman"/>
                <a:cs typeface="Arial"/>
              </a:rPr>
              <a:t>وإن نصب الأول: فمذهب سيبويه أنه مضاف إلى ما بعد الاسم الثاني وأن الثاني مقحم بين المضاف والمضاف إليه.</a:t>
            </a:r>
            <a:endParaRPr lang="en-US" sz="1400" dirty="0">
              <a:latin typeface="Times New Roman"/>
              <a:ea typeface="Times New Roman"/>
            </a:endParaRPr>
          </a:p>
          <a:p>
            <a:pPr algn="r" rtl="1">
              <a:spcBef>
                <a:spcPts val="0"/>
              </a:spcBef>
            </a:pPr>
            <a:r>
              <a:rPr lang="ar-JO" b="1" dirty="0">
                <a:latin typeface="Times New Roman"/>
                <a:ea typeface="Times New Roman"/>
                <a:cs typeface="Arial"/>
              </a:rPr>
              <a:t>ومذهب المبرد أنه مضاف إلى محذوف مثل ما أضيف إليه الثاني وأن الأصل يا تيم عدى تيم عدى فحذف عدى الأول لدلالة الثاني عليه</a:t>
            </a:r>
            <a:r>
              <a:rPr lang="ar-JO" b="1" dirty="0" smtClean="0">
                <a:latin typeface="Times New Roman"/>
                <a:ea typeface="Times New Roman"/>
                <a:cs typeface="Arial"/>
              </a:rPr>
              <a:t>.</a:t>
            </a:r>
            <a:endParaRPr lang="en-US" sz="1400" dirty="0">
              <a:latin typeface="Times New Roman"/>
              <a:ea typeface="Times New Roman"/>
            </a:endParaRPr>
          </a:p>
        </p:txBody>
      </p:sp>
      <p:sp>
        <p:nvSpPr>
          <p:cNvPr id="6" name="عنصر نائب للنص 5"/>
          <p:cNvSpPr>
            <a:spLocks noGrp="1"/>
          </p:cNvSpPr>
          <p:nvPr>
            <p:ph type="body" sz="quarter" idx="3"/>
          </p:nvPr>
        </p:nvSpPr>
        <p:spPr>
          <a:xfrm>
            <a:off x="4644008" y="1628800"/>
            <a:ext cx="3127375" cy="448056"/>
          </a:xfrm>
        </p:spPr>
        <p:txBody>
          <a:bodyPr>
            <a:normAutofit lnSpcReduction="10000"/>
          </a:bodyPr>
          <a:lstStyle/>
          <a:p>
            <a:r>
              <a:rPr lang="ar-IQ" dirty="0" smtClean="0"/>
              <a:t>اذا ضم الأول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4"/>
          </p:nvPr>
        </p:nvSpPr>
        <p:spPr>
          <a:xfrm>
            <a:off x="4644008" y="2276872"/>
            <a:ext cx="3124200" cy="3247256"/>
          </a:xfrm>
        </p:spPr>
        <p:txBody>
          <a:bodyPr>
            <a:normAutofit fontScale="92500" lnSpcReduction="20000"/>
          </a:bodyPr>
          <a:lstStyle/>
          <a:p>
            <a:pPr algn="r" rtl="1">
              <a:spcBef>
                <a:spcPts val="0"/>
              </a:spcBef>
            </a:pPr>
            <a:r>
              <a:rPr lang="ar-JO" b="1" dirty="0" smtClean="0">
                <a:latin typeface="Times New Roman"/>
                <a:ea typeface="Times New Roman"/>
                <a:cs typeface="Arial"/>
              </a:rPr>
              <a:t>يقال</a:t>
            </a:r>
            <a:r>
              <a:rPr lang="ar-IQ" sz="1400" dirty="0" smtClean="0">
                <a:latin typeface="Times New Roman"/>
                <a:ea typeface="Times New Roman"/>
              </a:rPr>
              <a:t>:  </a:t>
            </a:r>
            <a:r>
              <a:rPr lang="ar-JO" b="1" dirty="0" smtClean="0">
                <a:latin typeface="Times New Roman"/>
                <a:ea typeface="Times New Roman"/>
                <a:cs typeface="Arial"/>
              </a:rPr>
              <a:t>يا </a:t>
            </a:r>
            <a:r>
              <a:rPr lang="ar-JO" b="1" dirty="0">
                <a:latin typeface="Times New Roman"/>
                <a:ea typeface="Times New Roman"/>
                <a:cs typeface="Arial"/>
              </a:rPr>
              <a:t>سعد </a:t>
            </a:r>
            <a:r>
              <a:rPr lang="ar-JO" b="1" dirty="0" err="1">
                <a:latin typeface="Times New Roman"/>
                <a:ea typeface="Times New Roman"/>
                <a:cs typeface="Arial"/>
              </a:rPr>
              <a:t>سعد</a:t>
            </a:r>
            <a:r>
              <a:rPr lang="ar-JO" b="1" dirty="0">
                <a:latin typeface="Times New Roman"/>
                <a:ea typeface="Times New Roman"/>
                <a:cs typeface="Arial"/>
              </a:rPr>
              <a:t> </a:t>
            </a:r>
            <a:r>
              <a:rPr lang="ar-JO" b="1" dirty="0" smtClean="0">
                <a:latin typeface="Times New Roman"/>
                <a:ea typeface="Times New Roman"/>
                <a:cs typeface="Arial"/>
              </a:rPr>
              <a:t>الأوس</a:t>
            </a:r>
            <a:r>
              <a:rPr lang="ar-IQ" b="1" dirty="0" smtClean="0">
                <a:latin typeface="Times New Roman"/>
                <a:ea typeface="Times New Roman"/>
                <a:cs typeface="Arial"/>
              </a:rPr>
              <a:t>.</a:t>
            </a:r>
            <a:endParaRPr lang="en-US" sz="1400" dirty="0">
              <a:latin typeface="Times New Roman"/>
              <a:ea typeface="Times New Roman"/>
            </a:endParaRPr>
          </a:p>
          <a:p>
            <a:pPr algn="r" rtl="1">
              <a:spcBef>
                <a:spcPts val="0"/>
              </a:spcBef>
            </a:pPr>
            <a:r>
              <a:rPr lang="ar-JO" b="1" dirty="0">
                <a:latin typeface="Times New Roman"/>
                <a:ea typeface="Times New Roman"/>
                <a:cs typeface="Arial"/>
              </a:rPr>
              <a:t>و311 - يا تيم </a:t>
            </a:r>
            <a:r>
              <a:rPr lang="ar-JO" b="1" dirty="0" err="1">
                <a:latin typeface="Times New Roman"/>
                <a:ea typeface="Times New Roman"/>
                <a:cs typeface="Arial"/>
              </a:rPr>
              <a:t>تيم</a:t>
            </a:r>
            <a:r>
              <a:rPr lang="ar-JO" b="1" dirty="0">
                <a:latin typeface="Times New Roman"/>
                <a:ea typeface="Times New Roman"/>
                <a:cs typeface="Arial"/>
              </a:rPr>
              <a:t> عدي</a:t>
            </a:r>
            <a:endParaRPr lang="en-US" sz="1400" dirty="0">
              <a:latin typeface="Times New Roman"/>
              <a:ea typeface="Times New Roman"/>
            </a:endParaRPr>
          </a:p>
          <a:p>
            <a:pPr algn="r" rtl="1">
              <a:spcBef>
                <a:spcPts val="0"/>
              </a:spcBef>
            </a:pPr>
            <a:r>
              <a:rPr lang="ar-JO" b="1" dirty="0">
                <a:latin typeface="Times New Roman"/>
                <a:ea typeface="Times New Roman"/>
                <a:cs typeface="Arial"/>
              </a:rPr>
              <a:t>312 - </a:t>
            </a:r>
            <a:r>
              <a:rPr lang="ar-JO" b="1" dirty="0" err="1">
                <a:latin typeface="Times New Roman"/>
                <a:ea typeface="Times New Roman"/>
                <a:cs typeface="Arial"/>
              </a:rPr>
              <a:t>و"يا</a:t>
            </a:r>
            <a:r>
              <a:rPr lang="ar-JO" b="1" dirty="0">
                <a:latin typeface="Times New Roman"/>
                <a:ea typeface="Times New Roman"/>
                <a:cs typeface="Arial"/>
              </a:rPr>
              <a:t> زيد </a:t>
            </a:r>
            <a:r>
              <a:rPr lang="ar-JO" b="1" dirty="0" err="1">
                <a:latin typeface="Times New Roman"/>
                <a:ea typeface="Times New Roman"/>
                <a:cs typeface="Arial"/>
              </a:rPr>
              <a:t>زيد</a:t>
            </a:r>
            <a:r>
              <a:rPr lang="ar-JO" b="1" dirty="0">
                <a:latin typeface="Times New Roman"/>
                <a:ea typeface="Times New Roman"/>
                <a:cs typeface="Arial"/>
              </a:rPr>
              <a:t> </a:t>
            </a:r>
            <a:r>
              <a:rPr lang="ar-JO" b="1" dirty="0" err="1">
                <a:latin typeface="Times New Roman"/>
                <a:ea typeface="Times New Roman"/>
                <a:cs typeface="Arial"/>
              </a:rPr>
              <a:t>اليعملات</a:t>
            </a:r>
            <a:r>
              <a:rPr lang="ar-JO" b="1" dirty="0">
                <a:latin typeface="Times New Roman"/>
                <a:ea typeface="Times New Roman"/>
                <a:cs typeface="Arial"/>
              </a:rPr>
              <a:t> "</a:t>
            </a:r>
            <a:endParaRPr lang="en-US" sz="1400" dirty="0">
              <a:latin typeface="Times New Roman"/>
              <a:ea typeface="Times New Roman"/>
            </a:endParaRPr>
          </a:p>
          <a:p>
            <a:pPr algn="r" rtl="1">
              <a:spcBef>
                <a:spcPts val="0"/>
              </a:spcBef>
            </a:pPr>
            <a:r>
              <a:rPr lang="ar-JO" b="1" dirty="0">
                <a:latin typeface="Times New Roman"/>
                <a:ea typeface="Times New Roman"/>
                <a:cs typeface="Arial"/>
              </a:rPr>
              <a:t>فيجب نصب الثاني ويجوز في الأول الضم </a:t>
            </a:r>
            <a:r>
              <a:rPr lang="ar-JO" b="1" dirty="0" smtClean="0">
                <a:latin typeface="Times New Roman"/>
                <a:ea typeface="Times New Roman"/>
                <a:cs typeface="Arial"/>
              </a:rPr>
              <a:t>والنصب</a:t>
            </a:r>
          </a:p>
          <a:p>
            <a:pPr algn="r" rtl="1">
              <a:spcBef>
                <a:spcPts val="0"/>
              </a:spcBef>
            </a:pPr>
            <a:r>
              <a:rPr lang="ar-JO" b="1" dirty="0" smtClean="0">
                <a:latin typeface="Times New Roman"/>
                <a:ea typeface="Times New Roman"/>
                <a:cs typeface="Arial"/>
              </a:rPr>
              <a:t>فإن ضم الأول كان الثاني منصوبا على التوكيد أو على إضمار أعنى أو على البدلية أو عطف البيان أو على النداء.</a:t>
            </a:r>
            <a:endParaRPr lang="en-US" sz="14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507798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JO" b="1" dirty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المنادى المضاف إلى ياء المتكلم</a:t>
            </a:r>
            <a:r>
              <a:rPr lang="en-US" sz="2800" dirty="0">
                <a:solidFill>
                  <a:srgbClr val="FF0000"/>
                </a:solidFill>
                <a:latin typeface="Times New Roman"/>
                <a:ea typeface="Times New Roman"/>
              </a:rPr>
              <a:t/>
            </a:r>
            <a:br>
              <a:rPr lang="en-US" sz="2800" dirty="0">
                <a:solidFill>
                  <a:srgbClr val="FF0000"/>
                </a:solidFill>
                <a:latin typeface="Times New Roman"/>
                <a:ea typeface="Times New Roman"/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043492" y="1844824"/>
            <a:ext cx="7200916" cy="3987805"/>
          </a:xfrm>
        </p:spPr>
        <p:txBody>
          <a:bodyPr>
            <a:normAutofit/>
          </a:bodyPr>
          <a:lstStyle/>
          <a:p>
            <a:pPr marL="68580" indent="0" algn="r" rtl="1">
              <a:spcBef>
                <a:spcPts val="0"/>
              </a:spcBef>
              <a:buNone/>
            </a:pPr>
            <a:r>
              <a:rPr lang="ar-IQ" b="1" dirty="0" smtClean="0">
                <a:latin typeface="Times New Roman"/>
                <a:ea typeface="Times New Roman"/>
                <a:cs typeface="Arial"/>
              </a:rPr>
              <a:t>    </a:t>
            </a:r>
            <a:r>
              <a:rPr lang="ar-JO" b="1" dirty="0" smtClean="0">
                <a:latin typeface="Times New Roman"/>
                <a:ea typeface="Times New Roman"/>
                <a:cs typeface="Arial"/>
              </a:rPr>
              <a:t>إذا </a:t>
            </a:r>
            <a:r>
              <a:rPr lang="ar-JO" b="1" dirty="0">
                <a:latin typeface="Times New Roman"/>
                <a:ea typeface="Times New Roman"/>
                <a:cs typeface="Arial"/>
              </a:rPr>
              <a:t>أضيف المنادى إلى ياء المتكلم فإما أن يكون صحيحا أو معتلا فإن كان معتلا فحكمه كحكمه غير </a:t>
            </a:r>
            <a:r>
              <a:rPr lang="ar-JO" b="1" dirty="0" smtClean="0">
                <a:latin typeface="Times New Roman"/>
                <a:ea typeface="Times New Roman"/>
                <a:cs typeface="Arial"/>
              </a:rPr>
              <a:t>منادى</a:t>
            </a:r>
            <a:r>
              <a:rPr lang="ar-IQ" b="1" dirty="0" smtClean="0">
                <a:latin typeface="Times New Roman"/>
                <a:ea typeface="Times New Roman"/>
                <a:cs typeface="Arial"/>
              </a:rPr>
              <a:t>. </a:t>
            </a:r>
            <a:r>
              <a:rPr lang="ar-JO" b="1" dirty="0" smtClean="0">
                <a:latin typeface="Times New Roman"/>
                <a:ea typeface="Times New Roman"/>
                <a:cs typeface="Arial"/>
              </a:rPr>
              <a:t>وإن </a:t>
            </a:r>
            <a:r>
              <a:rPr lang="ar-JO" b="1" dirty="0">
                <a:latin typeface="Times New Roman"/>
                <a:ea typeface="Times New Roman"/>
                <a:cs typeface="Arial"/>
              </a:rPr>
              <a:t>كان صحيحا جاز فيه خمسة أوجه</a:t>
            </a:r>
            <a:r>
              <a:rPr lang="ar-JO" b="1" dirty="0" smtClean="0">
                <a:latin typeface="Times New Roman"/>
                <a:ea typeface="Times New Roman"/>
                <a:cs typeface="Arial"/>
              </a:rPr>
              <a:t>:</a:t>
            </a:r>
            <a:endParaRPr lang="ar-IQ" b="1" dirty="0" smtClean="0">
              <a:latin typeface="Times New Roman"/>
              <a:ea typeface="Times New Roman"/>
              <a:cs typeface="Arial"/>
            </a:endParaRPr>
          </a:p>
          <a:p>
            <a:pPr marL="68580" indent="0" algn="r" rtl="1">
              <a:spcBef>
                <a:spcPts val="0"/>
              </a:spcBef>
              <a:buNone/>
            </a:pPr>
            <a:endParaRPr lang="en-US" sz="1400" dirty="0">
              <a:latin typeface="Times New Roman"/>
              <a:ea typeface="Times New Roman"/>
            </a:endParaRPr>
          </a:p>
          <a:p>
            <a:pPr algn="r" rtl="1">
              <a:spcBef>
                <a:spcPts val="0"/>
              </a:spcBef>
            </a:pPr>
            <a:r>
              <a:rPr lang="ar-JO" b="1" dirty="0">
                <a:latin typeface="Times New Roman"/>
                <a:ea typeface="Times New Roman"/>
                <a:cs typeface="Arial"/>
              </a:rPr>
              <a:t>أحدها: حذف الياء والاستغناء بالكسرة نحو </a:t>
            </a:r>
            <a:r>
              <a:rPr lang="ar-JO" b="1" dirty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يا عبد </a:t>
            </a:r>
            <a:r>
              <a:rPr lang="ar-JO" b="1" dirty="0">
                <a:latin typeface="Times New Roman"/>
                <a:ea typeface="Times New Roman"/>
                <a:cs typeface="Arial"/>
              </a:rPr>
              <a:t>وهذا هو الأكثر.</a:t>
            </a:r>
            <a:endParaRPr lang="en-US" sz="1400" dirty="0">
              <a:latin typeface="Times New Roman"/>
              <a:ea typeface="Times New Roman"/>
            </a:endParaRPr>
          </a:p>
          <a:p>
            <a:pPr algn="r" rtl="1">
              <a:spcBef>
                <a:spcPts val="0"/>
              </a:spcBef>
            </a:pPr>
            <a:r>
              <a:rPr lang="ar-JO" b="1" dirty="0">
                <a:latin typeface="Times New Roman"/>
                <a:ea typeface="Times New Roman"/>
                <a:cs typeface="Arial"/>
              </a:rPr>
              <a:t>الثاني: إثبات الياء ساكنة نحو </a:t>
            </a:r>
            <a:r>
              <a:rPr lang="ar-JO" b="1" dirty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يا عبدي </a:t>
            </a:r>
            <a:r>
              <a:rPr lang="ar-JO" b="1" dirty="0">
                <a:latin typeface="Times New Roman"/>
                <a:ea typeface="Times New Roman"/>
                <a:cs typeface="Arial"/>
              </a:rPr>
              <a:t>وهو دون الأول في الكثرة.</a:t>
            </a:r>
            <a:endParaRPr lang="en-US" sz="1400" dirty="0">
              <a:latin typeface="Times New Roman"/>
              <a:ea typeface="Times New Roman"/>
            </a:endParaRPr>
          </a:p>
          <a:p>
            <a:pPr algn="r" rtl="1">
              <a:spcBef>
                <a:spcPts val="0"/>
              </a:spcBef>
            </a:pPr>
            <a:r>
              <a:rPr lang="ar-JO" b="1" dirty="0">
                <a:latin typeface="Times New Roman"/>
                <a:ea typeface="Times New Roman"/>
                <a:cs typeface="Arial"/>
              </a:rPr>
              <a:t>الثالث: قلب الياء ألفا وحذفها والاستغناء عنها بالفتحة نحو </a:t>
            </a:r>
            <a:r>
              <a:rPr lang="ar-JO" b="1" dirty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يا عبد</a:t>
            </a:r>
            <a:r>
              <a:rPr lang="ar-JO" b="1" dirty="0">
                <a:latin typeface="Times New Roman"/>
                <a:ea typeface="Times New Roman"/>
                <a:cs typeface="Arial"/>
              </a:rPr>
              <a:t>.</a:t>
            </a:r>
            <a:endParaRPr lang="en-US" sz="1400" dirty="0">
              <a:latin typeface="Times New Roman"/>
              <a:ea typeface="Times New Roman"/>
            </a:endParaRPr>
          </a:p>
          <a:p>
            <a:pPr algn="r" rtl="1">
              <a:spcBef>
                <a:spcPts val="0"/>
              </a:spcBef>
            </a:pPr>
            <a:r>
              <a:rPr lang="ar-JO" b="1" dirty="0">
                <a:latin typeface="Times New Roman"/>
                <a:ea typeface="Times New Roman"/>
                <a:cs typeface="Arial"/>
              </a:rPr>
              <a:t>الرابع: قلبها ألفا وإبقاؤها وقلب الكسرة فتحة نحو </a:t>
            </a:r>
            <a:r>
              <a:rPr lang="ar-JO" b="1" dirty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يا عبدا</a:t>
            </a:r>
            <a:r>
              <a:rPr lang="ar-JO" b="1" dirty="0">
                <a:latin typeface="Times New Roman"/>
                <a:ea typeface="Times New Roman"/>
                <a:cs typeface="Arial"/>
              </a:rPr>
              <a:t>.</a:t>
            </a:r>
            <a:endParaRPr lang="en-US" sz="1400" dirty="0">
              <a:latin typeface="Times New Roman"/>
              <a:ea typeface="Times New Roman"/>
            </a:endParaRPr>
          </a:p>
          <a:p>
            <a:pPr algn="r" rtl="1">
              <a:spcBef>
                <a:spcPts val="0"/>
              </a:spcBef>
            </a:pPr>
            <a:r>
              <a:rPr lang="ar-JO" b="1" dirty="0">
                <a:latin typeface="Times New Roman"/>
                <a:ea typeface="Times New Roman"/>
                <a:cs typeface="Arial"/>
              </a:rPr>
              <a:t>الخامس: إثبات الياء محركة بالفتح نحو </a:t>
            </a:r>
            <a:r>
              <a:rPr lang="ar-JO" b="1" dirty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يا عبدي</a:t>
            </a:r>
            <a:r>
              <a:rPr lang="ar-JO" b="1" dirty="0" smtClean="0">
                <a:latin typeface="Times New Roman"/>
                <a:ea typeface="Times New Roman"/>
                <a:cs typeface="Arial"/>
              </a:rPr>
              <a:t>.</a:t>
            </a:r>
            <a:endParaRPr lang="ar-IQ" b="1" dirty="0" smtClean="0">
              <a:latin typeface="Times New Roman"/>
              <a:ea typeface="Times New Roman"/>
              <a:cs typeface="Arial"/>
            </a:endParaRPr>
          </a:p>
          <a:p>
            <a:pPr marL="68580" indent="0" algn="r" rtl="1">
              <a:spcBef>
                <a:spcPts val="0"/>
              </a:spcBef>
              <a:buNone/>
            </a:pPr>
            <a:endParaRPr lang="en-US" sz="1400" dirty="0"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87360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601136"/>
          </a:xfrm>
        </p:spPr>
        <p:txBody>
          <a:bodyPr>
            <a:normAutofit fontScale="90000"/>
          </a:bodyPr>
          <a:lstStyle/>
          <a:p>
            <a:pPr algn="ctr"/>
            <a:r>
              <a:rPr lang="ar-IQ" dirty="0" smtClean="0">
                <a:solidFill>
                  <a:srgbClr val="FF0000"/>
                </a:solidFill>
              </a:rPr>
              <a:t>نداء ابن أم وابن عم وأبي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043492" y="2060848"/>
            <a:ext cx="7128908" cy="3771781"/>
          </a:xfrm>
        </p:spPr>
        <p:txBody>
          <a:bodyPr>
            <a:normAutofit/>
          </a:bodyPr>
          <a:lstStyle/>
          <a:p>
            <a:pPr lvl="0" algn="r" rtl="1">
              <a:spcBef>
                <a:spcPts val="0"/>
              </a:spcBef>
              <a:buClr>
                <a:srgbClr val="94C600"/>
              </a:buClr>
            </a:pPr>
            <a:endParaRPr lang="ar-IQ" sz="2200" b="1" dirty="0" smtClean="0">
              <a:solidFill>
                <a:srgbClr val="3E3D2D"/>
              </a:solidFill>
              <a:latin typeface="Times New Roman"/>
              <a:ea typeface="Times New Roman"/>
              <a:cs typeface="Arial"/>
            </a:endParaRPr>
          </a:p>
          <a:p>
            <a:pPr lvl="0" algn="r" rtl="1">
              <a:spcBef>
                <a:spcPts val="0"/>
              </a:spcBef>
              <a:buClr>
                <a:srgbClr val="94C600"/>
              </a:buClr>
            </a:pPr>
            <a:r>
              <a:rPr lang="ar-JO" sz="2200" b="1" dirty="0" smtClean="0">
                <a:solidFill>
                  <a:srgbClr val="3E3D2D"/>
                </a:solidFill>
                <a:latin typeface="Times New Roman"/>
                <a:ea typeface="Times New Roman"/>
                <a:cs typeface="Arial"/>
              </a:rPr>
              <a:t>إذا </a:t>
            </a:r>
            <a:r>
              <a:rPr lang="ar-JO" sz="2200" b="1" dirty="0">
                <a:solidFill>
                  <a:srgbClr val="3E3D2D"/>
                </a:solidFill>
                <a:latin typeface="Times New Roman"/>
                <a:ea typeface="Times New Roman"/>
                <a:cs typeface="Arial"/>
              </a:rPr>
              <a:t>أضيف المنادى إلى مضاف إلى ياء المتكلم وجب إثبات الياء إلا في ابن أم وابن عم فتحذف الياء منهما لكثرة الاستعمال وتكسر الميم أو تفتح </a:t>
            </a:r>
            <a:r>
              <a:rPr lang="ar-JO" sz="2200" b="1" dirty="0" smtClean="0">
                <a:solidFill>
                  <a:srgbClr val="3E3D2D"/>
                </a:solidFill>
                <a:latin typeface="Times New Roman"/>
                <a:ea typeface="Times New Roman"/>
                <a:cs typeface="Arial"/>
              </a:rPr>
              <a:t>فتقول</a:t>
            </a:r>
            <a:r>
              <a:rPr lang="ar-IQ" sz="2200" b="1" dirty="0" smtClean="0">
                <a:solidFill>
                  <a:srgbClr val="3E3D2D"/>
                </a:solidFill>
                <a:latin typeface="Times New Roman"/>
                <a:ea typeface="Times New Roman"/>
                <a:cs typeface="Arial"/>
              </a:rPr>
              <a:t>:</a:t>
            </a:r>
            <a:r>
              <a:rPr lang="ar-JO" sz="2200" b="1" dirty="0" smtClean="0">
                <a:solidFill>
                  <a:srgbClr val="3E3D2D"/>
                </a:solidFill>
                <a:latin typeface="Times New Roman"/>
                <a:ea typeface="Times New Roman"/>
                <a:cs typeface="Arial"/>
              </a:rPr>
              <a:t> </a:t>
            </a:r>
            <a:r>
              <a:rPr lang="ar-JO" sz="2200" b="1" dirty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يا ابن أم أقبل </a:t>
            </a:r>
            <a:r>
              <a:rPr lang="ar-JO" sz="2200" b="1" dirty="0" err="1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ويا</a:t>
            </a:r>
            <a:r>
              <a:rPr lang="ar-JO" sz="2200" b="1" dirty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 ابن عم لا مفر</a:t>
            </a:r>
            <a:r>
              <a:rPr lang="ar-JO" sz="2200" b="1" dirty="0">
                <a:solidFill>
                  <a:srgbClr val="3E3D2D"/>
                </a:solidFill>
                <a:latin typeface="Times New Roman"/>
                <a:ea typeface="Times New Roman"/>
                <a:cs typeface="Arial"/>
              </a:rPr>
              <a:t> بفتح الميم وكسرها.</a:t>
            </a:r>
            <a:endParaRPr lang="en-US" sz="1300" dirty="0">
              <a:solidFill>
                <a:srgbClr val="3E3D2D"/>
              </a:solidFill>
              <a:latin typeface="Times New Roman"/>
              <a:ea typeface="Times New Roman"/>
            </a:endParaRPr>
          </a:p>
          <a:p>
            <a:pPr marL="68580" indent="0" algn="r" rtl="1">
              <a:spcBef>
                <a:spcPts val="0"/>
              </a:spcBef>
              <a:buNone/>
            </a:pPr>
            <a:endParaRPr lang="ar-IQ" b="1" dirty="0" smtClean="0">
              <a:latin typeface="Times New Roman"/>
              <a:ea typeface="Times New Roman"/>
              <a:cs typeface="Arial"/>
            </a:endParaRPr>
          </a:p>
          <a:p>
            <a:pPr algn="r" rtl="1">
              <a:spcBef>
                <a:spcPts val="0"/>
              </a:spcBef>
            </a:pPr>
            <a:r>
              <a:rPr lang="ar-JO" b="1" dirty="0" smtClean="0">
                <a:latin typeface="Times New Roman"/>
                <a:ea typeface="Times New Roman"/>
                <a:cs typeface="Arial"/>
              </a:rPr>
              <a:t>يقال </a:t>
            </a:r>
            <a:r>
              <a:rPr lang="ar-JO" b="1" dirty="0">
                <a:latin typeface="Times New Roman"/>
                <a:ea typeface="Times New Roman"/>
                <a:cs typeface="Arial"/>
              </a:rPr>
              <a:t>في النداء </a:t>
            </a:r>
            <a:r>
              <a:rPr lang="ar-JO" b="1" dirty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يا أبت </a:t>
            </a:r>
            <a:r>
              <a:rPr lang="ar-JO" b="1" dirty="0" err="1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ويا</a:t>
            </a:r>
            <a:r>
              <a:rPr lang="ar-JO" b="1" dirty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 أمت </a:t>
            </a:r>
            <a:r>
              <a:rPr lang="ar-JO" b="1" dirty="0">
                <a:latin typeface="Times New Roman"/>
                <a:ea typeface="Times New Roman"/>
                <a:cs typeface="Arial"/>
              </a:rPr>
              <a:t>بفتح التاء وكسرها ولا يجوز إثبات الياء فلا تقول يا أبتي </a:t>
            </a:r>
            <a:r>
              <a:rPr lang="ar-JO" b="1" dirty="0" err="1">
                <a:latin typeface="Times New Roman"/>
                <a:ea typeface="Times New Roman"/>
                <a:cs typeface="Arial"/>
              </a:rPr>
              <a:t>ويا</a:t>
            </a:r>
            <a:r>
              <a:rPr lang="ar-JO" b="1" dirty="0">
                <a:latin typeface="Times New Roman"/>
                <a:ea typeface="Times New Roman"/>
                <a:cs typeface="Arial"/>
              </a:rPr>
              <a:t> أمتي لأن التاء عوض من الياء فلا يجمع بين العوض والمعوض منه.</a:t>
            </a:r>
            <a:endParaRPr lang="en-US" dirty="0">
              <a:latin typeface="Times New Roman"/>
              <a:ea typeface="Times New Roman"/>
            </a:endParaRPr>
          </a:p>
          <a:p>
            <a:pPr algn="r" rtl="1">
              <a:spcBef>
                <a:spcPts val="0"/>
              </a:spcBef>
            </a:pPr>
            <a:endParaRPr lang="en-US" sz="14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79549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b="1" cap="none" spc="0" dirty="0">
                <a:solidFill>
                  <a:srgbClr val="FF0000"/>
                </a:solidFill>
                <a:latin typeface="Century Gothic"/>
                <a:cs typeface="Akhbar MT" pitchFamily="2" charset="-78"/>
              </a:rPr>
              <a:t>المصدر: شرح ابن عقيل على ألفية ابن مالك </a:t>
            </a:r>
            <a:r>
              <a:rPr lang="ar-IQ" sz="1800" b="1" cap="none" spc="0" dirty="0">
                <a:solidFill>
                  <a:srgbClr val="FF0000"/>
                </a:solidFill>
                <a:latin typeface="Century Gothic"/>
                <a:cs typeface="Akhbar MT" pitchFamily="2" charset="-78"/>
              </a:rPr>
              <a:t>3/282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420888"/>
            <a:ext cx="2418457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عنصر نائب للمحتوى 5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590943640"/>
              </p:ext>
            </p:extLst>
          </p:nvPr>
        </p:nvGraphicFramePr>
        <p:xfrm>
          <a:off x="827584" y="2420888"/>
          <a:ext cx="3124200" cy="3124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6217208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601136"/>
          </a:xfrm>
        </p:spPr>
        <p:txBody>
          <a:bodyPr>
            <a:normAutofit fontScale="90000"/>
          </a:bodyPr>
          <a:lstStyle/>
          <a:p>
            <a:pPr algn="ctr"/>
            <a:r>
              <a:rPr lang="ar-JO" b="1" dirty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أسماء لازمت </a:t>
            </a:r>
            <a:r>
              <a:rPr lang="ar-JO" b="1" dirty="0" smtClean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النداء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043492" y="1916832"/>
            <a:ext cx="7344932" cy="4176464"/>
          </a:xfrm>
        </p:spPr>
        <p:txBody>
          <a:bodyPr>
            <a:normAutofit/>
          </a:bodyPr>
          <a:lstStyle/>
          <a:p>
            <a:pPr marL="0" marR="0" algn="r" rtl="1">
              <a:spcBef>
                <a:spcPts val="0"/>
              </a:spcBef>
              <a:spcAft>
                <a:spcPts val="0"/>
              </a:spcAft>
            </a:pPr>
            <a:endParaRPr lang="ar-IQ" b="1" dirty="0" smtClean="0">
              <a:latin typeface="Times New Roman"/>
              <a:ea typeface="Times New Roman"/>
              <a:cs typeface="Arial"/>
            </a:endParaRPr>
          </a:p>
          <a:p>
            <a:pPr marL="0" marR="0" algn="r" rtl="1">
              <a:spcBef>
                <a:spcPts val="0"/>
              </a:spcBef>
              <a:spcAft>
                <a:spcPts val="0"/>
              </a:spcAft>
            </a:pPr>
            <a:r>
              <a:rPr lang="ar-JO" b="1" dirty="0" smtClean="0">
                <a:latin typeface="Times New Roman"/>
                <a:ea typeface="Times New Roman"/>
                <a:cs typeface="Arial"/>
              </a:rPr>
              <a:t>من </a:t>
            </a:r>
            <a:r>
              <a:rPr lang="ar-JO" b="1" dirty="0">
                <a:latin typeface="Times New Roman"/>
                <a:ea typeface="Times New Roman"/>
                <a:cs typeface="Arial"/>
              </a:rPr>
              <a:t>الأسماء ما لا يستعمل إلا في النداء نحو </a:t>
            </a:r>
            <a:r>
              <a:rPr lang="ar-JO" b="1" dirty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يا </a:t>
            </a:r>
            <a:r>
              <a:rPr lang="ar-JO" b="1" dirty="0" smtClean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فل</a:t>
            </a:r>
            <a:r>
              <a:rPr lang="ar-IQ" b="1" dirty="0" smtClean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ُ</a:t>
            </a:r>
            <a:r>
              <a:rPr lang="ar-JO" b="1" dirty="0" smtClean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 </a:t>
            </a:r>
            <a:r>
              <a:rPr lang="ar-JO" b="1" dirty="0">
                <a:latin typeface="Times New Roman"/>
                <a:ea typeface="Times New Roman"/>
                <a:cs typeface="Arial"/>
              </a:rPr>
              <a:t>أي يا رجل </a:t>
            </a:r>
            <a:r>
              <a:rPr lang="ar-JO" b="1" dirty="0" err="1" smtClean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ويا</a:t>
            </a:r>
            <a:r>
              <a:rPr lang="ar-IQ" b="1" dirty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 </a:t>
            </a:r>
            <a:r>
              <a:rPr lang="ar-JO" b="1" dirty="0" smtClean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لؤمان</a:t>
            </a:r>
            <a:r>
              <a:rPr lang="ar-IQ" b="1" dirty="0" smtClean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ُ</a:t>
            </a:r>
            <a:r>
              <a:rPr lang="ar-JO" b="1" dirty="0" smtClean="0">
                <a:latin typeface="Times New Roman"/>
                <a:ea typeface="Times New Roman"/>
                <a:cs typeface="Arial"/>
              </a:rPr>
              <a:t> </a:t>
            </a:r>
            <a:r>
              <a:rPr lang="ar-JO" b="1" dirty="0">
                <a:latin typeface="Times New Roman"/>
                <a:ea typeface="Times New Roman"/>
                <a:cs typeface="Arial"/>
              </a:rPr>
              <a:t>للعظيم اللؤم </a:t>
            </a:r>
            <a:r>
              <a:rPr lang="ar-JO" b="1" dirty="0" err="1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ويا</a:t>
            </a:r>
            <a:r>
              <a:rPr lang="ar-JO" b="1" dirty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 </a:t>
            </a:r>
            <a:r>
              <a:rPr lang="ar-JO" b="1" dirty="0" smtClean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نومان</a:t>
            </a:r>
            <a:r>
              <a:rPr lang="ar-IQ" b="1" dirty="0" smtClean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ُ</a:t>
            </a:r>
            <a:r>
              <a:rPr lang="ar-JO" b="1" dirty="0" smtClean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 </a:t>
            </a:r>
            <a:r>
              <a:rPr lang="ar-JO" b="1" dirty="0">
                <a:latin typeface="Times New Roman"/>
                <a:ea typeface="Times New Roman"/>
                <a:cs typeface="Arial"/>
              </a:rPr>
              <a:t>للكثير النوم وهو مسموع.</a:t>
            </a:r>
            <a:endParaRPr lang="en-US" sz="1800" dirty="0">
              <a:latin typeface="Times New Roman"/>
              <a:ea typeface="Times New Roman"/>
            </a:endParaRPr>
          </a:p>
          <a:p>
            <a:pPr marL="0" marR="0" algn="r" rtl="1">
              <a:spcBef>
                <a:spcPts val="0"/>
              </a:spcBef>
              <a:spcAft>
                <a:spcPts val="0"/>
              </a:spcAft>
            </a:pPr>
            <a:r>
              <a:rPr lang="ar-JO" b="1" dirty="0" smtClean="0">
                <a:latin typeface="Times New Roman"/>
                <a:ea typeface="Times New Roman"/>
                <a:cs typeface="Arial"/>
              </a:rPr>
              <a:t>واطرد </a:t>
            </a:r>
            <a:r>
              <a:rPr lang="ar-JO" b="1" dirty="0">
                <a:latin typeface="Times New Roman"/>
                <a:ea typeface="Times New Roman"/>
                <a:cs typeface="Arial"/>
              </a:rPr>
              <a:t>في سب الأنثى إلى أنه ينقاس في النداء استعمال</a:t>
            </a:r>
            <a:endParaRPr lang="en-US" sz="1800" dirty="0">
              <a:latin typeface="Times New Roman"/>
              <a:ea typeface="Times New Roman"/>
            </a:endParaRPr>
          </a:p>
          <a:p>
            <a:pPr marL="0" marR="0" algn="r" rtl="1">
              <a:spcBef>
                <a:spcPts val="0"/>
              </a:spcBef>
              <a:spcAft>
                <a:spcPts val="0"/>
              </a:spcAft>
            </a:pPr>
            <a:r>
              <a:rPr lang="ar-JO" b="1" dirty="0" smtClean="0">
                <a:latin typeface="Times New Roman"/>
                <a:ea typeface="Times New Roman"/>
                <a:cs typeface="Arial"/>
              </a:rPr>
              <a:t>فعال</a:t>
            </a:r>
            <a:r>
              <a:rPr lang="ar-IQ" b="1" dirty="0">
                <a:latin typeface="Times New Roman"/>
                <a:ea typeface="Times New Roman"/>
                <a:cs typeface="Arial"/>
              </a:rPr>
              <a:t>ِ</a:t>
            </a:r>
            <a:r>
              <a:rPr lang="ar-JO" b="1" dirty="0" smtClean="0">
                <a:latin typeface="Times New Roman"/>
                <a:ea typeface="Times New Roman"/>
                <a:cs typeface="Arial"/>
              </a:rPr>
              <a:t> </a:t>
            </a:r>
            <a:r>
              <a:rPr lang="ar-JO" b="1" dirty="0">
                <a:latin typeface="Times New Roman"/>
                <a:ea typeface="Times New Roman"/>
                <a:cs typeface="Arial"/>
              </a:rPr>
              <a:t>مبنيا على الكسر في ذم الأنثى وسبها من كل فعل ثلاثي نحو يا </a:t>
            </a:r>
            <a:r>
              <a:rPr lang="ar-JO" b="1" dirty="0" smtClean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خباث</a:t>
            </a:r>
            <a:r>
              <a:rPr lang="ar-IQ" b="1" dirty="0" smtClean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ِ</a:t>
            </a:r>
            <a:r>
              <a:rPr lang="ar-JO" b="1" dirty="0" smtClean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 </a:t>
            </a:r>
            <a:r>
              <a:rPr lang="ar-JO" b="1" dirty="0" err="1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ويا</a:t>
            </a:r>
            <a:r>
              <a:rPr lang="ar-JO" b="1" dirty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 </a:t>
            </a:r>
            <a:r>
              <a:rPr lang="ar-JO" b="1" dirty="0" smtClean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فساق</a:t>
            </a:r>
            <a:r>
              <a:rPr lang="ar-IQ" b="1" dirty="0" smtClean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ِ</a:t>
            </a:r>
            <a:r>
              <a:rPr lang="ar-JO" b="1" dirty="0" smtClean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 </a:t>
            </a:r>
            <a:r>
              <a:rPr lang="ar-JO" b="1" dirty="0" err="1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ويا</a:t>
            </a:r>
            <a:r>
              <a:rPr lang="ar-JO" b="1" dirty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 </a:t>
            </a:r>
            <a:r>
              <a:rPr lang="ar-JO" b="1" dirty="0" smtClean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لكاع</a:t>
            </a:r>
            <a:r>
              <a:rPr lang="ar-IQ" b="1" dirty="0" smtClean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ِ</a:t>
            </a:r>
            <a:r>
              <a:rPr lang="ar-IQ" b="1" dirty="0" smtClean="0">
                <a:latin typeface="Times New Roman"/>
                <a:ea typeface="Times New Roman"/>
                <a:cs typeface="Arial"/>
              </a:rPr>
              <a:t>.</a:t>
            </a:r>
          </a:p>
          <a:p>
            <a:pPr marL="0" marR="0" algn="r" rtl="1">
              <a:spcBef>
                <a:spcPts val="0"/>
              </a:spcBef>
              <a:spcAft>
                <a:spcPts val="0"/>
              </a:spcAft>
            </a:pPr>
            <a:r>
              <a:rPr lang="ar-JO" b="1" dirty="0" smtClean="0">
                <a:latin typeface="Times New Roman"/>
                <a:ea typeface="Times New Roman"/>
                <a:cs typeface="Arial"/>
              </a:rPr>
              <a:t>وكثر </a:t>
            </a:r>
            <a:r>
              <a:rPr lang="ar-JO" b="1" dirty="0">
                <a:latin typeface="Times New Roman"/>
                <a:ea typeface="Times New Roman"/>
                <a:cs typeface="Arial"/>
              </a:rPr>
              <a:t>استعمال فعل في النداء خاصة مقصودا به سب الذكور </a:t>
            </a:r>
            <a:r>
              <a:rPr lang="ar-JO" b="1" dirty="0" smtClean="0">
                <a:latin typeface="Times New Roman"/>
                <a:ea typeface="Times New Roman"/>
                <a:cs typeface="Arial"/>
              </a:rPr>
              <a:t>نحو</a:t>
            </a:r>
            <a:r>
              <a:rPr lang="ar-IQ" b="1" dirty="0" smtClean="0">
                <a:latin typeface="Times New Roman"/>
                <a:ea typeface="Times New Roman"/>
                <a:cs typeface="Arial"/>
              </a:rPr>
              <a:t>:</a:t>
            </a:r>
            <a:r>
              <a:rPr lang="ar-JO" b="1" dirty="0" smtClean="0">
                <a:latin typeface="Times New Roman"/>
                <a:ea typeface="Times New Roman"/>
                <a:cs typeface="Arial"/>
              </a:rPr>
              <a:t> </a:t>
            </a:r>
            <a:r>
              <a:rPr lang="ar-JO" b="1" dirty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يا </a:t>
            </a:r>
            <a:r>
              <a:rPr lang="ar-JO" b="1" dirty="0" smtClean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فسق</a:t>
            </a:r>
            <a:r>
              <a:rPr lang="ar-IQ" b="1" dirty="0" smtClean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ُ</a:t>
            </a:r>
            <a:r>
              <a:rPr lang="ar-JO" b="1" dirty="0" smtClean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 </a:t>
            </a:r>
            <a:r>
              <a:rPr lang="ar-JO" b="1" dirty="0" err="1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ويا</a:t>
            </a:r>
            <a:r>
              <a:rPr lang="ar-JO" b="1" dirty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 </a:t>
            </a:r>
            <a:r>
              <a:rPr lang="ar-JO" b="1" dirty="0" smtClean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غدر</a:t>
            </a:r>
            <a:r>
              <a:rPr lang="ar-IQ" b="1" dirty="0" smtClean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ُ</a:t>
            </a:r>
            <a:r>
              <a:rPr lang="ar-JO" b="1" dirty="0" smtClean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 </a:t>
            </a:r>
            <a:r>
              <a:rPr lang="ar-JO" b="1" dirty="0" err="1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ويا</a:t>
            </a:r>
            <a:r>
              <a:rPr lang="ar-JO" b="1" dirty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 </a:t>
            </a:r>
            <a:r>
              <a:rPr lang="ar-JO" b="1" dirty="0" smtClean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لكع</a:t>
            </a:r>
            <a:r>
              <a:rPr lang="ar-IQ" b="1" dirty="0" smtClean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ُ</a:t>
            </a:r>
            <a:r>
              <a:rPr lang="ar-JO" b="1" dirty="0" smtClean="0">
                <a:latin typeface="Times New Roman"/>
                <a:ea typeface="Times New Roman"/>
                <a:cs typeface="Arial"/>
              </a:rPr>
              <a:t> </a:t>
            </a:r>
            <a:r>
              <a:rPr lang="ar-JO" b="1" dirty="0">
                <a:latin typeface="Times New Roman"/>
                <a:ea typeface="Times New Roman"/>
                <a:cs typeface="Arial"/>
              </a:rPr>
              <a:t>ولا ينقاس ذلك.</a:t>
            </a:r>
            <a:endParaRPr lang="en-US" sz="1800" dirty="0">
              <a:latin typeface="Times New Roman"/>
              <a:ea typeface="Times New Roman"/>
            </a:endParaRPr>
          </a:p>
          <a:p>
            <a:pPr marL="0" marR="0" algn="r" rtl="1">
              <a:spcBef>
                <a:spcPts val="0"/>
              </a:spcBef>
              <a:spcAft>
                <a:spcPts val="0"/>
              </a:spcAft>
            </a:pPr>
            <a:r>
              <a:rPr lang="ar-IQ" b="1" dirty="0" smtClean="0">
                <a:latin typeface="Times New Roman"/>
                <a:ea typeface="Times New Roman"/>
                <a:cs typeface="Arial"/>
              </a:rPr>
              <a:t>و</a:t>
            </a:r>
            <a:r>
              <a:rPr lang="ar-JO" b="1" dirty="0" smtClean="0">
                <a:latin typeface="Times New Roman"/>
                <a:ea typeface="Times New Roman"/>
                <a:cs typeface="Arial"/>
              </a:rPr>
              <a:t>قد </a:t>
            </a:r>
            <a:r>
              <a:rPr lang="ar-JO" b="1" dirty="0">
                <a:latin typeface="Times New Roman"/>
                <a:ea typeface="Times New Roman"/>
                <a:cs typeface="Arial"/>
              </a:rPr>
              <a:t>تستعمل </a:t>
            </a:r>
            <a:r>
              <a:rPr lang="ar-IQ" b="1" dirty="0" smtClean="0">
                <a:latin typeface="Times New Roman"/>
                <a:ea typeface="Times New Roman"/>
                <a:cs typeface="Arial"/>
              </a:rPr>
              <a:t>فل </a:t>
            </a:r>
            <a:r>
              <a:rPr lang="ar-JO" b="1" dirty="0" smtClean="0">
                <a:latin typeface="Times New Roman"/>
                <a:ea typeface="Times New Roman"/>
                <a:cs typeface="Arial"/>
              </a:rPr>
              <a:t>في </a:t>
            </a:r>
            <a:r>
              <a:rPr lang="ar-JO" b="1" dirty="0">
                <a:latin typeface="Times New Roman"/>
                <a:ea typeface="Times New Roman"/>
                <a:cs typeface="Arial"/>
              </a:rPr>
              <a:t>الشعر في غير النداء كقوله:</a:t>
            </a:r>
            <a:endParaRPr lang="en-US" sz="1800" dirty="0">
              <a:latin typeface="Times New Roman"/>
              <a:ea typeface="Times New Roman"/>
            </a:endParaRPr>
          </a:p>
          <a:p>
            <a:pPr marL="0" marR="0" algn="r" rtl="1">
              <a:spcBef>
                <a:spcPts val="0"/>
              </a:spcBef>
              <a:spcAft>
                <a:spcPts val="0"/>
              </a:spcAft>
            </a:pPr>
            <a:r>
              <a:rPr lang="ar-JO" b="1" dirty="0">
                <a:latin typeface="Times New Roman"/>
                <a:ea typeface="Times New Roman"/>
                <a:cs typeface="Arial"/>
              </a:rPr>
              <a:t>313 - تضل منه إبلي بالهوجل ... في لجة أمسك فلانا عن </a:t>
            </a:r>
            <a:r>
              <a:rPr lang="ar-JO" b="1" dirty="0" smtClean="0">
                <a:latin typeface="Times New Roman"/>
                <a:ea typeface="Times New Roman"/>
                <a:cs typeface="Arial"/>
              </a:rPr>
              <a:t>فل</a:t>
            </a:r>
            <a:endParaRPr lang="en-US" sz="1800" dirty="0"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01168015"/>
      </p:ext>
    </p:extLst>
  </p:cSld>
  <p:clrMapOvr>
    <a:masterClrMapping/>
  </p:clrMapOvr>
  <p:transition spd="slow">
    <p:wheel spokes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457120"/>
          </a:xfrm>
        </p:spPr>
        <p:txBody>
          <a:bodyPr>
            <a:normAutofit fontScale="90000"/>
          </a:bodyPr>
          <a:lstStyle/>
          <a:p>
            <a:pPr algn="ctr"/>
            <a:r>
              <a:rPr lang="ar-IQ" b="1" dirty="0" smtClean="0">
                <a:solidFill>
                  <a:srgbClr val="FF0000"/>
                </a:solidFill>
              </a:rPr>
              <a:t>تطبيق / اعراب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547664" y="1700808"/>
            <a:ext cx="5769089" cy="4536504"/>
          </a:xfrm>
        </p:spPr>
        <p:txBody>
          <a:bodyPr>
            <a:normAutofit fontScale="85000" lnSpcReduction="20000"/>
          </a:bodyPr>
          <a:lstStyle/>
          <a:p>
            <a:pPr marL="95250" marR="95250" algn="just" rtl="1">
              <a:spcBef>
                <a:spcPts val="0"/>
              </a:spcBef>
              <a:spcAft>
                <a:spcPts val="0"/>
              </a:spcAft>
            </a:pPr>
            <a:r>
              <a:rPr lang="ar-SA" dirty="0">
                <a:solidFill>
                  <a:srgbClr val="339933"/>
                </a:solidFill>
                <a:latin typeface="Times New Roman"/>
                <a:ea typeface="Times New Roman"/>
              </a:rPr>
              <a:t>أعادلُ ساعدني في رفعِ الصندوق .</a:t>
            </a:r>
            <a:endParaRPr lang="en-US" sz="2000" dirty="0">
              <a:latin typeface="Times New Roman"/>
              <a:ea typeface="Times New Roman"/>
            </a:endParaRPr>
          </a:p>
          <a:p>
            <a:pPr marL="95250" marR="95250" algn="just" rtl="1">
              <a:spcBef>
                <a:spcPts val="0"/>
              </a:spcBef>
              <a:spcAft>
                <a:spcPts val="0"/>
              </a:spcAft>
            </a:pPr>
            <a:r>
              <a:rPr lang="ar-SA" dirty="0">
                <a:solidFill>
                  <a:srgbClr val="3366CC"/>
                </a:solidFill>
                <a:latin typeface="Times New Roman"/>
                <a:ea typeface="Times New Roman"/>
              </a:rPr>
              <a:t>أ </a:t>
            </a:r>
            <a:r>
              <a:rPr lang="ar-SA" b="1" dirty="0">
                <a:solidFill>
                  <a:srgbClr val="000000"/>
                </a:solidFill>
                <a:latin typeface="Times New Roman"/>
                <a:ea typeface="Times New Roman"/>
                <a:cs typeface="Simplified Arabic"/>
              </a:rPr>
              <a:t>      : حرف نداء </a:t>
            </a:r>
            <a:r>
              <a:rPr lang="ar-IQ" b="1" dirty="0" smtClean="0">
                <a:solidFill>
                  <a:srgbClr val="000000"/>
                </a:solidFill>
                <a:latin typeface="Times New Roman"/>
                <a:ea typeface="Times New Roman"/>
                <a:cs typeface="Simplified Arabic"/>
              </a:rPr>
              <a:t>للقريب </a:t>
            </a:r>
            <a:r>
              <a:rPr lang="ar-SA" b="1" dirty="0" smtClean="0">
                <a:solidFill>
                  <a:srgbClr val="000000"/>
                </a:solidFill>
                <a:latin typeface="Times New Roman"/>
                <a:ea typeface="Times New Roman"/>
                <a:cs typeface="Simplified Arabic"/>
              </a:rPr>
              <a:t>مبني </a:t>
            </a:r>
            <a:r>
              <a:rPr lang="ar-SA" b="1" dirty="0">
                <a:solidFill>
                  <a:srgbClr val="000000"/>
                </a:solidFill>
                <a:latin typeface="Times New Roman"/>
                <a:ea typeface="Times New Roman"/>
                <a:cs typeface="Simplified Arabic"/>
              </a:rPr>
              <a:t>على الفتح .</a:t>
            </a:r>
            <a:endParaRPr lang="en-US" sz="2000" dirty="0">
              <a:latin typeface="Times New Roman"/>
              <a:ea typeface="Times New Roman"/>
            </a:endParaRPr>
          </a:p>
          <a:p>
            <a:pPr marL="95250" marR="95250" algn="just" rtl="1">
              <a:spcBef>
                <a:spcPts val="0"/>
              </a:spcBef>
              <a:spcAft>
                <a:spcPts val="0"/>
              </a:spcAft>
            </a:pPr>
            <a:r>
              <a:rPr lang="ar-SA" dirty="0">
                <a:solidFill>
                  <a:srgbClr val="3366CC"/>
                </a:solidFill>
                <a:latin typeface="Times New Roman"/>
                <a:ea typeface="Times New Roman"/>
              </a:rPr>
              <a:t>عادل</a:t>
            </a:r>
            <a:r>
              <a:rPr lang="ar-SA" b="1" dirty="0">
                <a:solidFill>
                  <a:srgbClr val="000000"/>
                </a:solidFill>
                <a:latin typeface="Times New Roman"/>
                <a:ea typeface="Times New Roman"/>
                <a:cs typeface="Simplified Arabic"/>
              </a:rPr>
              <a:t> : منادى مبني على الضمة في محل نصب </a:t>
            </a:r>
            <a:r>
              <a:rPr lang="ar-IQ" b="1" dirty="0" smtClean="0">
                <a:solidFill>
                  <a:srgbClr val="000000"/>
                </a:solidFill>
                <a:latin typeface="Times New Roman"/>
                <a:ea typeface="Times New Roman"/>
                <a:cs typeface="Simplified Arabic"/>
              </a:rPr>
              <a:t>بفعل محذوف وجوبا تقديره أدعو</a:t>
            </a:r>
            <a:r>
              <a:rPr lang="ar-SA" b="1" dirty="0" smtClean="0">
                <a:solidFill>
                  <a:srgbClr val="000000"/>
                </a:solidFill>
                <a:latin typeface="Times New Roman"/>
                <a:ea typeface="Times New Roman"/>
                <a:cs typeface="Simplified Arabic"/>
              </a:rPr>
              <a:t>.</a:t>
            </a:r>
            <a:r>
              <a:rPr lang="ar-SA" b="1" dirty="0">
                <a:solidFill>
                  <a:srgbClr val="000000"/>
                </a:solidFill>
                <a:latin typeface="Times New Roman"/>
                <a:ea typeface="Times New Roman"/>
                <a:cs typeface="Simplified Arabic"/>
              </a:rPr>
              <a:t> </a:t>
            </a:r>
            <a:endParaRPr lang="ar-IQ" b="1" dirty="0" smtClean="0">
              <a:solidFill>
                <a:srgbClr val="000000"/>
              </a:solidFill>
              <a:latin typeface="Times New Roman"/>
              <a:ea typeface="Times New Roman"/>
              <a:cs typeface="Simplified Arabic"/>
            </a:endParaRPr>
          </a:p>
          <a:p>
            <a:pPr marL="0" marR="95250" indent="0" algn="just" rtl="1"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>
              <a:latin typeface="Times New Roman"/>
              <a:ea typeface="Times New Roman"/>
            </a:endParaRPr>
          </a:p>
          <a:p>
            <a:pPr marL="95250" marR="95250" algn="just" rtl="1">
              <a:spcBef>
                <a:spcPts val="0"/>
              </a:spcBef>
              <a:spcAft>
                <a:spcPts val="0"/>
              </a:spcAft>
            </a:pPr>
            <a:r>
              <a:rPr lang="ar-SA" dirty="0" smtClean="0">
                <a:solidFill>
                  <a:srgbClr val="339933"/>
                </a:solidFill>
                <a:latin typeface="Times New Roman"/>
                <a:ea typeface="Times New Roman"/>
              </a:rPr>
              <a:t>أيْ </a:t>
            </a:r>
            <a:r>
              <a:rPr lang="ar-SA" dirty="0">
                <a:solidFill>
                  <a:srgbClr val="339933"/>
                </a:solidFill>
                <a:latin typeface="Times New Roman"/>
                <a:ea typeface="Times New Roman"/>
              </a:rPr>
              <a:t>خليلُ ، رُدَّ عَلى الهاتِف .</a:t>
            </a:r>
            <a:endParaRPr lang="en-US" sz="2000" dirty="0">
              <a:latin typeface="Times New Roman"/>
              <a:ea typeface="Times New Roman"/>
            </a:endParaRPr>
          </a:p>
          <a:p>
            <a:pPr marL="0" marR="95250" indent="0" algn="just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dirty="0" smtClean="0">
                <a:solidFill>
                  <a:srgbClr val="3366CC"/>
                </a:solidFill>
                <a:latin typeface="Times New Roman"/>
                <a:ea typeface="Times New Roman"/>
              </a:rPr>
              <a:t>أي</a:t>
            </a:r>
            <a:r>
              <a:rPr lang="ar-SA" b="1" dirty="0">
                <a:solidFill>
                  <a:srgbClr val="000000"/>
                </a:solidFill>
                <a:latin typeface="Times New Roman"/>
                <a:ea typeface="Times New Roman"/>
                <a:cs typeface="Simplified Arabic"/>
              </a:rPr>
              <a:t>    : حرف نداء مبني على السكون .</a:t>
            </a:r>
            <a:endParaRPr lang="en-US" sz="2000" dirty="0">
              <a:latin typeface="Times New Roman"/>
              <a:ea typeface="Times New Roman"/>
            </a:endParaRPr>
          </a:p>
          <a:p>
            <a:pPr marL="0" marR="95250" indent="0" algn="just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dirty="0">
                <a:solidFill>
                  <a:srgbClr val="3366CC"/>
                </a:solidFill>
                <a:latin typeface="Times New Roman"/>
                <a:ea typeface="Times New Roman"/>
              </a:rPr>
              <a:t>خليل</a:t>
            </a:r>
            <a:r>
              <a:rPr lang="ar-SA" b="1" dirty="0">
                <a:solidFill>
                  <a:srgbClr val="000000"/>
                </a:solidFill>
                <a:latin typeface="Times New Roman"/>
                <a:ea typeface="Times New Roman"/>
                <a:cs typeface="Simplified Arabic"/>
              </a:rPr>
              <a:t> : منادى مبني على الضمة في محل نصب .</a:t>
            </a:r>
            <a:endParaRPr lang="en-US" sz="2000" dirty="0">
              <a:latin typeface="Times New Roman"/>
              <a:ea typeface="Times New Roman"/>
            </a:endParaRPr>
          </a:p>
          <a:p>
            <a:pPr marL="95250" marR="95250" algn="just" rtl="1">
              <a:spcBef>
                <a:spcPts val="0"/>
              </a:spcBef>
              <a:spcAft>
                <a:spcPts val="0"/>
              </a:spcAft>
            </a:pPr>
            <a:endParaRPr lang="ar-IQ" dirty="0" smtClean="0">
              <a:solidFill>
                <a:srgbClr val="339933"/>
              </a:solidFill>
              <a:latin typeface="Times New Roman"/>
              <a:ea typeface="Times New Roman"/>
            </a:endParaRPr>
          </a:p>
          <a:p>
            <a:pPr marL="95250" marR="95250" algn="just" rtl="1">
              <a:spcBef>
                <a:spcPts val="0"/>
              </a:spcBef>
              <a:spcAft>
                <a:spcPts val="0"/>
              </a:spcAft>
            </a:pPr>
            <a:r>
              <a:rPr lang="ar-SA" dirty="0" smtClean="0">
                <a:solidFill>
                  <a:srgbClr val="339933"/>
                </a:solidFill>
                <a:latin typeface="Times New Roman"/>
                <a:ea typeface="Times New Roman"/>
              </a:rPr>
              <a:t>يا </a:t>
            </a:r>
            <a:r>
              <a:rPr lang="ar-SA" dirty="0">
                <a:solidFill>
                  <a:srgbClr val="339933"/>
                </a:solidFill>
                <a:latin typeface="Times New Roman"/>
                <a:ea typeface="Times New Roman"/>
              </a:rPr>
              <a:t>عمادَ الدين توَقفْ .</a:t>
            </a:r>
            <a:endParaRPr lang="en-US" sz="2000" dirty="0">
              <a:latin typeface="Times New Roman"/>
              <a:ea typeface="Times New Roman"/>
            </a:endParaRPr>
          </a:p>
          <a:p>
            <a:pPr marL="0" marR="95250" indent="0" algn="just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dirty="0">
                <a:solidFill>
                  <a:srgbClr val="3366CC"/>
                </a:solidFill>
                <a:latin typeface="Times New Roman"/>
                <a:ea typeface="Times New Roman"/>
              </a:rPr>
              <a:t>يا</a:t>
            </a:r>
            <a:r>
              <a:rPr lang="ar-SA" b="1" dirty="0">
                <a:solidFill>
                  <a:srgbClr val="000000"/>
                </a:solidFill>
                <a:latin typeface="Times New Roman"/>
                <a:ea typeface="Times New Roman"/>
                <a:cs typeface="Simplified Arabic"/>
              </a:rPr>
              <a:t>     : حرف نداء مبني على السكون .</a:t>
            </a:r>
            <a:endParaRPr lang="en-US" sz="2000" dirty="0">
              <a:latin typeface="Times New Roman"/>
              <a:ea typeface="Times New Roman"/>
            </a:endParaRPr>
          </a:p>
          <a:p>
            <a:pPr marL="0" marR="95250" indent="0" algn="just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dirty="0" smtClean="0">
                <a:solidFill>
                  <a:srgbClr val="3366CC"/>
                </a:solidFill>
                <a:latin typeface="Times New Roman"/>
                <a:ea typeface="Times New Roman"/>
              </a:rPr>
              <a:t>عماد</a:t>
            </a:r>
            <a:r>
              <a:rPr lang="ar-SA" b="1" dirty="0" smtClean="0">
                <a:solidFill>
                  <a:srgbClr val="000000"/>
                </a:solidFill>
                <a:latin typeface="Times New Roman"/>
                <a:ea typeface="Times New Roman"/>
                <a:cs typeface="Simplified Arabic"/>
              </a:rPr>
              <a:t>: منادى</a:t>
            </a:r>
            <a:r>
              <a:rPr lang="ar-IQ" b="1" dirty="0" smtClean="0">
                <a:solidFill>
                  <a:srgbClr val="000000"/>
                </a:solidFill>
                <a:latin typeface="Times New Roman"/>
                <a:ea typeface="Times New Roman"/>
                <a:cs typeface="Simplified Arabic"/>
              </a:rPr>
              <a:t> </a:t>
            </a:r>
            <a:r>
              <a:rPr lang="ar-SA" b="1" dirty="0" smtClean="0">
                <a:solidFill>
                  <a:srgbClr val="000000"/>
                </a:solidFill>
                <a:latin typeface="Times New Roman"/>
                <a:ea typeface="Times New Roman"/>
                <a:cs typeface="Simplified Arabic"/>
              </a:rPr>
              <a:t>منصوب، </a:t>
            </a:r>
            <a:r>
              <a:rPr lang="ar-SA" b="1" dirty="0">
                <a:solidFill>
                  <a:srgbClr val="000000"/>
                </a:solidFill>
                <a:latin typeface="Times New Roman"/>
                <a:ea typeface="Times New Roman"/>
                <a:cs typeface="Simplified Arabic"/>
              </a:rPr>
              <a:t>وهو </a:t>
            </a:r>
            <a:r>
              <a:rPr lang="ar-SA" b="1" dirty="0" smtClean="0">
                <a:solidFill>
                  <a:srgbClr val="000000"/>
                </a:solidFill>
                <a:latin typeface="Times New Roman"/>
                <a:ea typeface="Times New Roman"/>
                <a:cs typeface="Simplified Arabic"/>
              </a:rPr>
              <a:t>مضاف</a:t>
            </a:r>
            <a:r>
              <a:rPr lang="ar-IQ" b="1" dirty="0" smtClean="0">
                <a:solidFill>
                  <a:srgbClr val="000000"/>
                </a:solidFill>
                <a:latin typeface="Times New Roman"/>
                <a:ea typeface="Times New Roman"/>
                <a:cs typeface="Simplified Arabic"/>
              </a:rPr>
              <a:t>.</a:t>
            </a:r>
            <a:r>
              <a:rPr lang="ar-SA" dirty="0" smtClean="0">
                <a:solidFill>
                  <a:srgbClr val="3366CC"/>
                </a:solidFill>
                <a:latin typeface="Times New Roman"/>
                <a:ea typeface="Times New Roman"/>
              </a:rPr>
              <a:t>الدين</a:t>
            </a:r>
            <a:r>
              <a:rPr lang="ar-SA" b="1" dirty="0" smtClean="0">
                <a:solidFill>
                  <a:srgbClr val="000000"/>
                </a:solidFill>
                <a:latin typeface="Times New Roman"/>
                <a:ea typeface="Times New Roman"/>
                <a:cs typeface="Simplified Arabic"/>
              </a:rPr>
              <a:t>: </a:t>
            </a:r>
            <a:r>
              <a:rPr lang="ar-SA" b="1" dirty="0">
                <a:solidFill>
                  <a:srgbClr val="000000"/>
                </a:solidFill>
                <a:latin typeface="Times New Roman"/>
                <a:ea typeface="Times New Roman"/>
                <a:cs typeface="Simplified Arabic"/>
              </a:rPr>
              <a:t>مضاف إليه </a:t>
            </a:r>
            <a:r>
              <a:rPr lang="ar-SA" b="1" dirty="0" smtClean="0">
                <a:solidFill>
                  <a:srgbClr val="000000"/>
                </a:solidFill>
                <a:latin typeface="Times New Roman"/>
                <a:ea typeface="Times New Roman"/>
                <a:cs typeface="Simplified Arabic"/>
              </a:rPr>
              <a:t>مجرور.</a:t>
            </a:r>
            <a:endParaRPr lang="en-US" sz="2000" dirty="0">
              <a:latin typeface="Times New Roman"/>
              <a:ea typeface="Times New Roman"/>
            </a:endParaRPr>
          </a:p>
          <a:p>
            <a:pPr marL="0" marR="95250" indent="0" algn="just" rtl="1"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>
              <a:latin typeface="Times New Roman"/>
              <a:ea typeface="Times New Roman"/>
            </a:endParaRPr>
          </a:p>
          <a:p>
            <a:pPr marL="95250" marR="95250" algn="just" rtl="1">
              <a:spcBef>
                <a:spcPts val="0"/>
              </a:spcBef>
              <a:spcAft>
                <a:spcPts val="0"/>
              </a:spcAft>
            </a:pPr>
            <a:r>
              <a:rPr lang="ar-SA" dirty="0">
                <a:solidFill>
                  <a:srgbClr val="339933"/>
                </a:solidFill>
                <a:latin typeface="Times New Roman"/>
                <a:ea typeface="Times New Roman"/>
              </a:rPr>
              <a:t>يا سعادُ</a:t>
            </a:r>
            <a:endParaRPr lang="en-US" sz="2000" dirty="0">
              <a:latin typeface="Times New Roman"/>
              <a:ea typeface="Times New Roman"/>
            </a:endParaRPr>
          </a:p>
          <a:p>
            <a:pPr marL="95250" marR="95250" algn="just" rtl="1">
              <a:spcBef>
                <a:spcPts val="0"/>
              </a:spcBef>
              <a:spcAft>
                <a:spcPts val="0"/>
              </a:spcAft>
            </a:pPr>
            <a:r>
              <a:rPr lang="ar-SA" dirty="0">
                <a:solidFill>
                  <a:srgbClr val="3366CC"/>
                </a:solidFill>
                <a:latin typeface="Times New Roman"/>
                <a:ea typeface="Times New Roman"/>
              </a:rPr>
              <a:t>يا</a:t>
            </a:r>
            <a:r>
              <a:rPr lang="ar-SA" b="1" dirty="0">
                <a:solidFill>
                  <a:srgbClr val="000000"/>
                </a:solidFill>
                <a:latin typeface="Times New Roman"/>
                <a:ea typeface="Times New Roman"/>
                <a:cs typeface="Simplified Arabic"/>
              </a:rPr>
              <a:t>      : حرف نداء مبني على السكون .</a:t>
            </a:r>
            <a:endParaRPr lang="en-US" sz="2000" dirty="0">
              <a:latin typeface="Times New Roman"/>
              <a:ea typeface="Times New Roman"/>
            </a:endParaRPr>
          </a:p>
          <a:p>
            <a:pPr marL="95250" marR="95250" algn="just" rtl="1">
              <a:spcBef>
                <a:spcPts val="0"/>
              </a:spcBef>
              <a:spcAft>
                <a:spcPts val="0"/>
              </a:spcAft>
            </a:pPr>
            <a:r>
              <a:rPr lang="ar-SA" dirty="0">
                <a:solidFill>
                  <a:srgbClr val="3366CC"/>
                </a:solidFill>
                <a:latin typeface="Times New Roman"/>
                <a:ea typeface="Times New Roman"/>
              </a:rPr>
              <a:t>سعاد</a:t>
            </a:r>
            <a:r>
              <a:rPr lang="ar-SA" b="1" dirty="0">
                <a:solidFill>
                  <a:srgbClr val="000000"/>
                </a:solidFill>
                <a:latin typeface="Times New Roman"/>
                <a:ea typeface="Times New Roman"/>
                <a:cs typeface="Simplified Arabic"/>
              </a:rPr>
              <a:t> : منادى مبني على الضمة في محل نصب .</a:t>
            </a:r>
            <a:endParaRPr lang="en-US" sz="2000" dirty="0">
              <a:latin typeface="Times New Roman"/>
              <a:ea typeface="Times New Roman"/>
            </a:endParaRPr>
          </a:p>
          <a:p>
            <a:pPr marL="95250" marR="95250" algn="just" rtl="1">
              <a:spcBef>
                <a:spcPts val="0"/>
              </a:spcBef>
              <a:spcAft>
                <a:spcPts val="0"/>
              </a:spcAft>
            </a:pPr>
            <a:r>
              <a:rPr lang="ar-SA" dirty="0">
                <a:solidFill>
                  <a:srgbClr val="000000"/>
                </a:solidFill>
                <a:latin typeface="Times New Roman"/>
                <a:ea typeface="Times New Roman"/>
              </a:rPr>
              <a:t> </a:t>
            </a:r>
            <a:endParaRPr lang="en-US" sz="20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40896953"/>
      </p:ext>
    </p:extLst>
  </p:cSld>
  <p:clrMapOvr>
    <a:masterClrMapping/>
  </p:clrMapOvr>
  <p:transition spd="slow">
    <p:wheel spokes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683568" y="908720"/>
            <a:ext cx="7632848" cy="5472608"/>
          </a:xfrm>
        </p:spPr>
        <p:txBody>
          <a:bodyPr>
            <a:normAutofit fontScale="25000" lnSpcReduction="20000"/>
          </a:bodyPr>
          <a:lstStyle/>
          <a:p>
            <a:pPr marL="95250" marR="95250" algn="just" rtl="1">
              <a:spcBef>
                <a:spcPts val="0"/>
              </a:spcBef>
              <a:spcAft>
                <a:spcPts val="0"/>
              </a:spcAft>
            </a:pPr>
            <a:endParaRPr lang="ar-IQ" dirty="0" smtClean="0">
              <a:solidFill>
                <a:srgbClr val="339933"/>
              </a:solidFill>
              <a:latin typeface="Times New Roman"/>
              <a:ea typeface="Times New Roman"/>
            </a:endParaRPr>
          </a:p>
          <a:p>
            <a:pPr marL="95250" marR="95250" algn="just" rtl="1">
              <a:spcBef>
                <a:spcPts val="0"/>
              </a:spcBef>
              <a:spcAft>
                <a:spcPts val="0"/>
              </a:spcAft>
            </a:pPr>
            <a:r>
              <a:rPr lang="ar-SA" sz="6400" dirty="0" smtClean="0">
                <a:solidFill>
                  <a:srgbClr val="339933"/>
                </a:solidFill>
                <a:latin typeface="Times New Roman"/>
                <a:ea typeface="Times New Roman"/>
              </a:rPr>
              <a:t>يا </a:t>
            </a:r>
            <a:r>
              <a:rPr lang="ar-SA" sz="6400" dirty="0">
                <a:solidFill>
                  <a:srgbClr val="339933"/>
                </a:solidFill>
                <a:latin typeface="Times New Roman"/>
                <a:ea typeface="Times New Roman"/>
              </a:rPr>
              <a:t>سامعاً ساعدني</a:t>
            </a:r>
            <a:endParaRPr lang="en-US" sz="6400" dirty="0">
              <a:latin typeface="Times New Roman"/>
              <a:ea typeface="Times New Roman"/>
            </a:endParaRPr>
          </a:p>
          <a:p>
            <a:pPr marL="0" marR="95250" indent="0" algn="just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IQ" sz="6400" dirty="0" smtClean="0">
                <a:solidFill>
                  <a:srgbClr val="3366CC"/>
                </a:solidFill>
                <a:latin typeface="Times New Roman"/>
                <a:ea typeface="Times New Roman"/>
              </a:rPr>
              <a:t>    </a:t>
            </a:r>
            <a:r>
              <a:rPr lang="ar-SA" sz="6400" dirty="0" smtClean="0">
                <a:solidFill>
                  <a:srgbClr val="3366CC"/>
                </a:solidFill>
                <a:latin typeface="Times New Roman"/>
                <a:ea typeface="Times New Roman"/>
              </a:rPr>
              <a:t>يا</a:t>
            </a:r>
            <a:r>
              <a:rPr lang="ar-SA" sz="6400" b="1" dirty="0">
                <a:solidFill>
                  <a:srgbClr val="000000"/>
                </a:solidFill>
                <a:latin typeface="Times New Roman"/>
                <a:ea typeface="Times New Roman"/>
                <a:cs typeface="Simplified Arabic"/>
              </a:rPr>
              <a:t>        : حرف نداء مبني على السكون .</a:t>
            </a:r>
            <a:endParaRPr lang="en-US" sz="6400" dirty="0">
              <a:latin typeface="Times New Roman"/>
              <a:ea typeface="Times New Roman"/>
            </a:endParaRPr>
          </a:p>
          <a:p>
            <a:pPr marL="0" marR="95250" indent="0" algn="just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IQ" sz="6400" dirty="0" smtClean="0">
                <a:solidFill>
                  <a:srgbClr val="3366CC"/>
                </a:solidFill>
                <a:latin typeface="Times New Roman"/>
                <a:ea typeface="Times New Roman"/>
              </a:rPr>
              <a:t>    </a:t>
            </a:r>
            <a:r>
              <a:rPr lang="ar-SA" sz="6400" dirty="0" smtClean="0">
                <a:solidFill>
                  <a:srgbClr val="3366CC"/>
                </a:solidFill>
                <a:latin typeface="Times New Roman"/>
                <a:ea typeface="Times New Roman"/>
              </a:rPr>
              <a:t>سامعاً</a:t>
            </a:r>
            <a:r>
              <a:rPr lang="ar-SA" sz="6400" b="1" dirty="0">
                <a:solidFill>
                  <a:srgbClr val="000000"/>
                </a:solidFill>
                <a:latin typeface="Times New Roman"/>
                <a:ea typeface="Times New Roman"/>
                <a:cs typeface="Simplified Arabic"/>
              </a:rPr>
              <a:t> : منادى منصوب علامته تنوين الفتح، لأنه نكرة غير مقصودة.</a:t>
            </a:r>
            <a:endParaRPr lang="en-US" sz="6400" dirty="0">
              <a:latin typeface="Times New Roman"/>
              <a:ea typeface="Times New Roman"/>
            </a:endParaRPr>
          </a:p>
          <a:p>
            <a:pPr marL="0" marR="95250" indent="0" algn="just" rtl="1">
              <a:spcBef>
                <a:spcPts val="0"/>
              </a:spcBef>
              <a:spcAft>
                <a:spcPts val="0"/>
              </a:spcAft>
              <a:buNone/>
            </a:pPr>
            <a:endParaRPr lang="en-US" sz="6400" dirty="0">
              <a:latin typeface="Times New Roman"/>
              <a:ea typeface="Times New Roman"/>
            </a:endParaRPr>
          </a:p>
          <a:p>
            <a:pPr marL="95250" marR="95250" algn="just" rtl="1">
              <a:spcBef>
                <a:spcPts val="0"/>
              </a:spcBef>
              <a:spcAft>
                <a:spcPts val="0"/>
              </a:spcAft>
            </a:pPr>
            <a:r>
              <a:rPr lang="ar-SA" sz="6400" dirty="0">
                <a:solidFill>
                  <a:srgbClr val="339933"/>
                </a:solidFill>
                <a:latin typeface="Times New Roman"/>
                <a:ea typeface="Times New Roman"/>
              </a:rPr>
              <a:t>يا عبدَ الرحمنِ</a:t>
            </a:r>
            <a:endParaRPr lang="en-US" sz="6400" dirty="0">
              <a:latin typeface="Times New Roman"/>
              <a:ea typeface="Times New Roman"/>
            </a:endParaRPr>
          </a:p>
          <a:p>
            <a:pPr marL="0" marR="95250" indent="0" algn="just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6400" dirty="0" smtClean="0">
                <a:solidFill>
                  <a:srgbClr val="3366CC"/>
                </a:solidFill>
                <a:latin typeface="Times New Roman"/>
                <a:ea typeface="Times New Roman"/>
              </a:rPr>
              <a:t>يا</a:t>
            </a:r>
            <a:r>
              <a:rPr lang="ar-SA" sz="6400" b="1" dirty="0">
                <a:solidFill>
                  <a:srgbClr val="000000"/>
                </a:solidFill>
                <a:latin typeface="Times New Roman"/>
                <a:ea typeface="Times New Roman"/>
                <a:cs typeface="Simplified Arabic"/>
              </a:rPr>
              <a:t>    </a:t>
            </a:r>
            <a:r>
              <a:rPr lang="ar-SA" sz="6400" b="1" dirty="0" smtClean="0">
                <a:solidFill>
                  <a:srgbClr val="000000"/>
                </a:solidFill>
                <a:latin typeface="Times New Roman"/>
                <a:ea typeface="Times New Roman"/>
                <a:cs typeface="Simplified Arabic"/>
              </a:rPr>
              <a:t>: </a:t>
            </a:r>
            <a:r>
              <a:rPr lang="ar-SA" sz="6400" b="1" dirty="0">
                <a:solidFill>
                  <a:srgbClr val="000000"/>
                </a:solidFill>
                <a:latin typeface="Times New Roman"/>
                <a:ea typeface="Times New Roman"/>
                <a:cs typeface="Simplified Arabic"/>
              </a:rPr>
              <a:t>حرف نداء مبني على السكون.</a:t>
            </a:r>
            <a:endParaRPr lang="en-US" sz="6400" dirty="0">
              <a:latin typeface="Times New Roman"/>
              <a:ea typeface="Times New Roman"/>
            </a:endParaRPr>
          </a:p>
          <a:p>
            <a:pPr marL="0" marR="95250" indent="0" algn="just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6400" dirty="0">
                <a:solidFill>
                  <a:srgbClr val="3366CC"/>
                </a:solidFill>
                <a:latin typeface="Times New Roman"/>
                <a:ea typeface="Times New Roman"/>
              </a:rPr>
              <a:t>عبد</a:t>
            </a:r>
            <a:r>
              <a:rPr lang="ar-SA" sz="6400" b="1" dirty="0">
                <a:solidFill>
                  <a:srgbClr val="000000"/>
                </a:solidFill>
                <a:latin typeface="Times New Roman"/>
                <a:ea typeface="Times New Roman"/>
                <a:cs typeface="Simplified Arabic"/>
              </a:rPr>
              <a:t> </a:t>
            </a:r>
            <a:r>
              <a:rPr lang="ar-SA" sz="6400" b="1" dirty="0" smtClean="0">
                <a:solidFill>
                  <a:srgbClr val="000000"/>
                </a:solidFill>
                <a:latin typeface="Times New Roman"/>
                <a:ea typeface="Times New Roman"/>
                <a:cs typeface="Simplified Arabic"/>
              </a:rPr>
              <a:t>: </a:t>
            </a:r>
            <a:r>
              <a:rPr lang="ar-SA" sz="6400" b="1" dirty="0">
                <a:solidFill>
                  <a:srgbClr val="000000"/>
                </a:solidFill>
                <a:latin typeface="Times New Roman"/>
                <a:ea typeface="Times New Roman"/>
                <a:cs typeface="Simplified Arabic"/>
              </a:rPr>
              <a:t>منادى منصوب ، علامته الفتحة </a:t>
            </a:r>
            <a:r>
              <a:rPr lang="ar-SA" sz="6400" b="1" dirty="0" smtClean="0">
                <a:solidFill>
                  <a:srgbClr val="000000"/>
                </a:solidFill>
                <a:latin typeface="Times New Roman"/>
                <a:ea typeface="Times New Roman"/>
                <a:cs typeface="Simplified Arabic"/>
              </a:rPr>
              <a:t>وهو</a:t>
            </a:r>
            <a:r>
              <a:rPr lang="ar-IQ" sz="6400" b="1" dirty="0" smtClean="0">
                <a:solidFill>
                  <a:srgbClr val="000000"/>
                </a:solidFill>
                <a:latin typeface="Times New Roman"/>
                <a:ea typeface="Times New Roman"/>
                <a:cs typeface="Simplified Arabic"/>
              </a:rPr>
              <a:t> </a:t>
            </a:r>
            <a:r>
              <a:rPr lang="ar-SA" sz="6400" b="1" dirty="0" smtClean="0">
                <a:solidFill>
                  <a:srgbClr val="000000"/>
                </a:solidFill>
                <a:latin typeface="Times New Roman"/>
                <a:ea typeface="Times New Roman"/>
                <a:cs typeface="Simplified Arabic"/>
              </a:rPr>
              <a:t>مضاف.</a:t>
            </a:r>
            <a:r>
              <a:rPr lang="ar-IQ" sz="6400" dirty="0">
                <a:latin typeface="Times New Roman"/>
                <a:ea typeface="Times New Roman"/>
              </a:rPr>
              <a:t> </a:t>
            </a:r>
            <a:r>
              <a:rPr lang="ar-IQ" sz="6400" dirty="0" smtClean="0">
                <a:latin typeface="Times New Roman"/>
                <a:ea typeface="Times New Roman"/>
              </a:rPr>
              <a:t> </a:t>
            </a:r>
            <a:r>
              <a:rPr lang="ar-SA" sz="6400" dirty="0" smtClean="0">
                <a:solidFill>
                  <a:srgbClr val="3366CC"/>
                </a:solidFill>
                <a:latin typeface="Times New Roman"/>
                <a:ea typeface="Times New Roman"/>
              </a:rPr>
              <a:t>الرحمن</a:t>
            </a:r>
            <a:r>
              <a:rPr lang="ar-SA" sz="6400" b="1" dirty="0">
                <a:solidFill>
                  <a:srgbClr val="000000"/>
                </a:solidFill>
                <a:latin typeface="Times New Roman"/>
                <a:ea typeface="Times New Roman"/>
                <a:cs typeface="Simplified Arabic"/>
              </a:rPr>
              <a:t> : مضاف إليه مجرور.</a:t>
            </a:r>
            <a:endParaRPr lang="en-US" sz="6400" dirty="0">
              <a:latin typeface="Times New Roman"/>
              <a:ea typeface="Times New Roman"/>
            </a:endParaRPr>
          </a:p>
          <a:p>
            <a:pPr marL="0" marR="95250" indent="0" algn="just" rtl="1">
              <a:spcBef>
                <a:spcPts val="0"/>
              </a:spcBef>
              <a:spcAft>
                <a:spcPts val="0"/>
              </a:spcAft>
              <a:buNone/>
            </a:pPr>
            <a:endParaRPr lang="en-US" sz="6400" dirty="0">
              <a:latin typeface="Times New Roman"/>
              <a:ea typeface="Times New Roman"/>
            </a:endParaRPr>
          </a:p>
          <a:p>
            <a:pPr marL="95250" marR="95250" algn="just" rtl="1">
              <a:spcBef>
                <a:spcPts val="0"/>
              </a:spcBef>
              <a:spcAft>
                <a:spcPts val="0"/>
              </a:spcAft>
            </a:pPr>
            <a:r>
              <a:rPr lang="ar-SA" sz="6400" dirty="0">
                <a:solidFill>
                  <a:srgbClr val="339933"/>
                </a:solidFill>
                <a:latin typeface="Times New Roman"/>
                <a:ea typeface="Times New Roman"/>
              </a:rPr>
              <a:t>يا مُتْقِناً عَمَلَهُ , وَفَقّكَ اللهُ !</a:t>
            </a:r>
            <a:endParaRPr lang="en-US" sz="6400" dirty="0">
              <a:latin typeface="Times New Roman"/>
              <a:ea typeface="Times New Roman"/>
            </a:endParaRPr>
          </a:p>
          <a:p>
            <a:pPr marL="0" marR="95250" indent="0" algn="just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IQ" sz="6400" dirty="0" smtClean="0">
                <a:solidFill>
                  <a:srgbClr val="3366CC"/>
                </a:solidFill>
                <a:latin typeface="Times New Roman"/>
                <a:ea typeface="Times New Roman"/>
              </a:rPr>
              <a:t>  </a:t>
            </a:r>
            <a:r>
              <a:rPr lang="ar-SA" sz="6400" dirty="0" smtClean="0">
                <a:solidFill>
                  <a:srgbClr val="3366CC"/>
                </a:solidFill>
                <a:latin typeface="Times New Roman"/>
                <a:ea typeface="Times New Roman"/>
              </a:rPr>
              <a:t>يا</a:t>
            </a:r>
            <a:r>
              <a:rPr lang="ar-SA" sz="6400" b="1" dirty="0">
                <a:solidFill>
                  <a:srgbClr val="000000"/>
                </a:solidFill>
                <a:latin typeface="Times New Roman"/>
                <a:ea typeface="Times New Roman"/>
                <a:cs typeface="Simplified Arabic"/>
              </a:rPr>
              <a:t>      : حرف نداء مبني على السكون.</a:t>
            </a:r>
            <a:endParaRPr lang="en-US" sz="6400" dirty="0">
              <a:latin typeface="Times New Roman"/>
              <a:ea typeface="Times New Roman"/>
            </a:endParaRPr>
          </a:p>
          <a:p>
            <a:pPr marL="0" marR="95250" indent="0" algn="just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IQ" sz="6400" dirty="0" smtClean="0">
                <a:solidFill>
                  <a:srgbClr val="3366CC"/>
                </a:solidFill>
                <a:latin typeface="Times New Roman"/>
                <a:ea typeface="Times New Roman"/>
              </a:rPr>
              <a:t>    </a:t>
            </a:r>
            <a:r>
              <a:rPr lang="ar-SA" sz="6400" dirty="0" smtClean="0">
                <a:solidFill>
                  <a:srgbClr val="3366CC"/>
                </a:solidFill>
                <a:latin typeface="Times New Roman"/>
                <a:ea typeface="Times New Roman"/>
              </a:rPr>
              <a:t>متقناً</a:t>
            </a:r>
            <a:r>
              <a:rPr lang="ar-SA" sz="6400" b="1" dirty="0">
                <a:solidFill>
                  <a:srgbClr val="000000"/>
                </a:solidFill>
                <a:latin typeface="Times New Roman"/>
                <a:ea typeface="Times New Roman"/>
                <a:cs typeface="Simplified Arabic"/>
              </a:rPr>
              <a:t> : منادى منصوب علامته تنوين الفتح ـ شبيه بالمضاف.</a:t>
            </a:r>
            <a:endParaRPr lang="en-US" sz="6400" dirty="0">
              <a:latin typeface="Times New Roman"/>
              <a:ea typeface="Times New Roman"/>
            </a:endParaRPr>
          </a:p>
          <a:p>
            <a:pPr marL="0" marR="95250" indent="0" algn="just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IQ" sz="6400" dirty="0" smtClean="0">
                <a:solidFill>
                  <a:srgbClr val="3366CC"/>
                </a:solidFill>
                <a:latin typeface="Times New Roman"/>
                <a:ea typeface="Times New Roman"/>
              </a:rPr>
              <a:t>    </a:t>
            </a:r>
            <a:r>
              <a:rPr lang="ar-SA" sz="6400" dirty="0" smtClean="0">
                <a:solidFill>
                  <a:srgbClr val="3366CC"/>
                </a:solidFill>
                <a:latin typeface="Times New Roman"/>
                <a:ea typeface="Times New Roman"/>
              </a:rPr>
              <a:t>عمل</a:t>
            </a:r>
            <a:r>
              <a:rPr lang="ar-SA" sz="6400" b="1" dirty="0">
                <a:solidFill>
                  <a:srgbClr val="000000"/>
                </a:solidFill>
                <a:latin typeface="Times New Roman"/>
                <a:ea typeface="Times New Roman"/>
                <a:cs typeface="Simplified Arabic"/>
              </a:rPr>
              <a:t> : مفعول به منصوب ، لاسم الفاعل ( متقن ) , وهو مضاف</a:t>
            </a:r>
            <a:r>
              <a:rPr lang="ar-SA" sz="6400" b="1" dirty="0" smtClean="0">
                <a:solidFill>
                  <a:srgbClr val="000000"/>
                </a:solidFill>
                <a:latin typeface="Times New Roman"/>
                <a:ea typeface="Times New Roman"/>
                <a:cs typeface="Simplified Arabic"/>
              </a:rPr>
              <a:t>.</a:t>
            </a:r>
            <a:r>
              <a:rPr lang="ar-IQ" sz="6400" b="1" dirty="0" smtClean="0">
                <a:solidFill>
                  <a:srgbClr val="000000"/>
                </a:solidFill>
                <a:latin typeface="Times New Roman"/>
                <a:ea typeface="Times New Roman"/>
                <a:cs typeface="Simplified Arabic"/>
              </a:rPr>
              <a:t> والهاء ضمير متصل في محل جر مضاف اليه.</a:t>
            </a:r>
            <a:endParaRPr lang="en-US" sz="6400" dirty="0">
              <a:latin typeface="Times New Roman"/>
              <a:ea typeface="Times New Roman"/>
            </a:endParaRPr>
          </a:p>
          <a:p>
            <a:pPr marL="0" marR="95250" indent="0" algn="just" rtl="1">
              <a:spcBef>
                <a:spcPts val="0"/>
              </a:spcBef>
              <a:spcAft>
                <a:spcPts val="0"/>
              </a:spcAft>
              <a:buNone/>
            </a:pPr>
            <a:endParaRPr lang="en-US" sz="6400" dirty="0">
              <a:latin typeface="Times New Roman"/>
              <a:ea typeface="Times New Roman"/>
            </a:endParaRPr>
          </a:p>
          <a:p>
            <a:pPr marL="95250" marR="95250" algn="just" rtl="1">
              <a:spcBef>
                <a:spcPts val="0"/>
              </a:spcBef>
              <a:spcAft>
                <a:spcPts val="0"/>
              </a:spcAft>
            </a:pPr>
            <a:r>
              <a:rPr lang="ar-SA" sz="6400" dirty="0">
                <a:solidFill>
                  <a:srgbClr val="339933"/>
                </a:solidFill>
                <a:latin typeface="Times New Roman"/>
                <a:ea typeface="Times New Roman"/>
              </a:rPr>
              <a:t>يا ابن الكرامِ لا تَتَسرَّعْ</a:t>
            </a:r>
            <a:endParaRPr lang="en-US" sz="6400" dirty="0">
              <a:latin typeface="Times New Roman"/>
              <a:ea typeface="Times New Roman"/>
            </a:endParaRPr>
          </a:p>
          <a:p>
            <a:pPr marL="0" marR="95250" indent="0" algn="just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IQ" sz="6400" dirty="0" smtClean="0">
                <a:solidFill>
                  <a:srgbClr val="3366CC"/>
                </a:solidFill>
                <a:latin typeface="Times New Roman"/>
                <a:ea typeface="Times New Roman"/>
              </a:rPr>
              <a:t>   </a:t>
            </a:r>
            <a:r>
              <a:rPr lang="ar-SA" sz="6400" dirty="0" smtClean="0">
                <a:solidFill>
                  <a:srgbClr val="3366CC"/>
                </a:solidFill>
                <a:latin typeface="Times New Roman"/>
                <a:ea typeface="Times New Roman"/>
              </a:rPr>
              <a:t>يا</a:t>
            </a:r>
            <a:r>
              <a:rPr lang="ar-SA" sz="6400" b="1" dirty="0">
                <a:solidFill>
                  <a:srgbClr val="000000"/>
                </a:solidFill>
                <a:latin typeface="Times New Roman"/>
                <a:ea typeface="Times New Roman"/>
                <a:cs typeface="Simplified Arabic"/>
              </a:rPr>
              <a:t>    : حرف نداء مبني على السكون.</a:t>
            </a:r>
            <a:endParaRPr lang="en-US" sz="6400" dirty="0">
              <a:latin typeface="Times New Roman"/>
              <a:ea typeface="Times New Roman"/>
            </a:endParaRPr>
          </a:p>
          <a:p>
            <a:pPr marL="0" marR="95250" indent="0" algn="just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IQ" sz="6400" dirty="0" smtClean="0">
                <a:solidFill>
                  <a:srgbClr val="3366CC"/>
                </a:solidFill>
                <a:latin typeface="Times New Roman"/>
                <a:ea typeface="Times New Roman"/>
              </a:rPr>
              <a:t>   </a:t>
            </a:r>
            <a:r>
              <a:rPr lang="ar-SA" sz="6400" dirty="0" smtClean="0">
                <a:solidFill>
                  <a:srgbClr val="3366CC"/>
                </a:solidFill>
                <a:latin typeface="Times New Roman"/>
                <a:ea typeface="Times New Roman"/>
              </a:rPr>
              <a:t>ابن</a:t>
            </a:r>
            <a:r>
              <a:rPr lang="ar-SA" sz="6400" b="1" dirty="0">
                <a:solidFill>
                  <a:srgbClr val="000000"/>
                </a:solidFill>
                <a:latin typeface="Times New Roman"/>
                <a:ea typeface="Times New Roman"/>
                <a:cs typeface="Simplified Arabic"/>
              </a:rPr>
              <a:t> : منادى منصوب ، علامته الفتحة ، وهو مضاف</a:t>
            </a:r>
            <a:r>
              <a:rPr lang="ar-SA" sz="6400" b="1" dirty="0" smtClean="0">
                <a:solidFill>
                  <a:srgbClr val="000000"/>
                </a:solidFill>
                <a:latin typeface="Times New Roman"/>
                <a:ea typeface="Times New Roman"/>
                <a:cs typeface="Simplified Arabic"/>
              </a:rPr>
              <a:t>.</a:t>
            </a:r>
            <a:r>
              <a:rPr lang="ar-IQ" sz="6400" b="1" dirty="0" smtClean="0">
                <a:solidFill>
                  <a:srgbClr val="000000"/>
                </a:solidFill>
                <a:latin typeface="Times New Roman"/>
                <a:ea typeface="Times New Roman"/>
                <a:cs typeface="Simplified Arabic"/>
              </a:rPr>
              <a:t> والكرام مضاف اليه مجرور</a:t>
            </a:r>
            <a:endParaRPr lang="en-US" sz="6400" dirty="0">
              <a:latin typeface="Times New Roman"/>
              <a:ea typeface="Times New Roman"/>
            </a:endParaRPr>
          </a:p>
          <a:p>
            <a:pPr marL="0" marR="95250" indent="0" algn="just" rtl="1">
              <a:spcBef>
                <a:spcPts val="0"/>
              </a:spcBef>
              <a:spcAft>
                <a:spcPts val="0"/>
              </a:spcAft>
              <a:buNone/>
            </a:pPr>
            <a:endParaRPr lang="en-US" sz="6400" dirty="0">
              <a:latin typeface="Times New Roman"/>
              <a:ea typeface="Times New Roman"/>
            </a:endParaRPr>
          </a:p>
          <a:p>
            <a:pPr marL="95250" marR="95250" algn="just" rtl="1">
              <a:spcBef>
                <a:spcPts val="0"/>
              </a:spcBef>
              <a:spcAft>
                <a:spcPts val="0"/>
              </a:spcAft>
            </a:pPr>
            <a:r>
              <a:rPr lang="ar-SA" sz="6400" dirty="0">
                <a:solidFill>
                  <a:srgbClr val="339933"/>
                </a:solidFill>
                <a:latin typeface="Times New Roman"/>
                <a:ea typeface="Times New Roman"/>
              </a:rPr>
              <a:t>يا حَسَناً خُلُقُهُ تَقَدّمْ !</a:t>
            </a:r>
            <a:endParaRPr lang="en-US" sz="6400" dirty="0">
              <a:latin typeface="Times New Roman"/>
              <a:ea typeface="Times New Roman"/>
            </a:endParaRPr>
          </a:p>
          <a:p>
            <a:pPr marL="0" marR="95250" indent="0" algn="just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IQ" sz="6400" dirty="0" smtClean="0">
                <a:solidFill>
                  <a:srgbClr val="3366CC"/>
                </a:solidFill>
                <a:latin typeface="Times New Roman"/>
                <a:ea typeface="Times New Roman"/>
              </a:rPr>
              <a:t>   </a:t>
            </a:r>
            <a:r>
              <a:rPr lang="ar-SA" sz="6400" dirty="0" smtClean="0">
                <a:solidFill>
                  <a:srgbClr val="3366CC"/>
                </a:solidFill>
                <a:latin typeface="Times New Roman"/>
                <a:ea typeface="Times New Roman"/>
              </a:rPr>
              <a:t>يا</a:t>
            </a:r>
            <a:r>
              <a:rPr lang="ar-SA" sz="6400" b="1" dirty="0">
                <a:solidFill>
                  <a:srgbClr val="000000"/>
                </a:solidFill>
                <a:latin typeface="Times New Roman"/>
                <a:ea typeface="Times New Roman"/>
                <a:cs typeface="Simplified Arabic"/>
              </a:rPr>
              <a:t>       : حرف نداء مبني على السكون.</a:t>
            </a:r>
            <a:endParaRPr lang="en-US" sz="6400" dirty="0">
              <a:latin typeface="Times New Roman"/>
              <a:ea typeface="Times New Roman"/>
            </a:endParaRPr>
          </a:p>
          <a:p>
            <a:pPr marL="0" marR="95250" indent="0" algn="just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IQ" sz="6400" dirty="0" smtClean="0">
                <a:solidFill>
                  <a:srgbClr val="3366CC"/>
                </a:solidFill>
                <a:latin typeface="Times New Roman"/>
                <a:ea typeface="Times New Roman"/>
              </a:rPr>
              <a:t>  </a:t>
            </a:r>
            <a:r>
              <a:rPr lang="ar-SA" sz="6400" dirty="0" smtClean="0">
                <a:solidFill>
                  <a:srgbClr val="3366CC"/>
                </a:solidFill>
                <a:latin typeface="Times New Roman"/>
                <a:ea typeface="Times New Roman"/>
              </a:rPr>
              <a:t>حسناً</a:t>
            </a:r>
            <a:r>
              <a:rPr lang="ar-SA" sz="6400" b="1" dirty="0">
                <a:solidFill>
                  <a:srgbClr val="000000"/>
                </a:solidFill>
                <a:latin typeface="Times New Roman"/>
                <a:ea typeface="Times New Roman"/>
                <a:cs typeface="Simplified Arabic"/>
              </a:rPr>
              <a:t> : منادى منصوب وعلامة نصبه تنوين الفتح لأنه شبيه بالمضاف.</a:t>
            </a:r>
            <a:endParaRPr lang="en-US" sz="6400" dirty="0">
              <a:latin typeface="Times New Roman"/>
              <a:ea typeface="Times New Roman"/>
            </a:endParaRPr>
          </a:p>
          <a:p>
            <a:pPr marL="0" marR="95250" indent="0" algn="just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IQ" sz="6400" dirty="0" smtClean="0">
                <a:solidFill>
                  <a:srgbClr val="3366CC"/>
                </a:solidFill>
                <a:latin typeface="Times New Roman"/>
                <a:ea typeface="Times New Roman"/>
              </a:rPr>
              <a:t>   </a:t>
            </a:r>
            <a:r>
              <a:rPr lang="ar-SA" sz="6400" dirty="0" smtClean="0">
                <a:solidFill>
                  <a:srgbClr val="3366CC"/>
                </a:solidFill>
                <a:latin typeface="Times New Roman"/>
                <a:ea typeface="Times New Roman"/>
              </a:rPr>
              <a:t>خلق</a:t>
            </a:r>
            <a:r>
              <a:rPr lang="ar-SA" sz="6400" b="1" dirty="0">
                <a:solidFill>
                  <a:srgbClr val="000000"/>
                </a:solidFill>
                <a:latin typeface="Times New Roman"/>
                <a:ea typeface="Times New Roman"/>
                <a:cs typeface="Simplified Arabic"/>
              </a:rPr>
              <a:t>   : فاعل مرفوع ـ للصفة المشبهة ( حسناً ) علامته الضمة</a:t>
            </a:r>
            <a:r>
              <a:rPr lang="ar-SA" sz="6400" b="1" dirty="0" smtClean="0">
                <a:solidFill>
                  <a:srgbClr val="000000"/>
                </a:solidFill>
                <a:latin typeface="Times New Roman"/>
                <a:ea typeface="Times New Roman"/>
                <a:cs typeface="Simplified Arabic"/>
              </a:rPr>
              <a:t>.</a:t>
            </a:r>
            <a:endParaRPr lang="ar-IQ" sz="6400" b="1" dirty="0" smtClean="0">
              <a:solidFill>
                <a:srgbClr val="000000"/>
              </a:solidFill>
              <a:latin typeface="Times New Roman"/>
              <a:ea typeface="Times New Roman"/>
              <a:cs typeface="Simplified Arabic"/>
            </a:endParaRPr>
          </a:p>
          <a:p>
            <a:pPr marL="0" marR="95250" indent="0" algn="just" rtl="1">
              <a:spcBef>
                <a:spcPts val="0"/>
              </a:spcBef>
              <a:spcAft>
                <a:spcPts val="0"/>
              </a:spcAft>
              <a:buNone/>
            </a:pPr>
            <a:endParaRPr lang="en-US" sz="6400" dirty="0">
              <a:latin typeface="Times New Roman"/>
              <a:ea typeface="Times New Roman"/>
            </a:endParaRPr>
          </a:p>
          <a:p>
            <a:pPr marL="95250" marR="95250" algn="just" rtl="1">
              <a:spcBef>
                <a:spcPts val="0"/>
              </a:spcBef>
              <a:spcAft>
                <a:spcPts val="0"/>
              </a:spcAft>
            </a:pPr>
            <a:r>
              <a:rPr lang="ar-SA" sz="6400" dirty="0" smtClean="0">
                <a:solidFill>
                  <a:srgbClr val="339933"/>
                </a:solidFill>
                <a:latin typeface="Times New Roman"/>
                <a:ea typeface="Times New Roman"/>
              </a:rPr>
              <a:t>يا </a:t>
            </a:r>
            <a:r>
              <a:rPr lang="ar-SA" sz="6400" dirty="0">
                <a:solidFill>
                  <a:srgbClr val="339933"/>
                </a:solidFill>
                <a:latin typeface="Times New Roman"/>
                <a:ea typeface="Times New Roman"/>
              </a:rPr>
              <a:t>هذا الرّجُلُ</a:t>
            </a:r>
            <a:endParaRPr lang="en-US" sz="6400" dirty="0">
              <a:latin typeface="Times New Roman"/>
              <a:ea typeface="Times New Roman"/>
            </a:endParaRPr>
          </a:p>
          <a:p>
            <a:pPr marL="0" marR="95250" indent="0" algn="just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IQ" sz="6400" dirty="0" smtClean="0">
                <a:solidFill>
                  <a:srgbClr val="3366CC"/>
                </a:solidFill>
                <a:latin typeface="Times New Roman"/>
                <a:ea typeface="Times New Roman"/>
              </a:rPr>
              <a:t>   </a:t>
            </a:r>
            <a:r>
              <a:rPr lang="ar-SA" sz="6400" dirty="0" smtClean="0">
                <a:solidFill>
                  <a:srgbClr val="3366CC"/>
                </a:solidFill>
                <a:latin typeface="Times New Roman"/>
                <a:ea typeface="Times New Roman"/>
              </a:rPr>
              <a:t>يا</a:t>
            </a:r>
            <a:r>
              <a:rPr lang="ar-SA" sz="6400" b="1" dirty="0">
                <a:solidFill>
                  <a:srgbClr val="000000"/>
                </a:solidFill>
                <a:latin typeface="Times New Roman"/>
                <a:ea typeface="Times New Roman"/>
                <a:cs typeface="Simplified Arabic"/>
              </a:rPr>
              <a:t>       : حرف نداء مبني على السكون.</a:t>
            </a:r>
            <a:endParaRPr lang="en-US" sz="6400" dirty="0">
              <a:latin typeface="Times New Roman"/>
              <a:ea typeface="Times New Roman"/>
            </a:endParaRPr>
          </a:p>
          <a:p>
            <a:pPr marL="0" marR="95250" indent="0" algn="just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IQ" sz="6400" dirty="0" smtClean="0">
                <a:solidFill>
                  <a:srgbClr val="3366CC"/>
                </a:solidFill>
                <a:latin typeface="Times New Roman"/>
                <a:ea typeface="Times New Roman"/>
              </a:rPr>
              <a:t>   </a:t>
            </a:r>
            <a:r>
              <a:rPr lang="ar-SA" sz="6400" dirty="0" smtClean="0">
                <a:solidFill>
                  <a:srgbClr val="3366CC"/>
                </a:solidFill>
                <a:latin typeface="Times New Roman"/>
                <a:ea typeface="Times New Roman"/>
              </a:rPr>
              <a:t>هذا</a:t>
            </a:r>
            <a:r>
              <a:rPr lang="ar-SA" sz="6400" b="1" dirty="0">
                <a:solidFill>
                  <a:srgbClr val="000000"/>
                </a:solidFill>
                <a:latin typeface="Times New Roman"/>
                <a:ea typeface="Times New Roman"/>
                <a:cs typeface="Simplified Arabic"/>
              </a:rPr>
              <a:t>  </a:t>
            </a:r>
            <a:r>
              <a:rPr lang="ar-SA" sz="6400" b="1" dirty="0" smtClean="0">
                <a:solidFill>
                  <a:srgbClr val="000000"/>
                </a:solidFill>
                <a:latin typeface="Times New Roman"/>
                <a:ea typeface="Times New Roman"/>
                <a:cs typeface="Simplified Arabic"/>
              </a:rPr>
              <a:t> </a:t>
            </a:r>
            <a:r>
              <a:rPr lang="ar-SA" sz="6400" b="1" dirty="0">
                <a:solidFill>
                  <a:srgbClr val="000000"/>
                </a:solidFill>
                <a:latin typeface="Times New Roman"/>
                <a:ea typeface="Times New Roman"/>
                <a:cs typeface="Simplified Arabic"/>
              </a:rPr>
              <a:t>: منادى مبني على ضم مقدر ( لأنه ملحق بالعلم ) منع من ظهوره حركة البناء الأصلية وهي السكون.</a:t>
            </a:r>
            <a:endParaRPr lang="en-US" sz="6400" dirty="0">
              <a:latin typeface="Times New Roman"/>
              <a:ea typeface="Times New Roman"/>
            </a:endParaRPr>
          </a:p>
          <a:p>
            <a:pPr marL="0" marR="95250" indent="0" algn="just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IQ" sz="6400" dirty="0" smtClean="0">
                <a:solidFill>
                  <a:srgbClr val="3366CC"/>
                </a:solidFill>
                <a:latin typeface="Times New Roman"/>
                <a:ea typeface="Times New Roman"/>
              </a:rPr>
              <a:t>    </a:t>
            </a:r>
            <a:r>
              <a:rPr lang="ar-SA" sz="6400" dirty="0" smtClean="0">
                <a:solidFill>
                  <a:srgbClr val="3366CC"/>
                </a:solidFill>
                <a:latin typeface="Times New Roman"/>
                <a:ea typeface="Times New Roman"/>
              </a:rPr>
              <a:t>الرجل</a:t>
            </a:r>
            <a:r>
              <a:rPr lang="ar-SA" sz="6400" b="1" dirty="0">
                <a:solidFill>
                  <a:srgbClr val="000000"/>
                </a:solidFill>
                <a:latin typeface="Times New Roman"/>
                <a:ea typeface="Times New Roman"/>
                <a:cs typeface="Simplified Arabic"/>
              </a:rPr>
              <a:t> : بدل من اسم الإشارة مرفوع.</a:t>
            </a:r>
            <a:endParaRPr lang="en-US" sz="64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84293225"/>
      </p:ext>
    </p:extLst>
  </p:cSld>
  <p:clrMapOvr>
    <a:masterClrMapping/>
  </p:clrMapOvr>
  <p:transition spd="slow">
    <p:wheel spokes="1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39552" y="980728"/>
            <a:ext cx="7992888" cy="5256584"/>
          </a:xfrm>
        </p:spPr>
        <p:txBody>
          <a:bodyPr>
            <a:normAutofit fontScale="25000" lnSpcReduction="20000"/>
          </a:bodyPr>
          <a:lstStyle/>
          <a:p>
            <a:pPr marL="95250" marR="95250" algn="just" rtl="1">
              <a:spcBef>
                <a:spcPts val="0"/>
              </a:spcBef>
              <a:spcAft>
                <a:spcPts val="0"/>
              </a:spcAft>
            </a:pPr>
            <a:r>
              <a:rPr lang="ar-SA" sz="7200" dirty="0">
                <a:solidFill>
                  <a:srgbClr val="339933"/>
                </a:solidFill>
                <a:latin typeface="Times New Roman"/>
                <a:ea typeface="Times New Roman"/>
              </a:rPr>
              <a:t>يا مَن قامَ بالعملِ تقدَّم.</a:t>
            </a:r>
            <a:endParaRPr lang="en-US" sz="7200" dirty="0">
              <a:latin typeface="Times New Roman"/>
              <a:ea typeface="Times New Roman"/>
            </a:endParaRPr>
          </a:p>
          <a:p>
            <a:pPr marL="95250" marR="95250" algn="just" rtl="1">
              <a:spcBef>
                <a:spcPts val="0"/>
              </a:spcBef>
              <a:spcAft>
                <a:spcPts val="0"/>
              </a:spcAft>
            </a:pPr>
            <a:r>
              <a:rPr lang="ar-SA" sz="7200" dirty="0">
                <a:solidFill>
                  <a:srgbClr val="3366CC"/>
                </a:solidFill>
                <a:latin typeface="Times New Roman"/>
                <a:ea typeface="Times New Roman"/>
              </a:rPr>
              <a:t>يا</a:t>
            </a:r>
            <a:r>
              <a:rPr lang="ar-SA" sz="7200" b="1" dirty="0">
                <a:solidFill>
                  <a:srgbClr val="000000"/>
                </a:solidFill>
                <a:latin typeface="Times New Roman"/>
                <a:ea typeface="Times New Roman"/>
                <a:cs typeface="Simplified Arabic"/>
              </a:rPr>
              <a:t>    : حرف نداء مبني على السكون لا محل له من الإعراب.</a:t>
            </a:r>
            <a:endParaRPr lang="en-US" sz="7200" dirty="0">
              <a:latin typeface="Times New Roman"/>
              <a:ea typeface="Times New Roman"/>
            </a:endParaRPr>
          </a:p>
          <a:p>
            <a:pPr marL="95250" marR="95250" algn="just" rtl="1">
              <a:spcBef>
                <a:spcPts val="0"/>
              </a:spcBef>
              <a:spcAft>
                <a:spcPts val="0"/>
              </a:spcAft>
            </a:pPr>
            <a:r>
              <a:rPr lang="ar-SA" sz="7200" dirty="0">
                <a:solidFill>
                  <a:srgbClr val="3366CC"/>
                </a:solidFill>
                <a:latin typeface="Times New Roman"/>
                <a:ea typeface="Times New Roman"/>
              </a:rPr>
              <a:t>من</a:t>
            </a:r>
            <a:r>
              <a:rPr lang="ar-SA" sz="7200" b="1" dirty="0">
                <a:solidFill>
                  <a:srgbClr val="000000"/>
                </a:solidFill>
                <a:latin typeface="Times New Roman"/>
                <a:ea typeface="Times New Roman"/>
                <a:cs typeface="Simplified Arabic"/>
              </a:rPr>
              <a:t> : اسم </a:t>
            </a:r>
            <a:r>
              <a:rPr lang="ar-SA" sz="7200" b="1" dirty="0" smtClean="0">
                <a:solidFill>
                  <a:srgbClr val="000000"/>
                </a:solidFill>
                <a:latin typeface="Times New Roman"/>
                <a:ea typeface="Times New Roman"/>
                <a:cs typeface="Simplified Arabic"/>
              </a:rPr>
              <a:t>موصول</a:t>
            </a:r>
            <a:r>
              <a:rPr lang="ar-IQ" sz="7200" b="1" dirty="0" smtClean="0">
                <a:solidFill>
                  <a:srgbClr val="000000"/>
                </a:solidFill>
                <a:latin typeface="Times New Roman"/>
                <a:ea typeface="Times New Roman"/>
                <a:cs typeface="Simplified Arabic"/>
              </a:rPr>
              <a:t> خال من أل وقد اشتهر بصلته،</a:t>
            </a:r>
            <a:r>
              <a:rPr lang="ar-SA" sz="7200" b="1" dirty="0" smtClean="0">
                <a:solidFill>
                  <a:srgbClr val="000000"/>
                </a:solidFill>
                <a:latin typeface="Times New Roman"/>
                <a:ea typeface="Times New Roman"/>
                <a:cs typeface="Simplified Arabic"/>
              </a:rPr>
              <a:t> وه</a:t>
            </a:r>
            <a:r>
              <a:rPr lang="ar-IQ" sz="7200" b="1" dirty="0" smtClean="0">
                <a:solidFill>
                  <a:srgbClr val="000000"/>
                </a:solidFill>
                <a:latin typeface="Times New Roman"/>
                <a:ea typeface="Times New Roman"/>
                <a:cs typeface="Simplified Arabic"/>
              </a:rPr>
              <a:t>و</a:t>
            </a:r>
            <a:r>
              <a:rPr lang="ar-SA" sz="7200" b="1" dirty="0" smtClean="0">
                <a:solidFill>
                  <a:srgbClr val="000000"/>
                </a:solidFill>
                <a:latin typeface="Times New Roman"/>
                <a:ea typeface="Times New Roman"/>
                <a:cs typeface="Simplified Arabic"/>
              </a:rPr>
              <a:t> </a:t>
            </a:r>
            <a:r>
              <a:rPr lang="ar-SA" sz="7200" b="1" dirty="0">
                <a:solidFill>
                  <a:srgbClr val="000000"/>
                </a:solidFill>
                <a:latin typeface="Times New Roman"/>
                <a:ea typeface="Times New Roman"/>
                <a:cs typeface="Simplified Arabic"/>
              </a:rPr>
              <a:t>منادى مبني على ضم مقدر </a:t>
            </a:r>
            <a:r>
              <a:rPr lang="ar-SA" sz="7200" b="1" dirty="0" smtClean="0">
                <a:solidFill>
                  <a:srgbClr val="000000"/>
                </a:solidFill>
                <a:latin typeface="Times New Roman"/>
                <a:ea typeface="Times New Roman"/>
                <a:cs typeface="Simplified Arabic"/>
              </a:rPr>
              <a:t>منع </a:t>
            </a:r>
            <a:r>
              <a:rPr lang="ar-SA" sz="7200" b="1" dirty="0">
                <a:solidFill>
                  <a:srgbClr val="000000"/>
                </a:solidFill>
                <a:latin typeface="Times New Roman"/>
                <a:ea typeface="Times New Roman"/>
                <a:cs typeface="Simplified Arabic"/>
              </a:rPr>
              <a:t>من ظهور الضمة حركة البناء الأصلية </a:t>
            </a:r>
            <a:r>
              <a:rPr lang="ar-SA" sz="7200" b="1" dirty="0" smtClean="0">
                <a:solidFill>
                  <a:srgbClr val="000000"/>
                </a:solidFill>
                <a:latin typeface="Times New Roman"/>
                <a:ea typeface="Times New Roman"/>
                <a:cs typeface="Simplified Arabic"/>
              </a:rPr>
              <a:t>وه</a:t>
            </a:r>
            <a:r>
              <a:rPr lang="ar-IQ" sz="7200" b="1" dirty="0" smtClean="0">
                <a:solidFill>
                  <a:srgbClr val="000000"/>
                </a:solidFill>
                <a:latin typeface="Times New Roman"/>
                <a:ea typeface="Times New Roman"/>
                <a:cs typeface="Simplified Arabic"/>
              </a:rPr>
              <a:t>ي</a:t>
            </a:r>
            <a:r>
              <a:rPr lang="ar-SA" sz="7200" b="1" dirty="0" smtClean="0">
                <a:solidFill>
                  <a:srgbClr val="000000"/>
                </a:solidFill>
                <a:latin typeface="Times New Roman"/>
                <a:ea typeface="Times New Roman"/>
                <a:cs typeface="Simplified Arabic"/>
              </a:rPr>
              <a:t> </a:t>
            </a:r>
            <a:r>
              <a:rPr lang="ar-SA" sz="7200" b="1" dirty="0">
                <a:solidFill>
                  <a:srgbClr val="000000"/>
                </a:solidFill>
                <a:latin typeface="Times New Roman"/>
                <a:ea typeface="Times New Roman"/>
                <a:cs typeface="Simplified Arabic"/>
              </a:rPr>
              <a:t>السكون وهو في محل نصب.</a:t>
            </a:r>
            <a:endParaRPr lang="en-US" sz="7200" dirty="0">
              <a:latin typeface="Times New Roman"/>
              <a:ea typeface="Times New Roman"/>
            </a:endParaRPr>
          </a:p>
          <a:p>
            <a:pPr marL="95250" marR="95250" algn="just" rtl="1">
              <a:spcBef>
                <a:spcPts val="0"/>
              </a:spcBef>
              <a:spcAft>
                <a:spcPts val="0"/>
              </a:spcAft>
            </a:pPr>
            <a:r>
              <a:rPr lang="ar-SA" sz="7200" dirty="0">
                <a:solidFill>
                  <a:srgbClr val="000000"/>
                </a:solidFill>
                <a:latin typeface="Times New Roman"/>
                <a:ea typeface="Times New Roman"/>
              </a:rPr>
              <a:t> </a:t>
            </a:r>
            <a:endParaRPr lang="en-US" sz="7200" dirty="0">
              <a:latin typeface="Times New Roman"/>
              <a:ea typeface="Times New Roman"/>
            </a:endParaRPr>
          </a:p>
          <a:p>
            <a:pPr marL="95250" marR="95250" algn="just" rtl="1">
              <a:spcBef>
                <a:spcPts val="0"/>
              </a:spcBef>
              <a:spcAft>
                <a:spcPts val="0"/>
              </a:spcAft>
            </a:pPr>
            <a:r>
              <a:rPr lang="ar-SA" sz="7200" dirty="0">
                <a:solidFill>
                  <a:srgbClr val="339933"/>
                </a:solidFill>
                <a:latin typeface="Times New Roman"/>
                <a:ea typeface="Times New Roman"/>
              </a:rPr>
              <a:t>وقوله تعالى : " يا عبادي لا خوفٌ عليكم " </a:t>
            </a:r>
            <a:endParaRPr lang="en-US" sz="7200" dirty="0">
              <a:latin typeface="Times New Roman"/>
              <a:ea typeface="Times New Roman"/>
            </a:endParaRPr>
          </a:p>
          <a:p>
            <a:pPr marL="95250" marR="95250" algn="just" rtl="1">
              <a:spcBef>
                <a:spcPts val="0"/>
              </a:spcBef>
              <a:spcAft>
                <a:spcPts val="0"/>
              </a:spcAft>
            </a:pPr>
            <a:r>
              <a:rPr lang="ar-SA" sz="7200" dirty="0">
                <a:solidFill>
                  <a:srgbClr val="3366CC"/>
                </a:solidFill>
                <a:latin typeface="Times New Roman"/>
                <a:ea typeface="Times New Roman"/>
              </a:rPr>
              <a:t>عباد</a:t>
            </a:r>
            <a:r>
              <a:rPr lang="ar-SA" sz="7200" dirty="0">
                <a:solidFill>
                  <a:srgbClr val="339933"/>
                </a:solidFill>
                <a:latin typeface="Times New Roman"/>
                <a:ea typeface="Times New Roman"/>
              </a:rPr>
              <a:t> </a:t>
            </a:r>
            <a:r>
              <a:rPr lang="ar-SA" sz="7200" b="1" dirty="0">
                <a:solidFill>
                  <a:srgbClr val="111111"/>
                </a:solidFill>
                <a:latin typeface="Times New Roman"/>
                <a:ea typeface="Times New Roman"/>
                <a:cs typeface="Simplified Arabic"/>
              </a:rPr>
              <a:t>: منادى منصوب بفتحة مقدرة لأنه مضاف، وقد منع </a:t>
            </a:r>
            <a:r>
              <a:rPr lang="ar-SA" sz="7200" b="1" dirty="0" smtClean="0">
                <a:solidFill>
                  <a:srgbClr val="111111"/>
                </a:solidFill>
                <a:latin typeface="Times New Roman"/>
                <a:ea typeface="Times New Roman"/>
                <a:cs typeface="Simplified Arabic"/>
              </a:rPr>
              <a:t>ظهور</a:t>
            </a:r>
            <a:r>
              <a:rPr lang="ar-IQ" sz="7200" b="1" dirty="0" smtClean="0">
                <a:solidFill>
                  <a:srgbClr val="111111"/>
                </a:solidFill>
                <a:latin typeface="Times New Roman"/>
                <a:ea typeface="Times New Roman"/>
                <a:cs typeface="Simplified Arabic"/>
              </a:rPr>
              <a:t>ها </a:t>
            </a:r>
            <a:r>
              <a:rPr lang="ar-SA" sz="7200" b="1" dirty="0" smtClean="0">
                <a:solidFill>
                  <a:srgbClr val="111111"/>
                </a:solidFill>
                <a:latin typeface="Times New Roman"/>
                <a:ea typeface="Times New Roman"/>
                <a:cs typeface="Simplified Arabic"/>
              </a:rPr>
              <a:t> </a:t>
            </a:r>
            <a:r>
              <a:rPr lang="ar-SA" sz="7200" b="1" dirty="0" err="1">
                <a:solidFill>
                  <a:srgbClr val="111111"/>
                </a:solidFill>
                <a:latin typeface="Times New Roman"/>
                <a:ea typeface="Times New Roman"/>
                <a:cs typeface="Simplified Arabic"/>
              </a:rPr>
              <a:t>إنشغال</a:t>
            </a:r>
            <a:r>
              <a:rPr lang="ar-SA" sz="7200" b="1" dirty="0">
                <a:solidFill>
                  <a:srgbClr val="111111"/>
                </a:solidFill>
                <a:latin typeface="Times New Roman"/>
                <a:ea typeface="Times New Roman"/>
                <a:cs typeface="Simplified Arabic"/>
              </a:rPr>
              <a:t> المحل </a:t>
            </a:r>
            <a:r>
              <a:rPr lang="ar-SA" sz="7200" b="1" dirty="0" smtClean="0">
                <a:solidFill>
                  <a:srgbClr val="111111"/>
                </a:solidFill>
                <a:latin typeface="Times New Roman"/>
                <a:ea typeface="Times New Roman"/>
                <a:cs typeface="Simplified Arabic"/>
              </a:rPr>
              <a:t>ب</a:t>
            </a:r>
            <a:r>
              <a:rPr lang="ar-IQ" sz="7200" b="1" dirty="0" smtClean="0">
                <a:solidFill>
                  <a:srgbClr val="111111"/>
                </a:solidFill>
                <a:latin typeface="Times New Roman"/>
                <a:ea typeface="Times New Roman"/>
                <a:cs typeface="Simplified Arabic"/>
              </a:rPr>
              <a:t>ال</a:t>
            </a:r>
            <a:r>
              <a:rPr lang="ar-SA" sz="7200" b="1" dirty="0" smtClean="0">
                <a:solidFill>
                  <a:srgbClr val="111111"/>
                </a:solidFill>
                <a:latin typeface="Times New Roman"/>
                <a:ea typeface="Times New Roman"/>
                <a:cs typeface="Simplified Arabic"/>
              </a:rPr>
              <a:t>حركة </a:t>
            </a:r>
            <a:r>
              <a:rPr lang="ar-SA" sz="7200" b="1" dirty="0">
                <a:solidFill>
                  <a:srgbClr val="111111"/>
                </a:solidFill>
                <a:latin typeface="Times New Roman"/>
                <a:ea typeface="Times New Roman"/>
                <a:cs typeface="Simplified Arabic"/>
              </a:rPr>
              <a:t>المناسبة.</a:t>
            </a:r>
            <a:endParaRPr lang="en-US" sz="7200" dirty="0">
              <a:latin typeface="Times New Roman"/>
              <a:ea typeface="Times New Roman"/>
            </a:endParaRPr>
          </a:p>
          <a:p>
            <a:pPr marL="95250" marR="95250" algn="just" rtl="1">
              <a:spcBef>
                <a:spcPts val="0"/>
              </a:spcBef>
              <a:spcAft>
                <a:spcPts val="0"/>
              </a:spcAft>
            </a:pPr>
            <a:r>
              <a:rPr lang="ar-SA" sz="7200" dirty="0">
                <a:solidFill>
                  <a:srgbClr val="3366CC"/>
                </a:solidFill>
                <a:latin typeface="Times New Roman"/>
                <a:ea typeface="Times New Roman"/>
              </a:rPr>
              <a:t>والياء</a:t>
            </a:r>
            <a:r>
              <a:rPr lang="ar-SA" sz="7200" b="1" dirty="0">
                <a:solidFill>
                  <a:srgbClr val="111111"/>
                </a:solidFill>
                <a:latin typeface="Times New Roman"/>
                <a:ea typeface="Times New Roman"/>
                <a:cs typeface="Simplified Arabic"/>
              </a:rPr>
              <a:t>: ضمير متصل مبني على الفتح في محل جر مضاف إليه.</a:t>
            </a:r>
            <a:endParaRPr lang="en-US" sz="7200" dirty="0">
              <a:latin typeface="Times New Roman"/>
              <a:ea typeface="Times New Roman"/>
            </a:endParaRPr>
          </a:p>
          <a:p>
            <a:pPr marL="95250" marR="95250" algn="just" rtl="1">
              <a:spcBef>
                <a:spcPts val="0"/>
              </a:spcBef>
              <a:spcAft>
                <a:spcPts val="0"/>
              </a:spcAft>
            </a:pPr>
            <a:r>
              <a:rPr lang="ar-SA" sz="7200" b="1" dirty="0">
                <a:solidFill>
                  <a:srgbClr val="111111"/>
                </a:solidFill>
                <a:latin typeface="Times New Roman"/>
                <a:ea typeface="Times New Roman"/>
                <a:cs typeface="Simplified Arabic"/>
              </a:rPr>
              <a:t> </a:t>
            </a:r>
            <a:endParaRPr lang="en-US" sz="7200" dirty="0">
              <a:latin typeface="Times New Roman"/>
              <a:ea typeface="Times New Roman"/>
            </a:endParaRPr>
          </a:p>
          <a:p>
            <a:pPr marL="95250" marR="95250" algn="just" rtl="1">
              <a:spcBef>
                <a:spcPts val="0"/>
              </a:spcBef>
              <a:spcAft>
                <a:spcPts val="0"/>
              </a:spcAft>
            </a:pPr>
            <a:r>
              <a:rPr lang="ar-SA" sz="7200" dirty="0">
                <a:solidFill>
                  <a:srgbClr val="339933"/>
                </a:solidFill>
                <a:latin typeface="Times New Roman"/>
                <a:ea typeface="Times New Roman"/>
              </a:rPr>
              <a:t>وقوله : " يا عبادي الذين أسرفوا على أنفسهم " .</a:t>
            </a:r>
            <a:endParaRPr lang="en-US" sz="7200" dirty="0">
              <a:latin typeface="Times New Roman"/>
              <a:ea typeface="Times New Roman"/>
            </a:endParaRPr>
          </a:p>
          <a:p>
            <a:pPr marL="95250" marR="95250" algn="just" rtl="1">
              <a:spcBef>
                <a:spcPts val="0"/>
              </a:spcBef>
              <a:spcAft>
                <a:spcPts val="0"/>
              </a:spcAft>
            </a:pPr>
            <a:r>
              <a:rPr lang="ar-SA" sz="7200" dirty="0">
                <a:solidFill>
                  <a:srgbClr val="3366CC"/>
                </a:solidFill>
                <a:latin typeface="Times New Roman"/>
                <a:ea typeface="Times New Roman"/>
              </a:rPr>
              <a:t>عبادي</a:t>
            </a:r>
            <a:r>
              <a:rPr lang="ar-SA" sz="7200" b="1" dirty="0">
                <a:solidFill>
                  <a:srgbClr val="111111"/>
                </a:solidFill>
                <a:latin typeface="Times New Roman"/>
                <a:ea typeface="Times New Roman"/>
                <a:cs typeface="Simplified Arabic"/>
              </a:rPr>
              <a:t> : منادى منصوب بفتحة مقدرة لأنه مضاف، وقد منع ظهور علامة النصب </a:t>
            </a:r>
            <a:r>
              <a:rPr lang="ar-SA" sz="7200" b="1" dirty="0" err="1">
                <a:solidFill>
                  <a:srgbClr val="111111"/>
                </a:solidFill>
                <a:latin typeface="Times New Roman"/>
                <a:ea typeface="Times New Roman"/>
                <a:cs typeface="Simplified Arabic"/>
              </a:rPr>
              <a:t>إنشغال</a:t>
            </a:r>
            <a:r>
              <a:rPr lang="ar-SA" sz="7200" b="1" dirty="0">
                <a:solidFill>
                  <a:srgbClr val="111111"/>
                </a:solidFill>
                <a:latin typeface="Times New Roman"/>
                <a:ea typeface="Times New Roman"/>
                <a:cs typeface="Simplified Arabic"/>
              </a:rPr>
              <a:t> المحل بحركة المناسبة.</a:t>
            </a:r>
            <a:endParaRPr lang="en-US" sz="7200" dirty="0">
              <a:latin typeface="Times New Roman"/>
              <a:ea typeface="Times New Roman"/>
            </a:endParaRPr>
          </a:p>
          <a:p>
            <a:pPr marL="95250" marR="95250" algn="just" rtl="1">
              <a:spcBef>
                <a:spcPts val="0"/>
              </a:spcBef>
              <a:spcAft>
                <a:spcPts val="0"/>
              </a:spcAft>
            </a:pPr>
            <a:r>
              <a:rPr lang="ar-SA" sz="7200" dirty="0">
                <a:solidFill>
                  <a:srgbClr val="CC0000"/>
                </a:solidFill>
                <a:latin typeface="Times New Roman"/>
                <a:ea typeface="Times New Roman"/>
              </a:rPr>
              <a:t>ملاحظة</a:t>
            </a:r>
            <a:r>
              <a:rPr lang="ar-SA" sz="7200" b="1" dirty="0">
                <a:solidFill>
                  <a:srgbClr val="111111"/>
                </a:solidFill>
                <a:latin typeface="Times New Roman"/>
                <a:ea typeface="Times New Roman"/>
                <a:cs typeface="Simplified Arabic"/>
              </a:rPr>
              <a:t>: يجوز أن يبنى الضمير المتصل ( الياء ) على الفتح أو على السكون فنقول " يا عباديَ " أو " يا عبادي".</a:t>
            </a:r>
            <a:endParaRPr lang="en-US" sz="7200" dirty="0">
              <a:latin typeface="Times New Roman"/>
              <a:ea typeface="Times New Roman"/>
            </a:endParaRPr>
          </a:p>
          <a:p>
            <a:pPr marL="95250" marR="95250" algn="just" rtl="1">
              <a:spcBef>
                <a:spcPts val="0"/>
              </a:spcBef>
              <a:spcAft>
                <a:spcPts val="0"/>
              </a:spcAft>
            </a:pPr>
            <a:r>
              <a:rPr lang="ar-SA" sz="7200" dirty="0">
                <a:solidFill>
                  <a:srgbClr val="000000"/>
                </a:solidFill>
                <a:latin typeface="Times New Roman"/>
                <a:ea typeface="Times New Roman"/>
              </a:rPr>
              <a:t> </a:t>
            </a:r>
            <a:endParaRPr lang="en-US" sz="7200" dirty="0">
              <a:latin typeface="Times New Roman"/>
              <a:ea typeface="Times New Roman"/>
            </a:endParaRPr>
          </a:p>
          <a:p>
            <a:pPr marL="95250" marR="95250" algn="just" rtl="1">
              <a:spcBef>
                <a:spcPts val="0"/>
              </a:spcBef>
              <a:spcAft>
                <a:spcPts val="0"/>
              </a:spcAft>
            </a:pPr>
            <a:r>
              <a:rPr lang="ar-SA" sz="7200" dirty="0">
                <a:solidFill>
                  <a:srgbClr val="339933"/>
                </a:solidFill>
                <a:latin typeface="Times New Roman"/>
                <a:ea typeface="Times New Roman"/>
              </a:rPr>
              <a:t>قوله تعالى : " يا عباد فاتقون "</a:t>
            </a:r>
            <a:endParaRPr lang="en-US" sz="7200" dirty="0">
              <a:latin typeface="Times New Roman"/>
              <a:ea typeface="Times New Roman"/>
            </a:endParaRPr>
          </a:p>
          <a:p>
            <a:pPr marL="95250" marR="95250" algn="just" rtl="1">
              <a:spcBef>
                <a:spcPts val="0"/>
              </a:spcBef>
              <a:spcAft>
                <a:spcPts val="0"/>
              </a:spcAft>
            </a:pPr>
            <a:r>
              <a:rPr lang="ar-SA" sz="7200" dirty="0">
                <a:solidFill>
                  <a:srgbClr val="3366CC"/>
                </a:solidFill>
                <a:latin typeface="Times New Roman"/>
                <a:ea typeface="Times New Roman"/>
              </a:rPr>
              <a:t>عبادِ</a:t>
            </a:r>
            <a:r>
              <a:rPr lang="ar-SA" sz="7200" b="1" dirty="0">
                <a:solidFill>
                  <a:srgbClr val="111111"/>
                </a:solidFill>
                <a:latin typeface="Times New Roman"/>
                <a:ea typeface="Times New Roman"/>
                <a:cs typeface="Simplified Arabic"/>
              </a:rPr>
              <a:t> : منادى منصوب بفتحة مقدرة لأنه مضاف، وقد منع ظهور علامة النصب </a:t>
            </a:r>
            <a:r>
              <a:rPr lang="ar-SA" sz="7200" b="1" dirty="0" err="1">
                <a:solidFill>
                  <a:srgbClr val="111111"/>
                </a:solidFill>
                <a:latin typeface="Times New Roman"/>
                <a:ea typeface="Times New Roman"/>
                <a:cs typeface="Simplified Arabic"/>
              </a:rPr>
              <a:t>إنشغال</a:t>
            </a:r>
            <a:r>
              <a:rPr lang="ar-SA" sz="7200" b="1" dirty="0">
                <a:solidFill>
                  <a:srgbClr val="111111"/>
                </a:solidFill>
                <a:latin typeface="Times New Roman"/>
                <a:ea typeface="Times New Roman"/>
                <a:cs typeface="Simplified Arabic"/>
              </a:rPr>
              <a:t> المحل بحركة المناسبة. والياء المحذوفة ضمير متصل في محل جر مضاف إليه.</a:t>
            </a:r>
            <a:endParaRPr lang="en-US" sz="7200" dirty="0">
              <a:latin typeface="Times New Roman"/>
              <a:ea typeface="Times New Roman"/>
            </a:endParaRPr>
          </a:p>
          <a:p>
            <a:pPr marL="95250" marR="95250" algn="just" rtl="1">
              <a:spcBef>
                <a:spcPts val="0"/>
              </a:spcBef>
              <a:spcAft>
                <a:spcPts val="0"/>
              </a:spcAft>
            </a:pPr>
            <a:r>
              <a:rPr lang="ar-SA" sz="7200" dirty="0">
                <a:solidFill>
                  <a:srgbClr val="000000"/>
                </a:solidFill>
                <a:latin typeface="Times New Roman"/>
                <a:ea typeface="Times New Roman"/>
              </a:rPr>
              <a:t> </a:t>
            </a:r>
            <a:endParaRPr lang="en-US" sz="7200" dirty="0">
              <a:latin typeface="Times New Roman"/>
              <a:ea typeface="Times New Roman"/>
            </a:endParaRPr>
          </a:p>
          <a:p>
            <a:pPr marL="95250" marR="95250" algn="just" rtl="1">
              <a:spcBef>
                <a:spcPts val="0"/>
              </a:spcBef>
              <a:spcAft>
                <a:spcPts val="0"/>
              </a:spcAft>
            </a:pPr>
            <a:r>
              <a:rPr lang="ar-SA" sz="7200" dirty="0">
                <a:solidFill>
                  <a:srgbClr val="339933"/>
                </a:solidFill>
                <a:latin typeface="Times New Roman"/>
                <a:ea typeface="Times New Roman"/>
              </a:rPr>
              <a:t>قوله تعالى " يا حسرتا على ما فَرَّطْتُ في جَنْبِ اللهِ " .</a:t>
            </a:r>
            <a:endParaRPr lang="en-US" sz="7200" dirty="0">
              <a:latin typeface="Times New Roman"/>
              <a:ea typeface="Times New Roman"/>
            </a:endParaRPr>
          </a:p>
          <a:p>
            <a:pPr marL="95250" marR="95250" algn="just" rtl="1">
              <a:spcBef>
                <a:spcPts val="0"/>
              </a:spcBef>
              <a:spcAft>
                <a:spcPts val="0"/>
              </a:spcAft>
            </a:pPr>
            <a:r>
              <a:rPr lang="ar-SA" sz="7200" b="1" dirty="0">
                <a:solidFill>
                  <a:srgbClr val="111111"/>
                </a:solidFill>
                <a:latin typeface="Times New Roman"/>
                <a:ea typeface="Times New Roman"/>
                <a:cs typeface="Simplified Arabic"/>
              </a:rPr>
              <a:t>في هذه الآية الكريمة استبدلت ياء المخاطبة وقلبت ألفاً وبنيت على السكون مع فتح الحرف </a:t>
            </a:r>
            <a:r>
              <a:rPr lang="ar-SA" sz="7200" b="1" dirty="0" smtClean="0">
                <a:solidFill>
                  <a:srgbClr val="111111"/>
                </a:solidFill>
                <a:latin typeface="Times New Roman"/>
                <a:ea typeface="Times New Roman"/>
                <a:cs typeface="Simplified Arabic"/>
              </a:rPr>
              <a:t>قبلها</a:t>
            </a:r>
            <a:r>
              <a:rPr lang="ar-IQ" sz="7200" b="1" dirty="0" smtClean="0">
                <a:solidFill>
                  <a:srgbClr val="111111"/>
                </a:solidFill>
                <a:latin typeface="Times New Roman"/>
                <a:ea typeface="Times New Roman"/>
                <a:cs typeface="Simplified Arabic"/>
              </a:rPr>
              <a:t>:</a:t>
            </a:r>
            <a:endParaRPr lang="en-US" sz="7200" dirty="0">
              <a:latin typeface="Times New Roman"/>
              <a:ea typeface="Times New Roman"/>
            </a:endParaRPr>
          </a:p>
          <a:p>
            <a:pPr marL="95250" marR="95250" algn="just" rtl="1">
              <a:spcBef>
                <a:spcPts val="0"/>
              </a:spcBef>
              <a:spcAft>
                <a:spcPts val="0"/>
              </a:spcAft>
            </a:pPr>
            <a:r>
              <a:rPr lang="ar-SA" sz="7200" dirty="0">
                <a:solidFill>
                  <a:srgbClr val="3366CC"/>
                </a:solidFill>
                <a:latin typeface="Times New Roman"/>
                <a:ea typeface="Times New Roman"/>
              </a:rPr>
              <a:t>حسرتا</a:t>
            </a:r>
            <a:r>
              <a:rPr lang="ar-SA" sz="7200" b="1" dirty="0">
                <a:solidFill>
                  <a:srgbClr val="111111"/>
                </a:solidFill>
                <a:latin typeface="Times New Roman"/>
                <a:ea typeface="Times New Roman"/>
                <a:cs typeface="Simplified Arabic"/>
              </a:rPr>
              <a:t> : منادى منصوب بالفتحة الظاهرة على حرف التاء لأنه مضاف.</a:t>
            </a:r>
            <a:endParaRPr lang="en-US" sz="7200" dirty="0">
              <a:latin typeface="Times New Roman"/>
              <a:ea typeface="Times New Roman"/>
            </a:endParaRPr>
          </a:p>
          <a:p>
            <a:pPr marL="95250" marR="95250" algn="just" rtl="1">
              <a:spcBef>
                <a:spcPts val="0"/>
              </a:spcBef>
              <a:spcAft>
                <a:spcPts val="0"/>
              </a:spcAft>
            </a:pPr>
            <a:r>
              <a:rPr lang="ar-SA" sz="7200" b="1" dirty="0">
                <a:solidFill>
                  <a:srgbClr val="111111"/>
                </a:solidFill>
                <a:latin typeface="Times New Roman"/>
                <a:ea typeface="Times New Roman"/>
                <a:cs typeface="Simplified Arabic"/>
              </a:rPr>
              <a:t>والياء المنقلبة ألفاً ضمير متصل مبني على السكون في محل جر بالإضافة.</a:t>
            </a:r>
            <a:endParaRPr lang="en-US" sz="7200" dirty="0">
              <a:latin typeface="Times New Roman"/>
              <a:ea typeface="Times New Roman"/>
            </a:endParaRPr>
          </a:p>
          <a:p>
            <a:pPr marL="95250" marR="95250" algn="just" rtl="1">
              <a:spcBef>
                <a:spcPts val="0"/>
              </a:spcBef>
              <a:spcAft>
                <a:spcPts val="0"/>
              </a:spcAft>
            </a:pPr>
            <a:r>
              <a:rPr lang="ar-SA" dirty="0">
                <a:solidFill>
                  <a:srgbClr val="000000"/>
                </a:solidFill>
                <a:latin typeface="Times New Roman"/>
                <a:ea typeface="Times New Roman"/>
              </a:rPr>
              <a:t> </a:t>
            </a:r>
            <a:endParaRPr lang="en-US" sz="2000" dirty="0">
              <a:latin typeface="Times New Roman"/>
              <a:ea typeface="Times New Roman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9511315"/>
      </p:ext>
    </p:extLst>
  </p:cSld>
  <p:clrMapOvr>
    <a:masterClrMapping/>
  </p:clrMapOvr>
  <p:transition spd="slow">
    <p:wheel spokes="1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043492" y="980728"/>
            <a:ext cx="6777317" cy="4851901"/>
          </a:xfrm>
        </p:spPr>
        <p:txBody>
          <a:bodyPr>
            <a:normAutofit fontScale="70000" lnSpcReduction="20000"/>
          </a:bodyPr>
          <a:lstStyle/>
          <a:p>
            <a:pPr marL="95250" marR="95250" algn="just" rtl="1">
              <a:spcBef>
                <a:spcPts val="0"/>
              </a:spcBef>
              <a:spcAft>
                <a:spcPts val="0"/>
              </a:spcAft>
            </a:pPr>
            <a:r>
              <a:rPr lang="ar-SA" dirty="0">
                <a:solidFill>
                  <a:srgbClr val="339933"/>
                </a:solidFill>
                <a:latin typeface="Times New Roman"/>
                <a:ea typeface="Times New Roman"/>
              </a:rPr>
              <a:t>أبتِ ، أمتِ  </a:t>
            </a:r>
            <a:r>
              <a:rPr lang="ar-SA" b="1" dirty="0">
                <a:solidFill>
                  <a:srgbClr val="111111"/>
                </a:solidFill>
                <a:latin typeface="Times New Roman"/>
                <a:ea typeface="Times New Roman"/>
                <a:cs typeface="Simplified Arabic"/>
              </a:rPr>
              <a:t>: </a:t>
            </a:r>
            <a:r>
              <a:rPr lang="ar-SA" dirty="0">
                <a:solidFill>
                  <a:srgbClr val="3366CC"/>
                </a:solidFill>
                <a:latin typeface="Times New Roman"/>
                <a:ea typeface="Times New Roman"/>
              </a:rPr>
              <a:t>أبـ </a:t>
            </a:r>
            <a:r>
              <a:rPr lang="ar-SA" b="1" dirty="0">
                <a:solidFill>
                  <a:srgbClr val="111111"/>
                </a:solidFill>
                <a:latin typeface="Times New Roman"/>
                <a:ea typeface="Times New Roman"/>
                <a:cs typeface="Simplified Arabic"/>
              </a:rPr>
              <a:t>: منادى مضاف منصوب بالفتحة الظاهرة لأنه مضاف</a:t>
            </a:r>
            <a:endParaRPr lang="en-US" sz="2000" dirty="0">
              <a:latin typeface="Times New Roman"/>
              <a:ea typeface="Times New Roman"/>
            </a:endParaRPr>
          </a:p>
          <a:p>
            <a:pPr marL="952500" marR="95250" algn="just" rtl="1">
              <a:spcBef>
                <a:spcPts val="0"/>
              </a:spcBef>
              <a:spcAft>
                <a:spcPts val="0"/>
              </a:spcAft>
            </a:pPr>
            <a:r>
              <a:rPr lang="ar-SA" dirty="0">
                <a:solidFill>
                  <a:srgbClr val="3366CC"/>
                </a:solidFill>
                <a:latin typeface="Times New Roman"/>
                <a:ea typeface="Times New Roman"/>
              </a:rPr>
              <a:t>التاء</a:t>
            </a:r>
            <a:r>
              <a:rPr lang="ar-SA" b="1" dirty="0">
                <a:solidFill>
                  <a:srgbClr val="111111"/>
                </a:solidFill>
                <a:latin typeface="Times New Roman"/>
                <a:ea typeface="Times New Roman"/>
                <a:cs typeface="Simplified Arabic"/>
              </a:rPr>
              <a:t>: للتأنيث حرف جاء عوضاً عن الياء المحذوفة لا محل لها من الإعراب.</a:t>
            </a:r>
            <a:endParaRPr lang="en-US" sz="2000" dirty="0">
              <a:latin typeface="Times New Roman"/>
              <a:ea typeface="Times New Roman"/>
            </a:endParaRPr>
          </a:p>
          <a:p>
            <a:pPr marL="952500" marR="95250" algn="just" rtl="1">
              <a:spcBef>
                <a:spcPts val="0"/>
              </a:spcBef>
              <a:spcAft>
                <a:spcPts val="0"/>
              </a:spcAft>
            </a:pPr>
            <a:r>
              <a:rPr lang="ar-SA" dirty="0">
                <a:solidFill>
                  <a:srgbClr val="3366CC"/>
                </a:solidFill>
                <a:latin typeface="Times New Roman"/>
                <a:ea typeface="Times New Roman"/>
              </a:rPr>
              <a:t>والياء المحذوفة</a:t>
            </a:r>
            <a:r>
              <a:rPr lang="ar-SA" b="1" dirty="0">
                <a:solidFill>
                  <a:srgbClr val="111111"/>
                </a:solidFill>
                <a:latin typeface="Times New Roman"/>
                <a:ea typeface="Times New Roman"/>
                <a:cs typeface="Simplified Arabic"/>
              </a:rPr>
              <a:t>: ضمير مبني على السكون في محل جر بالإضافة.</a:t>
            </a:r>
            <a:endParaRPr lang="en-US" sz="2000" dirty="0">
              <a:latin typeface="Times New Roman"/>
              <a:ea typeface="Times New Roman"/>
            </a:endParaRPr>
          </a:p>
          <a:p>
            <a:pPr marL="952500" marR="95250" algn="just" rtl="1">
              <a:spcBef>
                <a:spcPts val="0"/>
              </a:spcBef>
              <a:spcAft>
                <a:spcPts val="0"/>
              </a:spcAft>
            </a:pPr>
            <a:r>
              <a:rPr lang="ar-SA" dirty="0">
                <a:solidFill>
                  <a:srgbClr val="3366CC"/>
                </a:solidFill>
                <a:latin typeface="Times New Roman"/>
                <a:ea typeface="Times New Roman"/>
              </a:rPr>
              <a:t>أمت</a:t>
            </a:r>
            <a:r>
              <a:rPr lang="ar-SA" b="1" dirty="0">
                <a:solidFill>
                  <a:srgbClr val="111111"/>
                </a:solidFill>
                <a:latin typeface="Times New Roman"/>
                <a:ea typeface="Times New Roman"/>
                <a:cs typeface="Simplified Arabic"/>
              </a:rPr>
              <a:t>: منادى مضاف منصوب بالفتحة الظاهرة لأنه مضاف</a:t>
            </a:r>
            <a:endParaRPr lang="en-US" sz="2000" dirty="0">
              <a:latin typeface="Times New Roman"/>
              <a:ea typeface="Times New Roman"/>
            </a:endParaRPr>
          </a:p>
          <a:p>
            <a:pPr marL="952500" marR="95250" algn="just" rtl="1">
              <a:spcBef>
                <a:spcPts val="0"/>
              </a:spcBef>
              <a:spcAft>
                <a:spcPts val="0"/>
              </a:spcAft>
            </a:pPr>
            <a:r>
              <a:rPr lang="ar-SA" dirty="0">
                <a:solidFill>
                  <a:srgbClr val="3366CC"/>
                </a:solidFill>
                <a:latin typeface="Times New Roman"/>
                <a:ea typeface="Times New Roman"/>
              </a:rPr>
              <a:t>التاء</a:t>
            </a:r>
            <a:r>
              <a:rPr lang="ar-SA" b="1" dirty="0">
                <a:solidFill>
                  <a:srgbClr val="111111"/>
                </a:solidFill>
                <a:latin typeface="Times New Roman"/>
                <a:ea typeface="Times New Roman"/>
                <a:cs typeface="Simplified Arabic"/>
              </a:rPr>
              <a:t>: للتأنيث حرف جاء عوضاً عن الياء المحذوفة لا محل لها من الإعراب.</a:t>
            </a:r>
            <a:endParaRPr lang="en-US" sz="2000" dirty="0">
              <a:latin typeface="Times New Roman"/>
              <a:ea typeface="Times New Roman"/>
            </a:endParaRPr>
          </a:p>
          <a:p>
            <a:pPr marL="952500" marR="95250" algn="just" rtl="1">
              <a:spcBef>
                <a:spcPts val="0"/>
              </a:spcBef>
              <a:spcAft>
                <a:spcPts val="0"/>
              </a:spcAft>
            </a:pPr>
            <a:r>
              <a:rPr lang="ar-SA" dirty="0">
                <a:solidFill>
                  <a:srgbClr val="3366CC"/>
                </a:solidFill>
                <a:latin typeface="Times New Roman"/>
                <a:ea typeface="Times New Roman"/>
              </a:rPr>
              <a:t>والياء المحذوفة</a:t>
            </a:r>
            <a:r>
              <a:rPr lang="ar-SA" b="1" dirty="0">
                <a:solidFill>
                  <a:srgbClr val="111111"/>
                </a:solidFill>
                <a:latin typeface="Times New Roman"/>
                <a:ea typeface="Times New Roman"/>
                <a:cs typeface="Simplified Arabic"/>
              </a:rPr>
              <a:t>: ضمير مبني على السكون في محل جر بالإضافة.</a:t>
            </a:r>
            <a:endParaRPr lang="en-US" sz="2000" dirty="0">
              <a:latin typeface="Times New Roman"/>
              <a:ea typeface="Times New Roman"/>
            </a:endParaRPr>
          </a:p>
          <a:p>
            <a:pPr marL="95250" marR="95250" algn="just" rtl="1">
              <a:spcBef>
                <a:spcPts val="0"/>
              </a:spcBef>
              <a:spcAft>
                <a:spcPts val="0"/>
              </a:spcAft>
            </a:pPr>
            <a:r>
              <a:rPr lang="ar-SA" b="1" dirty="0">
                <a:solidFill>
                  <a:srgbClr val="111111"/>
                </a:solidFill>
                <a:latin typeface="Times New Roman"/>
                <a:ea typeface="Times New Roman"/>
                <a:cs typeface="Simplified Arabic"/>
              </a:rPr>
              <a:t> </a:t>
            </a:r>
            <a:endParaRPr lang="en-US" sz="2000" dirty="0">
              <a:latin typeface="Times New Roman"/>
              <a:ea typeface="Times New Roman"/>
            </a:endParaRPr>
          </a:p>
          <a:p>
            <a:pPr marL="95250" marR="95250" algn="just" rtl="1">
              <a:spcBef>
                <a:spcPts val="0"/>
              </a:spcBef>
              <a:spcAft>
                <a:spcPts val="0"/>
              </a:spcAft>
            </a:pPr>
            <a:r>
              <a:rPr lang="ar-SA" dirty="0">
                <a:solidFill>
                  <a:srgbClr val="339933"/>
                </a:solidFill>
                <a:latin typeface="Times New Roman"/>
                <a:ea typeface="Times New Roman"/>
              </a:rPr>
              <a:t>يا ابنَ خالي</a:t>
            </a:r>
            <a:endParaRPr lang="en-US" sz="2000" dirty="0">
              <a:latin typeface="Times New Roman"/>
              <a:ea typeface="Times New Roman"/>
            </a:endParaRPr>
          </a:p>
          <a:p>
            <a:pPr marL="95250" marR="95250" algn="just" rtl="1">
              <a:spcBef>
                <a:spcPts val="0"/>
              </a:spcBef>
              <a:spcAft>
                <a:spcPts val="0"/>
              </a:spcAft>
            </a:pPr>
            <a:r>
              <a:rPr lang="ar-SA" dirty="0">
                <a:solidFill>
                  <a:srgbClr val="3366CC"/>
                </a:solidFill>
                <a:latin typeface="Times New Roman"/>
                <a:ea typeface="Times New Roman"/>
              </a:rPr>
              <a:t>يا </a:t>
            </a:r>
            <a:r>
              <a:rPr lang="ar-SA" b="1" dirty="0">
                <a:solidFill>
                  <a:srgbClr val="111111"/>
                </a:solidFill>
                <a:latin typeface="Times New Roman"/>
                <a:ea typeface="Times New Roman"/>
                <a:cs typeface="Simplified Arabic"/>
              </a:rPr>
              <a:t>  : حرف نداء مبني على السكون لا محل له من الإعراب.</a:t>
            </a:r>
            <a:endParaRPr lang="en-US" sz="2000" dirty="0">
              <a:latin typeface="Times New Roman"/>
              <a:ea typeface="Times New Roman"/>
            </a:endParaRPr>
          </a:p>
          <a:p>
            <a:pPr marL="95250" marR="95250" algn="just" rtl="1">
              <a:spcBef>
                <a:spcPts val="0"/>
              </a:spcBef>
              <a:spcAft>
                <a:spcPts val="0"/>
              </a:spcAft>
            </a:pPr>
            <a:r>
              <a:rPr lang="ar-SA" dirty="0">
                <a:solidFill>
                  <a:srgbClr val="3366CC"/>
                </a:solidFill>
                <a:latin typeface="Times New Roman"/>
                <a:ea typeface="Times New Roman"/>
              </a:rPr>
              <a:t>ابن</a:t>
            </a:r>
            <a:r>
              <a:rPr lang="ar-SA" b="1" dirty="0">
                <a:solidFill>
                  <a:srgbClr val="111111"/>
                </a:solidFill>
                <a:latin typeface="Times New Roman"/>
                <a:ea typeface="Times New Roman"/>
                <a:cs typeface="Simplified Arabic"/>
              </a:rPr>
              <a:t> : منادى منصوب بالفتحة لأنه مضاف.</a:t>
            </a:r>
            <a:endParaRPr lang="en-US" sz="2000" dirty="0">
              <a:latin typeface="Times New Roman"/>
              <a:ea typeface="Times New Roman"/>
            </a:endParaRPr>
          </a:p>
          <a:p>
            <a:pPr marL="95250" marR="95250" algn="just" rtl="1">
              <a:spcBef>
                <a:spcPts val="0"/>
              </a:spcBef>
              <a:spcAft>
                <a:spcPts val="0"/>
              </a:spcAft>
            </a:pPr>
            <a:r>
              <a:rPr lang="ar-SA" dirty="0">
                <a:solidFill>
                  <a:srgbClr val="3366CC"/>
                </a:solidFill>
                <a:latin typeface="Times New Roman"/>
                <a:ea typeface="Times New Roman"/>
              </a:rPr>
              <a:t>خال</a:t>
            </a:r>
            <a:r>
              <a:rPr lang="ar-SA" b="1" dirty="0">
                <a:solidFill>
                  <a:srgbClr val="111111"/>
                </a:solidFill>
                <a:latin typeface="Times New Roman"/>
                <a:ea typeface="Times New Roman"/>
                <a:cs typeface="Simplified Arabic"/>
              </a:rPr>
              <a:t> : مضاف إليه مجرور وعلامة جره الكسرة، وهو مضاف.</a:t>
            </a:r>
            <a:endParaRPr lang="en-US" sz="2000" dirty="0">
              <a:latin typeface="Times New Roman"/>
              <a:ea typeface="Times New Roman"/>
            </a:endParaRPr>
          </a:p>
          <a:p>
            <a:pPr marL="95250" marR="95250" algn="just" rtl="1">
              <a:spcBef>
                <a:spcPts val="0"/>
              </a:spcBef>
              <a:spcAft>
                <a:spcPts val="0"/>
              </a:spcAft>
            </a:pPr>
            <a:r>
              <a:rPr lang="ar-SA" dirty="0">
                <a:solidFill>
                  <a:srgbClr val="000000"/>
                </a:solidFill>
                <a:latin typeface="Times New Roman"/>
                <a:ea typeface="Times New Roman"/>
              </a:rPr>
              <a:t> </a:t>
            </a:r>
            <a:endParaRPr lang="en-US" sz="2000" dirty="0">
              <a:latin typeface="Times New Roman"/>
              <a:ea typeface="Times New Roman"/>
            </a:endParaRPr>
          </a:p>
          <a:p>
            <a:pPr marL="95250" marR="95250" algn="just" rtl="1">
              <a:spcBef>
                <a:spcPts val="0"/>
              </a:spcBef>
              <a:spcAft>
                <a:spcPts val="0"/>
              </a:spcAft>
            </a:pPr>
            <a:r>
              <a:rPr lang="ar-IQ" dirty="0" smtClean="0">
                <a:solidFill>
                  <a:srgbClr val="339933"/>
                </a:solidFill>
                <a:latin typeface="Times New Roman"/>
                <a:ea typeface="Times New Roman"/>
              </a:rPr>
              <a:t>أ</a:t>
            </a:r>
            <a:r>
              <a:rPr lang="ar-SA" dirty="0" smtClean="0">
                <a:solidFill>
                  <a:srgbClr val="339933"/>
                </a:solidFill>
                <a:latin typeface="Times New Roman"/>
                <a:ea typeface="Times New Roman"/>
              </a:rPr>
              <a:t>فاطمَ</a:t>
            </a:r>
            <a:r>
              <a:rPr lang="ar-SA" b="1" dirty="0">
                <a:solidFill>
                  <a:srgbClr val="111111"/>
                </a:solidFill>
                <a:latin typeface="Times New Roman"/>
                <a:ea typeface="Times New Roman"/>
                <a:cs typeface="Simplified Arabic"/>
              </a:rPr>
              <a:t> : </a:t>
            </a:r>
            <a:r>
              <a:rPr lang="ar-SA" dirty="0">
                <a:solidFill>
                  <a:srgbClr val="339933"/>
                </a:solidFill>
                <a:latin typeface="Times New Roman"/>
                <a:ea typeface="Times New Roman"/>
              </a:rPr>
              <a:t>أفاطم</a:t>
            </a:r>
            <a:endParaRPr lang="en-US" sz="2000" dirty="0">
              <a:latin typeface="Times New Roman"/>
              <a:ea typeface="Times New Roman"/>
            </a:endParaRPr>
          </a:p>
          <a:p>
            <a:pPr marL="95250" marR="95250" algn="just" rtl="1">
              <a:spcBef>
                <a:spcPts val="0"/>
              </a:spcBef>
              <a:spcAft>
                <a:spcPts val="0"/>
              </a:spcAft>
            </a:pPr>
            <a:r>
              <a:rPr lang="ar-SA" dirty="0">
                <a:solidFill>
                  <a:srgbClr val="3366CC"/>
                </a:solidFill>
                <a:latin typeface="Times New Roman"/>
                <a:ea typeface="Times New Roman"/>
              </a:rPr>
              <a:t>أ</a:t>
            </a:r>
            <a:r>
              <a:rPr lang="ar-SA" b="1" dirty="0">
                <a:solidFill>
                  <a:srgbClr val="111111"/>
                </a:solidFill>
                <a:latin typeface="Times New Roman"/>
                <a:ea typeface="Times New Roman"/>
                <a:cs typeface="Simplified Arabic"/>
              </a:rPr>
              <a:t>       : حرف نداء مبني على الفتح.</a:t>
            </a:r>
            <a:endParaRPr lang="en-US" sz="2000" dirty="0">
              <a:latin typeface="Times New Roman"/>
              <a:ea typeface="Times New Roman"/>
            </a:endParaRPr>
          </a:p>
          <a:p>
            <a:pPr marL="95250" marR="95250" algn="just" rtl="1">
              <a:spcBef>
                <a:spcPts val="0"/>
              </a:spcBef>
              <a:spcAft>
                <a:spcPts val="0"/>
              </a:spcAft>
            </a:pPr>
            <a:r>
              <a:rPr lang="ar-SA" dirty="0">
                <a:solidFill>
                  <a:srgbClr val="3366CC"/>
                </a:solidFill>
                <a:latin typeface="Times New Roman"/>
                <a:ea typeface="Times New Roman"/>
              </a:rPr>
              <a:t>فاطمَ</a:t>
            </a:r>
            <a:r>
              <a:rPr lang="ar-SA" b="1" dirty="0">
                <a:solidFill>
                  <a:srgbClr val="111111"/>
                </a:solidFill>
                <a:latin typeface="Times New Roman"/>
                <a:ea typeface="Times New Roman"/>
                <a:cs typeface="Simplified Arabic"/>
              </a:rPr>
              <a:t> : منادى مبني على الضم على التاء المحذوفة للترخيم وهو في محل نصب.</a:t>
            </a:r>
            <a:endParaRPr lang="en-US" sz="2000" dirty="0">
              <a:latin typeface="Times New Roman"/>
              <a:ea typeface="Times New Roman"/>
            </a:endParaRPr>
          </a:p>
          <a:p>
            <a:pPr marL="95250" marR="95250" algn="just" rtl="1">
              <a:spcBef>
                <a:spcPts val="0"/>
              </a:spcBef>
              <a:spcAft>
                <a:spcPts val="0"/>
              </a:spcAft>
            </a:pPr>
            <a:r>
              <a:rPr lang="ar-SA" dirty="0">
                <a:solidFill>
                  <a:srgbClr val="000000"/>
                </a:solidFill>
                <a:latin typeface="Times New Roman"/>
                <a:ea typeface="Times New Roman"/>
              </a:rPr>
              <a:t> </a:t>
            </a:r>
            <a:endParaRPr lang="en-US" sz="2000" dirty="0">
              <a:latin typeface="Times New Roman"/>
              <a:ea typeface="Times New Roman"/>
            </a:endParaRPr>
          </a:p>
          <a:p>
            <a:pPr marL="95250" marR="95250" algn="just" rtl="1">
              <a:spcBef>
                <a:spcPts val="0"/>
              </a:spcBef>
              <a:spcAft>
                <a:spcPts val="0"/>
              </a:spcAft>
            </a:pPr>
            <a:r>
              <a:rPr lang="ar-SA" dirty="0">
                <a:solidFill>
                  <a:srgbClr val="339933"/>
                </a:solidFill>
                <a:latin typeface="Times New Roman"/>
                <a:ea typeface="Times New Roman"/>
              </a:rPr>
              <a:t>عبلُ</a:t>
            </a:r>
            <a:r>
              <a:rPr lang="ar-SA" b="1" dirty="0">
                <a:solidFill>
                  <a:srgbClr val="111111"/>
                </a:solidFill>
                <a:latin typeface="Times New Roman"/>
                <a:ea typeface="Times New Roman"/>
                <a:cs typeface="Simplified Arabic"/>
              </a:rPr>
              <a:t> : منادى </a:t>
            </a:r>
            <a:r>
              <a:rPr lang="ar-SA" b="1" dirty="0" smtClean="0">
                <a:solidFill>
                  <a:srgbClr val="111111"/>
                </a:solidFill>
                <a:latin typeface="Times New Roman"/>
                <a:ea typeface="Times New Roman"/>
                <a:cs typeface="Simplified Arabic"/>
              </a:rPr>
              <a:t>مرخم</a:t>
            </a:r>
            <a:r>
              <a:rPr lang="ar-IQ" b="1" dirty="0" smtClean="0">
                <a:solidFill>
                  <a:srgbClr val="111111"/>
                </a:solidFill>
                <a:latin typeface="Times New Roman"/>
                <a:ea typeface="Times New Roman"/>
                <a:cs typeface="Simplified Arabic"/>
              </a:rPr>
              <a:t> </a:t>
            </a:r>
            <a:r>
              <a:rPr lang="ar-SA" b="1" dirty="0" smtClean="0">
                <a:solidFill>
                  <a:srgbClr val="111111"/>
                </a:solidFill>
                <a:latin typeface="Times New Roman"/>
                <a:ea typeface="Times New Roman"/>
                <a:cs typeface="Simplified Arabic"/>
              </a:rPr>
              <a:t> </a:t>
            </a:r>
            <a:r>
              <a:rPr lang="ar-SA" b="1" dirty="0">
                <a:solidFill>
                  <a:srgbClr val="111111"/>
                </a:solidFill>
                <a:latin typeface="Times New Roman"/>
                <a:ea typeface="Times New Roman"/>
                <a:cs typeface="Simplified Arabic"/>
              </a:rPr>
              <a:t>( أصلُهُ عَبْلَةُ ) مبني على ضمة  مقدرة على التاء المحذوفة من آخره . في محل نصب. </a:t>
            </a:r>
            <a:r>
              <a:rPr lang="ar-IQ" b="1" dirty="0" smtClean="0">
                <a:solidFill>
                  <a:srgbClr val="111111"/>
                </a:solidFill>
                <a:latin typeface="Times New Roman"/>
                <a:ea typeface="Times New Roman"/>
                <a:cs typeface="Simplified Arabic"/>
              </a:rPr>
              <a:t>أداة النداء محذوفة جوازا.</a:t>
            </a:r>
            <a:endParaRPr lang="en-US" sz="2000" dirty="0">
              <a:latin typeface="Times New Roman"/>
              <a:ea typeface="Times New Roman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309475"/>
      </p:ext>
    </p:extLst>
  </p:cSld>
  <p:clrMapOvr>
    <a:masterClrMapping/>
  </p:clrMapOvr>
  <p:transition spd="slow">
    <p:wheel spokes="1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043492" y="1196752"/>
            <a:ext cx="6777317" cy="4635877"/>
          </a:xfrm>
        </p:spPr>
        <p:txBody>
          <a:bodyPr>
            <a:normAutofit fontScale="92500" lnSpcReduction="10000"/>
          </a:bodyPr>
          <a:lstStyle/>
          <a:p>
            <a:pPr marL="95250" marR="95250" algn="just" rtl="1">
              <a:spcBef>
                <a:spcPts val="0"/>
              </a:spcBef>
              <a:spcAft>
                <a:spcPts val="0"/>
              </a:spcAft>
            </a:pPr>
            <a:r>
              <a:rPr lang="ar-IQ" sz="33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اعراب / تطبيق</a:t>
            </a:r>
          </a:p>
          <a:p>
            <a:pPr marL="95250" marR="95250" algn="just" rtl="1">
              <a:spcBef>
                <a:spcPts val="0"/>
              </a:spcBef>
              <a:spcAft>
                <a:spcPts val="0"/>
              </a:spcAft>
            </a:pPr>
            <a:endParaRPr lang="ar-IQ" dirty="0">
              <a:solidFill>
                <a:srgbClr val="339933"/>
              </a:solidFill>
              <a:latin typeface="Times New Roman"/>
              <a:ea typeface="Times New Roman"/>
            </a:endParaRPr>
          </a:p>
          <a:p>
            <a:pPr marL="95250" marR="95250" algn="just" rtl="1">
              <a:spcBef>
                <a:spcPts val="0"/>
              </a:spcBef>
              <a:spcAft>
                <a:spcPts val="0"/>
              </a:spcAft>
            </a:pPr>
            <a:r>
              <a:rPr lang="ar-SA" dirty="0" smtClean="0">
                <a:solidFill>
                  <a:srgbClr val="339933"/>
                </a:solidFill>
                <a:latin typeface="Times New Roman"/>
                <a:ea typeface="Times New Roman"/>
              </a:rPr>
              <a:t>يا </a:t>
            </a:r>
            <a:r>
              <a:rPr lang="ar-SA" dirty="0">
                <a:solidFill>
                  <a:srgbClr val="339933"/>
                </a:solidFill>
                <a:latin typeface="Times New Roman"/>
                <a:ea typeface="Times New Roman"/>
              </a:rPr>
              <a:t>لَلأقْوِياءِ للضعفاءِ من الظَُّلم .</a:t>
            </a:r>
            <a:endParaRPr lang="en-US" sz="2000" dirty="0">
              <a:latin typeface="Times New Roman"/>
              <a:ea typeface="Times New Roman"/>
            </a:endParaRPr>
          </a:p>
          <a:p>
            <a:pPr marL="95250" marR="95250" algn="just" rtl="1">
              <a:spcBef>
                <a:spcPts val="0"/>
              </a:spcBef>
              <a:spcAft>
                <a:spcPts val="0"/>
              </a:spcAft>
            </a:pPr>
            <a:r>
              <a:rPr lang="ar-SA" dirty="0">
                <a:solidFill>
                  <a:srgbClr val="3366CC"/>
                </a:solidFill>
                <a:latin typeface="Times New Roman"/>
                <a:ea typeface="Times New Roman"/>
              </a:rPr>
              <a:t>يا </a:t>
            </a:r>
            <a:r>
              <a:rPr lang="ar-SA" b="1" dirty="0">
                <a:solidFill>
                  <a:srgbClr val="111111"/>
                </a:solidFill>
                <a:latin typeface="Times New Roman"/>
                <a:ea typeface="Times New Roman"/>
                <a:cs typeface="Simplified Arabic"/>
              </a:rPr>
              <a:t> </a:t>
            </a:r>
            <a:r>
              <a:rPr lang="ar-SA" b="1" dirty="0" smtClean="0">
                <a:solidFill>
                  <a:srgbClr val="111111"/>
                </a:solidFill>
                <a:latin typeface="Times New Roman"/>
                <a:ea typeface="Times New Roman"/>
                <a:cs typeface="Simplified Arabic"/>
              </a:rPr>
              <a:t>:</a:t>
            </a:r>
            <a:r>
              <a:rPr lang="ar-SA" b="1" dirty="0">
                <a:solidFill>
                  <a:srgbClr val="111111"/>
                </a:solidFill>
                <a:latin typeface="Times New Roman"/>
                <a:ea typeface="Times New Roman"/>
                <a:cs typeface="Simplified Arabic"/>
              </a:rPr>
              <a:t> حرف نداء </a:t>
            </a:r>
            <a:r>
              <a:rPr lang="ar-IQ" b="1" dirty="0" smtClean="0">
                <a:solidFill>
                  <a:srgbClr val="111111"/>
                </a:solidFill>
                <a:latin typeface="Times New Roman"/>
                <a:ea typeface="Times New Roman"/>
                <a:cs typeface="Simplified Arabic"/>
              </a:rPr>
              <a:t>واستغاثة </a:t>
            </a:r>
            <a:r>
              <a:rPr lang="ar-SA" b="1" dirty="0" smtClean="0">
                <a:solidFill>
                  <a:srgbClr val="111111"/>
                </a:solidFill>
                <a:latin typeface="Times New Roman"/>
                <a:ea typeface="Times New Roman"/>
                <a:cs typeface="Simplified Arabic"/>
              </a:rPr>
              <a:t>مبني </a:t>
            </a:r>
            <a:r>
              <a:rPr lang="ar-SA" b="1" dirty="0">
                <a:solidFill>
                  <a:srgbClr val="111111"/>
                </a:solidFill>
                <a:latin typeface="Times New Roman"/>
                <a:ea typeface="Times New Roman"/>
                <a:cs typeface="Simplified Arabic"/>
              </a:rPr>
              <a:t>على السكون لا محل له من الإعراب.</a:t>
            </a:r>
            <a:endParaRPr lang="en-US" sz="2000" dirty="0">
              <a:latin typeface="Times New Roman"/>
              <a:ea typeface="Times New Roman"/>
            </a:endParaRPr>
          </a:p>
          <a:p>
            <a:pPr marL="95250" marR="95250" algn="just" rtl="1">
              <a:spcBef>
                <a:spcPts val="0"/>
              </a:spcBef>
              <a:spcAft>
                <a:spcPts val="0"/>
              </a:spcAft>
            </a:pPr>
            <a:r>
              <a:rPr lang="ar-SA" b="1" dirty="0">
                <a:solidFill>
                  <a:srgbClr val="111111"/>
                </a:solidFill>
                <a:latin typeface="Times New Roman"/>
                <a:ea typeface="Times New Roman"/>
                <a:cs typeface="Simplified Arabic"/>
              </a:rPr>
              <a:t> </a:t>
            </a:r>
            <a:r>
              <a:rPr lang="ar-SA" dirty="0">
                <a:solidFill>
                  <a:srgbClr val="3366CC"/>
                </a:solidFill>
                <a:latin typeface="Times New Roman"/>
                <a:ea typeface="Times New Roman"/>
              </a:rPr>
              <a:t>للأقوياء</a:t>
            </a:r>
            <a:r>
              <a:rPr lang="ar-SA" b="1" dirty="0">
                <a:solidFill>
                  <a:srgbClr val="111111"/>
                </a:solidFill>
                <a:latin typeface="Times New Roman"/>
                <a:ea typeface="Times New Roman"/>
                <a:cs typeface="Simplified Arabic"/>
              </a:rPr>
              <a:t> </a:t>
            </a:r>
            <a:r>
              <a:rPr lang="ar-SA" b="1" dirty="0" smtClean="0">
                <a:solidFill>
                  <a:srgbClr val="111111"/>
                </a:solidFill>
                <a:latin typeface="Times New Roman"/>
                <a:ea typeface="Times New Roman"/>
                <a:cs typeface="Simplified Arabic"/>
              </a:rPr>
              <a:t>:</a:t>
            </a:r>
            <a:r>
              <a:rPr lang="ar-SA" b="1" dirty="0">
                <a:solidFill>
                  <a:srgbClr val="111111"/>
                </a:solidFill>
                <a:latin typeface="Times New Roman"/>
                <a:ea typeface="Times New Roman"/>
                <a:cs typeface="Simplified Arabic"/>
              </a:rPr>
              <a:t> اللام: حرف جر مبني على الفتح لا محل له من الإعراب.</a:t>
            </a:r>
            <a:endParaRPr lang="en-US" sz="2000" dirty="0">
              <a:latin typeface="Times New Roman"/>
              <a:ea typeface="Times New Roman"/>
            </a:endParaRPr>
          </a:p>
          <a:p>
            <a:pPr marL="95250" marR="95250" algn="just" rtl="1">
              <a:spcBef>
                <a:spcPts val="0"/>
              </a:spcBef>
              <a:spcAft>
                <a:spcPts val="0"/>
              </a:spcAft>
            </a:pPr>
            <a:r>
              <a:rPr lang="ar-SA" dirty="0" smtClean="0">
                <a:solidFill>
                  <a:srgbClr val="3366CC"/>
                </a:solidFill>
                <a:latin typeface="Times New Roman"/>
                <a:ea typeface="Times New Roman"/>
              </a:rPr>
              <a:t>الأقوياء</a:t>
            </a:r>
            <a:r>
              <a:rPr lang="ar-SA" b="1" dirty="0" smtClean="0">
                <a:solidFill>
                  <a:srgbClr val="111111"/>
                </a:solidFill>
                <a:latin typeface="Times New Roman"/>
                <a:ea typeface="Times New Roman"/>
                <a:cs typeface="Simplified Arabic"/>
              </a:rPr>
              <a:t>: </a:t>
            </a:r>
            <a:r>
              <a:rPr lang="ar-IQ" b="1" dirty="0" smtClean="0">
                <a:solidFill>
                  <a:srgbClr val="111111"/>
                </a:solidFill>
                <a:latin typeface="Times New Roman"/>
                <a:ea typeface="Times New Roman"/>
                <a:cs typeface="Simplified Arabic"/>
              </a:rPr>
              <a:t>المستغاث </a:t>
            </a:r>
            <a:r>
              <a:rPr lang="ar-SA" b="1" dirty="0" smtClean="0">
                <a:solidFill>
                  <a:srgbClr val="111111"/>
                </a:solidFill>
                <a:latin typeface="Times New Roman"/>
                <a:ea typeface="Times New Roman"/>
                <a:cs typeface="Simplified Arabic"/>
              </a:rPr>
              <a:t>اسم </a:t>
            </a:r>
            <a:r>
              <a:rPr lang="ar-SA" b="1" dirty="0">
                <a:solidFill>
                  <a:srgbClr val="111111"/>
                </a:solidFill>
                <a:latin typeface="Times New Roman"/>
                <a:ea typeface="Times New Roman"/>
                <a:cs typeface="Simplified Arabic"/>
              </a:rPr>
              <a:t>مجرور باللام في محل نصب لأنه منادى، والجار والمجرور متعلق بحرف النداء ( لأن فيه معنى الفعل استعين ).</a:t>
            </a:r>
            <a:endParaRPr lang="en-US" sz="2000" dirty="0">
              <a:latin typeface="Times New Roman"/>
              <a:ea typeface="Times New Roman"/>
            </a:endParaRPr>
          </a:p>
          <a:p>
            <a:pPr marL="95250" marR="95250" algn="just" rtl="1">
              <a:spcBef>
                <a:spcPts val="0"/>
              </a:spcBef>
              <a:spcAft>
                <a:spcPts val="0"/>
              </a:spcAft>
            </a:pPr>
            <a:r>
              <a:rPr lang="ar-SA" dirty="0">
                <a:solidFill>
                  <a:srgbClr val="3366CC"/>
                </a:solidFill>
                <a:latin typeface="Times New Roman"/>
                <a:ea typeface="Times New Roman"/>
              </a:rPr>
              <a:t>للضعفاء</a:t>
            </a:r>
            <a:r>
              <a:rPr lang="ar-SA" b="1" dirty="0">
                <a:solidFill>
                  <a:srgbClr val="111111"/>
                </a:solidFill>
                <a:latin typeface="Times New Roman"/>
                <a:ea typeface="Times New Roman"/>
                <a:cs typeface="Simplified Arabic"/>
              </a:rPr>
              <a:t>     : </a:t>
            </a:r>
            <a:r>
              <a:rPr lang="ar-IQ" b="1" dirty="0" smtClean="0">
                <a:solidFill>
                  <a:srgbClr val="111111"/>
                </a:solidFill>
                <a:latin typeface="Times New Roman"/>
                <a:ea typeface="Times New Roman"/>
                <a:cs typeface="Simplified Arabic"/>
              </a:rPr>
              <a:t>المستغاث له، </a:t>
            </a:r>
            <a:r>
              <a:rPr lang="ar-SA" b="1" dirty="0" smtClean="0">
                <a:solidFill>
                  <a:srgbClr val="111111"/>
                </a:solidFill>
                <a:latin typeface="Times New Roman"/>
                <a:ea typeface="Times New Roman"/>
                <a:cs typeface="Simplified Arabic"/>
              </a:rPr>
              <a:t>جار </a:t>
            </a:r>
            <a:r>
              <a:rPr lang="ar-SA" b="1" dirty="0">
                <a:solidFill>
                  <a:srgbClr val="111111"/>
                </a:solidFill>
                <a:latin typeface="Times New Roman"/>
                <a:ea typeface="Times New Roman"/>
                <a:cs typeface="Simplified Arabic"/>
              </a:rPr>
              <a:t>ومجرور متعلق بحرف النداء.</a:t>
            </a:r>
            <a:endParaRPr lang="en-US" sz="2000" dirty="0">
              <a:latin typeface="Times New Roman"/>
              <a:ea typeface="Times New Roman"/>
            </a:endParaRPr>
          </a:p>
          <a:p>
            <a:pPr marL="95250" marR="95250" algn="just" rtl="1">
              <a:spcBef>
                <a:spcPts val="0"/>
              </a:spcBef>
              <a:spcAft>
                <a:spcPts val="0"/>
              </a:spcAft>
            </a:pPr>
            <a:r>
              <a:rPr lang="ar-SA" dirty="0">
                <a:solidFill>
                  <a:srgbClr val="3366CC"/>
                </a:solidFill>
                <a:latin typeface="Times New Roman"/>
                <a:ea typeface="Times New Roman"/>
              </a:rPr>
              <a:t>من الظلم</a:t>
            </a:r>
            <a:r>
              <a:rPr lang="ar-SA" b="1" dirty="0">
                <a:solidFill>
                  <a:srgbClr val="111111"/>
                </a:solidFill>
                <a:latin typeface="Times New Roman"/>
                <a:ea typeface="Times New Roman"/>
                <a:cs typeface="Simplified Arabic"/>
              </a:rPr>
              <a:t>  : جار ومجرور متعلق بحرف النداء.</a:t>
            </a:r>
            <a:endParaRPr lang="en-US" sz="2000" dirty="0">
              <a:latin typeface="Times New Roman"/>
              <a:ea typeface="Times New Roman"/>
            </a:endParaRPr>
          </a:p>
          <a:p>
            <a:pPr marL="0" marR="95250" indent="0" algn="just" rtl="1"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>
              <a:latin typeface="Times New Roman"/>
              <a:ea typeface="Times New Roman"/>
            </a:endParaRPr>
          </a:p>
          <a:p>
            <a:pPr marL="95250" marR="95250" algn="just" rtl="1">
              <a:spcBef>
                <a:spcPts val="0"/>
              </a:spcBef>
              <a:spcAft>
                <a:spcPts val="0"/>
              </a:spcAft>
            </a:pPr>
            <a:r>
              <a:rPr lang="ar-SA" dirty="0">
                <a:solidFill>
                  <a:srgbClr val="339933"/>
                </a:solidFill>
                <a:latin typeface="Times New Roman"/>
                <a:ea typeface="Times New Roman"/>
              </a:rPr>
              <a:t>يا لله للمظلومين .</a:t>
            </a:r>
            <a:endParaRPr lang="en-US" sz="2000" dirty="0">
              <a:latin typeface="Times New Roman"/>
              <a:ea typeface="Times New Roman"/>
            </a:endParaRPr>
          </a:p>
          <a:p>
            <a:pPr marL="95250" marR="95250" algn="just" rtl="1">
              <a:spcBef>
                <a:spcPts val="0"/>
              </a:spcBef>
              <a:spcAft>
                <a:spcPts val="0"/>
              </a:spcAft>
            </a:pPr>
            <a:r>
              <a:rPr lang="ar-SA" b="1" dirty="0">
                <a:solidFill>
                  <a:srgbClr val="111111"/>
                </a:solidFill>
                <a:latin typeface="Times New Roman"/>
                <a:ea typeface="Times New Roman"/>
                <a:cs typeface="Simplified Arabic"/>
              </a:rPr>
              <a:t>يا : حرف </a:t>
            </a:r>
            <a:r>
              <a:rPr lang="ar-SA" b="1" dirty="0" smtClean="0">
                <a:solidFill>
                  <a:srgbClr val="111111"/>
                </a:solidFill>
                <a:latin typeface="Times New Roman"/>
                <a:ea typeface="Times New Roman"/>
                <a:cs typeface="Simplified Arabic"/>
              </a:rPr>
              <a:t>نداء</a:t>
            </a:r>
            <a:r>
              <a:rPr lang="ar-IQ" b="1" dirty="0" smtClean="0">
                <a:solidFill>
                  <a:srgbClr val="111111"/>
                </a:solidFill>
                <a:latin typeface="Times New Roman"/>
                <a:ea typeface="Times New Roman"/>
                <a:cs typeface="Simplified Arabic"/>
              </a:rPr>
              <a:t> واستغاثة، </a:t>
            </a:r>
            <a:r>
              <a:rPr lang="ar-SA" b="1" dirty="0" smtClean="0">
                <a:solidFill>
                  <a:srgbClr val="111111"/>
                </a:solidFill>
                <a:latin typeface="Times New Roman"/>
                <a:ea typeface="Times New Roman"/>
                <a:cs typeface="Simplified Arabic"/>
              </a:rPr>
              <a:t> </a:t>
            </a:r>
            <a:r>
              <a:rPr lang="ar-SA" b="1" dirty="0">
                <a:solidFill>
                  <a:srgbClr val="111111"/>
                </a:solidFill>
                <a:latin typeface="Times New Roman"/>
                <a:ea typeface="Times New Roman"/>
                <a:cs typeface="Simplified Arabic"/>
              </a:rPr>
              <a:t>مبني على السكون .</a:t>
            </a:r>
            <a:endParaRPr lang="en-US" sz="2000" dirty="0">
              <a:latin typeface="Times New Roman"/>
              <a:ea typeface="Times New Roman"/>
            </a:endParaRPr>
          </a:p>
          <a:p>
            <a:pPr marL="95250" marR="95250" algn="just" rtl="1">
              <a:spcBef>
                <a:spcPts val="0"/>
              </a:spcBef>
              <a:spcAft>
                <a:spcPts val="0"/>
              </a:spcAft>
            </a:pPr>
            <a:r>
              <a:rPr lang="ar-SA" b="1" dirty="0">
                <a:solidFill>
                  <a:srgbClr val="111111"/>
                </a:solidFill>
                <a:latin typeface="Times New Roman"/>
                <a:ea typeface="Times New Roman"/>
                <a:cs typeface="Simplified Arabic"/>
              </a:rPr>
              <a:t>لله : </a:t>
            </a:r>
            <a:r>
              <a:rPr lang="ar-IQ" b="1" dirty="0" smtClean="0">
                <a:solidFill>
                  <a:srgbClr val="111111"/>
                </a:solidFill>
                <a:latin typeface="Times New Roman"/>
                <a:ea typeface="Times New Roman"/>
                <a:cs typeface="Simplified Arabic"/>
              </a:rPr>
              <a:t>المستغاث </a:t>
            </a:r>
            <a:r>
              <a:rPr lang="ar-SA" b="1" dirty="0" smtClean="0">
                <a:solidFill>
                  <a:srgbClr val="111111"/>
                </a:solidFill>
                <a:latin typeface="Times New Roman"/>
                <a:ea typeface="Times New Roman"/>
                <a:cs typeface="Simplified Arabic"/>
              </a:rPr>
              <a:t>لفظ </a:t>
            </a:r>
            <a:r>
              <a:rPr lang="ar-SA" b="1" dirty="0">
                <a:solidFill>
                  <a:srgbClr val="111111"/>
                </a:solidFill>
                <a:latin typeface="Times New Roman"/>
                <a:ea typeface="Times New Roman"/>
                <a:cs typeface="Simplified Arabic"/>
              </a:rPr>
              <a:t>الجلالة مجرور بحرف الجر الزائد , في محل نصب منادى .</a:t>
            </a:r>
            <a:endParaRPr lang="en-US" sz="2000" dirty="0">
              <a:latin typeface="Times New Roman"/>
              <a:ea typeface="Times New Roman"/>
            </a:endParaRPr>
          </a:p>
          <a:p>
            <a:pPr marL="0" marR="95250" indent="0" algn="just" rtl="1"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>
              <a:latin typeface="Times New Roman"/>
              <a:ea typeface="Times New Roman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4871052"/>
      </p:ext>
    </p:extLst>
  </p:cSld>
  <p:clrMapOvr>
    <a:masterClrMapping/>
  </p:clrMapOvr>
  <p:transition spd="slow">
    <p:wheel spokes="1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043492" y="980728"/>
            <a:ext cx="7056900" cy="4851901"/>
          </a:xfrm>
        </p:spPr>
        <p:txBody>
          <a:bodyPr>
            <a:normAutofit fontScale="92500" lnSpcReduction="10000"/>
          </a:bodyPr>
          <a:lstStyle/>
          <a:p>
            <a:pPr marL="0" marR="95250" indent="0" algn="just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dirty="0">
                <a:solidFill>
                  <a:srgbClr val="000000"/>
                </a:solidFill>
                <a:latin typeface="Times New Roman"/>
                <a:ea typeface="Times New Roman"/>
              </a:rPr>
              <a:t> </a:t>
            </a:r>
            <a:endParaRPr lang="en-US" sz="2000" dirty="0">
              <a:latin typeface="Times New Roman"/>
              <a:ea typeface="Times New Roman"/>
            </a:endParaRPr>
          </a:p>
          <a:p>
            <a:pPr marL="95250" marR="95250" algn="just" rtl="1">
              <a:spcBef>
                <a:spcPts val="0"/>
              </a:spcBef>
              <a:spcAft>
                <a:spcPts val="0"/>
              </a:spcAft>
            </a:pPr>
            <a:r>
              <a:rPr lang="ar-SA" dirty="0">
                <a:solidFill>
                  <a:srgbClr val="339933"/>
                </a:solidFill>
                <a:latin typeface="Times New Roman"/>
                <a:ea typeface="Times New Roman"/>
              </a:rPr>
              <a:t>يا سيبويهِ العالم ُ.</a:t>
            </a:r>
            <a:endParaRPr lang="en-US" sz="2000" dirty="0">
              <a:latin typeface="Times New Roman"/>
              <a:ea typeface="Times New Roman"/>
            </a:endParaRPr>
          </a:p>
          <a:p>
            <a:pPr marL="0" marR="95250" indent="0" algn="just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IQ" dirty="0" smtClean="0">
                <a:solidFill>
                  <a:srgbClr val="3366CC"/>
                </a:solidFill>
                <a:latin typeface="Times New Roman"/>
                <a:ea typeface="Times New Roman"/>
              </a:rPr>
              <a:t> </a:t>
            </a:r>
            <a:r>
              <a:rPr lang="ar-SA" dirty="0" smtClean="0">
                <a:solidFill>
                  <a:srgbClr val="3366CC"/>
                </a:solidFill>
                <a:latin typeface="Times New Roman"/>
                <a:ea typeface="Times New Roman"/>
              </a:rPr>
              <a:t>سيبويهِ</a:t>
            </a:r>
            <a:r>
              <a:rPr lang="ar-SA" b="1" dirty="0">
                <a:solidFill>
                  <a:srgbClr val="000000"/>
                </a:solidFill>
                <a:latin typeface="Times New Roman"/>
                <a:ea typeface="Times New Roman"/>
                <a:cs typeface="Simplified Arabic"/>
              </a:rPr>
              <a:t>: منادى مبني على الضمة </a:t>
            </a:r>
            <a:r>
              <a:rPr lang="ar-IQ" b="1" dirty="0" smtClean="0">
                <a:solidFill>
                  <a:srgbClr val="000000"/>
                </a:solidFill>
                <a:latin typeface="Times New Roman"/>
                <a:ea typeface="Times New Roman"/>
                <a:cs typeface="Simplified Arabic"/>
              </a:rPr>
              <a:t>المقدرة </a:t>
            </a:r>
            <a:r>
              <a:rPr lang="ar-SA" b="1" dirty="0" smtClean="0">
                <a:solidFill>
                  <a:srgbClr val="000000"/>
                </a:solidFill>
                <a:latin typeface="Times New Roman"/>
                <a:ea typeface="Times New Roman"/>
                <a:cs typeface="Simplified Arabic"/>
              </a:rPr>
              <a:t>( </a:t>
            </a:r>
            <a:r>
              <a:rPr lang="ar-SA" b="1" dirty="0">
                <a:solidFill>
                  <a:srgbClr val="000000"/>
                </a:solidFill>
                <a:latin typeface="Times New Roman"/>
                <a:ea typeface="Times New Roman"/>
                <a:cs typeface="Simplified Arabic"/>
              </a:rPr>
              <a:t>لأنه علم مفرد ) في محل لنصب، وقد منع من ظهور الضمة الكسرة التي </a:t>
            </a:r>
            <a:r>
              <a:rPr lang="ar-SA" b="1" dirty="0" smtClean="0">
                <a:solidFill>
                  <a:srgbClr val="000000"/>
                </a:solidFill>
                <a:latin typeface="Times New Roman"/>
                <a:ea typeface="Times New Roman"/>
                <a:cs typeface="Simplified Arabic"/>
              </a:rPr>
              <a:t>هي</a:t>
            </a:r>
            <a:r>
              <a:rPr lang="ar-IQ" sz="2000" dirty="0">
                <a:latin typeface="Times New Roman"/>
                <a:ea typeface="Times New Roman"/>
              </a:rPr>
              <a:t> </a:t>
            </a:r>
            <a:r>
              <a:rPr lang="ar-SA" b="1" dirty="0" smtClean="0">
                <a:solidFill>
                  <a:srgbClr val="000000"/>
                </a:solidFill>
                <a:latin typeface="Times New Roman"/>
                <a:ea typeface="Times New Roman"/>
                <a:cs typeface="Simplified Arabic"/>
              </a:rPr>
              <a:t>حركة </a:t>
            </a:r>
            <a:r>
              <a:rPr lang="ar-SA" b="1" dirty="0">
                <a:solidFill>
                  <a:srgbClr val="000000"/>
                </a:solidFill>
                <a:latin typeface="Times New Roman"/>
                <a:ea typeface="Times New Roman"/>
                <a:cs typeface="Simplified Arabic"/>
              </a:rPr>
              <a:t>البناء الأصلية.</a:t>
            </a:r>
            <a:endParaRPr lang="en-US" sz="2000" dirty="0">
              <a:latin typeface="Times New Roman"/>
              <a:ea typeface="Times New Roman"/>
            </a:endParaRPr>
          </a:p>
          <a:p>
            <a:pPr marL="0" marR="95250" indent="0" algn="just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IQ" dirty="0" smtClean="0">
                <a:solidFill>
                  <a:srgbClr val="3366CC"/>
                </a:solidFill>
                <a:latin typeface="Times New Roman"/>
                <a:ea typeface="Times New Roman"/>
              </a:rPr>
              <a:t>  </a:t>
            </a:r>
            <a:r>
              <a:rPr lang="ar-SA" dirty="0" smtClean="0">
                <a:solidFill>
                  <a:srgbClr val="3366CC"/>
                </a:solidFill>
                <a:latin typeface="Times New Roman"/>
                <a:ea typeface="Times New Roman"/>
              </a:rPr>
              <a:t>العالمُ</a:t>
            </a:r>
            <a:r>
              <a:rPr lang="ar-SA" b="1" dirty="0">
                <a:solidFill>
                  <a:srgbClr val="000000"/>
                </a:solidFill>
                <a:latin typeface="Times New Roman"/>
                <a:ea typeface="Times New Roman"/>
                <a:cs typeface="Simplified Arabic"/>
              </a:rPr>
              <a:t>   : نعت مرفوع بالضمة.</a:t>
            </a:r>
            <a:endParaRPr lang="en-US" sz="2000" dirty="0">
              <a:latin typeface="Times New Roman"/>
              <a:ea typeface="Times New Roman"/>
            </a:endParaRPr>
          </a:p>
          <a:p>
            <a:pPr marL="95250" marR="95250" algn="just" rtl="1">
              <a:spcBef>
                <a:spcPts val="0"/>
              </a:spcBef>
              <a:spcAft>
                <a:spcPts val="0"/>
              </a:spcAft>
            </a:pPr>
            <a:endParaRPr lang="en-US" sz="2000" dirty="0">
              <a:latin typeface="Times New Roman"/>
              <a:ea typeface="Times New Roman"/>
            </a:endParaRPr>
          </a:p>
          <a:p>
            <a:pPr marL="95250" marR="95250" algn="just" rtl="1">
              <a:spcBef>
                <a:spcPts val="0"/>
              </a:spcBef>
              <a:spcAft>
                <a:spcPts val="0"/>
              </a:spcAft>
            </a:pPr>
            <a:r>
              <a:rPr lang="ar-SA" dirty="0">
                <a:solidFill>
                  <a:srgbClr val="339933"/>
                </a:solidFill>
                <a:latin typeface="Times New Roman"/>
                <a:ea typeface="Times New Roman"/>
              </a:rPr>
              <a:t>يا هؤلاءِ الكرامُ.</a:t>
            </a:r>
            <a:endParaRPr lang="en-US" sz="2000" dirty="0">
              <a:latin typeface="Times New Roman"/>
              <a:ea typeface="Times New Roman"/>
            </a:endParaRPr>
          </a:p>
          <a:p>
            <a:pPr marL="0" marR="95250" indent="0" algn="just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IQ" dirty="0" smtClean="0">
                <a:solidFill>
                  <a:srgbClr val="3366CC"/>
                </a:solidFill>
                <a:latin typeface="Times New Roman"/>
                <a:ea typeface="Times New Roman"/>
              </a:rPr>
              <a:t> </a:t>
            </a:r>
            <a:r>
              <a:rPr lang="ar-SA" dirty="0" smtClean="0">
                <a:solidFill>
                  <a:srgbClr val="3366CC"/>
                </a:solidFill>
                <a:latin typeface="Times New Roman"/>
                <a:ea typeface="Times New Roman"/>
              </a:rPr>
              <a:t>هؤلاء</a:t>
            </a:r>
            <a:r>
              <a:rPr lang="ar-SA" b="1" dirty="0">
                <a:solidFill>
                  <a:srgbClr val="000000"/>
                </a:solidFill>
                <a:latin typeface="Times New Roman"/>
                <a:ea typeface="Times New Roman"/>
                <a:cs typeface="Simplified Arabic"/>
              </a:rPr>
              <a:t>  : منادى مبني على الضم ( لأنه ملحق بالعلم )، وقد منع ظهور الضمة حركة البناء الأصلية وهي الكسرة.</a:t>
            </a:r>
            <a:endParaRPr lang="en-US" sz="2000" dirty="0">
              <a:latin typeface="Times New Roman"/>
              <a:ea typeface="Times New Roman"/>
            </a:endParaRPr>
          </a:p>
          <a:p>
            <a:pPr marL="0" marR="95250" indent="0" algn="just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IQ" dirty="0" smtClean="0">
                <a:solidFill>
                  <a:srgbClr val="3366CC"/>
                </a:solidFill>
                <a:latin typeface="Times New Roman"/>
                <a:ea typeface="Times New Roman"/>
              </a:rPr>
              <a:t> </a:t>
            </a:r>
            <a:r>
              <a:rPr lang="ar-SA" dirty="0" smtClean="0">
                <a:solidFill>
                  <a:srgbClr val="3366CC"/>
                </a:solidFill>
                <a:latin typeface="Times New Roman"/>
                <a:ea typeface="Times New Roman"/>
              </a:rPr>
              <a:t>الكرامُ</a:t>
            </a:r>
            <a:r>
              <a:rPr lang="ar-SA" b="1" dirty="0">
                <a:solidFill>
                  <a:srgbClr val="000000"/>
                </a:solidFill>
                <a:latin typeface="Times New Roman"/>
                <a:ea typeface="Times New Roman"/>
                <a:cs typeface="Simplified Arabic"/>
              </a:rPr>
              <a:t> : نعت مرفوع بالضمة</a:t>
            </a:r>
            <a:r>
              <a:rPr lang="ar-SA" b="1" dirty="0" smtClean="0">
                <a:solidFill>
                  <a:srgbClr val="000000"/>
                </a:solidFill>
                <a:latin typeface="Times New Roman"/>
                <a:ea typeface="Times New Roman"/>
                <a:cs typeface="Simplified Arabic"/>
              </a:rPr>
              <a:t>.</a:t>
            </a:r>
            <a:endParaRPr lang="ar-IQ" b="1" dirty="0" smtClean="0">
              <a:solidFill>
                <a:srgbClr val="000000"/>
              </a:solidFill>
              <a:latin typeface="Times New Roman"/>
              <a:ea typeface="Times New Roman"/>
              <a:cs typeface="Simplified Arabic"/>
            </a:endParaRPr>
          </a:p>
          <a:p>
            <a:pPr marL="95250" marR="95250" algn="just" rtl="1">
              <a:spcBef>
                <a:spcPts val="0"/>
              </a:spcBef>
              <a:spcAft>
                <a:spcPts val="0"/>
              </a:spcAft>
            </a:pPr>
            <a:endParaRPr lang="ar-IQ" b="1" dirty="0" smtClean="0">
              <a:solidFill>
                <a:srgbClr val="000000"/>
              </a:solidFill>
              <a:latin typeface="Times New Roman"/>
              <a:ea typeface="Times New Roman"/>
              <a:cs typeface="Simplified Arabic"/>
            </a:endParaRPr>
          </a:p>
          <a:p>
            <a:pPr marL="95250" marR="95250" algn="just" rtl="1">
              <a:spcBef>
                <a:spcPts val="0"/>
              </a:spcBef>
              <a:spcAft>
                <a:spcPts val="0"/>
              </a:spcAft>
            </a:pPr>
            <a:r>
              <a:rPr lang="ar-IQ" sz="2000" b="1" dirty="0">
                <a:solidFill>
                  <a:schemeClr val="bg2">
                    <a:lumMod val="50000"/>
                  </a:schemeClr>
                </a:solidFill>
                <a:latin typeface="Times New Roman"/>
                <a:ea typeface="Times New Roman"/>
              </a:rPr>
              <a:t>يا حَذامِ الفاضلةُ.</a:t>
            </a:r>
          </a:p>
          <a:p>
            <a:pPr marL="0" marR="95250" indent="0" algn="just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IQ" sz="2000" b="1" dirty="0" smtClean="0">
                <a:latin typeface="Times New Roman"/>
                <a:ea typeface="Times New Roman"/>
              </a:rPr>
              <a:t>  حذام</a:t>
            </a:r>
            <a:r>
              <a:rPr lang="ar-IQ" sz="2000" b="1" dirty="0">
                <a:latin typeface="Times New Roman"/>
                <a:ea typeface="Times New Roman"/>
              </a:rPr>
              <a:t>    : منادى مبني على الضم المقدر ، وهو في محل نصب، وقد منع ظهوره </a:t>
            </a:r>
            <a:r>
              <a:rPr lang="ar-IQ" sz="2000" b="1" dirty="0" err="1">
                <a:latin typeface="Times New Roman"/>
                <a:ea typeface="Times New Roman"/>
              </a:rPr>
              <a:t>إنشغال</a:t>
            </a:r>
            <a:r>
              <a:rPr lang="ar-IQ" sz="2000" b="1" dirty="0">
                <a:latin typeface="Times New Roman"/>
                <a:ea typeface="Times New Roman"/>
              </a:rPr>
              <a:t> المحل بالكسرة.</a:t>
            </a:r>
          </a:p>
          <a:p>
            <a:pPr marL="0" marR="95250" indent="0" algn="just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IQ" sz="2000" b="1" dirty="0" smtClean="0">
                <a:latin typeface="Times New Roman"/>
                <a:ea typeface="Times New Roman"/>
              </a:rPr>
              <a:t>  الفاضلة</a:t>
            </a:r>
            <a:r>
              <a:rPr lang="ar-IQ" sz="2000" b="1" dirty="0">
                <a:latin typeface="Times New Roman"/>
                <a:ea typeface="Times New Roman"/>
              </a:rPr>
              <a:t> : صفة مرفوعة باعتبار حذام مبني على </a:t>
            </a:r>
            <a:r>
              <a:rPr lang="ar-IQ" sz="2000" b="1" dirty="0" smtClean="0">
                <a:latin typeface="Times New Roman"/>
                <a:ea typeface="Times New Roman"/>
              </a:rPr>
              <a:t>الضم</a:t>
            </a:r>
            <a:r>
              <a:rPr lang="ar-IQ" sz="2000" b="1" dirty="0">
                <a:latin typeface="Times New Roman"/>
                <a:ea typeface="Times New Roman"/>
              </a:rPr>
              <a:t>.</a:t>
            </a:r>
            <a:r>
              <a:rPr lang="ar-SA" dirty="0">
                <a:solidFill>
                  <a:srgbClr val="000000"/>
                </a:solidFill>
                <a:ea typeface="Times New Roman"/>
              </a:rPr>
              <a:t/>
            </a:r>
            <a:br>
              <a:rPr lang="ar-SA" dirty="0">
                <a:solidFill>
                  <a:srgbClr val="000000"/>
                </a:solidFill>
                <a:ea typeface="Times New Roman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6075548"/>
      </p:ext>
    </p:extLst>
  </p:cSld>
  <p:clrMapOvr>
    <a:masterClrMapping/>
  </p:clrMapOvr>
  <p:transition spd="slow">
    <p:wheel spokes="1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827584" y="908720"/>
            <a:ext cx="7416824" cy="5544616"/>
          </a:xfrm>
        </p:spPr>
        <p:txBody>
          <a:bodyPr>
            <a:noAutofit/>
          </a:bodyPr>
          <a:lstStyle/>
          <a:p>
            <a:pPr marL="0" marR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latin typeface="Arial"/>
                <a:ea typeface="Times New Roman"/>
              </a:rPr>
              <a:t> </a:t>
            </a:r>
            <a:endParaRPr lang="en-US" sz="1600" b="1" dirty="0">
              <a:latin typeface="Times New Roman"/>
              <a:ea typeface="Times New Roman"/>
            </a:endParaRPr>
          </a:p>
          <a:p>
            <a:pPr marL="95250" marR="95250" algn="just" rtl="1">
              <a:spcBef>
                <a:spcPts val="0"/>
              </a:spcBef>
              <a:spcAft>
                <a:spcPts val="0"/>
              </a:spcAft>
            </a:pPr>
            <a:r>
              <a:rPr lang="ar-SA" sz="1800" b="1" dirty="0">
                <a:solidFill>
                  <a:srgbClr val="339933"/>
                </a:solidFill>
                <a:latin typeface="Times New Roman"/>
                <a:ea typeface="Times New Roman"/>
              </a:rPr>
              <a:t>" يا أيُّها الإنسانُ ما غَرَّكَ بربك الكريم ".</a:t>
            </a:r>
            <a:endParaRPr lang="en-US" sz="1600" b="1" dirty="0">
              <a:latin typeface="Times New Roman"/>
              <a:ea typeface="Times New Roman"/>
            </a:endParaRPr>
          </a:p>
          <a:p>
            <a:pPr marL="95250" marR="95250" algn="just" rtl="1">
              <a:spcBef>
                <a:spcPts val="0"/>
              </a:spcBef>
              <a:spcAft>
                <a:spcPts val="0"/>
              </a:spcAft>
            </a:pPr>
            <a:r>
              <a:rPr lang="ar-SA" sz="1800" b="1" dirty="0">
                <a:solidFill>
                  <a:srgbClr val="3366CC"/>
                </a:solidFill>
                <a:latin typeface="Times New Roman"/>
                <a:ea typeface="Times New Roman"/>
              </a:rPr>
              <a:t>أيُّ </a:t>
            </a:r>
            <a:r>
              <a:rPr lang="ar-SA" sz="1800" b="1" dirty="0">
                <a:solidFill>
                  <a:srgbClr val="000000"/>
                </a:solidFill>
                <a:latin typeface="Times New Roman"/>
                <a:ea typeface="Times New Roman"/>
                <a:cs typeface="Simplified Arabic"/>
              </a:rPr>
              <a:t>      : منادى مبني على الضم في محل نصب.</a:t>
            </a:r>
            <a:endParaRPr lang="en-US" sz="1600" b="1" dirty="0">
              <a:latin typeface="Times New Roman"/>
              <a:ea typeface="Times New Roman"/>
            </a:endParaRPr>
          </a:p>
          <a:p>
            <a:pPr marL="95250" marR="95250" algn="just" rtl="1">
              <a:spcBef>
                <a:spcPts val="0"/>
              </a:spcBef>
              <a:spcAft>
                <a:spcPts val="0"/>
              </a:spcAft>
            </a:pPr>
            <a:r>
              <a:rPr lang="ar-SA" sz="1800" b="1" dirty="0">
                <a:solidFill>
                  <a:srgbClr val="3366CC"/>
                </a:solidFill>
                <a:latin typeface="Times New Roman"/>
                <a:ea typeface="Times New Roman"/>
              </a:rPr>
              <a:t>الهاء</a:t>
            </a:r>
            <a:r>
              <a:rPr lang="ar-SA" sz="1800" b="1" dirty="0">
                <a:solidFill>
                  <a:srgbClr val="000000"/>
                </a:solidFill>
                <a:latin typeface="Times New Roman"/>
                <a:ea typeface="Times New Roman"/>
                <a:cs typeface="Simplified Arabic"/>
              </a:rPr>
              <a:t>     : حرف تنبيه مبني على السكون لا محل له من الإعراب.</a:t>
            </a:r>
            <a:endParaRPr lang="en-US" sz="1600" b="1" dirty="0">
              <a:latin typeface="Times New Roman"/>
              <a:ea typeface="Times New Roman"/>
            </a:endParaRPr>
          </a:p>
          <a:p>
            <a:pPr marL="95250" marR="95250" algn="just" rtl="1">
              <a:spcBef>
                <a:spcPts val="0"/>
              </a:spcBef>
              <a:spcAft>
                <a:spcPts val="0"/>
              </a:spcAft>
            </a:pPr>
            <a:r>
              <a:rPr lang="ar-SA" sz="1800" b="1" dirty="0">
                <a:solidFill>
                  <a:srgbClr val="3366CC"/>
                </a:solidFill>
                <a:latin typeface="Times New Roman"/>
                <a:ea typeface="Times New Roman"/>
              </a:rPr>
              <a:t>الإنسان</a:t>
            </a:r>
            <a:r>
              <a:rPr lang="ar-SA" sz="1800" b="1" dirty="0">
                <a:solidFill>
                  <a:srgbClr val="000000"/>
                </a:solidFill>
                <a:latin typeface="Times New Roman"/>
                <a:ea typeface="Times New Roman"/>
                <a:cs typeface="Simplified Arabic"/>
              </a:rPr>
              <a:t> : بدل ( أو نعت ) مرفوع بالضمة الظاهرة على آخره.</a:t>
            </a:r>
            <a:endParaRPr lang="en-US" sz="1600" b="1" dirty="0">
              <a:latin typeface="Times New Roman"/>
              <a:ea typeface="Times New Roman"/>
            </a:endParaRPr>
          </a:p>
          <a:p>
            <a:pPr marL="0" marR="95250" indent="0" algn="just" rtl="1">
              <a:spcBef>
                <a:spcPts val="0"/>
              </a:spcBef>
              <a:spcAft>
                <a:spcPts val="0"/>
              </a:spcAft>
              <a:buNone/>
            </a:pPr>
            <a:endParaRPr lang="en-US" sz="1600" b="1" dirty="0">
              <a:latin typeface="Times New Roman"/>
              <a:ea typeface="Times New Roman"/>
            </a:endParaRPr>
          </a:p>
          <a:p>
            <a:pPr marL="95250" marR="95250" algn="just" rtl="1">
              <a:spcBef>
                <a:spcPts val="0"/>
              </a:spcBef>
              <a:spcAft>
                <a:spcPts val="0"/>
              </a:spcAft>
            </a:pPr>
            <a:r>
              <a:rPr lang="ar-SA" sz="1800" b="1" dirty="0">
                <a:solidFill>
                  <a:srgbClr val="339933"/>
                </a:solidFill>
                <a:latin typeface="Times New Roman"/>
                <a:ea typeface="Times New Roman"/>
              </a:rPr>
              <a:t>" يا أيَّتُها النفسُ المطمئِنة "</a:t>
            </a:r>
            <a:endParaRPr lang="en-US" sz="1600" b="1" dirty="0">
              <a:latin typeface="Times New Roman"/>
              <a:ea typeface="Times New Roman"/>
            </a:endParaRPr>
          </a:p>
          <a:p>
            <a:pPr marL="0" marR="95250" indent="0" algn="just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IQ" sz="1800" b="1" dirty="0" smtClean="0">
                <a:solidFill>
                  <a:srgbClr val="3366CC"/>
                </a:solidFill>
                <a:latin typeface="Times New Roman"/>
                <a:ea typeface="Times New Roman"/>
              </a:rPr>
              <a:t> </a:t>
            </a:r>
            <a:r>
              <a:rPr lang="ar-SA" sz="1800" b="1" dirty="0" smtClean="0">
                <a:solidFill>
                  <a:srgbClr val="3366CC"/>
                </a:solidFill>
                <a:latin typeface="Times New Roman"/>
                <a:ea typeface="Times New Roman"/>
              </a:rPr>
              <a:t>يا</a:t>
            </a:r>
            <a:r>
              <a:rPr lang="ar-SA" sz="1800" b="1" dirty="0">
                <a:solidFill>
                  <a:srgbClr val="3366CC"/>
                </a:solidFill>
                <a:latin typeface="Times New Roman"/>
                <a:ea typeface="Times New Roman"/>
              </a:rPr>
              <a:t> </a:t>
            </a:r>
            <a:r>
              <a:rPr lang="ar-SA" sz="1800" b="1" dirty="0">
                <a:solidFill>
                  <a:srgbClr val="000000"/>
                </a:solidFill>
                <a:latin typeface="Times New Roman"/>
                <a:ea typeface="Times New Roman"/>
                <a:cs typeface="Simplified Arabic"/>
              </a:rPr>
              <a:t> : حرف نداء مبني على </a:t>
            </a:r>
            <a:r>
              <a:rPr lang="ar-SA" sz="1800" b="1" dirty="0" smtClean="0">
                <a:solidFill>
                  <a:srgbClr val="000000"/>
                </a:solidFill>
                <a:latin typeface="Times New Roman"/>
                <a:ea typeface="Times New Roman"/>
                <a:cs typeface="Simplified Arabic"/>
              </a:rPr>
              <a:t>السكون</a:t>
            </a:r>
            <a:r>
              <a:rPr lang="ar-IQ" sz="1800" b="1" dirty="0" smtClean="0">
                <a:solidFill>
                  <a:srgbClr val="000000"/>
                </a:solidFill>
                <a:latin typeface="Times New Roman"/>
                <a:ea typeface="Times New Roman"/>
                <a:cs typeface="Simplified Arabic"/>
              </a:rPr>
              <a:t>. </a:t>
            </a:r>
            <a:r>
              <a:rPr lang="ar-SA" sz="1800" b="1" dirty="0" smtClean="0">
                <a:solidFill>
                  <a:srgbClr val="3366CC"/>
                </a:solidFill>
                <a:latin typeface="Times New Roman"/>
                <a:ea typeface="Times New Roman"/>
              </a:rPr>
              <a:t>أية</a:t>
            </a:r>
            <a:r>
              <a:rPr lang="ar-SA" sz="1800" b="1" dirty="0">
                <a:solidFill>
                  <a:srgbClr val="3366CC"/>
                </a:solidFill>
                <a:latin typeface="Times New Roman"/>
                <a:ea typeface="Times New Roman"/>
              </a:rPr>
              <a:t> </a:t>
            </a:r>
            <a:r>
              <a:rPr lang="ar-SA" sz="1800" b="1" dirty="0">
                <a:solidFill>
                  <a:srgbClr val="000000"/>
                </a:solidFill>
                <a:latin typeface="Times New Roman"/>
                <a:ea typeface="Times New Roman"/>
                <a:cs typeface="Simplified Arabic"/>
              </a:rPr>
              <a:t>: منادى مبني على الضم في محل نصب.</a:t>
            </a:r>
            <a:endParaRPr lang="en-US" sz="1600" b="1" dirty="0">
              <a:latin typeface="Times New Roman"/>
              <a:ea typeface="Times New Roman"/>
            </a:endParaRPr>
          </a:p>
          <a:p>
            <a:pPr marL="95250" marR="95250" algn="just" rtl="1">
              <a:spcBef>
                <a:spcPts val="0"/>
              </a:spcBef>
              <a:spcAft>
                <a:spcPts val="0"/>
              </a:spcAft>
            </a:pPr>
            <a:r>
              <a:rPr lang="ar-SA" sz="1800" b="1" dirty="0">
                <a:solidFill>
                  <a:srgbClr val="3366CC"/>
                </a:solidFill>
                <a:latin typeface="Times New Roman"/>
                <a:ea typeface="Times New Roman"/>
              </a:rPr>
              <a:t>الهاء</a:t>
            </a:r>
            <a:r>
              <a:rPr lang="ar-SA" sz="1800" b="1" dirty="0">
                <a:solidFill>
                  <a:srgbClr val="000000"/>
                </a:solidFill>
                <a:latin typeface="Times New Roman"/>
                <a:ea typeface="Times New Roman"/>
                <a:cs typeface="Simplified Arabic"/>
              </a:rPr>
              <a:t> </a:t>
            </a:r>
            <a:r>
              <a:rPr lang="ar-SA" sz="1800" b="1" dirty="0" smtClean="0">
                <a:solidFill>
                  <a:srgbClr val="000000"/>
                </a:solidFill>
                <a:latin typeface="Times New Roman"/>
                <a:ea typeface="Times New Roman"/>
                <a:cs typeface="Simplified Arabic"/>
              </a:rPr>
              <a:t>: </a:t>
            </a:r>
            <a:r>
              <a:rPr lang="ar-SA" sz="1800" b="1" dirty="0">
                <a:solidFill>
                  <a:srgbClr val="000000"/>
                </a:solidFill>
                <a:latin typeface="Times New Roman"/>
                <a:ea typeface="Times New Roman"/>
                <a:cs typeface="Simplified Arabic"/>
              </a:rPr>
              <a:t>حرف تنبيه مبني على السكون لا محل له من الإعراب.</a:t>
            </a:r>
            <a:endParaRPr lang="en-US" sz="1600" b="1" dirty="0">
              <a:latin typeface="Times New Roman"/>
              <a:ea typeface="Times New Roman"/>
            </a:endParaRPr>
          </a:p>
          <a:p>
            <a:pPr marL="95250" marR="95250" algn="just" rtl="1">
              <a:spcBef>
                <a:spcPts val="0"/>
              </a:spcBef>
              <a:spcAft>
                <a:spcPts val="0"/>
              </a:spcAft>
            </a:pPr>
            <a:r>
              <a:rPr lang="ar-SA" sz="1800" b="1" dirty="0">
                <a:solidFill>
                  <a:srgbClr val="3366CC"/>
                </a:solidFill>
                <a:latin typeface="Times New Roman"/>
                <a:ea typeface="Times New Roman"/>
              </a:rPr>
              <a:t>النفسُ</a:t>
            </a:r>
            <a:r>
              <a:rPr lang="ar-SA" sz="1800" b="1" dirty="0">
                <a:solidFill>
                  <a:srgbClr val="000000"/>
                </a:solidFill>
                <a:latin typeface="Times New Roman"/>
                <a:ea typeface="Times New Roman"/>
                <a:cs typeface="Simplified Arabic"/>
              </a:rPr>
              <a:t>  </a:t>
            </a:r>
            <a:r>
              <a:rPr lang="ar-SA" sz="1800" b="1" dirty="0" smtClean="0">
                <a:solidFill>
                  <a:srgbClr val="000000"/>
                </a:solidFill>
                <a:latin typeface="Times New Roman"/>
                <a:ea typeface="Times New Roman"/>
                <a:cs typeface="Simplified Arabic"/>
              </a:rPr>
              <a:t>: </a:t>
            </a:r>
            <a:r>
              <a:rPr lang="ar-SA" sz="1800" b="1" dirty="0">
                <a:solidFill>
                  <a:srgbClr val="000000"/>
                </a:solidFill>
                <a:latin typeface="Times New Roman"/>
                <a:ea typeface="Times New Roman"/>
                <a:cs typeface="Simplified Arabic"/>
              </a:rPr>
              <a:t>بدل ( أو نعت ) مرفوع من محل ( أيةُ </a:t>
            </a:r>
            <a:r>
              <a:rPr lang="ar-SA" sz="1800" b="1" dirty="0" smtClean="0">
                <a:solidFill>
                  <a:srgbClr val="000000"/>
                </a:solidFill>
                <a:latin typeface="Times New Roman"/>
                <a:ea typeface="Times New Roman"/>
                <a:cs typeface="Simplified Arabic"/>
              </a:rPr>
              <a:t>)</a:t>
            </a:r>
            <a:r>
              <a:rPr lang="ar-IQ" sz="1800" b="1" dirty="0" smtClean="0">
                <a:solidFill>
                  <a:srgbClr val="000000"/>
                </a:solidFill>
                <a:latin typeface="Times New Roman"/>
                <a:ea typeface="Times New Roman"/>
                <a:cs typeface="Simplified Arabic"/>
              </a:rPr>
              <a:t>. </a:t>
            </a:r>
            <a:r>
              <a:rPr lang="ar-SA" sz="1800" b="1" dirty="0" smtClean="0">
                <a:solidFill>
                  <a:srgbClr val="3366CC"/>
                </a:solidFill>
                <a:latin typeface="Times New Roman"/>
                <a:ea typeface="Times New Roman"/>
              </a:rPr>
              <a:t>المطمئنة</a:t>
            </a:r>
            <a:r>
              <a:rPr lang="ar-SA" sz="1800" b="1" dirty="0" smtClean="0">
                <a:solidFill>
                  <a:srgbClr val="000000"/>
                </a:solidFill>
                <a:latin typeface="Times New Roman"/>
                <a:ea typeface="Times New Roman"/>
                <a:cs typeface="Simplified Arabic"/>
              </a:rPr>
              <a:t>:</a:t>
            </a:r>
            <a:r>
              <a:rPr lang="ar-IQ" sz="1800" b="1" dirty="0" smtClean="0">
                <a:solidFill>
                  <a:srgbClr val="000000"/>
                </a:solidFill>
                <a:latin typeface="Times New Roman"/>
                <a:ea typeface="Times New Roman"/>
                <a:cs typeface="Simplified Arabic"/>
              </a:rPr>
              <a:t> </a:t>
            </a:r>
            <a:r>
              <a:rPr lang="ar-SA" sz="1800" b="1" dirty="0" smtClean="0">
                <a:solidFill>
                  <a:srgbClr val="000000"/>
                </a:solidFill>
                <a:latin typeface="Times New Roman"/>
                <a:ea typeface="Times New Roman"/>
                <a:cs typeface="Simplified Arabic"/>
              </a:rPr>
              <a:t>صفة مرفوعة</a:t>
            </a:r>
            <a:r>
              <a:rPr lang="ar-IQ" sz="1800" b="1" dirty="0" smtClean="0">
                <a:solidFill>
                  <a:srgbClr val="000000"/>
                </a:solidFill>
                <a:latin typeface="Times New Roman"/>
                <a:ea typeface="Times New Roman"/>
                <a:cs typeface="Simplified Arabic"/>
              </a:rPr>
              <a:t>.</a:t>
            </a:r>
          </a:p>
          <a:p>
            <a:pPr marL="95250" marR="95250" algn="just" rtl="1">
              <a:spcBef>
                <a:spcPts val="0"/>
              </a:spcBef>
              <a:spcAft>
                <a:spcPts val="0"/>
              </a:spcAft>
            </a:pPr>
            <a:r>
              <a:rPr lang="ar-SA" sz="18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/>
            </a:r>
            <a:br>
              <a:rPr lang="ar-SA" sz="1800" b="1" dirty="0" smtClean="0">
                <a:solidFill>
                  <a:srgbClr val="000000"/>
                </a:solidFill>
                <a:latin typeface="Times New Roman"/>
                <a:ea typeface="Times New Roman"/>
              </a:rPr>
            </a:br>
            <a:r>
              <a:rPr lang="ar-SA" sz="1800" b="1" dirty="0" smtClean="0">
                <a:solidFill>
                  <a:srgbClr val="339933"/>
                </a:solidFill>
                <a:latin typeface="Times New Roman"/>
                <a:ea typeface="Times New Roman"/>
              </a:rPr>
              <a:t>" يا أيُّها الناسُ اتقوا ربَّكُم "</a:t>
            </a:r>
            <a:endParaRPr lang="en-US" sz="1600" b="1" dirty="0" smtClean="0">
              <a:latin typeface="Times New Roman"/>
              <a:ea typeface="Times New Roman"/>
            </a:endParaRPr>
          </a:p>
          <a:p>
            <a:pPr marL="95250" marR="95250" algn="just" rtl="1">
              <a:spcBef>
                <a:spcPts val="0"/>
              </a:spcBef>
              <a:spcAft>
                <a:spcPts val="0"/>
              </a:spcAft>
            </a:pPr>
            <a:r>
              <a:rPr lang="ar-SA" sz="1800" b="1" dirty="0" smtClean="0">
                <a:solidFill>
                  <a:srgbClr val="3366CC"/>
                </a:solidFill>
                <a:latin typeface="Times New Roman"/>
                <a:ea typeface="Times New Roman"/>
              </a:rPr>
              <a:t>أيها</a:t>
            </a:r>
            <a:r>
              <a:rPr lang="ar-SA" sz="1800" b="1" dirty="0">
                <a:solidFill>
                  <a:srgbClr val="000000"/>
                </a:solidFill>
                <a:latin typeface="Times New Roman"/>
                <a:ea typeface="Times New Roman"/>
                <a:cs typeface="Simplified Arabic"/>
              </a:rPr>
              <a:t>     : منادى مبني على الضمة ، في محل نصب .</a:t>
            </a:r>
            <a:endParaRPr lang="en-US" sz="1600" b="1" dirty="0">
              <a:latin typeface="Times New Roman"/>
              <a:ea typeface="Times New Roman"/>
            </a:endParaRPr>
          </a:p>
          <a:p>
            <a:pPr marL="95250" marR="95250" algn="just" rtl="1">
              <a:spcBef>
                <a:spcPts val="0"/>
              </a:spcBef>
              <a:spcAft>
                <a:spcPts val="0"/>
              </a:spcAft>
            </a:pPr>
            <a:r>
              <a:rPr lang="ar-SA" sz="1800" b="1" dirty="0">
                <a:solidFill>
                  <a:srgbClr val="3366CC"/>
                </a:solidFill>
                <a:latin typeface="Times New Roman"/>
                <a:ea typeface="Times New Roman"/>
              </a:rPr>
              <a:t>الناس</a:t>
            </a:r>
            <a:r>
              <a:rPr lang="ar-SA" sz="1800" b="1" dirty="0">
                <a:solidFill>
                  <a:srgbClr val="000000"/>
                </a:solidFill>
                <a:latin typeface="Times New Roman"/>
                <a:ea typeface="Times New Roman"/>
                <a:cs typeface="Simplified Arabic"/>
              </a:rPr>
              <a:t> : بدل </a:t>
            </a:r>
            <a:r>
              <a:rPr lang="ar-IQ" sz="1800" b="1" dirty="0" smtClean="0">
                <a:solidFill>
                  <a:srgbClr val="000000"/>
                </a:solidFill>
                <a:latin typeface="Times New Roman"/>
                <a:ea typeface="Times New Roman"/>
                <a:cs typeface="Simplified Arabic"/>
              </a:rPr>
              <a:t> </a:t>
            </a:r>
            <a:r>
              <a:rPr lang="ar-SA" sz="1800" b="1" dirty="0" smtClean="0">
                <a:solidFill>
                  <a:srgbClr val="000000"/>
                </a:solidFill>
                <a:latin typeface="Times New Roman"/>
                <a:ea typeface="Times New Roman"/>
                <a:cs typeface="Simplified Arabic"/>
              </a:rPr>
              <a:t>مرفوع </a:t>
            </a:r>
            <a:r>
              <a:rPr lang="ar-SA" sz="1800" b="1" dirty="0">
                <a:solidFill>
                  <a:srgbClr val="000000"/>
                </a:solidFill>
                <a:latin typeface="Times New Roman"/>
                <a:ea typeface="Times New Roman"/>
                <a:cs typeface="Simplified Arabic"/>
              </a:rPr>
              <a:t>.</a:t>
            </a:r>
            <a:endParaRPr lang="en-US" sz="1600" b="1" dirty="0">
              <a:latin typeface="Times New Roman"/>
              <a:ea typeface="Times New Roman"/>
            </a:endParaRPr>
          </a:p>
          <a:p>
            <a:pPr marL="0" marR="95250" indent="0" algn="just" rtl="1">
              <a:spcBef>
                <a:spcPts val="0"/>
              </a:spcBef>
              <a:spcAft>
                <a:spcPts val="0"/>
              </a:spcAft>
              <a:buNone/>
            </a:pPr>
            <a:endParaRPr lang="en-US" sz="1600" b="1" dirty="0">
              <a:latin typeface="Times New Roman"/>
              <a:ea typeface="Times New Roman"/>
            </a:endParaRPr>
          </a:p>
          <a:p>
            <a:pPr marL="95250" marR="95250" algn="just" rtl="1">
              <a:spcBef>
                <a:spcPts val="0"/>
              </a:spcBef>
              <a:spcAft>
                <a:spcPts val="0"/>
              </a:spcAft>
            </a:pPr>
            <a:r>
              <a:rPr lang="ar-SA" sz="1800" b="1" dirty="0">
                <a:solidFill>
                  <a:srgbClr val="339933"/>
                </a:solidFill>
                <a:latin typeface="Times New Roman"/>
                <a:ea typeface="Times New Roman"/>
              </a:rPr>
              <a:t>يا هذا الرَجُلُ.</a:t>
            </a:r>
            <a:endParaRPr lang="en-US" sz="1600" b="1" dirty="0">
              <a:latin typeface="Times New Roman"/>
              <a:ea typeface="Times New Roman"/>
            </a:endParaRPr>
          </a:p>
          <a:p>
            <a:pPr marL="95250" marR="95250" algn="just" rtl="1">
              <a:spcBef>
                <a:spcPts val="0"/>
              </a:spcBef>
              <a:spcAft>
                <a:spcPts val="0"/>
              </a:spcAft>
            </a:pPr>
            <a:r>
              <a:rPr lang="ar-SA" sz="1800" b="1" dirty="0">
                <a:solidFill>
                  <a:srgbClr val="3366CC"/>
                </a:solidFill>
                <a:latin typeface="Times New Roman"/>
                <a:ea typeface="Times New Roman"/>
              </a:rPr>
              <a:t>هذا</a:t>
            </a:r>
            <a:r>
              <a:rPr lang="ar-SA" sz="1800" b="1" dirty="0">
                <a:solidFill>
                  <a:srgbClr val="000000"/>
                </a:solidFill>
                <a:latin typeface="Times New Roman"/>
                <a:ea typeface="Times New Roman"/>
                <a:cs typeface="Simplified Arabic"/>
              </a:rPr>
              <a:t>    : منادى مبني على ضم مقدر منع من ظهوره حركة البناء الأصلية وهي السكون وهو في محل نصب.</a:t>
            </a:r>
            <a:endParaRPr lang="en-US" sz="1600" b="1" dirty="0">
              <a:latin typeface="Times New Roman"/>
              <a:ea typeface="Times New Roman"/>
            </a:endParaRPr>
          </a:p>
          <a:p>
            <a:pPr marL="95250" marR="95250" algn="just" rtl="1">
              <a:spcBef>
                <a:spcPts val="0"/>
              </a:spcBef>
              <a:spcAft>
                <a:spcPts val="0"/>
              </a:spcAft>
            </a:pPr>
            <a:r>
              <a:rPr lang="ar-SA" sz="1800" b="1" dirty="0">
                <a:solidFill>
                  <a:srgbClr val="3366CC"/>
                </a:solidFill>
                <a:latin typeface="Times New Roman"/>
                <a:ea typeface="Times New Roman"/>
              </a:rPr>
              <a:t>الرجل</a:t>
            </a:r>
            <a:r>
              <a:rPr lang="ar-SA" sz="1800" b="1" dirty="0">
                <a:solidFill>
                  <a:srgbClr val="000000"/>
                </a:solidFill>
                <a:latin typeface="Times New Roman"/>
                <a:ea typeface="Times New Roman"/>
                <a:cs typeface="Simplified Arabic"/>
              </a:rPr>
              <a:t> : بدل ( أو نعت ) مرفوع </a:t>
            </a:r>
            <a:r>
              <a:rPr lang="ar-IQ" sz="1800" b="1" dirty="0">
                <a:solidFill>
                  <a:srgbClr val="000000"/>
                </a:solidFill>
                <a:latin typeface="Times New Roman"/>
                <a:ea typeface="Times New Roman"/>
                <a:cs typeface="Simplified Arabic"/>
              </a:rPr>
              <a:t>.</a:t>
            </a:r>
            <a:endParaRPr lang="en-US" sz="1600" b="1" dirty="0"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61528257"/>
      </p:ext>
    </p:extLst>
  </p:cSld>
  <p:clrMapOvr>
    <a:masterClrMapping/>
  </p:clrMapOvr>
  <p:transition spd="slow">
    <p:wheel spokes="1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683568" y="980728"/>
            <a:ext cx="7704856" cy="5400600"/>
          </a:xfrm>
        </p:spPr>
        <p:txBody>
          <a:bodyPr>
            <a:noAutofit/>
          </a:bodyPr>
          <a:lstStyle/>
          <a:p>
            <a:pPr marL="95250" marR="95250" algn="just" rtl="1">
              <a:spcBef>
                <a:spcPts val="0"/>
              </a:spcBef>
              <a:spcAft>
                <a:spcPts val="0"/>
              </a:spcAft>
            </a:pPr>
            <a:r>
              <a:rPr lang="ar-SA" sz="1800" b="1" dirty="0">
                <a:solidFill>
                  <a:srgbClr val="339933"/>
                </a:solidFill>
                <a:latin typeface="Times New Roman"/>
                <a:ea typeface="Times New Roman"/>
              </a:rPr>
              <a:t>اللَّهُمَّ يا فاطرَ السموات أغثنا.</a:t>
            </a:r>
            <a:endParaRPr lang="en-US" sz="1600" b="1" dirty="0">
              <a:latin typeface="Times New Roman"/>
              <a:ea typeface="Times New Roman"/>
            </a:endParaRPr>
          </a:p>
          <a:p>
            <a:pPr marL="0" marR="95250" indent="0" algn="just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IQ" sz="1800" b="1" dirty="0">
                <a:solidFill>
                  <a:srgbClr val="3366CC"/>
                </a:solidFill>
                <a:latin typeface="Times New Roman"/>
                <a:ea typeface="Times New Roman"/>
              </a:rPr>
              <a:t> </a:t>
            </a:r>
            <a:r>
              <a:rPr lang="ar-SA" sz="1800" b="1" dirty="0" smtClean="0">
                <a:solidFill>
                  <a:srgbClr val="3366CC"/>
                </a:solidFill>
                <a:latin typeface="Times New Roman"/>
                <a:ea typeface="Times New Roman"/>
              </a:rPr>
              <a:t>لله</a:t>
            </a:r>
            <a:r>
              <a:rPr lang="ar-SA" sz="1800" b="1" dirty="0" smtClean="0">
                <a:solidFill>
                  <a:srgbClr val="000000"/>
                </a:solidFill>
                <a:latin typeface="Times New Roman"/>
                <a:ea typeface="Times New Roman"/>
                <a:cs typeface="Simplified Arabic"/>
              </a:rPr>
              <a:t>: </a:t>
            </a:r>
            <a:r>
              <a:rPr lang="ar-SA" sz="1800" b="1" dirty="0">
                <a:solidFill>
                  <a:srgbClr val="000000"/>
                </a:solidFill>
                <a:latin typeface="Times New Roman"/>
                <a:ea typeface="Times New Roman"/>
                <a:cs typeface="Simplified Arabic"/>
              </a:rPr>
              <a:t>لفظ الجلالة منادى مبني على الضم في محل </a:t>
            </a:r>
            <a:r>
              <a:rPr lang="ar-SA" sz="1800" b="1" dirty="0" smtClean="0">
                <a:solidFill>
                  <a:srgbClr val="000000"/>
                </a:solidFill>
                <a:latin typeface="Times New Roman"/>
                <a:ea typeface="Times New Roman"/>
                <a:cs typeface="Simplified Arabic"/>
              </a:rPr>
              <a:t>نصب.</a:t>
            </a:r>
            <a:r>
              <a:rPr lang="ar-IQ" sz="1600" b="1" dirty="0">
                <a:latin typeface="Times New Roman"/>
                <a:ea typeface="Times New Roman"/>
              </a:rPr>
              <a:t> </a:t>
            </a:r>
            <a:r>
              <a:rPr lang="ar-IQ" sz="1600" b="1" dirty="0" smtClean="0">
                <a:latin typeface="Times New Roman"/>
                <a:ea typeface="Times New Roman"/>
              </a:rPr>
              <a:t> </a:t>
            </a:r>
            <a:r>
              <a:rPr lang="ar-IQ" sz="1800" b="1" dirty="0" smtClean="0">
                <a:solidFill>
                  <a:srgbClr val="3366CC"/>
                </a:solidFill>
                <a:latin typeface="Times New Roman"/>
                <a:ea typeface="Times New Roman"/>
              </a:rPr>
              <a:t>الميم</a:t>
            </a:r>
            <a:r>
              <a:rPr lang="ar-SA" sz="1800" b="1" dirty="0" smtClean="0">
                <a:solidFill>
                  <a:srgbClr val="000000"/>
                </a:solidFill>
                <a:latin typeface="Times New Roman"/>
                <a:ea typeface="Times New Roman"/>
                <a:cs typeface="Simplified Arabic"/>
              </a:rPr>
              <a:t>: حرف مبني على الفتح، ذُكِرَ عوضاً عن (ياء) النداء = يا الله.</a:t>
            </a:r>
            <a:endParaRPr lang="en-US" sz="1600" b="1" dirty="0" smtClean="0">
              <a:latin typeface="Times New Roman"/>
              <a:ea typeface="Times New Roman"/>
            </a:endParaRPr>
          </a:p>
          <a:p>
            <a:pPr marL="95250" marR="95250" algn="just" rtl="1">
              <a:spcBef>
                <a:spcPts val="0"/>
              </a:spcBef>
              <a:spcAft>
                <a:spcPts val="0"/>
              </a:spcAft>
            </a:pPr>
            <a:r>
              <a:rPr lang="ar-SA" sz="1800" b="1" dirty="0" smtClean="0">
                <a:solidFill>
                  <a:srgbClr val="3366CC"/>
                </a:solidFill>
                <a:latin typeface="Times New Roman"/>
                <a:ea typeface="Times New Roman"/>
              </a:rPr>
              <a:t>فاطر</a:t>
            </a:r>
            <a:r>
              <a:rPr lang="ar-SA" sz="1800" b="1" dirty="0" smtClean="0">
                <a:solidFill>
                  <a:srgbClr val="000000"/>
                </a:solidFill>
                <a:latin typeface="Times New Roman"/>
                <a:ea typeface="Times New Roman"/>
                <a:cs typeface="Simplified Arabic"/>
              </a:rPr>
              <a:t>: </a:t>
            </a:r>
            <a:r>
              <a:rPr lang="ar-SA" sz="1800" b="1" dirty="0">
                <a:solidFill>
                  <a:srgbClr val="000000"/>
                </a:solidFill>
                <a:latin typeface="Times New Roman"/>
                <a:ea typeface="Times New Roman"/>
                <a:cs typeface="Simplified Arabic"/>
              </a:rPr>
              <a:t>منادى </a:t>
            </a:r>
            <a:r>
              <a:rPr lang="ar-SA" sz="1800" b="1" dirty="0" smtClean="0">
                <a:solidFill>
                  <a:srgbClr val="000000"/>
                </a:solidFill>
                <a:latin typeface="Times New Roman"/>
                <a:ea typeface="Times New Roman"/>
                <a:cs typeface="Simplified Arabic"/>
              </a:rPr>
              <a:t>منصوب</a:t>
            </a:r>
            <a:r>
              <a:rPr lang="ar-IQ" sz="1800" b="1" dirty="0" smtClean="0">
                <a:solidFill>
                  <a:srgbClr val="000000"/>
                </a:solidFill>
                <a:latin typeface="Times New Roman"/>
                <a:ea typeface="Times New Roman"/>
                <a:cs typeface="Simplified Arabic"/>
              </a:rPr>
              <a:t> </a:t>
            </a:r>
            <a:r>
              <a:rPr lang="ar-SA" sz="1800" b="1" dirty="0" smtClean="0">
                <a:solidFill>
                  <a:srgbClr val="000000"/>
                </a:solidFill>
                <a:latin typeface="Times New Roman"/>
                <a:ea typeface="Times New Roman"/>
                <a:cs typeface="Simplified Arabic"/>
              </a:rPr>
              <a:t>علامته </a:t>
            </a:r>
            <a:r>
              <a:rPr lang="ar-SA" sz="1800" b="1" dirty="0">
                <a:solidFill>
                  <a:srgbClr val="000000"/>
                </a:solidFill>
                <a:latin typeface="Times New Roman"/>
                <a:ea typeface="Times New Roman"/>
                <a:cs typeface="Simplified Arabic"/>
              </a:rPr>
              <a:t>الفتحة، وهو </a:t>
            </a:r>
            <a:r>
              <a:rPr lang="ar-SA" sz="1800" b="1" dirty="0" smtClean="0">
                <a:solidFill>
                  <a:srgbClr val="000000"/>
                </a:solidFill>
                <a:latin typeface="Times New Roman"/>
                <a:ea typeface="Times New Roman"/>
                <a:cs typeface="Simplified Arabic"/>
              </a:rPr>
              <a:t>مضاف</a:t>
            </a:r>
            <a:r>
              <a:rPr lang="ar-IQ" sz="1800" b="1" dirty="0" smtClean="0">
                <a:solidFill>
                  <a:srgbClr val="000000"/>
                </a:solidFill>
                <a:latin typeface="Times New Roman"/>
                <a:ea typeface="Times New Roman"/>
                <a:cs typeface="Simplified Arabic"/>
              </a:rPr>
              <a:t>. و</a:t>
            </a:r>
            <a:r>
              <a:rPr lang="ar-SA" sz="1800" b="1" dirty="0" smtClean="0">
                <a:solidFill>
                  <a:srgbClr val="3366CC"/>
                </a:solidFill>
                <a:latin typeface="Times New Roman"/>
                <a:ea typeface="Times New Roman"/>
              </a:rPr>
              <a:t>السموات</a:t>
            </a:r>
            <a:r>
              <a:rPr lang="ar-SA" sz="1800" b="1" dirty="0">
                <a:solidFill>
                  <a:srgbClr val="000000"/>
                </a:solidFill>
                <a:latin typeface="Times New Roman"/>
                <a:ea typeface="Times New Roman"/>
                <a:cs typeface="Simplified Arabic"/>
              </a:rPr>
              <a:t> : مضاف إليه مجرور علامته الكسرة .</a:t>
            </a:r>
            <a:endParaRPr lang="en-US" sz="1600" b="1" dirty="0">
              <a:latin typeface="Times New Roman"/>
              <a:ea typeface="Times New Roman"/>
            </a:endParaRPr>
          </a:p>
          <a:p>
            <a:pPr marL="95250" marR="95250" algn="just" rtl="1">
              <a:spcBef>
                <a:spcPts val="0"/>
              </a:spcBef>
              <a:spcAft>
                <a:spcPts val="0"/>
              </a:spcAft>
            </a:pPr>
            <a:r>
              <a:rPr lang="ar-SA" sz="1800" b="1" dirty="0" smtClean="0">
                <a:solidFill>
                  <a:srgbClr val="3366CC"/>
                </a:solidFill>
                <a:latin typeface="Times New Roman"/>
                <a:ea typeface="Times New Roman"/>
              </a:rPr>
              <a:t>أغث</a:t>
            </a:r>
            <a:r>
              <a:rPr lang="ar-IQ" sz="1800" b="1" dirty="0" err="1" smtClean="0">
                <a:solidFill>
                  <a:srgbClr val="3366CC"/>
                </a:solidFill>
                <a:latin typeface="Times New Roman"/>
                <a:ea typeface="Times New Roman"/>
              </a:rPr>
              <a:t>نا</a:t>
            </a:r>
            <a:r>
              <a:rPr lang="ar-SA" sz="1800" b="1" dirty="0">
                <a:solidFill>
                  <a:srgbClr val="000000"/>
                </a:solidFill>
                <a:latin typeface="Times New Roman"/>
                <a:ea typeface="Times New Roman"/>
                <a:cs typeface="Simplified Arabic"/>
              </a:rPr>
              <a:t> </a:t>
            </a:r>
            <a:r>
              <a:rPr lang="ar-SA" sz="1800" b="1" dirty="0" smtClean="0">
                <a:solidFill>
                  <a:srgbClr val="000000"/>
                </a:solidFill>
                <a:latin typeface="Times New Roman"/>
                <a:ea typeface="Times New Roman"/>
                <a:cs typeface="Simplified Arabic"/>
              </a:rPr>
              <a:t>: </a:t>
            </a:r>
            <a:r>
              <a:rPr lang="ar-SA" sz="1800" b="1" dirty="0">
                <a:solidFill>
                  <a:srgbClr val="000000"/>
                </a:solidFill>
                <a:latin typeface="Times New Roman"/>
                <a:ea typeface="Times New Roman"/>
                <a:cs typeface="Simplified Arabic"/>
              </a:rPr>
              <a:t>فعل أمر مبني على </a:t>
            </a:r>
            <a:r>
              <a:rPr lang="ar-SA" sz="1800" b="1" dirty="0" smtClean="0">
                <a:solidFill>
                  <a:srgbClr val="000000"/>
                </a:solidFill>
                <a:latin typeface="Times New Roman"/>
                <a:ea typeface="Times New Roman"/>
                <a:cs typeface="Simplified Arabic"/>
              </a:rPr>
              <a:t>السكون</a:t>
            </a:r>
            <a:r>
              <a:rPr lang="ar-IQ" sz="1800" b="1" dirty="0" smtClean="0">
                <a:solidFill>
                  <a:srgbClr val="000000"/>
                </a:solidFill>
                <a:latin typeface="Times New Roman"/>
                <a:ea typeface="Times New Roman"/>
                <a:cs typeface="Simplified Arabic"/>
              </a:rPr>
              <a:t> </a:t>
            </a:r>
            <a:r>
              <a:rPr lang="ar-SA" sz="1800" b="1" dirty="0" smtClean="0">
                <a:solidFill>
                  <a:srgbClr val="000000"/>
                </a:solidFill>
                <a:latin typeface="Times New Roman"/>
                <a:ea typeface="Times New Roman"/>
                <a:cs typeface="Simplified Arabic"/>
              </a:rPr>
              <a:t>وفاعله </a:t>
            </a:r>
            <a:r>
              <a:rPr lang="ar-SA" sz="1800" b="1" dirty="0">
                <a:solidFill>
                  <a:srgbClr val="000000"/>
                </a:solidFill>
                <a:latin typeface="Times New Roman"/>
                <a:ea typeface="Times New Roman"/>
                <a:cs typeface="Simplified Arabic"/>
              </a:rPr>
              <a:t>مستتر فيه تقديره ( أنت ) يعود للفظ </a:t>
            </a:r>
            <a:r>
              <a:rPr lang="ar-SA" sz="1800" b="1" dirty="0" smtClean="0">
                <a:solidFill>
                  <a:srgbClr val="000000"/>
                </a:solidFill>
                <a:latin typeface="Times New Roman"/>
                <a:ea typeface="Times New Roman"/>
                <a:cs typeface="Simplified Arabic"/>
              </a:rPr>
              <a:t>الجلالة</a:t>
            </a:r>
            <a:endParaRPr lang="en-US" sz="1600" b="1" dirty="0">
              <a:latin typeface="Times New Roman"/>
              <a:ea typeface="Times New Roman"/>
            </a:endParaRPr>
          </a:p>
          <a:p>
            <a:pPr marL="0" marR="95250" indent="0" algn="just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800" b="1" dirty="0">
                <a:solidFill>
                  <a:srgbClr val="000000"/>
                </a:solidFill>
                <a:latin typeface="Times New Roman"/>
                <a:ea typeface="Times New Roman"/>
              </a:rPr>
              <a:t> </a:t>
            </a:r>
            <a:endParaRPr lang="en-US" sz="1600" b="1" dirty="0">
              <a:latin typeface="Times New Roman"/>
              <a:ea typeface="Times New Roman"/>
            </a:endParaRPr>
          </a:p>
          <a:p>
            <a:pPr marL="95250" marR="95250" algn="just" rtl="1">
              <a:spcBef>
                <a:spcPts val="0"/>
              </a:spcBef>
              <a:spcAft>
                <a:spcPts val="0"/>
              </a:spcAft>
            </a:pPr>
            <a:r>
              <a:rPr lang="ar-SA" sz="1800" b="1" dirty="0">
                <a:solidFill>
                  <a:srgbClr val="339933"/>
                </a:solidFill>
                <a:latin typeface="Times New Roman"/>
                <a:ea typeface="Times New Roman"/>
              </a:rPr>
              <a:t>" رَبِّ أرني أَنْظُرْ إليك "</a:t>
            </a:r>
            <a:endParaRPr lang="en-US" sz="1600" b="1" dirty="0">
              <a:latin typeface="Times New Roman"/>
              <a:ea typeface="Times New Roman"/>
            </a:endParaRPr>
          </a:p>
          <a:p>
            <a:pPr marL="95250" marR="95250" algn="just" rtl="1">
              <a:spcBef>
                <a:spcPts val="0"/>
              </a:spcBef>
              <a:spcAft>
                <a:spcPts val="0"/>
              </a:spcAft>
            </a:pPr>
            <a:r>
              <a:rPr lang="ar-SA" sz="1800" b="1" dirty="0" smtClean="0">
                <a:solidFill>
                  <a:srgbClr val="3366CC"/>
                </a:solidFill>
                <a:latin typeface="Times New Roman"/>
                <a:ea typeface="Times New Roman"/>
              </a:rPr>
              <a:t>ربِّ</a:t>
            </a:r>
            <a:r>
              <a:rPr lang="ar-SA" sz="1800" b="1" dirty="0" smtClean="0">
                <a:solidFill>
                  <a:srgbClr val="000000"/>
                </a:solidFill>
                <a:latin typeface="Times New Roman"/>
                <a:ea typeface="Times New Roman"/>
                <a:cs typeface="Simplified Arabic"/>
              </a:rPr>
              <a:t>: </a:t>
            </a:r>
            <a:r>
              <a:rPr lang="ar-SA" sz="1800" b="1" dirty="0">
                <a:solidFill>
                  <a:srgbClr val="000000"/>
                </a:solidFill>
                <a:latin typeface="Times New Roman"/>
                <a:ea typeface="Times New Roman"/>
                <a:cs typeface="Simplified Arabic"/>
              </a:rPr>
              <a:t>منادى منصوب لأنه مضاف وقد منع من ظهر الفتحة حركة المناسبة، وحرف النداء محذوف والتقدير (يا </a:t>
            </a:r>
            <a:r>
              <a:rPr lang="ar-SA" sz="1800" b="1" dirty="0" smtClean="0">
                <a:solidFill>
                  <a:srgbClr val="000000"/>
                </a:solidFill>
                <a:latin typeface="Times New Roman"/>
                <a:ea typeface="Times New Roman"/>
                <a:cs typeface="Simplified Arabic"/>
              </a:rPr>
              <a:t>ربِّ)</a:t>
            </a:r>
            <a:r>
              <a:rPr lang="ar-IQ" sz="1600" b="1" dirty="0" smtClean="0">
                <a:latin typeface="Times New Roman"/>
                <a:ea typeface="Times New Roman"/>
              </a:rPr>
              <a:t>. </a:t>
            </a:r>
            <a:r>
              <a:rPr lang="ar-SA" sz="1800" b="1" dirty="0" smtClean="0">
                <a:solidFill>
                  <a:srgbClr val="3366CC"/>
                </a:solidFill>
                <a:latin typeface="Times New Roman"/>
                <a:ea typeface="Times New Roman"/>
              </a:rPr>
              <a:t>ي</a:t>
            </a:r>
            <a:r>
              <a:rPr lang="ar-SA" sz="1800" b="1" dirty="0">
                <a:solidFill>
                  <a:srgbClr val="000000"/>
                </a:solidFill>
                <a:latin typeface="Times New Roman"/>
                <a:ea typeface="Times New Roman"/>
                <a:cs typeface="Simplified Arabic"/>
              </a:rPr>
              <a:t>    : المحذوفة في محل جر بالإضافة .</a:t>
            </a:r>
            <a:endParaRPr lang="en-US" sz="1600" b="1" dirty="0">
              <a:latin typeface="Times New Roman"/>
              <a:ea typeface="Times New Roman"/>
            </a:endParaRPr>
          </a:p>
          <a:p>
            <a:pPr marL="95250" marR="95250" algn="just" rtl="1">
              <a:spcBef>
                <a:spcPts val="0"/>
              </a:spcBef>
              <a:spcAft>
                <a:spcPts val="0"/>
              </a:spcAft>
            </a:pPr>
            <a:r>
              <a:rPr lang="ar-SA" sz="1800" b="1" dirty="0">
                <a:solidFill>
                  <a:srgbClr val="3366CC"/>
                </a:solidFill>
                <a:latin typeface="Times New Roman"/>
                <a:ea typeface="Times New Roman"/>
              </a:rPr>
              <a:t>أر</a:t>
            </a:r>
            <a:r>
              <a:rPr lang="ar-SA" sz="1800" b="1" dirty="0">
                <a:solidFill>
                  <a:srgbClr val="000000"/>
                </a:solidFill>
                <a:latin typeface="Times New Roman"/>
                <a:ea typeface="Times New Roman"/>
                <a:cs typeface="Simplified Arabic"/>
              </a:rPr>
              <a:t> </a:t>
            </a:r>
            <a:r>
              <a:rPr lang="ar-SA" sz="1800" b="1" dirty="0" smtClean="0">
                <a:solidFill>
                  <a:srgbClr val="000000"/>
                </a:solidFill>
                <a:latin typeface="Times New Roman"/>
                <a:ea typeface="Times New Roman"/>
                <a:cs typeface="Simplified Arabic"/>
              </a:rPr>
              <a:t>: </a:t>
            </a:r>
            <a:r>
              <a:rPr lang="ar-SA" sz="1800" b="1" dirty="0">
                <a:solidFill>
                  <a:srgbClr val="000000"/>
                </a:solidFill>
                <a:latin typeface="Times New Roman"/>
                <a:ea typeface="Times New Roman"/>
                <a:cs typeface="Simplified Arabic"/>
              </a:rPr>
              <a:t>فعل أمر مبني على حذف آخره الياء . النون : حرف مبني على الكسر للوقاية ، والفاعل مستتر تقديره أنت </a:t>
            </a:r>
            <a:r>
              <a:rPr lang="ar-SA" sz="1800" b="1" dirty="0" smtClean="0">
                <a:solidFill>
                  <a:srgbClr val="000000"/>
                </a:solidFill>
                <a:latin typeface="Times New Roman"/>
                <a:ea typeface="Times New Roman"/>
                <a:cs typeface="Simplified Arabic"/>
              </a:rPr>
              <a:t>.</a:t>
            </a:r>
            <a:r>
              <a:rPr lang="ar-IQ" sz="1600" b="1" dirty="0">
                <a:latin typeface="Times New Roman"/>
                <a:ea typeface="Times New Roman"/>
              </a:rPr>
              <a:t> </a:t>
            </a:r>
            <a:r>
              <a:rPr lang="ar-SA" sz="1800" b="1" dirty="0" smtClean="0">
                <a:solidFill>
                  <a:srgbClr val="3366CC"/>
                </a:solidFill>
                <a:latin typeface="Times New Roman"/>
                <a:ea typeface="Times New Roman"/>
              </a:rPr>
              <a:t>ي</a:t>
            </a:r>
            <a:r>
              <a:rPr lang="ar-SA" sz="1800" b="1" dirty="0">
                <a:solidFill>
                  <a:srgbClr val="000000"/>
                </a:solidFill>
                <a:latin typeface="Times New Roman"/>
                <a:ea typeface="Times New Roman"/>
                <a:cs typeface="Simplified Arabic"/>
              </a:rPr>
              <a:t>    : في محل نصب مفعول به أول .</a:t>
            </a:r>
            <a:endParaRPr lang="en-US" sz="1600" b="1" dirty="0">
              <a:latin typeface="Times New Roman"/>
              <a:ea typeface="Times New Roman"/>
            </a:endParaRPr>
          </a:p>
          <a:p>
            <a:pPr marL="95250" marR="95250" algn="just" rtl="1">
              <a:spcBef>
                <a:spcPts val="0"/>
              </a:spcBef>
              <a:spcAft>
                <a:spcPts val="0"/>
              </a:spcAft>
            </a:pPr>
            <a:r>
              <a:rPr lang="ar-SA" sz="1800" b="1" dirty="0">
                <a:solidFill>
                  <a:srgbClr val="3366CC"/>
                </a:solidFill>
                <a:latin typeface="Times New Roman"/>
                <a:ea typeface="Times New Roman"/>
              </a:rPr>
              <a:t>انظر</a:t>
            </a:r>
            <a:r>
              <a:rPr lang="ar-SA" sz="1800" b="1" dirty="0">
                <a:solidFill>
                  <a:srgbClr val="000000"/>
                </a:solidFill>
                <a:latin typeface="Times New Roman"/>
                <a:ea typeface="Times New Roman"/>
                <a:cs typeface="Simplified Arabic"/>
              </a:rPr>
              <a:t> : بدل مبني على السكون . من أر وفاعله مستتر تقديره أنا والجملة من الفعل والفاعل في محل نصب مفعول ثان لـ ( أر ).</a:t>
            </a:r>
            <a:endParaRPr lang="en-US" sz="1600" b="1" dirty="0">
              <a:latin typeface="Times New Roman"/>
              <a:ea typeface="Times New Roman"/>
            </a:endParaRPr>
          </a:p>
          <a:p>
            <a:pPr marL="95250" marR="95250" algn="just" rtl="1">
              <a:spcBef>
                <a:spcPts val="0"/>
              </a:spcBef>
              <a:spcAft>
                <a:spcPts val="0"/>
              </a:spcAft>
            </a:pPr>
            <a:endParaRPr lang="en-US" sz="1600" b="1" dirty="0">
              <a:latin typeface="Times New Roman"/>
              <a:ea typeface="Times New Roman"/>
            </a:endParaRPr>
          </a:p>
          <a:p>
            <a:pPr marL="95250" marR="95250" algn="just" rtl="1">
              <a:spcBef>
                <a:spcPts val="0"/>
              </a:spcBef>
              <a:spcAft>
                <a:spcPts val="0"/>
              </a:spcAft>
            </a:pPr>
            <a:r>
              <a:rPr lang="ar-SA" sz="1800" b="1" dirty="0">
                <a:solidFill>
                  <a:srgbClr val="339933"/>
                </a:solidFill>
                <a:latin typeface="Times New Roman"/>
                <a:ea typeface="Times New Roman"/>
              </a:rPr>
              <a:t>" يوسفُ أعرضْ عن هذا "</a:t>
            </a:r>
            <a:endParaRPr lang="en-US" sz="1600" b="1" dirty="0">
              <a:latin typeface="Times New Roman"/>
              <a:ea typeface="Times New Roman"/>
            </a:endParaRPr>
          </a:p>
          <a:p>
            <a:pPr marL="0" marR="95250" indent="0" algn="just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IQ" sz="1800" b="1" dirty="0">
                <a:solidFill>
                  <a:srgbClr val="3366CC"/>
                </a:solidFill>
                <a:latin typeface="Times New Roman"/>
                <a:ea typeface="Times New Roman"/>
              </a:rPr>
              <a:t> </a:t>
            </a:r>
            <a:r>
              <a:rPr lang="ar-SA" sz="1800" b="1" dirty="0" smtClean="0">
                <a:solidFill>
                  <a:srgbClr val="3366CC"/>
                </a:solidFill>
                <a:latin typeface="Times New Roman"/>
                <a:ea typeface="Times New Roman"/>
              </a:rPr>
              <a:t>وسف</a:t>
            </a:r>
            <a:r>
              <a:rPr lang="ar-SA" sz="1800" b="1" dirty="0">
                <a:solidFill>
                  <a:srgbClr val="000000"/>
                </a:solidFill>
                <a:latin typeface="Times New Roman"/>
                <a:ea typeface="Times New Roman"/>
                <a:cs typeface="Simplified Arabic"/>
              </a:rPr>
              <a:t> : منادى بحرف نداء محذوف، مبني على الضمة في محل نصب.</a:t>
            </a:r>
            <a:endParaRPr lang="en-US" sz="1600" b="1" dirty="0">
              <a:latin typeface="Times New Roman"/>
              <a:ea typeface="Times New Roman"/>
            </a:endParaRPr>
          </a:p>
          <a:p>
            <a:pPr marL="0" marR="95250" indent="0" algn="just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IQ" sz="1800" b="1" dirty="0" smtClean="0">
                <a:solidFill>
                  <a:srgbClr val="3366CC"/>
                </a:solidFill>
                <a:latin typeface="Times New Roman"/>
                <a:ea typeface="Times New Roman"/>
              </a:rPr>
              <a:t> </a:t>
            </a:r>
            <a:r>
              <a:rPr lang="ar-SA" sz="1800" b="1" dirty="0" smtClean="0">
                <a:solidFill>
                  <a:srgbClr val="3366CC"/>
                </a:solidFill>
                <a:latin typeface="Times New Roman"/>
                <a:ea typeface="Times New Roman"/>
              </a:rPr>
              <a:t>أعرض</a:t>
            </a:r>
            <a:r>
              <a:rPr lang="ar-SA" sz="1800" b="1" dirty="0">
                <a:solidFill>
                  <a:srgbClr val="000000"/>
                </a:solidFill>
                <a:latin typeface="Times New Roman"/>
                <a:ea typeface="Times New Roman"/>
                <a:cs typeface="Simplified Arabic"/>
              </a:rPr>
              <a:t> : فعل أمر مبني على السكون ، وفاعله مستتر فيه  ( أنت ).</a:t>
            </a:r>
            <a:endParaRPr lang="en-US" sz="1600" b="1" dirty="0">
              <a:latin typeface="Times New Roman"/>
              <a:ea typeface="Times New Roman"/>
            </a:endParaRPr>
          </a:p>
          <a:p>
            <a:pPr marL="0" marR="95250" indent="0" algn="just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IQ" sz="1800" b="1" dirty="0" smtClean="0">
                <a:solidFill>
                  <a:srgbClr val="3366CC"/>
                </a:solidFill>
                <a:latin typeface="Times New Roman"/>
                <a:ea typeface="Times New Roman"/>
              </a:rPr>
              <a:t> </a:t>
            </a:r>
            <a:r>
              <a:rPr lang="ar-SA" sz="1800" b="1" dirty="0" smtClean="0">
                <a:solidFill>
                  <a:srgbClr val="3366CC"/>
                </a:solidFill>
                <a:latin typeface="Times New Roman"/>
                <a:ea typeface="Times New Roman"/>
              </a:rPr>
              <a:t>عن</a:t>
            </a:r>
            <a:r>
              <a:rPr lang="ar-SA" sz="1800" b="1" dirty="0">
                <a:solidFill>
                  <a:srgbClr val="000000"/>
                </a:solidFill>
                <a:latin typeface="Times New Roman"/>
                <a:ea typeface="Times New Roman"/>
                <a:cs typeface="Simplified Arabic"/>
              </a:rPr>
              <a:t> </a:t>
            </a:r>
            <a:r>
              <a:rPr lang="ar-SA" sz="1800" b="1" dirty="0" smtClean="0">
                <a:solidFill>
                  <a:srgbClr val="000000"/>
                </a:solidFill>
                <a:latin typeface="Times New Roman"/>
                <a:ea typeface="Times New Roman"/>
                <a:cs typeface="Simplified Arabic"/>
              </a:rPr>
              <a:t>: </a:t>
            </a:r>
            <a:r>
              <a:rPr lang="ar-SA" sz="1800" b="1" dirty="0">
                <a:solidFill>
                  <a:srgbClr val="000000"/>
                </a:solidFill>
                <a:latin typeface="Times New Roman"/>
                <a:ea typeface="Times New Roman"/>
                <a:cs typeface="Simplified Arabic"/>
              </a:rPr>
              <a:t>حرف </a:t>
            </a:r>
            <a:r>
              <a:rPr lang="ar-SA" sz="1800" b="1" dirty="0" smtClean="0">
                <a:solidFill>
                  <a:srgbClr val="000000"/>
                </a:solidFill>
                <a:latin typeface="Times New Roman"/>
                <a:ea typeface="Times New Roman"/>
                <a:cs typeface="Simplified Arabic"/>
              </a:rPr>
              <a:t>جر</a:t>
            </a:r>
            <a:r>
              <a:rPr lang="ar-IQ" sz="1800" b="1" dirty="0" smtClean="0">
                <a:solidFill>
                  <a:srgbClr val="000000"/>
                </a:solidFill>
                <a:latin typeface="Times New Roman"/>
                <a:ea typeface="Times New Roman"/>
                <a:cs typeface="Simplified Arabic"/>
              </a:rPr>
              <a:t>. </a:t>
            </a:r>
            <a:r>
              <a:rPr lang="ar-SA" sz="1800" b="1" dirty="0" smtClean="0">
                <a:solidFill>
                  <a:srgbClr val="3366CC"/>
                </a:solidFill>
                <a:ea typeface="Times New Roman"/>
              </a:rPr>
              <a:t>هذا</a:t>
            </a:r>
            <a:r>
              <a:rPr lang="ar-SA" sz="1800" b="1" dirty="0" smtClean="0">
                <a:solidFill>
                  <a:srgbClr val="000000"/>
                </a:solidFill>
                <a:ea typeface="Times New Roman"/>
                <a:cs typeface="Simplified Arabic"/>
              </a:rPr>
              <a:t>: </a:t>
            </a:r>
            <a:r>
              <a:rPr lang="ar-SA" sz="1800" b="1" dirty="0">
                <a:solidFill>
                  <a:srgbClr val="000000"/>
                </a:solidFill>
                <a:ea typeface="Times New Roman"/>
                <a:cs typeface="Simplified Arabic"/>
              </a:rPr>
              <a:t>اسم إشارة مبني ، في محل جر ، والجار والمجرور متعلقان بـ ( أعرض </a:t>
            </a:r>
            <a:r>
              <a:rPr lang="ar-SA" sz="1800" b="1" dirty="0" smtClean="0">
                <a:solidFill>
                  <a:srgbClr val="000000"/>
                </a:solidFill>
                <a:ea typeface="Times New Roman"/>
                <a:cs typeface="Simplified Arabic"/>
              </a:rPr>
              <a:t>)</a:t>
            </a:r>
            <a:r>
              <a:rPr lang="ar-IQ" sz="1800" b="1" dirty="0" smtClean="0">
                <a:solidFill>
                  <a:srgbClr val="000000"/>
                </a:solidFill>
                <a:ea typeface="Times New Roman"/>
                <a:cs typeface="Simplified Arabic"/>
              </a:rPr>
              <a:t>.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1656898637"/>
      </p:ext>
    </p:extLst>
  </p:cSld>
  <p:clrMapOvr>
    <a:masterClrMapping/>
  </p:clrMapOvr>
  <p:transition spd="slow">
    <p:wheel spokes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JO" b="1" dirty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أدوات </a:t>
            </a:r>
            <a:r>
              <a:rPr lang="ar-JO" b="1" dirty="0" smtClean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المنادى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899592" y="2060848"/>
            <a:ext cx="7272808" cy="3600400"/>
          </a:xfrm>
        </p:spPr>
        <p:txBody>
          <a:bodyPr>
            <a:noAutofit/>
          </a:bodyPr>
          <a:lstStyle/>
          <a:p>
            <a:pPr algn="r" rtl="1">
              <a:spcBef>
                <a:spcPts val="0"/>
              </a:spcBef>
            </a:pPr>
            <a:r>
              <a:rPr lang="ar-IQ" b="1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قال ابن مالك</a:t>
            </a:r>
            <a:endParaRPr lang="en-US" b="1" dirty="0" smtClean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indent="0" algn="ctr" rtl="1">
              <a:spcBef>
                <a:spcPts val="0"/>
              </a:spcBef>
              <a:buNone/>
            </a:pPr>
            <a:r>
              <a:rPr lang="ar-JO" sz="2000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وللمنادى </a:t>
            </a:r>
            <a:r>
              <a:rPr lang="ar-JO" sz="2000" b="1" dirty="0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الناء أو </a:t>
            </a:r>
            <a:r>
              <a:rPr lang="ar-JO" sz="2000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كالناء</a:t>
            </a:r>
            <a:r>
              <a:rPr lang="ar-IQ" sz="2000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           </a:t>
            </a:r>
            <a:r>
              <a:rPr lang="ar-JO" sz="2000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ar-JO" sz="2000" b="1" dirty="0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يا ... وأي </a:t>
            </a:r>
            <a:r>
              <a:rPr lang="ar-JO" sz="20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وآ</a:t>
            </a:r>
            <a:r>
              <a:rPr lang="ar-JO" sz="2000" b="1" dirty="0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كذا آيا ثم هيا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indent="0" algn="ctr" rtl="1">
              <a:spcBef>
                <a:spcPts val="0"/>
              </a:spcBef>
              <a:buNone/>
            </a:pPr>
            <a:r>
              <a:rPr lang="ar-JO" sz="2000" b="1" dirty="0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والهمز للداني </a:t>
            </a:r>
            <a:r>
              <a:rPr lang="ar-JO" sz="20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ووا</a:t>
            </a:r>
            <a:r>
              <a:rPr lang="ar-JO" sz="2000" b="1" dirty="0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لمن ندب ... </a:t>
            </a:r>
            <a:r>
              <a:rPr lang="ar-IQ" sz="2000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 </a:t>
            </a:r>
            <a:r>
              <a:rPr lang="ar-JO" sz="2000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أو </a:t>
            </a:r>
            <a:r>
              <a:rPr lang="ar-JO" sz="2000" b="1" dirty="0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يا وغير </a:t>
            </a:r>
            <a:r>
              <a:rPr lang="ar-JO" sz="20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وا</a:t>
            </a:r>
            <a:r>
              <a:rPr lang="ar-JO" sz="2000" b="1" dirty="0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لدي اللبس اجتنب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indent="0" algn="r" rtl="1">
              <a:spcBef>
                <a:spcPts val="0"/>
              </a:spcBef>
              <a:buNone/>
            </a:pPr>
            <a:r>
              <a:rPr lang="ar-IQ" b="1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قال ابن عقيل:</a:t>
            </a:r>
          </a:p>
          <a:p>
            <a:pPr algn="r" rtl="1">
              <a:spcBef>
                <a:spcPts val="0"/>
              </a:spcBef>
            </a:pPr>
            <a:r>
              <a:rPr lang="ar-JO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لا يخلو المنادى من أن يكون مندوبا أو غيره فإن كان غير مندوب فإما أن يكون بعيدا أو في حكم البعيد كالنائم والساهي أو </a:t>
            </a:r>
            <a:r>
              <a:rPr lang="ar-JO" b="1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قريبا</a:t>
            </a:r>
            <a:r>
              <a:rPr lang="ar-IQ" b="1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 </a:t>
            </a:r>
            <a:r>
              <a:rPr lang="ar-JO" b="1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ar-JO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فإن كان بعيدا أو في حكمه فله من حروف النداء </a:t>
            </a:r>
            <a:r>
              <a:rPr lang="ar-IQ" b="1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(</a:t>
            </a:r>
            <a:r>
              <a:rPr lang="ar-JO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يا </a:t>
            </a:r>
            <a:r>
              <a:rPr lang="ar-JO" b="1" dirty="0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وأي </a:t>
            </a:r>
            <a:r>
              <a:rPr lang="ar-JO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وآ</a:t>
            </a:r>
            <a:r>
              <a:rPr lang="ar-JO" b="1" dirty="0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وهيا </a:t>
            </a:r>
            <a:r>
              <a:rPr lang="ar-IQ" b="1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) </a:t>
            </a:r>
            <a:r>
              <a:rPr lang="ar-JO" b="1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وإن </a:t>
            </a:r>
            <a:r>
              <a:rPr lang="ar-JO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كان قريبا فله </a:t>
            </a:r>
            <a:r>
              <a:rPr lang="ar-JO" b="1" dirty="0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الهمزة</a:t>
            </a:r>
            <a:r>
              <a:rPr lang="ar-JO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ar-JO" b="1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نحو</a:t>
            </a:r>
            <a:r>
              <a:rPr lang="ar-IQ" b="1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:</a:t>
            </a:r>
            <a:r>
              <a:rPr lang="ar-JO" b="1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ar-JO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أزيد </a:t>
            </a:r>
            <a:r>
              <a:rPr lang="ar-JO" b="1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أقبل</a:t>
            </a:r>
            <a:r>
              <a:rPr lang="ar-IQ" b="1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 </a:t>
            </a:r>
            <a:r>
              <a:rPr lang="ar-JO" b="1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ar-JO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وإن كان مندوبا </a:t>
            </a:r>
            <a:r>
              <a:rPr lang="ar-JO" b="1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وهو</a:t>
            </a:r>
            <a:r>
              <a:rPr lang="ar-IQ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ar-JO" b="1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لمتفجع عليه</a:t>
            </a:r>
            <a:r>
              <a:rPr lang="ar-IQ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ar-JO" b="1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أو </a:t>
            </a:r>
            <a:r>
              <a:rPr lang="ar-JO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المتوجع منه فله </a:t>
            </a:r>
            <a:r>
              <a:rPr lang="ar-JO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وا</a:t>
            </a:r>
            <a:r>
              <a:rPr lang="ar-IQ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:</a:t>
            </a:r>
            <a:r>
              <a:rPr lang="ar-JO" b="1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ar-JO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نحو </a:t>
            </a:r>
            <a:r>
              <a:rPr lang="ar-JO" b="1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وازيداه</a:t>
            </a:r>
            <a:r>
              <a:rPr lang="ar-JO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ar-IQ" b="1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ar-JO" b="1" dirty="0" err="1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وواظهراه</a:t>
            </a:r>
            <a:r>
              <a:rPr lang="ar-JO" b="1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ar-IQ" b="1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 </a:t>
            </a:r>
            <a:r>
              <a:rPr lang="ar-JO" b="1" dirty="0" err="1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ويا</a:t>
            </a:r>
            <a:r>
              <a:rPr lang="ar-JO" b="1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ar-JO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أيضا عند عدم التباسه بغير المندوب فإن التبس تعينت </a:t>
            </a:r>
            <a:r>
              <a:rPr lang="ar-JO" b="1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وا</a:t>
            </a:r>
            <a:r>
              <a:rPr lang="ar-JO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وامتنعت يا</a:t>
            </a:r>
            <a:r>
              <a:rPr lang="ar-JO" b="1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</a:t>
            </a:r>
            <a:endParaRPr lang="en-US" b="1" dirty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26897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b="1" dirty="0" smtClean="0">
                <a:solidFill>
                  <a:srgbClr val="FF0000"/>
                </a:solidFill>
              </a:rPr>
              <a:t>ادوات النداء</a:t>
            </a:r>
            <a:endParaRPr 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عنصر نائب للمحتوى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3227955"/>
              </p:ext>
            </p:extLst>
          </p:nvPr>
        </p:nvGraphicFramePr>
        <p:xfrm>
          <a:off x="899592" y="1772816"/>
          <a:ext cx="7272808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78730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052736"/>
            <a:ext cx="7200800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39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529128"/>
          </a:xfrm>
        </p:spPr>
        <p:txBody>
          <a:bodyPr>
            <a:normAutofit fontScale="90000"/>
          </a:bodyPr>
          <a:lstStyle/>
          <a:p>
            <a:pPr marL="0" marR="0" algn="ctr" rtl="1">
              <a:spcBef>
                <a:spcPts val="0"/>
              </a:spcBef>
              <a:spcAft>
                <a:spcPts val="0"/>
              </a:spcAft>
            </a:pPr>
            <a:r>
              <a:rPr lang="ar-JO" b="1" dirty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حذف حرف </a:t>
            </a:r>
            <a:r>
              <a:rPr lang="ar-JO" b="1" dirty="0" smtClean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النداء</a:t>
            </a:r>
            <a:endParaRPr lang="en-US" sz="3200" dirty="0">
              <a:solidFill>
                <a:srgbClr val="FF0000"/>
              </a:solidFill>
              <a:latin typeface="Times New Roman"/>
              <a:ea typeface="Times New Roman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683568" y="1628800"/>
            <a:ext cx="7416824" cy="4203829"/>
          </a:xfrm>
        </p:spPr>
        <p:txBody>
          <a:bodyPr>
            <a:normAutofit fontScale="92500"/>
          </a:bodyPr>
          <a:lstStyle/>
          <a:p>
            <a:pPr marL="0" marR="0" algn="r" rtl="1">
              <a:spcBef>
                <a:spcPts val="0"/>
              </a:spcBef>
              <a:spcAft>
                <a:spcPts val="0"/>
              </a:spcAft>
            </a:pPr>
            <a:r>
              <a:rPr lang="ar-JO" b="1" dirty="0" smtClean="0">
                <a:latin typeface="Times New Roman"/>
                <a:ea typeface="Times New Roman"/>
                <a:cs typeface="Arial"/>
              </a:rPr>
              <a:t>أولا</a:t>
            </a:r>
            <a:r>
              <a:rPr lang="ar-JO" b="1" dirty="0">
                <a:latin typeface="Times New Roman"/>
                <a:ea typeface="Times New Roman"/>
                <a:cs typeface="Arial"/>
              </a:rPr>
              <a:t>:-   يجوز حذف حرف النداء  نحو:  </a:t>
            </a:r>
            <a:r>
              <a:rPr lang="ar-JO" b="1" dirty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زيد أقبل</a:t>
            </a:r>
            <a:r>
              <a:rPr lang="ar-JO" b="1" dirty="0">
                <a:latin typeface="Times New Roman"/>
                <a:ea typeface="Times New Roman"/>
                <a:cs typeface="Arial"/>
              </a:rPr>
              <a:t>. التقدير: يا زيد. </a:t>
            </a:r>
            <a:endParaRPr lang="ar-IQ" b="1" dirty="0" smtClean="0">
              <a:latin typeface="Times New Roman"/>
              <a:ea typeface="Times New Roman"/>
              <a:cs typeface="Arial"/>
            </a:endParaRPr>
          </a:p>
          <a:p>
            <a:pPr marL="0" marR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IQ" b="1" dirty="0">
                <a:latin typeface="Times New Roman"/>
                <a:ea typeface="Times New Roman"/>
                <a:cs typeface="Arial"/>
              </a:rPr>
              <a:t> </a:t>
            </a:r>
            <a:r>
              <a:rPr lang="ar-IQ" b="1" dirty="0" smtClean="0">
                <a:latin typeface="Times New Roman"/>
                <a:ea typeface="Times New Roman"/>
                <a:cs typeface="Arial"/>
              </a:rPr>
              <a:t>                               </a:t>
            </a:r>
            <a:r>
              <a:rPr lang="ar-JO" b="1" dirty="0" smtClean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وعبد </a:t>
            </a:r>
            <a:r>
              <a:rPr lang="ar-JO" b="1" dirty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الله أركب</a:t>
            </a:r>
            <a:r>
              <a:rPr lang="ar-JO" b="1" dirty="0">
                <a:latin typeface="Times New Roman"/>
                <a:ea typeface="Times New Roman"/>
                <a:cs typeface="Arial"/>
              </a:rPr>
              <a:t>. والتقدير:  يا عبد الله...</a:t>
            </a:r>
            <a:endParaRPr lang="en-US" sz="1800" dirty="0">
              <a:latin typeface="Times New Roman"/>
              <a:ea typeface="Times New Roman"/>
            </a:endParaRPr>
          </a:p>
          <a:p>
            <a:pPr marL="0" marR="0" algn="r" rtl="1">
              <a:spcBef>
                <a:spcPts val="0"/>
              </a:spcBef>
              <a:spcAft>
                <a:spcPts val="0"/>
              </a:spcAft>
            </a:pPr>
            <a:r>
              <a:rPr lang="ar-JO" b="1" dirty="0">
                <a:latin typeface="Times New Roman"/>
                <a:ea typeface="Times New Roman"/>
                <a:cs typeface="Arial"/>
              </a:rPr>
              <a:t>ثانيا:- </a:t>
            </a:r>
            <a:r>
              <a:rPr lang="ar-JO" b="1" dirty="0" smtClean="0">
                <a:latin typeface="Times New Roman"/>
                <a:ea typeface="Times New Roman"/>
                <a:cs typeface="Arial"/>
              </a:rPr>
              <a:t>لا يجوز حذفه </a:t>
            </a:r>
            <a:r>
              <a:rPr lang="ar-JO" b="1" dirty="0">
                <a:latin typeface="Times New Roman"/>
                <a:ea typeface="Times New Roman"/>
                <a:cs typeface="Arial"/>
              </a:rPr>
              <a:t>مع: </a:t>
            </a:r>
            <a:endParaRPr lang="en-US" sz="1800" dirty="0">
              <a:latin typeface="Times New Roman"/>
              <a:ea typeface="Times New Roman"/>
            </a:endParaRPr>
          </a:p>
          <a:p>
            <a:pPr lvl="0" indent="-342900" algn="r" rtl="1">
              <a:spcBef>
                <a:spcPts val="0"/>
              </a:spcBef>
              <a:buFont typeface="Arial"/>
              <a:buChar char="-"/>
            </a:pPr>
            <a:r>
              <a:rPr lang="ar-JO" b="1" dirty="0">
                <a:latin typeface="Times New Roman"/>
                <a:ea typeface="Times New Roman"/>
                <a:cs typeface="Arial"/>
              </a:rPr>
              <a:t>المندوب نحو: </a:t>
            </a:r>
            <a:r>
              <a:rPr lang="ar-JO" b="1" dirty="0" err="1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وا</a:t>
            </a:r>
            <a:r>
              <a:rPr lang="ar-JO" b="1" dirty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 زيداه </a:t>
            </a:r>
            <a:endParaRPr lang="en-US" sz="1800" dirty="0">
              <a:solidFill>
                <a:srgbClr val="FF0000"/>
              </a:solidFill>
              <a:latin typeface="Times New Roman"/>
              <a:ea typeface="Times New Roman"/>
            </a:endParaRPr>
          </a:p>
          <a:p>
            <a:pPr lvl="0" indent="-342900" algn="r" rtl="1">
              <a:spcBef>
                <a:spcPts val="0"/>
              </a:spcBef>
              <a:buFont typeface="Arial"/>
              <a:buChar char="-"/>
            </a:pPr>
            <a:r>
              <a:rPr lang="ar-JO" b="1" dirty="0" smtClean="0">
                <a:latin typeface="Times New Roman"/>
                <a:ea typeface="Times New Roman"/>
                <a:cs typeface="Arial"/>
              </a:rPr>
              <a:t>و</a:t>
            </a:r>
            <a:r>
              <a:rPr lang="ar-IQ" b="1" dirty="0" smtClean="0">
                <a:latin typeface="Times New Roman"/>
                <a:ea typeface="Times New Roman"/>
                <a:cs typeface="Arial"/>
              </a:rPr>
              <a:t>ا</a:t>
            </a:r>
            <a:r>
              <a:rPr lang="ar-JO" b="1" dirty="0" smtClean="0">
                <a:latin typeface="Times New Roman"/>
                <a:ea typeface="Times New Roman"/>
                <a:cs typeface="Arial"/>
              </a:rPr>
              <a:t>لضمير </a:t>
            </a:r>
            <a:r>
              <a:rPr lang="ar-JO" b="1" dirty="0">
                <a:latin typeface="Times New Roman"/>
                <a:ea typeface="Times New Roman"/>
                <a:cs typeface="Arial"/>
              </a:rPr>
              <a:t>نحو:  </a:t>
            </a:r>
            <a:r>
              <a:rPr lang="ar-JO" b="1" dirty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يا إياك قد كفيتك </a:t>
            </a:r>
            <a:endParaRPr lang="en-US" sz="1800" dirty="0">
              <a:solidFill>
                <a:srgbClr val="FF0000"/>
              </a:solidFill>
              <a:latin typeface="Times New Roman"/>
              <a:ea typeface="Times New Roman"/>
            </a:endParaRPr>
          </a:p>
          <a:p>
            <a:pPr lvl="0" indent="-342900" algn="r" rtl="1">
              <a:spcBef>
                <a:spcPts val="0"/>
              </a:spcBef>
              <a:buFont typeface="Arial"/>
              <a:buChar char="-"/>
            </a:pPr>
            <a:r>
              <a:rPr lang="ar-JO" b="1" dirty="0" smtClean="0">
                <a:latin typeface="Times New Roman"/>
                <a:ea typeface="Times New Roman"/>
                <a:cs typeface="Arial"/>
              </a:rPr>
              <a:t>والمستغاث </a:t>
            </a:r>
            <a:r>
              <a:rPr lang="ar-JO" b="1" dirty="0">
                <a:latin typeface="Times New Roman"/>
                <a:ea typeface="Times New Roman"/>
                <a:cs typeface="Arial"/>
              </a:rPr>
              <a:t>نحو:  </a:t>
            </a:r>
            <a:r>
              <a:rPr lang="ar-JO" b="1" dirty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يا لزيد</a:t>
            </a:r>
            <a:r>
              <a:rPr lang="ar-JO" b="1" dirty="0">
                <a:latin typeface="Times New Roman"/>
                <a:ea typeface="Times New Roman"/>
                <a:cs typeface="Arial"/>
              </a:rPr>
              <a:t>.</a:t>
            </a:r>
            <a:endParaRPr lang="en-US" sz="1800" dirty="0">
              <a:latin typeface="Times New Roman"/>
              <a:ea typeface="Times New Roman"/>
            </a:endParaRPr>
          </a:p>
          <a:p>
            <a:pPr marL="0" marR="0" algn="r" rtl="1">
              <a:spcBef>
                <a:spcPts val="0"/>
              </a:spcBef>
              <a:spcAft>
                <a:spcPts val="0"/>
              </a:spcAft>
            </a:pPr>
            <a:r>
              <a:rPr lang="ar-JO" b="1" dirty="0">
                <a:latin typeface="Times New Roman"/>
                <a:ea typeface="Times New Roman"/>
                <a:cs typeface="Arial"/>
              </a:rPr>
              <a:t> ثالثا:- الحذف </a:t>
            </a:r>
            <a:r>
              <a:rPr lang="ar-JO" b="1" dirty="0" smtClean="0">
                <a:latin typeface="Times New Roman"/>
                <a:ea typeface="Times New Roman"/>
                <a:cs typeface="Arial"/>
              </a:rPr>
              <a:t>قليل</a:t>
            </a:r>
            <a:r>
              <a:rPr lang="ar-IQ" b="1" dirty="0" smtClean="0">
                <a:latin typeface="Times New Roman"/>
                <a:ea typeface="Times New Roman"/>
                <a:cs typeface="Arial"/>
              </a:rPr>
              <a:t>ا</a:t>
            </a:r>
            <a:r>
              <a:rPr lang="ar-JO" b="1" dirty="0" smtClean="0">
                <a:latin typeface="Times New Roman"/>
                <a:ea typeface="Times New Roman"/>
                <a:cs typeface="Arial"/>
              </a:rPr>
              <a:t> </a:t>
            </a:r>
            <a:r>
              <a:rPr lang="ar-JO" b="1" dirty="0">
                <a:latin typeface="Times New Roman"/>
                <a:ea typeface="Times New Roman"/>
                <a:cs typeface="Arial"/>
              </a:rPr>
              <a:t>مع:  </a:t>
            </a:r>
            <a:endParaRPr lang="en-US" sz="1800" dirty="0">
              <a:latin typeface="Times New Roman"/>
              <a:ea typeface="Times New Roman"/>
            </a:endParaRPr>
          </a:p>
          <a:p>
            <a:pPr marL="0" marR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IQ" b="1" dirty="0">
                <a:latin typeface="Times New Roman"/>
                <a:ea typeface="Times New Roman"/>
                <a:cs typeface="Arial"/>
              </a:rPr>
              <a:t> </a:t>
            </a:r>
            <a:r>
              <a:rPr lang="ar-IQ" b="1" dirty="0" smtClean="0">
                <a:latin typeface="Times New Roman"/>
                <a:ea typeface="Times New Roman"/>
                <a:cs typeface="Arial"/>
              </a:rPr>
              <a:t>- </a:t>
            </a:r>
            <a:r>
              <a:rPr lang="ar-JO" b="1" dirty="0" smtClean="0">
                <a:latin typeface="Times New Roman"/>
                <a:ea typeface="Times New Roman"/>
                <a:cs typeface="Arial"/>
              </a:rPr>
              <a:t>اسم </a:t>
            </a:r>
            <a:r>
              <a:rPr lang="ar-JO" b="1" dirty="0">
                <a:latin typeface="Times New Roman"/>
                <a:ea typeface="Times New Roman"/>
                <a:cs typeface="Arial"/>
              </a:rPr>
              <a:t>الإشارة: قوله تعالى: </a:t>
            </a:r>
            <a:r>
              <a:rPr lang="ar-JO" b="1" dirty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{ثُمَّ أَنْتُمْ هَؤُلاءِ تَقْتُلُونَ أَنْفُسَكُمْ} </a:t>
            </a:r>
            <a:r>
              <a:rPr lang="ar-JO" b="1" dirty="0">
                <a:latin typeface="Times New Roman"/>
                <a:ea typeface="Times New Roman"/>
                <a:cs typeface="Arial"/>
              </a:rPr>
              <a:t>أي يا هؤلاء </a:t>
            </a:r>
            <a:endParaRPr lang="en-US" sz="1800" dirty="0">
              <a:latin typeface="Times New Roman"/>
              <a:ea typeface="Times New Roman"/>
            </a:endParaRPr>
          </a:p>
          <a:p>
            <a:pPr marL="0" marR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JO" b="1" dirty="0" smtClean="0">
                <a:latin typeface="Times New Roman"/>
                <a:ea typeface="Times New Roman"/>
                <a:cs typeface="Arial"/>
              </a:rPr>
              <a:t>                    </a:t>
            </a:r>
            <a:r>
              <a:rPr lang="ar-JO" b="1" dirty="0">
                <a:latin typeface="Times New Roman"/>
                <a:ea typeface="Times New Roman"/>
                <a:cs typeface="Arial"/>
              </a:rPr>
              <a:t>وقول الشاعر:</a:t>
            </a:r>
            <a:endParaRPr lang="en-US" sz="1800" dirty="0">
              <a:latin typeface="Times New Roman"/>
              <a:ea typeface="Times New Roman"/>
            </a:endParaRPr>
          </a:p>
          <a:p>
            <a:pPr marL="0" marR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IQ" b="1" dirty="0" smtClean="0">
                <a:latin typeface="Times New Roman"/>
                <a:ea typeface="Times New Roman"/>
                <a:cs typeface="Arial"/>
              </a:rPr>
              <a:t>     </a:t>
            </a:r>
            <a:r>
              <a:rPr lang="ar-JO" b="1" dirty="0" smtClean="0">
                <a:latin typeface="Times New Roman"/>
                <a:ea typeface="Times New Roman"/>
                <a:cs typeface="Arial"/>
              </a:rPr>
              <a:t>305 - </a:t>
            </a:r>
            <a:r>
              <a:rPr lang="ar-JO" b="1" dirty="0">
                <a:latin typeface="Times New Roman"/>
                <a:ea typeface="Times New Roman"/>
                <a:cs typeface="Arial"/>
              </a:rPr>
              <a:t>ذا ارعواء فليس بعد اشتعال الر ... أس شيبا إلى الصبا من سبيل</a:t>
            </a:r>
            <a:endParaRPr lang="en-US" sz="1800" dirty="0">
              <a:latin typeface="Times New Roman"/>
              <a:ea typeface="Times New Roman"/>
            </a:endParaRPr>
          </a:p>
          <a:p>
            <a:pPr marL="0" marR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IQ" b="1" dirty="0" smtClean="0">
                <a:latin typeface="Times New Roman"/>
                <a:ea typeface="Times New Roman"/>
                <a:cs typeface="Arial"/>
              </a:rPr>
              <a:t>                                       </a:t>
            </a:r>
            <a:r>
              <a:rPr lang="ar-JO" b="1" dirty="0" smtClean="0">
                <a:latin typeface="Times New Roman"/>
                <a:ea typeface="Times New Roman"/>
                <a:cs typeface="Arial"/>
              </a:rPr>
              <a:t>أي </a:t>
            </a:r>
            <a:r>
              <a:rPr lang="ar-JO" b="1" dirty="0" err="1">
                <a:latin typeface="Times New Roman"/>
                <a:ea typeface="Times New Roman"/>
                <a:cs typeface="Arial"/>
              </a:rPr>
              <a:t>ياذا</a:t>
            </a:r>
            <a:r>
              <a:rPr lang="ar-JO" b="1" dirty="0">
                <a:latin typeface="Times New Roman"/>
                <a:ea typeface="Times New Roman"/>
                <a:cs typeface="Arial"/>
              </a:rPr>
              <a:t>.</a:t>
            </a:r>
            <a:endParaRPr lang="en-US" sz="1800" dirty="0">
              <a:latin typeface="Times New Roman"/>
              <a:ea typeface="Times New Roman"/>
            </a:endParaRPr>
          </a:p>
          <a:p>
            <a:pPr marL="0" marR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IQ" b="1" dirty="0">
                <a:latin typeface="Times New Roman"/>
                <a:ea typeface="Times New Roman"/>
                <a:cs typeface="Arial"/>
              </a:rPr>
              <a:t> </a:t>
            </a:r>
            <a:r>
              <a:rPr lang="ar-IQ" b="1" dirty="0" smtClean="0">
                <a:latin typeface="Times New Roman"/>
                <a:ea typeface="Times New Roman"/>
                <a:cs typeface="Arial"/>
              </a:rPr>
              <a:t> - </a:t>
            </a:r>
            <a:r>
              <a:rPr lang="ar-JO" b="1" dirty="0" smtClean="0">
                <a:latin typeface="Times New Roman"/>
                <a:ea typeface="Times New Roman"/>
                <a:cs typeface="Arial"/>
              </a:rPr>
              <a:t>اسم </a:t>
            </a:r>
            <a:r>
              <a:rPr lang="ar-JO" b="1" dirty="0">
                <a:latin typeface="Times New Roman"/>
                <a:ea typeface="Times New Roman"/>
                <a:cs typeface="Arial"/>
              </a:rPr>
              <a:t>الجنس: مثل: قولهم </a:t>
            </a:r>
            <a:r>
              <a:rPr lang="ar-JO" b="1" dirty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أصبح ليل</a:t>
            </a:r>
            <a:r>
              <a:rPr lang="ar-JO" b="1" dirty="0">
                <a:latin typeface="Times New Roman"/>
                <a:ea typeface="Times New Roman"/>
                <a:cs typeface="Arial"/>
              </a:rPr>
              <a:t>، أي يا ليل  </a:t>
            </a:r>
            <a:r>
              <a:rPr lang="ar-JO" b="1" dirty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وأطرق كرا</a:t>
            </a:r>
            <a:r>
              <a:rPr lang="ar-JO" b="1" dirty="0">
                <a:latin typeface="Times New Roman"/>
                <a:ea typeface="Times New Roman"/>
                <a:cs typeface="Arial"/>
              </a:rPr>
              <a:t>،  أي يا كرا.</a:t>
            </a:r>
            <a:endParaRPr lang="en-US" sz="18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28838502"/>
      </p:ext>
    </p:extLst>
  </p:cSld>
  <p:clrMapOvr>
    <a:masterClrMapping/>
  </p:clrMapOvr>
  <p:transition spd="slow">
    <p:wheel spokes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457120"/>
          </a:xfrm>
        </p:spPr>
        <p:txBody>
          <a:bodyPr>
            <a:normAutofit fontScale="90000"/>
          </a:bodyPr>
          <a:lstStyle/>
          <a:p>
            <a:pPr algn="ctr"/>
            <a:r>
              <a:rPr lang="ar-IQ" b="1" dirty="0" smtClean="0">
                <a:solidFill>
                  <a:srgbClr val="FF0000"/>
                </a:solidFill>
              </a:rPr>
              <a:t>حذف حرف النداء          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56792"/>
            <a:ext cx="7632848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6218868"/>
      </p:ext>
    </p:extLst>
  </p:cSld>
  <p:clrMapOvr>
    <a:masterClrMapping/>
  </p:clrMapOvr>
  <p:transition spd="slow">
    <p:wheel spokes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529128"/>
          </a:xfrm>
        </p:spPr>
        <p:txBody>
          <a:bodyPr>
            <a:normAutofit fontScale="90000"/>
          </a:bodyPr>
          <a:lstStyle/>
          <a:p>
            <a:pPr algn="ctr"/>
            <a:r>
              <a:rPr lang="ar-SA" b="1" dirty="0">
                <a:solidFill>
                  <a:srgbClr val="990099"/>
                </a:solidFill>
                <a:latin typeface="Times New Roman"/>
                <a:ea typeface="Times New Roman"/>
                <a:cs typeface="Simplified Arabic"/>
              </a:rPr>
              <a:t>أقسامُ </a:t>
            </a:r>
            <a:r>
              <a:rPr lang="ar-SA" b="1" dirty="0" smtClean="0">
                <a:solidFill>
                  <a:srgbClr val="990099"/>
                </a:solidFill>
                <a:latin typeface="Times New Roman"/>
                <a:ea typeface="Times New Roman"/>
                <a:cs typeface="Simplified Arabic"/>
              </a:rPr>
              <a:t>المنادى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043492" y="1700808"/>
            <a:ext cx="6777317" cy="4131821"/>
          </a:xfrm>
        </p:spPr>
        <p:txBody>
          <a:bodyPr>
            <a:normAutofit/>
          </a:bodyPr>
          <a:lstStyle/>
          <a:p>
            <a:pPr marL="95250" marR="95250" algn="just" rtl="1">
              <a:spcBef>
                <a:spcPts val="0"/>
              </a:spcBef>
              <a:spcAft>
                <a:spcPts val="0"/>
              </a:spcAft>
            </a:pPr>
            <a:r>
              <a:rPr lang="ar-SA" b="1" dirty="0" smtClean="0">
                <a:solidFill>
                  <a:srgbClr val="3050A0"/>
                </a:solidFill>
                <a:latin typeface="Times New Roman"/>
                <a:ea typeface="Times New Roman"/>
                <a:cs typeface="Simplified Arabic"/>
              </a:rPr>
              <a:t>المنادى </a:t>
            </a:r>
            <a:r>
              <a:rPr lang="ar-SA" b="1" dirty="0">
                <a:solidFill>
                  <a:srgbClr val="3050A0"/>
                </a:solidFill>
                <a:latin typeface="Times New Roman"/>
                <a:ea typeface="Times New Roman"/>
                <a:cs typeface="Simplified Arabic"/>
              </a:rPr>
              <a:t>خمسةُ أقسامٍ هيَ :</a:t>
            </a:r>
            <a:endParaRPr lang="en-US" sz="2000" dirty="0">
              <a:latin typeface="Times New Roman"/>
              <a:ea typeface="Times New Roman"/>
            </a:endParaRPr>
          </a:p>
          <a:p>
            <a:pPr marL="95250" marR="95250" algn="just" rtl="1">
              <a:spcBef>
                <a:spcPts val="0"/>
              </a:spcBef>
              <a:spcAft>
                <a:spcPts val="0"/>
              </a:spcAft>
            </a:pPr>
            <a:r>
              <a:rPr lang="ar-SA" b="1" dirty="0">
                <a:solidFill>
                  <a:srgbClr val="3050A0"/>
                </a:solidFill>
                <a:latin typeface="Times New Roman"/>
                <a:ea typeface="Times New Roman"/>
                <a:cs typeface="Simplified Arabic"/>
              </a:rPr>
              <a:t>1. اسمُ العَلَمِ مثل : </a:t>
            </a:r>
            <a:r>
              <a:rPr lang="ar-SA" b="1" dirty="0">
                <a:solidFill>
                  <a:srgbClr val="990099"/>
                </a:solidFill>
                <a:latin typeface="Times New Roman"/>
                <a:ea typeface="Times New Roman"/>
                <a:cs typeface="Simplified Arabic"/>
              </a:rPr>
              <a:t>يا سعادْ </a:t>
            </a:r>
            <a:r>
              <a:rPr lang="ar-SA" b="1" dirty="0">
                <a:solidFill>
                  <a:srgbClr val="3050A0"/>
                </a:solidFill>
                <a:latin typeface="Times New Roman"/>
                <a:ea typeface="Times New Roman"/>
                <a:cs typeface="Simplified Arabic"/>
              </a:rPr>
              <a:t>، </a:t>
            </a:r>
            <a:r>
              <a:rPr lang="ar-SA" b="1" dirty="0">
                <a:solidFill>
                  <a:srgbClr val="990099"/>
                </a:solidFill>
                <a:latin typeface="Times New Roman"/>
                <a:ea typeface="Times New Roman"/>
                <a:cs typeface="Simplified Arabic"/>
              </a:rPr>
              <a:t>يا مصطفى</a:t>
            </a:r>
            <a:r>
              <a:rPr lang="ar-SA" b="1" dirty="0">
                <a:solidFill>
                  <a:srgbClr val="3050A0"/>
                </a:solidFill>
                <a:latin typeface="Times New Roman"/>
                <a:ea typeface="Times New Roman"/>
                <a:cs typeface="Simplified Arabic"/>
              </a:rPr>
              <a:t> .</a:t>
            </a:r>
            <a:endParaRPr lang="en-US" sz="2000" dirty="0">
              <a:latin typeface="Times New Roman"/>
              <a:ea typeface="Times New Roman"/>
            </a:endParaRPr>
          </a:p>
          <a:p>
            <a:pPr marL="95250" marR="95250" algn="just" rtl="1">
              <a:spcBef>
                <a:spcPts val="0"/>
              </a:spcBef>
              <a:spcAft>
                <a:spcPts val="0"/>
              </a:spcAft>
            </a:pPr>
            <a:r>
              <a:rPr lang="ar-SA" b="1" dirty="0">
                <a:solidFill>
                  <a:srgbClr val="3050A0"/>
                </a:solidFill>
                <a:latin typeface="Times New Roman"/>
                <a:ea typeface="Times New Roman"/>
                <a:cs typeface="Simplified Arabic"/>
              </a:rPr>
              <a:t>2. النَّكِرَة المقصودَةُ : وتعني نِداءَ مَنْ لا تَعْرِفُ اسمَهُ ، بِدلالَةِ صِفتِهِ أو وَظيفَتِهِ مثل : </a:t>
            </a:r>
            <a:r>
              <a:rPr lang="ar-SA" b="1" dirty="0">
                <a:solidFill>
                  <a:srgbClr val="990099"/>
                </a:solidFill>
                <a:latin typeface="Times New Roman"/>
                <a:ea typeface="Times New Roman"/>
                <a:cs typeface="Simplified Arabic"/>
              </a:rPr>
              <a:t>يا شُرطيُّ </a:t>
            </a:r>
            <a:r>
              <a:rPr lang="ar-SA" b="1" dirty="0">
                <a:solidFill>
                  <a:srgbClr val="3050A0"/>
                </a:solidFill>
                <a:latin typeface="Times New Roman"/>
                <a:ea typeface="Times New Roman"/>
                <a:cs typeface="Simplified Arabic"/>
              </a:rPr>
              <a:t>، </a:t>
            </a:r>
            <a:r>
              <a:rPr lang="ar-SA" b="1" dirty="0" err="1">
                <a:solidFill>
                  <a:srgbClr val="3050A0"/>
                </a:solidFill>
                <a:latin typeface="Times New Roman"/>
                <a:ea typeface="Times New Roman"/>
                <a:cs typeface="Simplified Arabic"/>
              </a:rPr>
              <a:t>و</a:t>
            </a:r>
            <a:r>
              <a:rPr lang="ar-SA" b="1" dirty="0" err="1">
                <a:solidFill>
                  <a:srgbClr val="990099"/>
                </a:solidFill>
                <a:latin typeface="Times New Roman"/>
                <a:ea typeface="Times New Roman"/>
                <a:cs typeface="Simplified Arabic"/>
              </a:rPr>
              <a:t>يا</a:t>
            </a:r>
            <a:r>
              <a:rPr lang="ar-SA" b="1" dirty="0">
                <a:solidFill>
                  <a:srgbClr val="990099"/>
                </a:solidFill>
                <a:latin typeface="Times New Roman"/>
                <a:ea typeface="Times New Roman"/>
                <a:cs typeface="Simplified Arabic"/>
              </a:rPr>
              <a:t> سائِقُ </a:t>
            </a:r>
            <a:r>
              <a:rPr lang="ar-SA" b="1" dirty="0">
                <a:solidFill>
                  <a:srgbClr val="3050A0"/>
                </a:solidFill>
                <a:latin typeface="Times New Roman"/>
                <a:ea typeface="Times New Roman"/>
                <a:cs typeface="Simplified Arabic"/>
              </a:rPr>
              <a:t>.</a:t>
            </a:r>
            <a:endParaRPr lang="en-US" sz="2000" dirty="0">
              <a:latin typeface="Times New Roman"/>
              <a:ea typeface="Times New Roman"/>
            </a:endParaRPr>
          </a:p>
          <a:p>
            <a:pPr marL="95250" marR="95250" algn="just" rtl="1">
              <a:spcBef>
                <a:spcPts val="0"/>
              </a:spcBef>
              <a:spcAft>
                <a:spcPts val="0"/>
              </a:spcAft>
            </a:pPr>
            <a:r>
              <a:rPr lang="ar-SA" b="1" dirty="0">
                <a:solidFill>
                  <a:srgbClr val="3050A0"/>
                </a:solidFill>
                <a:latin typeface="Times New Roman"/>
                <a:ea typeface="Times New Roman"/>
                <a:cs typeface="Simplified Arabic"/>
              </a:rPr>
              <a:t>3. النّكرة غيرُ المقصودَةِ : وتعني نداءَ من لا تَعْرِفُ اسمَهُ ، ولا صِفَتَهُ ، مثلُ قولِ شخصٍ عَلِقَ في مِصْعَد </a:t>
            </a:r>
            <a:r>
              <a:rPr lang="ar-SA" b="1" dirty="0">
                <a:solidFill>
                  <a:srgbClr val="990099"/>
                </a:solidFill>
                <a:latin typeface="Times New Roman"/>
                <a:ea typeface="Times New Roman"/>
                <a:cs typeface="Simplified Arabic"/>
              </a:rPr>
              <a:t>أيا سامعاً ساعدني !</a:t>
            </a:r>
            <a:endParaRPr lang="en-US" sz="2000" dirty="0">
              <a:latin typeface="Times New Roman"/>
              <a:ea typeface="Times New Roman"/>
            </a:endParaRPr>
          </a:p>
          <a:p>
            <a:pPr marL="95250" marR="95250" algn="just" rtl="1">
              <a:spcBef>
                <a:spcPts val="0"/>
              </a:spcBef>
              <a:spcAft>
                <a:spcPts val="0"/>
              </a:spcAft>
            </a:pPr>
            <a:r>
              <a:rPr lang="ar-SA" b="1" dirty="0">
                <a:solidFill>
                  <a:srgbClr val="3050A0"/>
                </a:solidFill>
                <a:latin typeface="Times New Roman"/>
                <a:ea typeface="Times New Roman"/>
                <a:cs typeface="Simplified Arabic"/>
              </a:rPr>
              <a:t>4. المنادى المُضافُ مثل : </a:t>
            </a:r>
            <a:r>
              <a:rPr lang="ar-SA" b="1" dirty="0">
                <a:solidFill>
                  <a:srgbClr val="990099"/>
                </a:solidFill>
                <a:latin typeface="Times New Roman"/>
                <a:ea typeface="Times New Roman"/>
                <a:cs typeface="Simplified Arabic"/>
              </a:rPr>
              <a:t>يا عبدَ الرحمنِ </a:t>
            </a:r>
            <a:r>
              <a:rPr lang="ar-SA" b="1" dirty="0">
                <a:solidFill>
                  <a:srgbClr val="3050A0"/>
                </a:solidFill>
                <a:latin typeface="Times New Roman"/>
                <a:ea typeface="Times New Roman"/>
                <a:cs typeface="Simplified Arabic"/>
              </a:rPr>
              <a:t>، و </a:t>
            </a:r>
            <a:r>
              <a:rPr lang="ar-SA" b="1" dirty="0">
                <a:solidFill>
                  <a:srgbClr val="990099"/>
                </a:solidFill>
                <a:latin typeface="Times New Roman"/>
                <a:ea typeface="Times New Roman"/>
                <a:cs typeface="Simplified Arabic"/>
              </a:rPr>
              <a:t>يا راكِبَ الدَّراجَةِ</a:t>
            </a:r>
            <a:r>
              <a:rPr lang="ar-SA" b="1" dirty="0">
                <a:solidFill>
                  <a:srgbClr val="3050A0"/>
                </a:solidFill>
                <a:latin typeface="Times New Roman"/>
                <a:ea typeface="Times New Roman"/>
                <a:cs typeface="Simplified Arabic"/>
              </a:rPr>
              <a:t> .</a:t>
            </a:r>
            <a:endParaRPr lang="en-US" sz="2000" dirty="0">
              <a:latin typeface="Times New Roman"/>
              <a:ea typeface="Times New Roman"/>
            </a:endParaRPr>
          </a:p>
          <a:p>
            <a:pPr marL="95250" marR="95250" algn="just" rtl="1">
              <a:spcBef>
                <a:spcPts val="0"/>
              </a:spcBef>
              <a:spcAft>
                <a:spcPts val="0"/>
              </a:spcAft>
            </a:pPr>
            <a:r>
              <a:rPr lang="ar-SA" b="1" dirty="0">
                <a:solidFill>
                  <a:srgbClr val="3050A0"/>
                </a:solidFill>
                <a:latin typeface="Times New Roman"/>
                <a:ea typeface="Times New Roman"/>
                <a:cs typeface="Simplified Arabic"/>
              </a:rPr>
              <a:t>5. المنادى الشبيهُ بالمضافُ</a:t>
            </a:r>
            <a:r>
              <a:rPr lang="ar-SA" b="1" baseline="30000" dirty="0">
                <a:solidFill>
                  <a:srgbClr val="FF00FF"/>
                </a:solidFill>
                <a:latin typeface="Times New Roman"/>
                <a:ea typeface="Times New Roman"/>
                <a:cs typeface="Simplified Arabic"/>
              </a:rPr>
              <a:t>*</a:t>
            </a:r>
            <a:r>
              <a:rPr lang="ar-SA" b="1" dirty="0">
                <a:solidFill>
                  <a:srgbClr val="3050A0"/>
                </a:solidFill>
                <a:latin typeface="Times New Roman"/>
                <a:ea typeface="Times New Roman"/>
                <a:cs typeface="Simplified Arabic"/>
              </a:rPr>
              <a:t> ، مثل : </a:t>
            </a:r>
            <a:r>
              <a:rPr lang="ar-SA" b="1" dirty="0">
                <a:solidFill>
                  <a:srgbClr val="990099"/>
                </a:solidFill>
                <a:latin typeface="Times New Roman"/>
                <a:ea typeface="Times New Roman"/>
                <a:cs typeface="Simplified Arabic"/>
              </a:rPr>
              <a:t>يا مُتْقِناً عَمَلَهُ , وَفَقّكَ اللهُ !</a:t>
            </a:r>
            <a:endParaRPr lang="en-US" sz="20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92784126"/>
      </p:ext>
    </p:extLst>
  </p:cSld>
  <p:clrMapOvr>
    <a:masterClrMapping/>
  </p:clrMapOvr>
  <p:transition spd="slow">
    <p:wheel spokes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043608" y="836712"/>
            <a:ext cx="7024744" cy="601136"/>
          </a:xfrm>
        </p:spPr>
        <p:txBody>
          <a:bodyPr>
            <a:normAutofit fontScale="90000"/>
          </a:bodyPr>
          <a:lstStyle/>
          <a:p>
            <a:pPr algn="ctr"/>
            <a:r>
              <a:rPr lang="ar-JO" b="1" dirty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حكم </a:t>
            </a:r>
            <a:r>
              <a:rPr lang="ar-JO" b="1" dirty="0" smtClean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المنادى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39552" y="1484784"/>
            <a:ext cx="8064896" cy="4968552"/>
          </a:xfrm>
        </p:spPr>
        <p:txBody>
          <a:bodyPr>
            <a:normAutofit/>
          </a:bodyPr>
          <a:lstStyle/>
          <a:p>
            <a:pPr marL="0" marR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latin typeface="Times New Roman"/>
              <a:ea typeface="Times New Roman"/>
            </a:endParaRPr>
          </a:p>
          <a:p>
            <a:pPr marL="0" marR="0" algn="r" rtl="1">
              <a:spcBef>
                <a:spcPts val="0"/>
              </a:spcBef>
              <a:spcAft>
                <a:spcPts val="0"/>
              </a:spcAft>
            </a:pPr>
            <a:r>
              <a:rPr lang="ar-JO" b="1" dirty="0">
                <a:latin typeface="Times New Roman"/>
                <a:ea typeface="Times New Roman"/>
                <a:cs typeface="Arial"/>
              </a:rPr>
              <a:t>أولا:- البناء على ما كان يرفع به، اذا كان مفردا معرفة أو نكرة مقصودة: </a:t>
            </a:r>
            <a:endParaRPr lang="en-US" sz="1800" b="1" dirty="0">
              <a:latin typeface="Times New Roman"/>
              <a:ea typeface="Times New Roman"/>
            </a:endParaRPr>
          </a:p>
          <a:p>
            <a:pPr marL="0" marR="0" algn="r" rtl="1">
              <a:spcBef>
                <a:spcPts val="0"/>
              </a:spcBef>
              <a:spcAft>
                <a:spcPts val="0"/>
              </a:spcAft>
            </a:pPr>
            <a:r>
              <a:rPr lang="ar-JO" b="1" dirty="0">
                <a:latin typeface="Times New Roman"/>
                <a:ea typeface="Times New Roman"/>
                <a:cs typeface="Arial"/>
              </a:rPr>
              <a:t>فإن كان يرفع بالضمة بنى عليها نحو: </a:t>
            </a:r>
            <a:r>
              <a:rPr lang="ar-JO" b="1" dirty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يا زيد </a:t>
            </a:r>
            <a:r>
              <a:rPr lang="ar-JO" b="1" dirty="0" err="1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ويا</a:t>
            </a:r>
            <a:r>
              <a:rPr lang="ar-JO" b="1" dirty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 رجل </a:t>
            </a:r>
            <a:r>
              <a:rPr lang="ar-JO" b="1" dirty="0">
                <a:latin typeface="Times New Roman"/>
                <a:ea typeface="Times New Roman"/>
                <a:cs typeface="Arial"/>
              </a:rPr>
              <a:t>وإن كان يرفع بالألف أو بالواو فكذلك نحو </a:t>
            </a:r>
            <a:r>
              <a:rPr lang="ar-JO" b="1" dirty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يا زيدان </a:t>
            </a:r>
            <a:r>
              <a:rPr lang="ar-JO" b="1" dirty="0" err="1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ويا</a:t>
            </a:r>
            <a:r>
              <a:rPr lang="ar-JO" b="1" dirty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 رجلان </a:t>
            </a:r>
            <a:r>
              <a:rPr lang="ar-JO" b="1" dirty="0" err="1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ويا</a:t>
            </a:r>
            <a:r>
              <a:rPr lang="ar-JO" b="1" dirty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 زيدون </a:t>
            </a:r>
            <a:r>
              <a:rPr lang="ar-JO" b="1" dirty="0" err="1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ويا</a:t>
            </a:r>
            <a:r>
              <a:rPr lang="ar-JO" b="1" dirty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 </a:t>
            </a:r>
            <a:r>
              <a:rPr lang="ar-JO" b="1" dirty="0" err="1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رجيلون</a:t>
            </a:r>
            <a:r>
              <a:rPr lang="ar-JO" b="1" dirty="0">
                <a:latin typeface="Times New Roman"/>
                <a:ea typeface="Times New Roman"/>
                <a:cs typeface="Arial"/>
              </a:rPr>
              <a:t>.</a:t>
            </a:r>
            <a:endParaRPr lang="en-US" sz="1800" b="1" dirty="0">
              <a:latin typeface="Times New Roman"/>
              <a:ea typeface="Times New Roman"/>
            </a:endParaRPr>
          </a:p>
          <a:p>
            <a:pPr marL="0" marR="0" algn="r" rtl="1">
              <a:spcBef>
                <a:spcPts val="0"/>
              </a:spcBef>
              <a:spcAft>
                <a:spcPts val="0"/>
              </a:spcAft>
            </a:pPr>
            <a:r>
              <a:rPr lang="ar-JO" b="1" dirty="0">
                <a:latin typeface="Times New Roman"/>
                <a:ea typeface="Times New Roman"/>
                <a:cs typeface="Arial"/>
              </a:rPr>
              <a:t>الا في الضرورة الشعرية يجوز تنوينه وهو مضموم  ومنصوب نحو قول الشاعر</a:t>
            </a:r>
            <a:r>
              <a:rPr lang="ar-JO" b="1" dirty="0" smtClean="0">
                <a:latin typeface="Times New Roman"/>
                <a:ea typeface="Times New Roman"/>
                <a:cs typeface="Arial"/>
              </a:rPr>
              <a:t>:</a:t>
            </a:r>
            <a:endParaRPr lang="en-US" sz="1800" b="1" dirty="0">
              <a:latin typeface="Times New Roman"/>
              <a:ea typeface="Times New Roman"/>
            </a:endParaRPr>
          </a:p>
          <a:p>
            <a:pPr marL="0" marR="0" algn="r" rtl="1">
              <a:spcBef>
                <a:spcPts val="0"/>
              </a:spcBef>
              <a:spcAft>
                <a:spcPts val="0"/>
              </a:spcAft>
            </a:pPr>
            <a:r>
              <a:rPr lang="ar-JO" b="1" dirty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307 - سلام الله يا مطر عليها وليس عليك يا مطر السلام</a:t>
            </a:r>
            <a:endParaRPr lang="en-US" sz="1800" dirty="0">
              <a:solidFill>
                <a:srgbClr val="FF0000"/>
              </a:solidFill>
              <a:latin typeface="Times New Roman"/>
              <a:ea typeface="Times New Roman"/>
            </a:endParaRPr>
          </a:p>
          <a:p>
            <a:pPr marL="0" marR="0" algn="r" rtl="1">
              <a:spcBef>
                <a:spcPts val="0"/>
              </a:spcBef>
              <a:spcAft>
                <a:spcPts val="0"/>
              </a:spcAft>
            </a:pPr>
            <a:r>
              <a:rPr lang="ar-JO" b="1" dirty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308 - ضربت صدرها إلى وقالت ... يا عديا لقد وقتك </a:t>
            </a:r>
            <a:r>
              <a:rPr lang="ar-JO" b="1" dirty="0" err="1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الأواقي</a:t>
            </a:r>
            <a:endParaRPr lang="en-US" sz="1800" dirty="0">
              <a:solidFill>
                <a:srgbClr val="FF0000"/>
              </a:solidFill>
              <a:latin typeface="Times New Roman"/>
              <a:ea typeface="Times New Roman"/>
            </a:endParaRPr>
          </a:p>
          <a:p>
            <a:pPr marL="0" marR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latin typeface="Times New Roman"/>
              <a:ea typeface="Times New Roman"/>
            </a:endParaRPr>
          </a:p>
          <a:p>
            <a:pPr marL="0" marR="0" algn="r" rtl="1">
              <a:spcBef>
                <a:spcPts val="0"/>
              </a:spcBef>
              <a:spcAft>
                <a:spcPts val="0"/>
              </a:spcAft>
            </a:pPr>
            <a:r>
              <a:rPr lang="ar-JO" b="1" dirty="0">
                <a:latin typeface="Times New Roman"/>
                <a:ea typeface="Times New Roman"/>
                <a:cs typeface="Arial"/>
              </a:rPr>
              <a:t>    </a:t>
            </a:r>
            <a:r>
              <a:rPr lang="ar-JO" b="1" dirty="0" smtClean="0">
                <a:latin typeface="Times New Roman"/>
                <a:ea typeface="Times New Roman"/>
                <a:cs typeface="Arial"/>
              </a:rPr>
              <a:t>ويكون</a:t>
            </a:r>
            <a:r>
              <a:rPr lang="ar-IQ" b="1" dirty="0" smtClean="0">
                <a:latin typeface="Times New Roman"/>
                <a:ea typeface="Times New Roman"/>
                <a:cs typeface="Arial"/>
              </a:rPr>
              <a:t> المنادى مبنيا على الضم</a:t>
            </a:r>
            <a:r>
              <a:rPr lang="ar-JO" b="1" dirty="0" smtClean="0">
                <a:latin typeface="Times New Roman"/>
                <a:ea typeface="Times New Roman"/>
                <a:cs typeface="Arial"/>
              </a:rPr>
              <a:t> </a:t>
            </a:r>
            <a:r>
              <a:rPr lang="ar-JO" b="1" dirty="0">
                <a:latin typeface="Times New Roman"/>
                <a:ea typeface="Times New Roman"/>
                <a:cs typeface="Arial"/>
              </a:rPr>
              <a:t>في محل نصب على المفعولية لأن المنادى مفعول به في المعنى وناصبه فعل مضمر نابت يا منابه فأصل يا زيد أدعو زيدا فحذف أدعو ونابت يا منابه.</a:t>
            </a:r>
            <a:endParaRPr lang="en-US" sz="18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18505252"/>
      </p:ext>
    </p:extLst>
  </p:cSld>
  <p:clrMapOvr>
    <a:masterClrMapping/>
  </p:clrMapOvr>
  <p:transition spd="slow">
    <p:wheel spokes="1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6|9.5|2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أوستن">
  <a:themeElements>
    <a:clrScheme name="أوستن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أوستن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أوستن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أوستن">
  <a:themeElements>
    <a:clrScheme name="أوستن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أوستن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أوستن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648</TotalTime>
  <Words>1764</Words>
  <Application>Microsoft Office PowerPoint</Application>
  <PresentationFormat>On-screen Show (4:3)</PresentationFormat>
  <Paragraphs>311</Paragraphs>
  <Slides>28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أوستن</vt:lpstr>
      <vt:lpstr>1_أوستن</vt:lpstr>
      <vt:lpstr>محاضرة النحو  /المرحلة الرابعة كلية التربية للبنات قسم اللغة العربية    جامعة بغداد</vt:lpstr>
      <vt:lpstr>المصدر: شرح ابن عقيل على ألفية ابن مالك 3/282</vt:lpstr>
      <vt:lpstr>أدوات المنادى</vt:lpstr>
      <vt:lpstr>ادوات النداء</vt:lpstr>
      <vt:lpstr>PowerPoint Presentation</vt:lpstr>
      <vt:lpstr>حذف حرف النداء</vt:lpstr>
      <vt:lpstr>حذف حرف النداء          </vt:lpstr>
      <vt:lpstr>أقسامُ المنادى</vt:lpstr>
      <vt:lpstr>حكم المنادى</vt:lpstr>
      <vt:lpstr> حكم المنادى (2)</vt:lpstr>
      <vt:lpstr>أحكامُ المنادى</vt:lpstr>
      <vt:lpstr>حكم المنادى</vt:lpstr>
      <vt:lpstr>الجمع بين حرف النداء وأل التعريف</vt:lpstr>
      <vt:lpstr>   المنادى الموصوف بابن </vt:lpstr>
      <vt:lpstr>تابع المنادى</vt:lpstr>
      <vt:lpstr>تابع المنادى 2  </vt:lpstr>
      <vt:lpstr>ياسعد سعد الأوس</vt:lpstr>
      <vt:lpstr>المنادى المضاف إلى ياء المتكلم </vt:lpstr>
      <vt:lpstr>نداء ابن أم وابن عم وأبي</vt:lpstr>
      <vt:lpstr>أسماء لازمت النداء</vt:lpstr>
      <vt:lpstr>تطبيق / اعراب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اللغة والتكنلوجيا</dc:title>
  <dc:creator>Eng-Yahya</dc:creator>
  <cp:lastModifiedBy>user</cp:lastModifiedBy>
  <cp:revision>50</cp:revision>
  <dcterms:created xsi:type="dcterms:W3CDTF">2020-02-21T12:10:20Z</dcterms:created>
  <dcterms:modified xsi:type="dcterms:W3CDTF">2024-03-19T07:59:18Z</dcterms:modified>
</cp:coreProperties>
</file>