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60" r:id="rId2"/>
    <p:sldId id="256" r:id="rId3"/>
    <p:sldId id="257"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6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77EC2B-8B35-435B-B986-29D6E4B84E49}" type="datetimeFigureOut">
              <a:rPr lang="en-US" smtClean="0"/>
              <a:t>1/11/2024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186D1316-1615-4E8F-AA4F-45AFD2FE3811}"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499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77EC2B-8B35-435B-B986-29D6E4B84E49}"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D1316-1615-4E8F-AA4F-45AFD2FE3811}"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3727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77EC2B-8B35-435B-B986-29D6E4B84E49}"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D1316-1615-4E8F-AA4F-45AFD2FE3811}"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5310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77EC2B-8B35-435B-B986-29D6E4B84E49}"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D1316-1615-4E8F-AA4F-45AFD2FE3811}"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21279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77EC2B-8B35-435B-B986-29D6E4B84E49}"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D1316-1615-4E8F-AA4F-45AFD2FE3811}"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8740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77EC2B-8B35-435B-B986-29D6E4B84E49}"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D1316-1615-4E8F-AA4F-45AFD2FE3811}"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3996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77EC2B-8B35-435B-B986-29D6E4B84E49}" type="datetimeFigureOut">
              <a:rPr lang="en-US" smtClean="0"/>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6D1316-1615-4E8F-AA4F-45AFD2FE3811}"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8862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77EC2B-8B35-435B-B986-29D6E4B84E49}" type="datetimeFigureOut">
              <a:rPr lang="en-US" smtClean="0"/>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6D1316-1615-4E8F-AA4F-45AFD2FE3811}"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8417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7EC2B-8B35-435B-B986-29D6E4B84E49}" type="datetimeFigureOut">
              <a:rPr lang="en-US" smtClean="0"/>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6D1316-1615-4E8F-AA4F-45AFD2FE3811}" type="slidenum">
              <a:rPr lang="en-US" smtClean="0"/>
              <a:t>‹#›</a:t>
            </a:fld>
            <a:endParaRPr lang="en-US"/>
          </a:p>
        </p:txBody>
      </p:sp>
    </p:spTree>
    <p:extLst>
      <p:ext uri="{BB962C8B-B14F-4D97-AF65-F5344CB8AC3E}">
        <p14:creationId xmlns:p14="http://schemas.microsoft.com/office/powerpoint/2010/main" val="2725305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77EC2B-8B35-435B-B986-29D6E4B84E49}"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D1316-1615-4E8F-AA4F-45AFD2FE3811}"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64704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B77EC2B-8B35-435B-B986-29D6E4B84E49}" type="datetimeFigureOut">
              <a:rPr lang="en-US" smtClean="0"/>
              <a:t>1/11/2024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186D1316-1615-4E8F-AA4F-45AFD2FE3811}"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205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B77EC2B-8B35-435B-B986-29D6E4B84E49}" type="datetimeFigureOut">
              <a:rPr lang="en-US" smtClean="0"/>
              <a:t>1/11/2024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86D1316-1615-4E8F-AA4F-45AFD2FE3811}"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2356922"/>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20AB7-AB3B-0967-4CD9-137E7EEE643B}"/>
              </a:ext>
            </a:extLst>
          </p:cNvPr>
          <p:cNvSpPr>
            <a:spLocks noGrp="1"/>
          </p:cNvSpPr>
          <p:nvPr>
            <p:ph type="ctrTitle"/>
          </p:nvPr>
        </p:nvSpPr>
        <p:spPr/>
        <p:txBody>
          <a:bodyPr>
            <a:normAutofit fontScale="90000"/>
          </a:bodyPr>
          <a:lstStyle/>
          <a:p>
            <a:pPr algn="ctr"/>
            <a:r>
              <a:rPr lang="ar-IQ" dirty="0"/>
              <a:t>الاحصاء الاستدلالي اللامعلمي  </a:t>
            </a:r>
            <a:br>
              <a:rPr lang="ar-IQ" dirty="0"/>
            </a:br>
            <a:r>
              <a:rPr lang="ar-IQ" dirty="0"/>
              <a:t>الصف الثالث</a:t>
            </a:r>
            <a:br>
              <a:rPr lang="ar-IQ" dirty="0"/>
            </a:br>
            <a:r>
              <a:rPr lang="ar-IQ" dirty="0"/>
              <a:t>ا.م.د. صبا علي طلال    </a:t>
            </a:r>
            <a:endParaRPr lang="en-US" dirty="0"/>
          </a:p>
        </p:txBody>
      </p:sp>
      <p:sp>
        <p:nvSpPr>
          <p:cNvPr id="3" name="Subtitle 2">
            <a:extLst>
              <a:ext uri="{FF2B5EF4-FFF2-40B4-BE49-F238E27FC236}">
                <a16:creationId xmlns:a16="http://schemas.microsoft.com/office/drawing/2014/main" id="{8E896BA9-5456-B536-EA61-6F4E2C0C94A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1772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7C284-7999-45DC-A5D2-A75115C83B54}"/>
              </a:ext>
            </a:extLst>
          </p:cNvPr>
          <p:cNvSpPr>
            <a:spLocks noGrp="1"/>
          </p:cNvSpPr>
          <p:nvPr>
            <p:ph type="ctrTitle"/>
          </p:nvPr>
        </p:nvSpPr>
        <p:spPr>
          <a:xfrm>
            <a:off x="4394837" y="319942"/>
            <a:ext cx="9239794" cy="575808"/>
          </a:xfrm>
        </p:spPr>
        <p:txBody>
          <a:bodyPr>
            <a:normAutofit/>
          </a:bodyPr>
          <a:lstStyle/>
          <a:p>
            <a:r>
              <a:rPr lang="ar-IQ" sz="2000" dirty="0"/>
              <a:t>الاحصاء الاستدلالي اللامعلمي</a:t>
            </a:r>
            <a:endParaRPr lang="en-US" sz="2000" dirty="0"/>
          </a:p>
        </p:txBody>
      </p:sp>
      <p:sp>
        <p:nvSpPr>
          <p:cNvPr id="3" name="Subtitle 2">
            <a:extLst>
              <a:ext uri="{FF2B5EF4-FFF2-40B4-BE49-F238E27FC236}">
                <a16:creationId xmlns:a16="http://schemas.microsoft.com/office/drawing/2014/main" id="{A3A451A9-6D5C-4E78-BC7F-DB92160BCB8E}"/>
              </a:ext>
            </a:extLst>
          </p:cNvPr>
          <p:cNvSpPr>
            <a:spLocks noGrp="1"/>
          </p:cNvSpPr>
          <p:nvPr>
            <p:ph type="subTitle" idx="1"/>
          </p:nvPr>
        </p:nvSpPr>
        <p:spPr>
          <a:xfrm>
            <a:off x="1296537" y="895751"/>
            <a:ext cx="9872206" cy="5477754"/>
          </a:xfrm>
        </p:spPr>
        <p:txBody>
          <a:bodyPr>
            <a:normAutofit/>
          </a:bodyPr>
          <a:lstStyle/>
          <a:p>
            <a:pPr algn="r"/>
            <a:r>
              <a:rPr lang="ar-IQ" sz="2400" b="1" dirty="0"/>
              <a:t>مربع كاي لحسن المطابقة </a:t>
            </a:r>
            <a:endParaRPr lang="ar-IQ" sz="2400" b="1" dirty="0">
              <a:solidFill>
                <a:srgbClr val="FF0000"/>
              </a:solidFill>
            </a:endParaRPr>
          </a:p>
          <a:p>
            <a:pPr algn="r"/>
            <a:r>
              <a:rPr lang="ar-IQ" sz="2600" dirty="0">
                <a:solidFill>
                  <a:srgbClr val="FF0000"/>
                </a:solidFill>
              </a:rPr>
              <a:t>يستعمل هذا الاحتبار عندما يكون لدينا متغير واحد بعدة مستويات ويراد معرفة الفروق بين هذه المستويات وتكون البيانات بشكل نسب او تكرارات مثال استطلاع راي الطلبة حول التعليم المختلط او حول الزي الموحد او حول التعليم الالكتروني  وكانت اجابتهم (موافق ،متردد،معارض )وهذا يعني ان راي الطلبة  يمثل المتغير،واجابة الطلبة تمثل مستويات المتغير</a:t>
            </a:r>
            <a:r>
              <a:rPr lang="ar-IQ" sz="2600" dirty="0"/>
              <a:t>مثال : اراد باحث معرفة راي مجموعة من الطلبة عددهم  (23) طالب حول ارتداء الزي الموحد وكانت اجابتهم(الموافقين6،محايد2،المعارضين 15) </a:t>
            </a:r>
          </a:p>
          <a:p>
            <a:pPr algn="r"/>
            <a:r>
              <a:rPr lang="ar-IQ" sz="2600" dirty="0"/>
              <a:t>وكانت قيمة كاالجدولية (5.99)  اختبري الفرضية الاتية :-</a:t>
            </a:r>
          </a:p>
          <a:p>
            <a:pPr algn="r"/>
            <a:r>
              <a:rPr lang="ar-IQ" sz="2600" dirty="0"/>
              <a:t> وتمثل التكرار الملاحظ )</a:t>
            </a:r>
            <a:r>
              <a:rPr lang="en-US" sz="2600" dirty="0"/>
              <a:t>e</a:t>
            </a:r>
            <a:r>
              <a:rPr lang="ar-IQ" sz="2600" dirty="0"/>
              <a:t>و</a:t>
            </a:r>
            <a:r>
              <a:rPr lang="en-US" sz="2600" dirty="0"/>
              <a:t>             </a:t>
            </a:r>
            <a:r>
              <a:rPr lang="ar-IQ" sz="2600" dirty="0"/>
              <a:t>التكرار الملاحظ</a:t>
            </a:r>
            <a:r>
              <a:rPr lang="en-US" sz="2600" dirty="0"/>
              <a:t>   o</a:t>
            </a:r>
            <a:r>
              <a:rPr lang="ar-IQ" sz="2600" dirty="0"/>
              <a:t>    (   </a:t>
            </a:r>
            <a:r>
              <a:rPr lang="en-US" sz="2800" dirty="0"/>
              <a:t>H0:o=e</a:t>
            </a:r>
            <a:r>
              <a:rPr lang="ar-IQ" sz="2800" dirty="0"/>
              <a:t>    </a:t>
            </a:r>
            <a:r>
              <a:rPr lang="ar-IQ" dirty="0"/>
              <a:t>     </a:t>
            </a:r>
          </a:p>
        </p:txBody>
      </p:sp>
    </p:spTree>
    <p:extLst>
      <p:ext uri="{BB962C8B-B14F-4D97-AF65-F5344CB8AC3E}">
        <p14:creationId xmlns:p14="http://schemas.microsoft.com/office/powerpoint/2010/main" val="1943540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 name="Table 2">
                <a:extLst>
                  <a:ext uri="{FF2B5EF4-FFF2-40B4-BE49-F238E27FC236}">
                    <a16:creationId xmlns:a16="http://schemas.microsoft.com/office/drawing/2014/main" id="{7B757308-AC62-4221-8C3A-82D6FAE6B66F}"/>
                  </a:ext>
                </a:extLst>
              </p:cNvPr>
              <p:cNvGraphicFramePr>
                <a:graphicFrameLocks noGrp="1"/>
              </p:cNvGraphicFramePr>
              <p:nvPr>
                <p:extLst>
                  <p:ext uri="{D42A27DB-BD31-4B8C-83A1-F6EECF244321}">
                    <p14:modId xmlns:p14="http://schemas.microsoft.com/office/powerpoint/2010/main" val="2930547682"/>
                  </p:ext>
                </p:extLst>
              </p:nvPr>
            </p:nvGraphicFramePr>
            <p:xfrm>
              <a:off x="5581403" y="106878"/>
              <a:ext cx="6394082" cy="2942053"/>
            </p:xfrm>
            <a:graphic>
              <a:graphicData uri="http://schemas.openxmlformats.org/drawingml/2006/table">
                <a:tbl>
                  <a:tblPr firstRow="1" bandRow="1">
                    <a:tableStyleId>{5C22544A-7EE6-4342-B048-85BDC9FD1C3A}</a:tableStyleId>
                  </a:tblPr>
                  <a:tblGrid>
                    <a:gridCol w="2235923">
                      <a:extLst>
                        <a:ext uri="{9D8B030D-6E8A-4147-A177-3AD203B41FA5}">
                          <a16:colId xmlns:a16="http://schemas.microsoft.com/office/drawing/2014/main" val="2044606640"/>
                        </a:ext>
                      </a:extLst>
                    </a:gridCol>
                    <a:gridCol w="1415347">
                      <a:extLst>
                        <a:ext uri="{9D8B030D-6E8A-4147-A177-3AD203B41FA5}">
                          <a16:colId xmlns:a16="http://schemas.microsoft.com/office/drawing/2014/main" val="686797877"/>
                        </a:ext>
                      </a:extLst>
                    </a:gridCol>
                    <a:gridCol w="1031414">
                      <a:extLst>
                        <a:ext uri="{9D8B030D-6E8A-4147-A177-3AD203B41FA5}">
                          <a16:colId xmlns:a16="http://schemas.microsoft.com/office/drawing/2014/main" val="3487295099"/>
                        </a:ext>
                      </a:extLst>
                    </a:gridCol>
                    <a:gridCol w="864566">
                      <a:extLst>
                        <a:ext uri="{9D8B030D-6E8A-4147-A177-3AD203B41FA5}">
                          <a16:colId xmlns:a16="http://schemas.microsoft.com/office/drawing/2014/main" val="1975911016"/>
                        </a:ext>
                      </a:extLst>
                    </a:gridCol>
                    <a:gridCol w="846832">
                      <a:extLst>
                        <a:ext uri="{9D8B030D-6E8A-4147-A177-3AD203B41FA5}">
                          <a16:colId xmlns:a16="http://schemas.microsoft.com/office/drawing/2014/main" val="416437260"/>
                        </a:ext>
                      </a:extLst>
                    </a:gridCol>
                  </a:tblGrid>
                  <a:tr h="1279511">
                    <a:tc>
                      <a:txBody>
                        <a:bodyPr/>
                        <a:lstStyle/>
                        <a:p>
                          <a:r>
                            <a:rPr lang="ar-IQ" dirty="0"/>
                            <a:t>(الملاحظ –المتوقع)2 </a:t>
                          </a:r>
                        </a:p>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oMath>
                            </m:oMathPara>
                          </a14:m>
                          <a:endParaRPr lang="ar-IQ" dirty="0"/>
                        </a:p>
                        <a:p>
                          <a:pPr algn="ctr"/>
                          <a:r>
                            <a:rPr lang="en-US" dirty="0"/>
                            <a:t>E</a:t>
                          </a:r>
                        </a:p>
                      </a:txBody>
                      <a:tcPr/>
                    </a:tc>
                    <a:tc>
                      <a:txBody>
                        <a:bodyPr/>
                        <a:lstStyle/>
                        <a:p>
                          <a:r>
                            <a:rPr lang="ar-IQ" b="0" dirty="0"/>
                            <a:t>الملاحظ </a:t>
                          </a:r>
                          <a:endParaRPr lang="en-US" b="0" dirty="0"/>
                        </a:p>
                        <a:p>
                          <a:r>
                            <a:rPr lang="ar-IQ" b="0" dirty="0"/>
                            <a:t>المتوقع</a:t>
                          </a:r>
                          <a:r>
                            <a:rPr lang="en-US" b="0" dirty="0"/>
                            <a:t> –</a:t>
                          </a:r>
                        </a:p>
                        <a:p>
                          <a:r>
                            <a:rPr lang="en-US" b="0" dirty="0"/>
                            <a:t>O-E)2</a:t>
                          </a:r>
                        </a:p>
                        <a:p>
                          <a:endParaRPr lang="ar-IQ" b="0" dirty="0"/>
                        </a:p>
                      </a:txBody>
                      <a:tcPr/>
                    </a:tc>
                    <a:tc>
                      <a:txBody>
                        <a:bodyPr/>
                        <a:lstStyle/>
                        <a:p>
                          <a:r>
                            <a:rPr lang="ar-IQ" dirty="0"/>
                            <a:t>الملاحظ¯</a:t>
                          </a:r>
                        </a:p>
                        <a:p>
                          <a:r>
                            <a:rPr lang="ar-IQ" dirty="0"/>
                            <a:t>المتوقع</a:t>
                          </a:r>
                          <a:r>
                            <a:rPr lang="en-US" dirty="0"/>
                            <a:t> </a:t>
                          </a:r>
                        </a:p>
                        <a:p>
                          <a:r>
                            <a:rPr lang="en-US" dirty="0"/>
                            <a:t>O-E</a:t>
                          </a:r>
                        </a:p>
                      </a:txBody>
                      <a:tcPr/>
                    </a:tc>
                    <a:tc>
                      <a:txBody>
                        <a:bodyPr/>
                        <a:lstStyle/>
                        <a:p>
                          <a:r>
                            <a:rPr lang="ar-IQ" dirty="0"/>
                            <a:t>التكرار المتوقع</a:t>
                          </a:r>
                        </a:p>
                        <a:p>
                          <a:r>
                            <a:rPr lang="en-US" dirty="0"/>
                            <a:t>E</a:t>
                          </a:r>
                        </a:p>
                      </a:txBody>
                      <a:tcPr/>
                    </a:tc>
                    <a:tc>
                      <a:txBody>
                        <a:bodyPr/>
                        <a:lstStyle/>
                        <a:p>
                          <a:r>
                            <a:rPr lang="ar-IQ" dirty="0"/>
                            <a:t>التكرار الملاحظ </a:t>
                          </a:r>
                          <a:r>
                            <a:rPr lang="en-US" dirty="0"/>
                            <a:t>O</a:t>
                          </a:r>
                        </a:p>
                      </a:txBody>
                      <a:tcPr/>
                    </a:tc>
                    <a:extLst>
                      <a:ext uri="{0D108BD9-81ED-4DB2-BD59-A6C34878D82A}">
                        <a16:rowId xmlns:a16="http://schemas.microsoft.com/office/drawing/2014/main" val="1334259781"/>
                      </a:ext>
                    </a:extLst>
                  </a:tr>
                  <a:tr h="369454">
                    <a:tc>
                      <a:txBody>
                        <a:bodyPr/>
                        <a:lstStyle/>
                        <a:p>
                          <a:r>
                            <a:rPr lang="ar-IQ" dirty="0"/>
                            <a:t>0.36</a:t>
                          </a:r>
                          <a:endParaRPr lang="en-US" dirty="0"/>
                        </a:p>
                      </a:txBody>
                      <a:tcPr/>
                    </a:tc>
                    <a:tc>
                      <a:txBody>
                        <a:bodyPr/>
                        <a:lstStyle/>
                        <a:p>
                          <a:r>
                            <a:rPr lang="ar-IQ" dirty="0"/>
                            <a:t>2.78</a:t>
                          </a:r>
                          <a:endParaRPr lang="en-US" dirty="0"/>
                        </a:p>
                      </a:txBody>
                      <a:tcPr/>
                    </a:tc>
                    <a:tc>
                      <a:txBody>
                        <a:bodyPr/>
                        <a:lstStyle/>
                        <a:p>
                          <a:r>
                            <a:rPr lang="ar-IQ" dirty="0"/>
                            <a:t>1.67-</a:t>
                          </a:r>
                          <a:endParaRPr lang="en-US" dirty="0"/>
                        </a:p>
                      </a:txBody>
                      <a:tcPr/>
                    </a:tc>
                    <a:tc>
                      <a:txBody>
                        <a:bodyPr/>
                        <a:lstStyle/>
                        <a:p>
                          <a:r>
                            <a:rPr lang="ar-IQ" dirty="0"/>
                            <a:t>7.67</a:t>
                          </a:r>
                          <a:endParaRPr lang="en-US" dirty="0"/>
                        </a:p>
                      </a:txBody>
                      <a:tcPr/>
                    </a:tc>
                    <a:tc>
                      <a:txBody>
                        <a:bodyPr/>
                        <a:lstStyle/>
                        <a:p>
                          <a:r>
                            <a:rPr lang="ar-IQ" dirty="0"/>
                            <a:t>6</a:t>
                          </a:r>
                          <a:endParaRPr lang="en-US" dirty="0"/>
                        </a:p>
                      </a:txBody>
                      <a:tcPr/>
                    </a:tc>
                    <a:extLst>
                      <a:ext uri="{0D108BD9-81ED-4DB2-BD59-A6C34878D82A}">
                        <a16:rowId xmlns:a16="http://schemas.microsoft.com/office/drawing/2014/main" val="1427668138"/>
                      </a:ext>
                    </a:extLst>
                  </a:tr>
                  <a:tr h="369454">
                    <a:tc>
                      <a:txBody>
                        <a:bodyPr/>
                        <a:lstStyle/>
                        <a:p>
                          <a:r>
                            <a:rPr lang="ar-IQ" dirty="0"/>
                            <a:t>4.19</a:t>
                          </a:r>
                          <a:endParaRPr lang="en-US" dirty="0"/>
                        </a:p>
                      </a:txBody>
                      <a:tcPr/>
                    </a:tc>
                    <a:tc>
                      <a:txBody>
                        <a:bodyPr/>
                        <a:lstStyle/>
                        <a:p>
                          <a:r>
                            <a:rPr lang="ar-IQ" dirty="0"/>
                            <a:t>32.14</a:t>
                          </a:r>
                          <a:endParaRPr lang="en-US" dirty="0"/>
                        </a:p>
                      </a:txBody>
                      <a:tcPr/>
                    </a:tc>
                    <a:tc>
                      <a:txBody>
                        <a:bodyPr/>
                        <a:lstStyle/>
                        <a:p>
                          <a:r>
                            <a:rPr lang="ar-IQ" dirty="0"/>
                            <a:t>5.67-</a:t>
                          </a:r>
                          <a:endParaRPr lang="en-US" dirty="0"/>
                        </a:p>
                      </a:txBody>
                      <a:tcPr/>
                    </a:tc>
                    <a:tc>
                      <a:txBody>
                        <a:bodyPr/>
                        <a:lstStyle/>
                        <a:p>
                          <a:r>
                            <a:rPr lang="ar-IQ" dirty="0"/>
                            <a:t>7.67</a:t>
                          </a:r>
                          <a:endParaRPr lang="en-US" dirty="0"/>
                        </a:p>
                      </a:txBody>
                      <a:tcPr/>
                    </a:tc>
                    <a:tc>
                      <a:txBody>
                        <a:bodyPr/>
                        <a:lstStyle/>
                        <a:p>
                          <a:r>
                            <a:rPr lang="ar-IQ" dirty="0"/>
                            <a:t>2</a:t>
                          </a:r>
                          <a:endParaRPr lang="en-US" dirty="0"/>
                        </a:p>
                      </a:txBody>
                      <a:tcPr/>
                    </a:tc>
                    <a:extLst>
                      <a:ext uri="{0D108BD9-81ED-4DB2-BD59-A6C34878D82A}">
                        <a16:rowId xmlns:a16="http://schemas.microsoft.com/office/drawing/2014/main" val="2544819757"/>
                      </a:ext>
                    </a:extLst>
                  </a:tr>
                  <a:tr h="923634">
                    <a:tc>
                      <a:txBody>
                        <a:bodyPr/>
                        <a:lstStyle/>
                        <a:p>
                          <a:r>
                            <a:rPr lang="ar-IQ" dirty="0"/>
                            <a:t>0.74</a:t>
                          </a:r>
                        </a:p>
                        <a:p>
                          <a:r>
                            <a:rPr lang="ar-IQ" dirty="0"/>
                            <a:t>—  </a:t>
                          </a:r>
                        </a:p>
                        <a:p>
                          <a:r>
                            <a:rPr lang="ar-IQ"/>
                            <a:t>11.55</a:t>
                          </a:r>
                          <a:endParaRPr lang="en-US" dirty="0"/>
                        </a:p>
                      </a:txBody>
                      <a:tcPr/>
                    </a:tc>
                    <a:tc>
                      <a:txBody>
                        <a:bodyPr/>
                        <a:lstStyle/>
                        <a:p>
                          <a:r>
                            <a:rPr lang="ar-IQ" dirty="0"/>
                            <a:t>53.72</a:t>
                          </a:r>
                          <a:endParaRPr lang="en-US" dirty="0"/>
                        </a:p>
                      </a:txBody>
                      <a:tcPr/>
                    </a:tc>
                    <a:tc>
                      <a:txBody>
                        <a:bodyPr/>
                        <a:lstStyle/>
                        <a:p>
                          <a:r>
                            <a:rPr lang="ar-IQ" dirty="0"/>
                            <a:t>7.33</a:t>
                          </a:r>
                          <a:endParaRPr lang="en-US" dirty="0"/>
                        </a:p>
                      </a:txBody>
                      <a:tcPr/>
                    </a:tc>
                    <a:tc>
                      <a:txBody>
                        <a:bodyPr/>
                        <a:lstStyle/>
                        <a:p>
                          <a:r>
                            <a:rPr lang="ar-IQ" dirty="0"/>
                            <a:t>7.67</a:t>
                          </a:r>
                          <a:endParaRPr lang="en-US" dirty="0"/>
                        </a:p>
                      </a:txBody>
                      <a:tcPr/>
                    </a:tc>
                    <a:tc>
                      <a:txBody>
                        <a:bodyPr/>
                        <a:lstStyle/>
                        <a:p>
                          <a:r>
                            <a:rPr lang="ar-IQ" dirty="0"/>
                            <a:t>15</a:t>
                          </a:r>
                        </a:p>
                        <a:p>
                          <a:r>
                            <a:rPr lang="ar-IQ" dirty="0"/>
                            <a:t>—</a:t>
                          </a:r>
                        </a:p>
                        <a:p>
                          <a:r>
                            <a:rPr lang="ar-IQ" dirty="0"/>
                            <a:t>23</a:t>
                          </a:r>
                          <a:endParaRPr lang="en-US" dirty="0"/>
                        </a:p>
                      </a:txBody>
                      <a:tcPr/>
                    </a:tc>
                    <a:extLst>
                      <a:ext uri="{0D108BD9-81ED-4DB2-BD59-A6C34878D82A}">
                        <a16:rowId xmlns:a16="http://schemas.microsoft.com/office/drawing/2014/main" val="4009288059"/>
                      </a:ext>
                    </a:extLst>
                  </a:tr>
                </a:tbl>
              </a:graphicData>
            </a:graphic>
          </p:graphicFrame>
        </mc:Choice>
        <mc:Fallback xmlns="">
          <p:graphicFrame>
            <p:nvGraphicFramePr>
              <p:cNvPr id="2" name="Table 2">
                <a:extLst>
                  <a:ext uri="{FF2B5EF4-FFF2-40B4-BE49-F238E27FC236}">
                    <a16:creationId xmlns:a16="http://schemas.microsoft.com/office/drawing/2014/main" id="{7B757308-AC62-4221-8C3A-82D6FAE6B66F}"/>
                  </a:ext>
                </a:extLst>
              </p:cNvPr>
              <p:cNvGraphicFramePr>
                <a:graphicFrameLocks noGrp="1"/>
              </p:cNvGraphicFramePr>
              <p:nvPr>
                <p:extLst>
                  <p:ext uri="{D42A27DB-BD31-4B8C-83A1-F6EECF244321}">
                    <p14:modId xmlns:p14="http://schemas.microsoft.com/office/powerpoint/2010/main" val="2930547682"/>
                  </p:ext>
                </p:extLst>
              </p:nvPr>
            </p:nvGraphicFramePr>
            <p:xfrm>
              <a:off x="5581403" y="106878"/>
              <a:ext cx="6394082" cy="2942053"/>
            </p:xfrm>
            <a:graphic>
              <a:graphicData uri="http://schemas.openxmlformats.org/drawingml/2006/table">
                <a:tbl>
                  <a:tblPr firstRow="1" bandRow="1">
                    <a:tableStyleId>{5C22544A-7EE6-4342-B048-85BDC9FD1C3A}</a:tableStyleId>
                  </a:tblPr>
                  <a:tblGrid>
                    <a:gridCol w="2235923">
                      <a:extLst>
                        <a:ext uri="{9D8B030D-6E8A-4147-A177-3AD203B41FA5}">
                          <a16:colId xmlns:a16="http://schemas.microsoft.com/office/drawing/2014/main" val="2044606640"/>
                        </a:ext>
                      </a:extLst>
                    </a:gridCol>
                    <a:gridCol w="1415347">
                      <a:extLst>
                        <a:ext uri="{9D8B030D-6E8A-4147-A177-3AD203B41FA5}">
                          <a16:colId xmlns:a16="http://schemas.microsoft.com/office/drawing/2014/main" val="686797877"/>
                        </a:ext>
                      </a:extLst>
                    </a:gridCol>
                    <a:gridCol w="1031414">
                      <a:extLst>
                        <a:ext uri="{9D8B030D-6E8A-4147-A177-3AD203B41FA5}">
                          <a16:colId xmlns:a16="http://schemas.microsoft.com/office/drawing/2014/main" val="3487295099"/>
                        </a:ext>
                      </a:extLst>
                    </a:gridCol>
                    <a:gridCol w="864566">
                      <a:extLst>
                        <a:ext uri="{9D8B030D-6E8A-4147-A177-3AD203B41FA5}">
                          <a16:colId xmlns:a16="http://schemas.microsoft.com/office/drawing/2014/main" val="1975911016"/>
                        </a:ext>
                      </a:extLst>
                    </a:gridCol>
                    <a:gridCol w="846832">
                      <a:extLst>
                        <a:ext uri="{9D8B030D-6E8A-4147-A177-3AD203B41FA5}">
                          <a16:colId xmlns:a16="http://schemas.microsoft.com/office/drawing/2014/main" val="416437260"/>
                        </a:ext>
                      </a:extLst>
                    </a:gridCol>
                  </a:tblGrid>
                  <a:tr h="1279511">
                    <a:tc>
                      <a:txBody>
                        <a:bodyPr/>
                        <a:lstStyle/>
                        <a:p>
                          <a:endParaRPr lang="en-US"/>
                        </a:p>
                      </a:txBody>
                      <a:tcPr>
                        <a:blipFill>
                          <a:blip r:embed="rId2"/>
                          <a:stretch>
                            <a:fillRect l="-272" t="-2381" r="-187193" b="-137143"/>
                          </a:stretch>
                        </a:blipFill>
                      </a:tcPr>
                    </a:tc>
                    <a:tc>
                      <a:txBody>
                        <a:bodyPr/>
                        <a:lstStyle/>
                        <a:p>
                          <a:r>
                            <a:rPr lang="ar-IQ" b="0" dirty="0"/>
                            <a:t>الملاحظ </a:t>
                          </a:r>
                          <a:endParaRPr lang="en-US" b="0" dirty="0"/>
                        </a:p>
                        <a:p>
                          <a:r>
                            <a:rPr lang="ar-IQ" b="0" dirty="0"/>
                            <a:t>المتوقع</a:t>
                          </a:r>
                          <a:r>
                            <a:rPr lang="en-US" b="0" dirty="0"/>
                            <a:t> –</a:t>
                          </a:r>
                        </a:p>
                        <a:p>
                          <a:r>
                            <a:rPr lang="en-US" b="0" dirty="0"/>
                            <a:t>O-E)2</a:t>
                          </a:r>
                        </a:p>
                        <a:p>
                          <a:endParaRPr lang="ar-IQ" b="0" dirty="0"/>
                        </a:p>
                      </a:txBody>
                      <a:tcPr/>
                    </a:tc>
                    <a:tc>
                      <a:txBody>
                        <a:bodyPr/>
                        <a:lstStyle/>
                        <a:p>
                          <a:r>
                            <a:rPr lang="ar-IQ" dirty="0"/>
                            <a:t>الملاحظ¯</a:t>
                          </a:r>
                        </a:p>
                        <a:p>
                          <a:r>
                            <a:rPr lang="ar-IQ" dirty="0"/>
                            <a:t>المتوقع</a:t>
                          </a:r>
                          <a:r>
                            <a:rPr lang="en-US" dirty="0"/>
                            <a:t> </a:t>
                          </a:r>
                        </a:p>
                        <a:p>
                          <a:r>
                            <a:rPr lang="en-US" dirty="0"/>
                            <a:t>O-E</a:t>
                          </a:r>
                        </a:p>
                      </a:txBody>
                      <a:tcPr/>
                    </a:tc>
                    <a:tc>
                      <a:txBody>
                        <a:bodyPr/>
                        <a:lstStyle/>
                        <a:p>
                          <a:r>
                            <a:rPr lang="ar-IQ" dirty="0"/>
                            <a:t>التكرار المتوقع</a:t>
                          </a:r>
                        </a:p>
                        <a:p>
                          <a:r>
                            <a:rPr lang="en-US" dirty="0"/>
                            <a:t>E</a:t>
                          </a:r>
                        </a:p>
                      </a:txBody>
                      <a:tcPr/>
                    </a:tc>
                    <a:tc>
                      <a:txBody>
                        <a:bodyPr/>
                        <a:lstStyle/>
                        <a:p>
                          <a:r>
                            <a:rPr lang="ar-IQ" dirty="0"/>
                            <a:t>التكرار الملاحظ </a:t>
                          </a:r>
                          <a:r>
                            <a:rPr lang="en-US" dirty="0"/>
                            <a:t>O</a:t>
                          </a:r>
                        </a:p>
                      </a:txBody>
                      <a:tcPr/>
                    </a:tc>
                    <a:extLst>
                      <a:ext uri="{0D108BD9-81ED-4DB2-BD59-A6C34878D82A}">
                        <a16:rowId xmlns:a16="http://schemas.microsoft.com/office/drawing/2014/main" val="1334259781"/>
                      </a:ext>
                    </a:extLst>
                  </a:tr>
                  <a:tr h="369454">
                    <a:tc>
                      <a:txBody>
                        <a:bodyPr/>
                        <a:lstStyle/>
                        <a:p>
                          <a:r>
                            <a:rPr lang="ar-IQ" dirty="0"/>
                            <a:t>0.36</a:t>
                          </a:r>
                          <a:endParaRPr lang="en-US" dirty="0"/>
                        </a:p>
                      </a:txBody>
                      <a:tcPr/>
                    </a:tc>
                    <a:tc>
                      <a:txBody>
                        <a:bodyPr/>
                        <a:lstStyle/>
                        <a:p>
                          <a:r>
                            <a:rPr lang="ar-IQ" dirty="0"/>
                            <a:t>2.78</a:t>
                          </a:r>
                          <a:endParaRPr lang="en-US" dirty="0"/>
                        </a:p>
                      </a:txBody>
                      <a:tcPr/>
                    </a:tc>
                    <a:tc>
                      <a:txBody>
                        <a:bodyPr/>
                        <a:lstStyle/>
                        <a:p>
                          <a:r>
                            <a:rPr lang="ar-IQ" dirty="0"/>
                            <a:t>1.67-</a:t>
                          </a:r>
                          <a:endParaRPr lang="en-US" dirty="0"/>
                        </a:p>
                      </a:txBody>
                      <a:tcPr/>
                    </a:tc>
                    <a:tc>
                      <a:txBody>
                        <a:bodyPr/>
                        <a:lstStyle/>
                        <a:p>
                          <a:r>
                            <a:rPr lang="ar-IQ" dirty="0"/>
                            <a:t>7.67</a:t>
                          </a:r>
                          <a:endParaRPr lang="en-US" dirty="0"/>
                        </a:p>
                      </a:txBody>
                      <a:tcPr/>
                    </a:tc>
                    <a:tc>
                      <a:txBody>
                        <a:bodyPr/>
                        <a:lstStyle/>
                        <a:p>
                          <a:r>
                            <a:rPr lang="ar-IQ" dirty="0"/>
                            <a:t>6</a:t>
                          </a:r>
                          <a:endParaRPr lang="en-US" dirty="0"/>
                        </a:p>
                      </a:txBody>
                      <a:tcPr/>
                    </a:tc>
                    <a:extLst>
                      <a:ext uri="{0D108BD9-81ED-4DB2-BD59-A6C34878D82A}">
                        <a16:rowId xmlns:a16="http://schemas.microsoft.com/office/drawing/2014/main" val="1427668138"/>
                      </a:ext>
                    </a:extLst>
                  </a:tr>
                  <a:tr h="369454">
                    <a:tc>
                      <a:txBody>
                        <a:bodyPr/>
                        <a:lstStyle/>
                        <a:p>
                          <a:r>
                            <a:rPr lang="ar-IQ" dirty="0"/>
                            <a:t>4.19</a:t>
                          </a:r>
                          <a:endParaRPr lang="en-US" dirty="0"/>
                        </a:p>
                      </a:txBody>
                      <a:tcPr/>
                    </a:tc>
                    <a:tc>
                      <a:txBody>
                        <a:bodyPr/>
                        <a:lstStyle/>
                        <a:p>
                          <a:r>
                            <a:rPr lang="ar-IQ" dirty="0"/>
                            <a:t>32.14</a:t>
                          </a:r>
                          <a:endParaRPr lang="en-US" dirty="0"/>
                        </a:p>
                      </a:txBody>
                      <a:tcPr/>
                    </a:tc>
                    <a:tc>
                      <a:txBody>
                        <a:bodyPr/>
                        <a:lstStyle/>
                        <a:p>
                          <a:r>
                            <a:rPr lang="ar-IQ" dirty="0"/>
                            <a:t>5.67-</a:t>
                          </a:r>
                          <a:endParaRPr lang="en-US" dirty="0"/>
                        </a:p>
                      </a:txBody>
                      <a:tcPr/>
                    </a:tc>
                    <a:tc>
                      <a:txBody>
                        <a:bodyPr/>
                        <a:lstStyle/>
                        <a:p>
                          <a:r>
                            <a:rPr lang="ar-IQ" dirty="0"/>
                            <a:t>7.67</a:t>
                          </a:r>
                          <a:endParaRPr lang="en-US" dirty="0"/>
                        </a:p>
                      </a:txBody>
                      <a:tcPr/>
                    </a:tc>
                    <a:tc>
                      <a:txBody>
                        <a:bodyPr/>
                        <a:lstStyle/>
                        <a:p>
                          <a:r>
                            <a:rPr lang="ar-IQ" dirty="0"/>
                            <a:t>2</a:t>
                          </a:r>
                          <a:endParaRPr lang="en-US" dirty="0"/>
                        </a:p>
                      </a:txBody>
                      <a:tcPr/>
                    </a:tc>
                    <a:extLst>
                      <a:ext uri="{0D108BD9-81ED-4DB2-BD59-A6C34878D82A}">
                        <a16:rowId xmlns:a16="http://schemas.microsoft.com/office/drawing/2014/main" val="2544819757"/>
                      </a:ext>
                    </a:extLst>
                  </a:tr>
                  <a:tr h="923634">
                    <a:tc>
                      <a:txBody>
                        <a:bodyPr/>
                        <a:lstStyle/>
                        <a:p>
                          <a:r>
                            <a:rPr lang="ar-IQ" dirty="0"/>
                            <a:t>0.74</a:t>
                          </a:r>
                        </a:p>
                        <a:p>
                          <a:r>
                            <a:rPr lang="ar-IQ" dirty="0"/>
                            <a:t>—  </a:t>
                          </a:r>
                        </a:p>
                        <a:p>
                          <a:r>
                            <a:rPr lang="ar-IQ"/>
                            <a:t>11.55</a:t>
                          </a:r>
                          <a:endParaRPr lang="en-US" dirty="0"/>
                        </a:p>
                      </a:txBody>
                      <a:tcPr/>
                    </a:tc>
                    <a:tc>
                      <a:txBody>
                        <a:bodyPr/>
                        <a:lstStyle/>
                        <a:p>
                          <a:r>
                            <a:rPr lang="ar-IQ" dirty="0"/>
                            <a:t>53.72</a:t>
                          </a:r>
                          <a:endParaRPr lang="en-US" dirty="0"/>
                        </a:p>
                      </a:txBody>
                      <a:tcPr/>
                    </a:tc>
                    <a:tc>
                      <a:txBody>
                        <a:bodyPr/>
                        <a:lstStyle/>
                        <a:p>
                          <a:r>
                            <a:rPr lang="ar-IQ" dirty="0"/>
                            <a:t>7.33</a:t>
                          </a:r>
                          <a:endParaRPr lang="en-US" dirty="0"/>
                        </a:p>
                      </a:txBody>
                      <a:tcPr/>
                    </a:tc>
                    <a:tc>
                      <a:txBody>
                        <a:bodyPr/>
                        <a:lstStyle/>
                        <a:p>
                          <a:r>
                            <a:rPr lang="ar-IQ" dirty="0"/>
                            <a:t>7.67</a:t>
                          </a:r>
                          <a:endParaRPr lang="en-US" dirty="0"/>
                        </a:p>
                      </a:txBody>
                      <a:tcPr/>
                    </a:tc>
                    <a:tc>
                      <a:txBody>
                        <a:bodyPr/>
                        <a:lstStyle/>
                        <a:p>
                          <a:r>
                            <a:rPr lang="ar-IQ" dirty="0"/>
                            <a:t>15</a:t>
                          </a:r>
                        </a:p>
                        <a:p>
                          <a:r>
                            <a:rPr lang="ar-IQ" dirty="0"/>
                            <a:t>—</a:t>
                          </a:r>
                        </a:p>
                        <a:p>
                          <a:r>
                            <a:rPr lang="ar-IQ" dirty="0"/>
                            <a:t>23</a:t>
                          </a:r>
                          <a:endParaRPr lang="en-US" dirty="0"/>
                        </a:p>
                      </a:txBody>
                      <a:tcPr/>
                    </a:tc>
                    <a:extLst>
                      <a:ext uri="{0D108BD9-81ED-4DB2-BD59-A6C34878D82A}">
                        <a16:rowId xmlns:a16="http://schemas.microsoft.com/office/drawing/2014/main" val="4009288059"/>
                      </a:ext>
                    </a:extLst>
                  </a:tr>
                </a:tbl>
              </a:graphicData>
            </a:graphic>
          </p:graphicFrame>
        </mc:Fallback>
      </mc:AlternateContent>
      <p:sp>
        <p:nvSpPr>
          <p:cNvPr id="3" name="Title 2">
            <a:extLst>
              <a:ext uri="{FF2B5EF4-FFF2-40B4-BE49-F238E27FC236}">
                <a16:creationId xmlns:a16="http://schemas.microsoft.com/office/drawing/2014/main" id="{54B19DE4-3C76-4B36-9D26-640902A71ECA}"/>
              </a:ext>
            </a:extLst>
          </p:cNvPr>
          <p:cNvSpPr>
            <a:spLocks noGrp="1"/>
          </p:cNvSpPr>
          <p:nvPr>
            <p:ph type="ctrTitle" idx="4294967295"/>
          </p:nvPr>
        </p:nvSpPr>
        <p:spPr>
          <a:xfrm>
            <a:off x="2814451" y="3048931"/>
            <a:ext cx="9377549" cy="2654589"/>
          </a:xfrm>
        </p:spPr>
        <p:txBody>
          <a:bodyPr>
            <a:normAutofit fontScale="90000"/>
          </a:bodyPr>
          <a:lstStyle/>
          <a:p>
            <a:pPr algn="r"/>
            <a:r>
              <a:rPr lang="ar-IQ" dirty="0"/>
              <a:t>خطوات استخراج مربع كاي :- </a:t>
            </a:r>
            <a:br>
              <a:rPr lang="ar-IQ" dirty="0"/>
            </a:br>
            <a:r>
              <a:rPr lang="ar-IQ" dirty="0"/>
              <a:t>1- نستخرج التكرار المتوقع = مجموع التكرار الكلي ÷عدد المستويات</a:t>
            </a:r>
            <a:br>
              <a:rPr lang="ar-IQ" dirty="0"/>
            </a:br>
            <a:r>
              <a:rPr lang="ar-IQ" dirty="0"/>
              <a:t>÷ 3= 7.67 </a:t>
            </a:r>
            <a:r>
              <a:rPr lang="en-US" dirty="0"/>
              <a:t>23=e</a:t>
            </a:r>
            <a:r>
              <a:rPr lang="ar-IQ" dirty="0"/>
              <a:t>                                 </a:t>
            </a:r>
            <a:br>
              <a:rPr lang="ar-IQ" dirty="0"/>
            </a:br>
            <a:r>
              <a:rPr lang="ar-IQ" dirty="0"/>
              <a:t>2- نوزع التكرار المتوقع على الخلايا بالتساوي </a:t>
            </a:r>
            <a:br>
              <a:rPr lang="ar-IQ" dirty="0"/>
            </a:br>
            <a:r>
              <a:rPr lang="ar-IQ" dirty="0"/>
              <a:t>3- نطرح التكرار الملاحظ من التكرار المتوقع</a:t>
            </a:r>
            <a:br>
              <a:rPr lang="ar-IQ" dirty="0"/>
            </a:br>
            <a:r>
              <a:rPr lang="ar-IQ" dirty="0"/>
              <a:t>4- التكرارالملاحظ ناقص التكرار المتوقع تربيع </a:t>
            </a:r>
            <a:br>
              <a:rPr lang="ar-IQ" dirty="0"/>
            </a:br>
            <a:r>
              <a:rPr lang="ar-IQ" dirty="0"/>
              <a:t>5- التكرار الملاحظ ناقص التكرا رالمتوقع تربيع تقسيم التكرار المتوقع وناخذ مجموع هذه الخلية</a:t>
            </a:r>
            <a:r>
              <a:rPr lang="en-US" dirty="0"/>
              <a:t>  </a:t>
            </a:r>
            <a:r>
              <a:rPr lang="ar-IQ" dirty="0"/>
              <a:t> </a:t>
            </a:r>
            <a:endParaRPr lang="en-US" dirty="0"/>
          </a:p>
        </p:txBody>
      </p:sp>
    </p:spTree>
    <p:extLst>
      <p:ext uri="{BB962C8B-B14F-4D97-AF65-F5344CB8AC3E}">
        <p14:creationId xmlns:p14="http://schemas.microsoft.com/office/powerpoint/2010/main" val="3887729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887B4-740E-423D-8055-4ECA27FA44D8}"/>
              </a:ext>
            </a:extLst>
          </p:cNvPr>
          <p:cNvSpPr>
            <a:spLocks noGrp="1"/>
          </p:cNvSpPr>
          <p:nvPr>
            <p:ph type="ctrTitle"/>
          </p:nvPr>
        </p:nvSpPr>
        <p:spPr/>
        <p:txBody>
          <a:bodyPr>
            <a:normAutofit/>
          </a:bodyPr>
          <a:lstStyle/>
          <a:p>
            <a:pPr algn="r"/>
            <a:r>
              <a:rPr lang="ar-IQ" sz="3600" dirty="0"/>
              <a:t>درجة الحرية =عدد المستويات- 1</a:t>
            </a:r>
            <a:endParaRPr lang="en-US" sz="3600" dirty="0"/>
          </a:p>
        </p:txBody>
      </p:sp>
      <p:sp>
        <p:nvSpPr>
          <p:cNvPr id="3" name="Subtitle 2">
            <a:extLst>
              <a:ext uri="{FF2B5EF4-FFF2-40B4-BE49-F238E27FC236}">
                <a16:creationId xmlns:a16="http://schemas.microsoft.com/office/drawing/2014/main" id="{E612FAA0-84CB-4BCF-80B2-6958758500C3}"/>
              </a:ext>
            </a:extLst>
          </p:cNvPr>
          <p:cNvSpPr>
            <a:spLocks noGrp="1"/>
          </p:cNvSpPr>
          <p:nvPr>
            <p:ph type="subTitle" idx="1"/>
          </p:nvPr>
        </p:nvSpPr>
        <p:spPr>
          <a:xfrm>
            <a:off x="2643411" y="3673707"/>
            <a:ext cx="8637072" cy="977621"/>
          </a:xfrm>
        </p:spPr>
        <p:txBody>
          <a:bodyPr>
            <a:normAutofit fontScale="92500"/>
          </a:bodyPr>
          <a:lstStyle/>
          <a:p>
            <a:r>
              <a:rPr lang="ar-IQ" dirty="0"/>
              <a:t>بما ان قيمة كا المحسوبة البالغة 11.55 اكبر من القيمة الجدولية البالغة (5.99)عند مستوى دلالة (0.05)ترفض الفرضية الصفرية وتقبل الفرضية البديلة                                                                                          </a:t>
            </a:r>
            <a:endParaRPr lang="en-US" dirty="0"/>
          </a:p>
        </p:txBody>
      </p:sp>
    </p:spTree>
    <p:extLst>
      <p:ext uri="{BB962C8B-B14F-4D97-AF65-F5344CB8AC3E}">
        <p14:creationId xmlns:p14="http://schemas.microsoft.com/office/powerpoint/2010/main" val="216200828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137</TotalTime>
  <Words>274</Words>
  <Application>Microsoft Office PowerPoint</Application>
  <PresentationFormat>Widescreen</PresentationFormat>
  <Paragraphs>40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Cambria Math</vt:lpstr>
      <vt:lpstr>Gill Sans MT</vt:lpstr>
      <vt:lpstr>Gallery</vt:lpstr>
      <vt:lpstr>الاحصاء الاستدلالي اللامعلمي   الصف الثالث ا.م.د. صبا علي طلال    </vt:lpstr>
      <vt:lpstr>الاحصاء الاستدلالي اللامعلمي</vt:lpstr>
      <vt:lpstr>خطوات استخراج مربع كاي :-  1- نستخرج التكرار المتوقع = مجموع التكرار الكلي ÷عدد المستويات ÷ 3= 7.67 23=e                                  2- نوزع التكرار المتوقع على الخلايا بالتساوي  3- نطرح التكرار الملاحظ من التكرار المتوقع 4- التكرارالملاحظ ناقص التكرار المتوقع تربيع  5- التكرار الملاحظ ناقص التكرا رالمتوقع تربيع تقسيم التكرار المتوقع وناخذ مجموع هذه الخلية   </vt:lpstr>
      <vt:lpstr>درجة الحرية =عدد المستويات- 1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الاحصاء الاستدلالي اللامعلمي</dc:title>
  <dc:creator>hussein ali</dc:creator>
  <cp:lastModifiedBy>saba ali talal</cp:lastModifiedBy>
  <cp:revision>24</cp:revision>
  <dcterms:created xsi:type="dcterms:W3CDTF">2020-04-04T23:59:27Z</dcterms:created>
  <dcterms:modified xsi:type="dcterms:W3CDTF">2024-01-11T05:17:41Z</dcterms:modified>
</cp:coreProperties>
</file>