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7FF07AD-2CC4-4E89-A270-820EB87C51C0}" type="datetimeFigureOut">
              <a:rPr lang="ar-IQ" smtClean="0"/>
              <a:t>23/09/1445</a:t>
            </a:fld>
            <a:endParaRPr lang="ar-IQ"/>
          </a:p>
        </p:txBody>
      </p:sp>
      <p:sp>
        <p:nvSpPr>
          <p:cNvPr id="5" name="Footer Placeholder 4"/>
          <p:cNvSpPr>
            <a:spLocks noGrp="1"/>
          </p:cNvSpPr>
          <p:nvPr>
            <p:ph type="ftr" sz="quarter" idx="11"/>
          </p:nvPr>
        </p:nvSpPr>
        <p:spPr/>
        <p:txBody>
          <a:bodyPr/>
          <a:lstStyle/>
          <a:p>
            <a:endParaRPr lang="ar-IQ"/>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9D62B72-C640-451F-B0B1-D6675F124E56}" type="slidenum">
              <a:rPr lang="ar-IQ" smtClean="0"/>
              <a:t>‹#›</a:t>
            </a:fld>
            <a:endParaRPr lang="ar-IQ"/>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FF07AD-2CC4-4E89-A270-820EB87C51C0}" type="datetimeFigureOut">
              <a:rPr lang="ar-IQ" smtClean="0"/>
              <a:t>23/09/1445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9D62B72-C640-451F-B0B1-D6675F124E5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FF07AD-2CC4-4E89-A270-820EB87C51C0}" type="datetimeFigureOut">
              <a:rPr lang="ar-IQ" smtClean="0"/>
              <a:t>23/09/1445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9D62B72-C640-451F-B0B1-D6675F124E5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FF07AD-2CC4-4E89-A270-820EB87C51C0}" type="datetimeFigureOut">
              <a:rPr lang="ar-IQ" smtClean="0"/>
              <a:t>23/09/1445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9D62B72-C640-451F-B0B1-D6675F124E5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7FF07AD-2CC4-4E89-A270-820EB87C51C0}" type="datetimeFigureOut">
              <a:rPr lang="ar-IQ" smtClean="0"/>
              <a:t>23/09/1445</a:t>
            </a:fld>
            <a:endParaRPr lang="ar-IQ"/>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9D62B72-C640-451F-B0B1-D6675F124E56}" type="slidenum">
              <a:rPr lang="ar-IQ" smtClean="0"/>
              <a:t>‹#›</a:t>
            </a:fld>
            <a:endParaRPr lang="ar-IQ"/>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FF07AD-2CC4-4E89-A270-820EB87C51C0}" type="datetimeFigureOut">
              <a:rPr lang="ar-IQ" smtClean="0"/>
              <a:t>23/09/1445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9D62B72-C640-451F-B0B1-D6675F124E5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FF07AD-2CC4-4E89-A270-820EB87C51C0}" type="datetimeFigureOut">
              <a:rPr lang="ar-IQ" smtClean="0"/>
              <a:t>23/09/1445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9D62B72-C640-451F-B0B1-D6675F124E5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FF07AD-2CC4-4E89-A270-820EB87C51C0}" type="datetimeFigureOut">
              <a:rPr lang="ar-IQ" smtClean="0"/>
              <a:t>23/09/1445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9D62B72-C640-451F-B0B1-D6675F124E5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7FF07AD-2CC4-4E89-A270-820EB87C51C0}" type="datetimeFigureOut">
              <a:rPr lang="ar-IQ" smtClean="0"/>
              <a:t>23/09/1445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9D62B72-C640-451F-B0B1-D6675F124E5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FF07AD-2CC4-4E89-A270-820EB87C51C0}" type="datetimeFigureOut">
              <a:rPr lang="ar-IQ" smtClean="0"/>
              <a:t>23/09/1445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9D62B72-C640-451F-B0B1-D6675F124E56}" type="slidenum">
              <a:rPr lang="ar-IQ" smtClean="0"/>
              <a:t>‹#›</a:t>
            </a:fld>
            <a:endParaRPr lang="ar-IQ"/>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F7FF07AD-2CC4-4E89-A270-820EB87C51C0}" type="datetimeFigureOut">
              <a:rPr lang="ar-IQ" smtClean="0"/>
              <a:t>23/09/1445</a:t>
            </a:fld>
            <a:endParaRPr lang="ar-IQ"/>
          </a:p>
        </p:txBody>
      </p:sp>
      <p:sp>
        <p:nvSpPr>
          <p:cNvPr id="7" name="Slide Number Placeholder 6"/>
          <p:cNvSpPr>
            <a:spLocks noGrp="1"/>
          </p:cNvSpPr>
          <p:nvPr>
            <p:ph type="sldNum" sz="quarter" idx="12"/>
          </p:nvPr>
        </p:nvSpPr>
        <p:spPr/>
        <p:txBody>
          <a:bodyPr/>
          <a:lstStyle/>
          <a:p>
            <a:fld id="{09D62B72-C640-451F-B0B1-D6675F124E56}" type="slidenum">
              <a:rPr lang="ar-IQ" smtClean="0"/>
              <a:t>‹#›</a:t>
            </a:fld>
            <a:endParaRPr lang="ar-IQ"/>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ar-IQ"/>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F7FF07AD-2CC4-4E89-A270-820EB87C51C0}" type="datetimeFigureOut">
              <a:rPr lang="ar-IQ" smtClean="0"/>
              <a:t>23/09/1445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9D62B72-C640-451F-B0B1-D6675F124E56}" type="slidenum">
              <a:rPr lang="ar-IQ" smtClean="0"/>
              <a:t>‹#›</a:t>
            </a:fld>
            <a:endParaRPr lang="ar-IQ"/>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ar-IQ" b="1" dirty="0" smtClean="0">
                <a:solidFill>
                  <a:srgbClr val="C00000"/>
                </a:solidFill>
              </a:rPr>
              <a:t>تعريفه وأنواعه</a:t>
            </a:r>
            <a:endParaRPr lang="ar-IQ" b="1" dirty="0">
              <a:solidFill>
                <a:srgbClr val="C00000"/>
              </a:solidFill>
            </a:endParaRPr>
          </a:p>
        </p:txBody>
      </p:sp>
      <p:sp>
        <p:nvSpPr>
          <p:cNvPr id="2" name="Title 1"/>
          <p:cNvSpPr>
            <a:spLocks noGrp="1"/>
          </p:cNvSpPr>
          <p:nvPr>
            <p:ph type="ctrTitle"/>
          </p:nvPr>
        </p:nvSpPr>
        <p:spPr/>
        <p:txBody>
          <a:bodyPr/>
          <a:lstStyle/>
          <a:p>
            <a:r>
              <a:rPr lang="ar-IQ" sz="6000" b="1" dirty="0" smtClean="0"/>
              <a:t>البديع</a:t>
            </a:r>
            <a:endParaRPr lang="ar-IQ" sz="6000" b="1" dirty="0"/>
          </a:p>
        </p:txBody>
      </p:sp>
    </p:spTree>
    <p:extLst>
      <p:ext uri="{BB962C8B-B14F-4D97-AF65-F5344CB8AC3E}">
        <p14:creationId xmlns:p14="http://schemas.microsoft.com/office/powerpoint/2010/main" val="1434916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ما أقسام المحسنات البديعية؟</a:t>
            </a:r>
            <a:br>
              <a:rPr lang="ar-IQ" b="1" dirty="0"/>
            </a:br>
            <a:endParaRPr lang="ar-IQ" dirty="0"/>
          </a:p>
        </p:txBody>
      </p:sp>
      <p:sp>
        <p:nvSpPr>
          <p:cNvPr id="3" name="Content Placeholder 2"/>
          <p:cNvSpPr>
            <a:spLocks noGrp="1"/>
          </p:cNvSpPr>
          <p:nvPr>
            <p:ph idx="1"/>
          </p:nvPr>
        </p:nvSpPr>
        <p:spPr/>
        <p:txBody>
          <a:bodyPr>
            <a:normAutofit lnSpcReduction="10000"/>
          </a:bodyPr>
          <a:lstStyle/>
          <a:p>
            <a:r>
              <a:rPr lang="ar-IQ" b="1" dirty="0" smtClean="0">
                <a:cs typeface="+mj-cs"/>
              </a:rPr>
              <a:t>أ </a:t>
            </a:r>
            <a:r>
              <a:rPr lang="ar-IQ" b="1" dirty="0">
                <a:cs typeface="+mj-cs"/>
              </a:rPr>
              <a:t>–المحسنات المعنوية:</a:t>
            </a:r>
            <a:r>
              <a:rPr lang="ar-IQ" dirty="0">
                <a:cs typeface="+mj-cs"/>
              </a:rPr>
              <a:t> وهي التي يكون التجميل بها راجعاً إلى المعنى أصلاً حتى وإن تبع ذلك تجميل للفظ عن غير قصد.</a:t>
            </a:r>
          </a:p>
          <a:p>
            <a:r>
              <a:rPr lang="ar-IQ" dirty="0">
                <a:cs typeface="+mj-cs"/>
              </a:rPr>
              <a:t>ومن هذه المحسنات المعنوية: الطباق، المقابلة، مراعاة النظير، التورية، الطي والنشر، تأكيد المدح بما يشبه الذم، القول </a:t>
            </a:r>
            <a:r>
              <a:rPr lang="ar-IQ" dirty="0" smtClean="0">
                <a:cs typeface="+mj-cs"/>
              </a:rPr>
              <a:t>بالموجب،المشاكلة </a:t>
            </a:r>
            <a:r>
              <a:rPr lang="ar-IQ" dirty="0">
                <a:cs typeface="+mj-cs"/>
              </a:rPr>
              <a:t>وغيرها</a:t>
            </a:r>
            <a:r>
              <a:rPr lang="ar-IQ" dirty="0" smtClean="0">
                <a:cs typeface="+mj-cs"/>
              </a:rPr>
              <a:t>.</a:t>
            </a:r>
            <a:endParaRPr lang="ar-IQ" dirty="0">
              <a:cs typeface="+mj-cs"/>
            </a:endParaRPr>
          </a:p>
          <a:p>
            <a:r>
              <a:rPr lang="ar-IQ" b="1" dirty="0">
                <a:cs typeface="+mj-cs"/>
              </a:rPr>
              <a:t>ب –المحسنات اللفظية:</a:t>
            </a:r>
            <a:r>
              <a:rPr lang="ar-IQ" dirty="0">
                <a:cs typeface="+mj-cs"/>
              </a:rPr>
              <a:t> وهي التي يكون التجميل فيها راجعاً إلى اللفظ أصلاً حتى وإن تبع ذلك تجميل للمعنى عن غير قصد.</a:t>
            </a:r>
          </a:p>
          <a:p>
            <a:r>
              <a:rPr lang="ar-IQ" dirty="0">
                <a:cs typeface="+mj-cs"/>
              </a:rPr>
              <a:t>ومن هذه المحسنات اللفظية: الجناس، السجع، لزوم ما لا يلزم، تآلف </a:t>
            </a:r>
            <a:r>
              <a:rPr lang="ar-IQ">
                <a:cs typeface="+mj-cs"/>
              </a:rPr>
              <a:t>الألفاظ </a:t>
            </a:r>
            <a:r>
              <a:rPr lang="ar-IQ" smtClean="0">
                <a:cs typeface="+mj-cs"/>
              </a:rPr>
              <a:t>والأقتباس والتضمين ، وحسن الابتداء والتخلص والأنتهاء وغيرها</a:t>
            </a:r>
            <a:r>
              <a:rPr lang="ar-IQ" dirty="0">
                <a:cs typeface="+mj-cs"/>
              </a:rPr>
              <a:t>.</a:t>
            </a:r>
          </a:p>
          <a:p>
            <a:r>
              <a:rPr lang="ar-IQ" dirty="0">
                <a:cs typeface="+mj-cs"/>
              </a:rPr>
              <a:t>ولا ينبغي أن يغيب عن الذهن أن استخدام هذه المحسنات، بخاصة اللفظية منها، يحدده مطلبُ توصيل الفكرة وبيان المعنى وجاذبية الصورة الكلامية، كما لا ينبغي أن يُجعَل الإتيانُ بمثل هذه الجماليات هدفاً يرمي إليه المتكلم ويضعه نُصْبَ عينيه قبل كل هدف آخر.</a:t>
            </a:r>
          </a:p>
          <a:p>
            <a:endParaRPr lang="ar-IQ" dirty="0"/>
          </a:p>
        </p:txBody>
      </p:sp>
    </p:spTree>
    <p:extLst>
      <p:ext uri="{BB962C8B-B14F-4D97-AF65-F5344CB8AC3E}">
        <p14:creationId xmlns:p14="http://schemas.microsoft.com/office/powerpoint/2010/main" val="2784153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chemeClr val="accent2">
                    <a:lumMod val="75000"/>
                  </a:schemeClr>
                </a:solidFill>
              </a:rPr>
              <a:t>البديع لغة واصطلاحاً</a:t>
            </a:r>
            <a:endParaRPr lang="ar-IQ" dirty="0">
              <a:solidFill>
                <a:schemeClr val="accent2">
                  <a:lumMod val="75000"/>
                </a:schemeClr>
              </a:solidFill>
            </a:endParaRPr>
          </a:p>
        </p:txBody>
      </p:sp>
      <p:sp>
        <p:nvSpPr>
          <p:cNvPr id="3" name="Content Placeholder 2"/>
          <p:cNvSpPr>
            <a:spLocks noGrp="1"/>
          </p:cNvSpPr>
          <p:nvPr>
            <p:ph idx="1"/>
          </p:nvPr>
        </p:nvSpPr>
        <p:spPr/>
        <p:txBody>
          <a:bodyPr/>
          <a:lstStyle/>
          <a:p>
            <a:r>
              <a:rPr lang="ar-IQ" sz="2800" dirty="0">
                <a:cs typeface="+mj-cs"/>
              </a:rPr>
              <a:t>اﻟﺑدﯾﻊُ ﻓﻲ اﻟﻟﻐﺔِ: ﻣﻌﻧﺎهُ اﻟﺟدﯾد، ﺗﻘول: أﺑدَعَ اﻟﺷﻲءَ ﯾُﺑدِﻋُﮫُ ﻓﮭو ﻣُﺑدِع، وأﺑدَعَ اﻟﺷﻲءَ واﺑﺗدﻋَﮫُ: اﺧﺗرﻋَﮫُ ، وﯾﻘﺎلُ: أﺑدَعَ اﻟﺷﺎﻋرُ: أﺗﯽَ ﺑﺎﻟﺑدﯾﻊ اﻟﻣُﺧﺗَرَعِ اﻟﻣُﺑﺗﮐر. </a:t>
            </a:r>
            <a:endParaRPr lang="ar-IQ" sz="2800" dirty="0" smtClean="0">
              <a:cs typeface="+mj-cs"/>
            </a:endParaRPr>
          </a:p>
          <a:p>
            <a:r>
              <a:rPr lang="ar-IQ" sz="2800" dirty="0" smtClean="0">
                <a:cs typeface="+mj-cs"/>
              </a:rPr>
              <a:t>اﻟﺑدﯾﻊُ اﺻطﻼﺣﺎً: ھو ﻋﻟمٌ ﺗُﻌرَفُ ﺑﮫ اﻟوﺟوه واﻟﻣَزاﯾﺎ اﻟﺗﻲ ﺗُﮐﺳِبُ اﻟﮐﻼمَ ﺟﻣﺎﻻً؛ ﺑﻌد ﻣطﺎﺑﻘﺗﮫِ ﻟﻣﻘﺗﺿﯽ اﻟﺣﺎل ﻣﻊ وﺿوح اﻟدﻻﻟﺔ.</a:t>
            </a:r>
            <a:endParaRPr lang="ar-IQ" sz="2800" dirty="0">
              <a:cs typeface="+mj-cs"/>
            </a:endParaRPr>
          </a:p>
        </p:txBody>
      </p:sp>
    </p:spTree>
    <p:extLst>
      <p:ext uri="{BB962C8B-B14F-4D97-AF65-F5344CB8AC3E}">
        <p14:creationId xmlns:p14="http://schemas.microsoft.com/office/powerpoint/2010/main" val="862536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chemeClr val="accent2">
                    <a:lumMod val="75000"/>
                  </a:schemeClr>
                </a:solidFill>
              </a:rPr>
              <a:t>من أول من سمى علم البديع بهذا الاسم؟</a:t>
            </a:r>
            <a:endParaRPr lang="ar-IQ" b="1" dirty="0">
              <a:solidFill>
                <a:schemeClr val="accent2">
                  <a:lumMod val="75000"/>
                </a:schemeClr>
              </a:solidFill>
            </a:endParaRPr>
          </a:p>
        </p:txBody>
      </p:sp>
      <p:sp>
        <p:nvSpPr>
          <p:cNvPr id="3" name="Content Placeholder 2"/>
          <p:cNvSpPr>
            <a:spLocks noGrp="1"/>
          </p:cNvSpPr>
          <p:nvPr>
            <p:ph idx="1"/>
          </p:nvPr>
        </p:nvSpPr>
        <p:spPr/>
        <p:txBody>
          <a:bodyPr>
            <a:normAutofit/>
          </a:bodyPr>
          <a:lstStyle/>
          <a:p>
            <a:r>
              <a:rPr lang="ar-IQ" sz="2800" dirty="0" smtClean="0">
                <a:cs typeface="+mj-cs"/>
              </a:rPr>
              <a:t>لئن </a:t>
            </a:r>
            <a:r>
              <a:rPr lang="ar-IQ" sz="2800" dirty="0">
                <a:cs typeface="+mj-cs"/>
              </a:rPr>
              <a:t>صح ما زعم الرواة كان مسلم بن الوليد الشاعر هو أول من سمى هذا النوع بالبديع واللطيف، واستعمله في شعره، وتبعه طائفة من الشعراء أشهرهم أبو تمام.</a:t>
            </a:r>
          </a:p>
          <a:p>
            <a:r>
              <a:rPr lang="ar-IQ" sz="2800" dirty="0">
                <a:cs typeface="+mj-cs"/>
              </a:rPr>
              <a:t>ومع ذلك فلعل الجاحظ المتوفى سنة ٢٥٥ هجرية مِنْ أولِ مَنْ دَوَّنَ واستعمل هذه الكلمة استعمالاً نقدياً علماً، وإن لم يخرج بها في هذا الاستعمال عن معنى الجِدَّةِ والطرافة، وذلك عندما روى قول الأشهب بن رميلة:</a:t>
            </a:r>
          </a:p>
          <a:p>
            <a:r>
              <a:rPr lang="ar-IQ" sz="2800" dirty="0">
                <a:cs typeface="+mj-cs"/>
              </a:rPr>
              <a:t>هُمُ سَا عِدُ الدَّ هْرِ الَّذِ ي يُتَّقَى بِهِ * وَ مَا خَيرُ كَفٍّ لَا تَنُو ءُ بِسَا عِدِ</a:t>
            </a:r>
          </a:p>
        </p:txBody>
      </p:sp>
    </p:spTree>
    <p:extLst>
      <p:ext uri="{BB962C8B-B14F-4D97-AF65-F5344CB8AC3E}">
        <p14:creationId xmlns:p14="http://schemas.microsoft.com/office/powerpoint/2010/main" val="3228759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8373"/>
            <a:ext cx="8075240" cy="572356"/>
          </a:xfrm>
        </p:spPr>
        <p:txBody>
          <a:bodyPr>
            <a:normAutofit fontScale="90000"/>
          </a:bodyPr>
          <a:lstStyle/>
          <a:p>
            <a:r>
              <a:rPr lang="ar-IQ" dirty="0" smtClean="0"/>
              <a:t>وبعد</a:t>
            </a:r>
            <a:endParaRPr lang="ar-IQ" dirty="0"/>
          </a:p>
        </p:txBody>
      </p:sp>
      <p:sp>
        <p:nvSpPr>
          <p:cNvPr id="3" name="Content Placeholder 2"/>
          <p:cNvSpPr>
            <a:spLocks noGrp="1"/>
          </p:cNvSpPr>
          <p:nvPr>
            <p:ph idx="1"/>
          </p:nvPr>
        </p:nvSpPr>
        <p:spPr>
          <a:xfrm>
            <a:off x="457200" y="1124744"/>
            <a:ext cx="8219256" cy="5001419"/>
          </a:xfrm>
        </p:spPr>
        <p:txBody>
          <a:bodyPr>
            <a:normAutofit fontScale="92500" lnSpcReduction="10000"/>
          </a:bodyPr>
          <a:lstStyle/>
          <a:p>
            <a:r>
              <a:rPr lang="ar-IQ" dirty="0"/>
              <a:t>ثم فسره الجاحظ بقوله: هم ساعد الدهر، إنما هو مَثَلٌ، وهذا الذي تسميه الرواة البديع.</a:t>
            </a:r>
          </a:p>
          <a:p>
            <a:r>
              <a:rPr lang="ar-IQ" dirty="0"/>
              <a:t>والبديع كثير في شعر العرب، وكما ذكرنا هو مقصور عليهم، والراعي كثير البديع في شعره، وبشار بن برد حسن البديع كذلك، وكلثوم بن عمرو العتَّابيُّ يذهب شعره في البديع.</a:t>
            </a:r>
          </a:p>
          <a:p>
            <a:r>
              <a:rPr lang="ar-IQ" dirty="0"/>
              <a:t>ومعنى ذلك أمران:</a:t>
            </a:r>
          </a:p>
          <a:p>
            <a:r>
              <a:rPr lang="ar-IQ" dirty="0"/>
              <a:t>الأول: أن الجاحظ لم يكن أول من أطلق هذا اللفظ (البديع) على هذه الفنون البيانية، وإنما نقل ذلك عن الرواة واستعملها فيما أَلَّفَ.</a:t>
            </a:r>
          </a:p>
          <a:p>
            <a:r>
              <a:rPr lang="ar-IQ" dirty="0"/>
              <a:t>الثاني: أن هذا اللفظ أُطْلِقَ إطلاقاً على الجديد الطريف من هذه الصور والتعابير البلاغية، فقد أُطْلِقَ هنا على الاستعارة في قول الشاعر (ساعد الدهر).</a:t>
            </a:r>
          </a:p>
          <a:p>
            <a:r>
              <a:rPr lang="ar-IQ" dirty="0"/>
              <a:t>وقد نبه الجاحظ مع ذلك إلى فنون بديعية أخرى، وإن لم يطلق عليها هذا اللفظ، منها: الاستعارة، والتشبيه، والاحتراس، وحسن التقسيم، والسجع، والكناية، والازدواج، والأسلوب الحكيم، والإيجاز، والإرصاد والتسهيم، والاقتباس، والمساواة.</a:t>
            </a:r>
          </a:p>
        </p:txBody>
      </p:sp>
    </p:spTree>
    <p:extLst>
      <p:ext uri="{BB962C8B-B14F-4D97-AF65-F5344CB8AC3E}">
        <p14:creationId xmlns:p14="http://schemas.microsoft.com/office/powerpoint/2010/main" val="3852095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8373"/>
            <a:ext cx="8003232" cy="500348"/>
          </a:xfrm>
        </p:spPr>
        <p:txBody>
          <a:bodyPr>
            <a:normAutofit fontScale="90000"/>
          </a:bodyPr>
          <a:lstStyle/>
          <a:p>
            <a:r>
              <a:rPr lang="ar-IQ" dirty="0" smtClean="0"/>
              <a:t>تتمة</a:t>
            </a:r>
            <a:endParaRPr lang="ar-IQ" dirty="0"/>
          </a:p>
        </p:txBody>
      </p:sp>
      <p:sp>
        <p:nvSpPr>
          <p:cNvPr id="3" name="Content Placeholder 2"/>
          <p:cNvSpPr>
            <a:spLocks noGrp="1"/>
          </p:cNvSpPr>
          <p:nvPr>
            <p:ph idx="1"/>
          </p:nvPr>
        </p:nvSpPr>
        <p:spPr>
          <a:xfrm>
            <a:off x="457200" y="1052736"/>
            <a:ext cx="8363272" cy="5073427"/>
          </a:xfrm>
        </p:spPr>
        <p:txBody>
          <a:bodyPr>
            <a:normAutofit/>
          </a:bodyPr>
          <a:lstStyle/>
          <a:p>
            <a:r>
              <a:rPr lang="ar-IQ" dirty="0">
                <a:cs typeface="+mj-cs"/>
              </a:rPr>
              <a:t>ويَظهر أنه في عهد الجاحظ جرت كلمة (بديع) ومشتقاتها وما يقاربها في المعنى على ألسنة وأقلام الأدباء وصفاً للمعاني والصور الغريبة الطريفة أو الجيدة حتى صارت أشبه بالاصطلاح الذي يدل على الجديد المستحسن في البيان العربي.</a:t>
            </a:r>
          </a:p>
          <a:p>
            <a:r>
              <a:rPr lang="ar-IQ" dirty="0">
                <a:cs typeface="+mj-cs"/>
              </a:rPr>
              <a:t>وتبقى هذه الفنون الأدبية والبيانية تزداد وتطغى على الأساليب الشعرية والنثرية، ولكنها حائرة تبحث عمن يجمع شملها أو يضع عنوانها الأول في مؤلف خاص لعلها تجتمع حوله أو تحته؛ فتأخذ بذلك وضعها البلاغي أو النقدي الدقيق أو المقارب، وتعيش ذات اعتبار علمي فني، فإذا بأمير عباسي يحقق لها هذا الأمل ويضع اللبنة الأولى لهذا البيان البلاغي الذي اتسع ثم نُسِّقَ فصار علوم البلاغة العربية المعروفة، ذلك هو عبد الله بن المعتز المتوفى سنة ٢٩٦ هجرية صاحب كتاب البديع. وقد اعترف ابن المعتز بأن هذه التسمية ليست من ابتكاره وإنما هي من وضع المحدثين، ومن الخير أن نتركه لنبين أي حلقة هو في تاريخ هذه الكلمة (البديع) من الناحيتين العلمية والفنية</a:t>
            </a:r>
            <a:r>
              <a:rPr lang="ar-IQ" dirty="0" smtClean="0">
                <a:cs typeface="+mj-cs"/>
              </a:rPr>
              <a:t>.</a:t>
            </a:r>
            <a:endParaRPr lang="ar-IQ" dirty="0">
              <a:cs typeface="+mj-cs"/>
            </a:endParaRPr>
          </a:p>
        </p:txBody>
      </p:sp>
    </p:spTree>
    <p:extLst>
      <p:ext uri="{BB962C8B-B14F-4D97-AF65-F5344CB8AC3E}">
        <p14:creationId xmlns:p14="http://schemas.microsoft.com/office/powerpoint/2010/main" val="2510652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178320" cy="428340"/>
          </a:xfrm>
        </p:spPr>
        <p:txBody>
          <a:bodyPr>
            <a:normAutofit fontScale="90000"/>
          </a:bodyPr>
          <a:lstStyle/>
          <a:p>
            <a:r>
              <a:rPr lang="ar-IQ" dirty="0" smtClean="0"/>
              <a:t>تتمة</a:t>
            </a:r>
            <a:endParaRPr lang="ar-IQ" dirty="0"/>
          </a:p>
        </p:txBody>
      </p:sp>
      <p:sp>
        <p:nvSpPr>
          <p:cNvPr id="3" name="Content Placeholder 2"/>
          <p:cNvSpPr>
            <a:spLocks noGrp="1"/>
          </p:cNvSpPr>
          <p:nvPr>
            <p:ph idx="1"/>
          </p:nvPr>
        </p:nvSpPr>
        <p:spPr>
          <a:xfrm>
            <a:off x="395536" y="836712"/>
            <a:ext cx="8291264" cy="5289451"/>
          </a:xfrm>
        </p:spPr>
        <p:txBody>
          <a:bodyPr>
            <a:normAutofit/>
          </a:bodyPr>
          <a:lstStyle/>
          <a:p>
            <a:r>
              <a:rPr lang="ar-IQ" dirty="0">
                <a:cs typeface="+mj-cs"/>
              </a:rPr>
              <a:t>والبديع عند ابن المعتز خمسة أنواع: الاستعارة، والتجنيس، والمطابقة، ورد أعجاز الكلام على ما تقدمها، والمذهب الكلامي، وبذلك كملت عنده أبواب البديع.</a:t>
            </a:r>
          </a:p>
          <a:p>
            <a:r>
              <a:rPr lang="ar-IQ" dirty="0">
                <a:cs typeface="+mj-cs"/>
              </a:rPr>
              <a:t>ثم يذكر بعض محاسن الكلام والشعر فيعد منها ثلاثة عشر نوعاً هي: الالتفات، والاعتراض، والرجوع، وحسن الخروج، وتأكيد المدح بما يشبه الذم، وتجاهل العارف، والهزل الذي يراد به الجد، وحسن التضمين، والتعريض والكناية، والإفراط في الصفة، وحسن التشبيه، وإعتاب المرء نفسه (لزوم ما لا يلزم) وحسن الابتداء، ولا مانع عنده أن تدخل هذه الأنواع تحت اسم البديع.</a:t>
            </a:r>
          </a:p>
          <a:p>
            <a:r>
              <a:rPr lang="ar-IQ" dirty="0">
                <a:cs typeface="+mj-cs"/>
              </a:rPr>
              <a:t>ومن ذلك نرى ما يأتي:</a:t>
            </a:r>
          </a:p>
          <a:p>
            <a:r>
              <a:rPr lang="ar-IQ" dirty="0">
                <a:cs typeface="+mj-cs"/>
              </a:rPr>
              <a:t>أولاً: أن ابن المعتز أول من ألف في هذا الفن.</a:t>
            </a:r>
          </a:p>
          <a:p>
            <a:r>
              <a:rPr lang="ar-IQ" dirty="0">
                <a:cs typeface="+mj-cs"/>
              </a:rPr>
              <a:t>ثانياً: أن ما ذكره يدخل الآن في علوم البلاغة وبخاصة البيان والبديع.</a:t>
            </a:r>
          </a:p>
          <a:p>
            <a:r>
              <a:rPr lang="ar-IQ" dirty="0">
                <a:cs typeface="+mj-cs"/>
              </a:rPr>
              <a:t> ثالثاً: أن هذا الاصطلاح (البديع) قد سبق إليه.</a:t>
            </a:r>
            <a:endParaRPr lang="ar-IQ" dirty="0">
              <a:cs typeface="+mj-cs"/>
            </a:endParaRPr>
          </a:p>
        </p:txBody>
      </p:sp>
    </p:spTree>
    <p:extLst>
      <p:ext uri="{BB962C8B-B14F-4D97-AF65-F5344CB8AC3E}">
        <p14:creationId xmlns:p14="http://schemas.microsoft.com/office/powerpoint/2010/main" val="291858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50328" cy="284324"/>
          </a:xfrm>
        </p:spPr>
        <p:txBody>
          <a:bodyPr>
            <a:normAutofit fontScale="90000"/>
          </a:bodyPr>
          <a:lstStyle/>
          <a:p>
            <a:endParaRPr lang="ar-IQ" dirty="0"/>
          </a:p>
        </p:txBody>
      </p:sp>
      <p:sp>
        <p:nvSpPr>
          <p:cNvPr id="3" name="Content Placeholder 2"/>
          <p:cNvSpPr>
            <a:spLocks noGrp="1"/>
          </p:cNvSpPr>
          <p:nvPr>
            <p:ph idx="1"/>
          </p:nvPr>
        </p:nvSpPr>
        <p:spPr>
          <a:xfrm>
            <a:off x="457200" y="764704"/>
            <a:ext cx="8147248" cy="5361459"/>
          </a:xfrm>
        </p:spPr>
        <p:txBody>
          <a:bodyPr>
            <a:normAutofit/>
          </a:bodyPr>
          <a:lstStyle/>
          <a:p>
            <a:r>
              <a:rPr lang="ar-IQ" dirty="0" smtClean="0">
                <a:cs typeface="+mj-cs"/>
              </a:rPr>
              <a:t>رابعاً</a:t>
            </a:r>
            <a:r>
              <a:rPr lang="ar-IQ" dirty="0">
                <a:cs typeface="+mj-cs"/>
              </a:rPr>
              <a:t>: أن فنون البديع نفسها من الناحية الفنية قد صاحبت الشعر من أقدم عهوده وإن كثرت على عهد ابن المعتز، وصيغت عن وعي، وأن بعض الشعراء إلى عهده قد غلا في استعمالها، وأن بشاراً ومن تبعه كانوا يعتزون بأنهم أصحاب هذا المذهب الصناعي، فرد عليهم ابن المعتز بأن هذا البديع قديم لا فضل لهم في ابتكاره، وإن كانت لهم صفة إكثاره وتصنعه، وقد ألف كتابه هذا سنة ٢٧٤ هجرية.</a:t>
            </a:r>
          </a:p>
          <a:p>
            <a:r>
              <a:rPr lang="ar-IQ" dirty="0">
                <a:cs typeface="+mj-cs"/>
              </a:rPr>
              <a:t>وفي القرن الرابع الهجري صارت كلمة البديع مصطلحاً علمياً يدل على هذه الفنون الغريبة التي تُكْسِبُ الكلامَ حسناً وقوة وبياناً، وفي هذا العصر يتقدم قدامة بن جعفر المتوفى سنة ٣٣٧ هجرية ممن عاصروا ابن المعتز، فنجده يتقدم بمدلول هذا الاصطلاح فيوسع معناه ويضيف في كتابه (نقد الشعر) ثلاثة عشر نوعاً وهي التقسيم، والترصيع، والمقابلات، والتفسير، والمساواة، والإشارة: ائتلاف اللفظ مع الوزن، والتمثيل، والتوضيح، والإيغال: ائتلاف المعنى مع الوزن، وائتلاف القافية، والإرداف.</a:t>
            </a:r>
          </a:p>
          <a:p>
            <a:endParaRPr lang="ar-IQ" dirty="0"/>
          </a:p>
        </p:txBody>
      </p:sp>
    </p:spTree>
    <p:extLst>
      <p:ext uri="{BB962C8B-B14F-4D97-AF65-F5344CB8AC3E}">
        <p14:creationId xmlns:p14="http://schemas.microsoft.com/office/powerpoint/2010/main" val="165254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تتمة</a:t>
            </a:r>
            <a:endParaRPr lang="ar-IQ" dirty="0"/>
          </a:p>
        </p:txBody>
      </p:sp>
      <p:sp>
        <p:nvSpPr>
          <p:cNvPr id="3" name="Content Placeholder 2"/>
          <p:cNvSpPr>
            <a:spLocks noGrp="1"/>
          </p:cNvSpPr>
          <p:nvPr>
            <p:ph idx="1"/>
          </p:nvPr>
        </p:nvSpPr>
        <p:spPr/>
        <p:txBody>
          <a:bodyPr/>
          <a:lstStyle/>
          <a:p>
            <a:r>
              <a:rPr lang="ar-IQ" dirty="0">
                <a:cs typeface="+mj-cs"/>
              </a:rPr>
              <a:t>وبعد قدامة جاء أبو هلال العسكري المتوفى سنة ٣٩٥ هجرية، فقد أضاف إلى ما سبق سبعة أنواع هي: التشطير، والمجاورة، والتطريز، والمضاعفة، والاستشهاد، والتلطف، والمشتق.</a:t>
            </a:r>
          </a:p>
          <a:p>
            <a:r>
              <a:rPr lang="ar-IQ" dirty="0">
                <a:cs typeface="+mj-cs"/>
              </a:rPr>
              <a:t>ثم تتالى العلماء فوصلنا إلى ما نحن عليه من علم البديع وفنونه الكثيرة.</a:t>
            </a:r>
          </a:p>
        </p:txBody>
      </p:sp>
    </p:spTree>
    <p:extLst>
      <p:ext uri="{BB962C8B-B14F-4D97-AF65-F5344CB8AC3E}">
        <p14:creationId xmlns:p14="http://schemas.microsoft.com/office/powerpoint/2010/main" val="703837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ماذا يدرس علم البديع؟ وما الفرق بينه وبين علمي البيان والمعاني؟</a:t>
            </a:r>
            <a:endParaRPr lang="ar-IQ" b="1" dirty="0"/>
          </a:p>
        </p:txBody>
      </p:sp>
      <p:sp>
        <p:nvSpPr>
          <p:cNvPr id="3" name="Content Placeholder 2"/>
          <p:cNvSpPr>
            <a:spLocks noGrp="1"/>
          </p:cNvSpPr>
          <p:nvPr>
            <p:ph idx="1"/>
          </p:nvPr>
        </p:nvSpPr>
        <p:spPr/>
        <p:txBody>
          <a:bodyPr>
            <a:normAutofit/>
          </a:bodyPr>
          <a:lstStyle/>
          <a:p>
            <a:r>
              <a:rPr lang="ar-IQ" dirty="0" smtClean="0">
                <a:cs typeface="+mj-cs"/>
              </a:rPr>
              <a:t>يتولى </a:t>
            </a:r>
            <a:r>
              <a:rPr lang="ar-IQ" dirty="0">
                <a:cs typeface="+mj-cs"/>
              </a:rPr>
              <a:t>علم البديع دراسة المعنى أو اللفظ من حيث صياغتها على أنحاء خاصة تبهج العقل وتنعش النفس وتثير الحس الجمالي عند الإنسان؛ فهو يدرس جماليات الأداء أو الصياغة أو وجوه تحسين الكلام.</a:t>
            </a:r>
          </a:p>
          <a:p>
            <a:r>
              <a:rPr lang="ar-IQ" dirty="0">
                <a:cs typeface="+mj-cs"/>
              </a:rPr>
              <a:t>أما علم المعاني وعلم البيان فيبحث كل واحد منهما في صميم المعنى المراد؛ إذ يتناول علم المعاني المعنى من وجهة مطابقته لمقتضى الحال؛ أي من وجهة الأوضاع التي تجعل المعنى يظفر بأقصى درجات الموافقة للحال التي يقال فيها، والمخاطب الذي يوجَّه إليه الكلام. ويتناول علم البيان المعنى من وجهة توصيله للمتلقي على صور متفاوتة في وضوح دلالتها عليه.</a:t>
            </a:r>
          </a:p>
        </p:txBody>
      </p:sp>
    </p:spTree>
    <p:extLst>
      <p:ext uri="{BB962C8B-B14F-4D97-AF65-F5344CB8AC3E}">
        <p14:creationId xmlns:p14="http://schemas.microsoft.com/office/powerpoint/2010/main" val="37918545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35</TotalTime>
  <Words>927</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Apothecary</vt:lpstr>
      <vt:lpstr>البديع</vt:lpstr>
      <vt:lpstr>البديع لغة واصطلاحاً</vt:lpstr>
      <vt:lpstr>من أول من سمى علم البديع بهذا الاسم؟</vt:lpstr>
      <vt:lpstr>وبعد</vt:lpstr>
      <vt:lpstr>تتمة</vt:lpstr>
      <vt:lpstr>تتمة</vt:lpstr>
      <vt:lpstr>PowerPoint Presentation</vt:lpstr>
      <vt:lpstr>تتمة</vt:lpstr>
      <vt:lpstr>ماذا يدرس علم البديع؟ وما الفرق بينه وبين علمي البيان والمعاني؟</vt:lpstr>
      <vt:lpstr>ما أقسام المحسنات البديعية؟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البديع</dc:title>
  <dc:creator>DR.Ahmed Saker 2o1O</dc:creator>
  <cp:lastModifiedBy>DR.Ahmed Saker 2o1O</cp:lastModifiedBy>
  <cp:revision>4</cp:revision>
  <dcterms:created xsi:type="dcterms:W3CDTF">2024-04-01T12:17:34Z</dcterms:created>
  <dcterms:modified xsi:type="dcterms:W3CDTF">2024-04-01T12:53:19Z</dcterms:modified>
</cp:coreProperties>
</file>