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7"/>
  </p:notesMasterIdLst>
  <p:sldIdLst>
    <p:sldId id="256" r:id="rId2"/>
    <p:sldId id="257" r:id="rId3"/>
    <p:sldId id="259" r:id="rId4"/>
    <p:sldId id="260" r:id="rId5"/>
    <p:sldId id="261" r:id="rId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62"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0E6296F-55D7-4379-BF44-A78A75F17588}" type="datetimeFigureOut">
              <a:rPr lang="ar-IQ" smtClean="0"/>
              <a:t>23/09/1445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63CC9CD-D4A0-4A33-B0E8-CD4579AFAC0C}" type="slidenum">
              <a:rPr lang="ar-IQ" smtClean="0"/>
              <a:t>‹#›</a:t>
            </a:fld>
            <a:endParaRPr lang="ar-IQ"/>
          </a:p>
        </p:txBody>
      </p:sp>
    </p:spTree>
    <p:extLst>
      <p:ext uri="{BB962C8B-B14F-4D97-AF65-F5344CB8AC3E}">
        <p14:creationId xmlns:p14="http://schemas.microsoft.com/office/powerpoint/2010/main" val="17875177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smtClean="0"/>
          </a:p>
          <a:p>
            <a:endParaRPr lang="ar-IQ" dirty="0"/>
          </a:p>
        </p:txBody>
      </p:sp>
      <p:sp>
        <p:nvSpPr>
          <p:cNvPr id="4" name="Slide Number Placeholder 3"/>
          <p:cNvSpPr>
            <a:spLocks noGrp="1"/>
          </p:cNvSpPr>
          <p:nvPr>
            <p:ph type="sldNum" sz="quarter" idx="10"/>
          </p:nvPr>
        </p:nvSpPr>
        <p:spPr/>
        <p:txBody>
          <a:bodyPr/>
          <a:lstStyle/>
          <a:p>
            <a:fld id="{263CC9CD-D4A0-4A33-B0E8-CD4579AFAC0C}" type="slidenum">
              <a:rPr lang="ar-IQ" smtClean="0"/>
              <a:t>1</a:t>
            </a:fld>
            <a:endParaRPr lang="ar-IQ"/>
          </a:p>
        </p:txBody>
      </p:sp>
    </p:spTree>
    <p:extLst>
      <p:ext uri="{BB962C8B-B14F-4D97-AF65-F5344CB8AC3E}">
        <p14:creationId xmlns:p14="http://schemas.microsoft.com/office/powerpoint/2010/main" val="271430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263CC9CD-D4A0-4A33-B0E8-CD4579AFAC0C}" type="slidenum">
              <a:rPr lang="ar-IQ" smtClean="0"/>
              <a:t>2</a:t>
            </a:fld>
            <a:endParaRPr lang="ar-IQ"/>
          </a:p>
        </p:txBody>
      </p:sp>
    </p:spTree>
    <p:extLst>
      <p:ext uri="{BB962C8B-B14F-4D97-AF65-F5344CB8AC3E}">
        <p14:creationId xmlns:p14="http://schemas.microsoft.com/office/powerpoint/2010/main" val="570849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5C8D0733-FFF5-4DAE-95A7-5BD88C058EA7}" type="datetimeFigureOut">
              <a:rPr lang="ar-IQ" smtClean="0"/>
              <a:t>23/09/1445</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C2EF0556-CB70-47B6-A83E-2691466963D4}"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D0733-FFF5-4DAE-95A7-5BD88C058EA7}" type="datetimeFigureOut">
              <a:rPr lang="ar-IQ" smtClean="0"/>
              <a:t>23/09/1445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EF0556-CB70-47B6-A83E-2691466963D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8D0733-FFF5-4DAE-95A7-5BD88C058EA7}" type="datetimeFigureOut">
              <a:rPr lang="ar-IQ" smtClean="0"/>
              <a:t>23/09/1445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EF0556-CB70-47B6-A83E-2691466963D4}"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8D0733-FFF5-4DAE-95A7-5BD88C058EA7}" type="datetimeFigureOut">
              <a:rPr lang="ar-IQ" smtClean="0"/>
              <a:t>23/09/1445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EF0556-CB70-47B6-A83E-2691466963D4}"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8D0733-FFF5-4DAE-95A7-5BD88C058EA7}" type="datetimeFigureOut">
              <a:rPr lang="ar-IQ" smtClean="0"/>
              <a:t>23/09/1445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EF0556-CB70-47B6-A83E-2691466963D4}"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C8D0733-FFF5-4DAE-95A7-5BD88C058EA7}" type="datetimeFigureOut">
              <a:rPr lang="ar-IQ" smtClean="0"/>
              <a:t>23/09/1445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EF0556-CB70-47B6-A83E-2691466963D4}"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C8D0733-FFF5-4DAE-95A7-5BD88C058EA7}" type="datetimeFigureOut">
              <a:rPr lang="ar-IQ" smtClean="0"/>
              <a:t>23/09/1445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2EF0556-CB70-47B6-A83E-2691466963D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D0733-FFF5-4DAE-95A7-5BD88C058EA7}" type="datetimeFigureOut">
              <a:rPr lang="ar-IQ" smtClean="0"/>
              <a:t>23/09/1445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2EF0556-CB70-47B6-A83E-2691466963D4}"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8D0733-FFF5-4DAE-95A7-5BD88C058EA7}" type="datetimeFigureOut">
              <a:rPr lang="ar-IQ" smtClean="0"/>
              <a:t>23/09/1445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EF0556-CB70-47B6-A83E-2691466963D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D0733-FFF5-4DAE-95A7-5BD88C058EA7}" type="datetimeFigureOut">
              <a:rPr lang="ar-IQ" smtClean="0"/>
              <a:t>23/09/1445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EF0556-CB70-47B6-A83E-2691466963D4}"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D0733-FFF5-4DAE-95A7-5BD88C058EA7}" type="datetimeFigureOut">
              <a:rPr lang="ar-IQ" smtClean="0"/>
              <a:t>23/09/1445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EF0556-CB70-47B6-A83E-2691466963D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C8D0733-FFF5-4DAE-95A7-5BD88C058EA7}" type="datetimeFigureOut">
              <a:rPr lang="ar-IQ" smtClean="0"/>
              <a:t>23/09/1445</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2EF0556-CB70-47B6-A83E-2691466963D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8062664" cy="864095"/>
          </a:xfrm>
        </p:spPr>
        <p:txBody>
          <a:bodyPr/>
          <a:lstStyle/>
          <a:p>
            <a:r>
              <a:rPr lang="ar-IQ" b="1" smtClean="0">
                <a:solidFill>
                  <a:srgbClr val="FF0000"/>
                </a:solidFill>
                <a:latin typeface="Andalus" pitchFamily="18" charset="-78"/>
                <a:cs typeface="Andalus" pitchFamily="18" charset="-78"/>
              </a:rPr>
              <a:t>المحاضرة رقم(5)تطبيقات </a:t>
            </a:r>
            <a:r>
              <a:rPr lang="ar-IQ" b="1" dirty="0" smtClean="0">
                <a:solidFill>
                  <a:srgbClr val="FF0000"/>
                </a:solidFill>
                <a:latin typeface="Andalus" pitchFamily="18" charset="-78"/>
                <a:cs typeface="Andalus" pitchFamily="18" charset="-78"/>
              </a:rPr>
              <a:t>في التشبيه</a:t>
            </a:r>
            <a:endParaRPr lang="ar-IQ" b="1" dirty="0">
              <a:solidFill>
                <a:srgbClr val="FF0000"/>
              </a:solidFill>
              <a:latin typeface="Andalus" pitchFamily="18" charset="-78"/>
              <a:cs typeface="Andalus" pitchFamily="18" charset="-78"/>
            </a:endParaRPr>
          </a:p>
        </p:txBody>
      </p:sp>
      <p:sp>
        <p:nvSpPr>
          <p:cNvPr id="3" name="Subtitle 2"/>
          <p:cNvSpPr>
            <a:spLocks noGrp="1"/>
          </p:cNvSpPr>
          <p:nvPr>
            <p:ph type="subTitle" idx="1"/>
          </p:nvPr>
        </p:nvSpPr>
        <p:spPr>
          <a:xfrm>
            <a:off x="611560" y="908720"/>
            <a:ext cx="8064896" cy="4680520"/>
          </a:xfrm>
        </p:spPr>
        <p:txBody>
          <a:bodyPr>
            <a:normAutofit fontScale="77500" lnSpcReduction="20000"/>
          </a:bodyPr>
          <a:lstStyle/>
          <a:p>
            <a:r>
              <a:rPr lang="ar-SA" dirty="0"/>
              <a:t>امثلة عن التشبيه </a:t>
            </a:r>
            <a:endParaRPr lang="en-US" dirty="0"/>
          </a:p>
          <a:p>
            <a:r>
              <a:rPr lang="ar-SA" b="1" dirty="0"/>
              <a:t>مثال 1</a:t>
            </a:r>
            <a:r>
              <a:rPr lang="en-US" b="1" dirty="0"/>
              <a:t> : </a:t>
            </a:r>
            <a:r>
              <a:rPr lang="ar-SA" b="1" dirty="0"/>
              <a:t>ما رأيت في التوقد نظرة أشبه بلهيب النار من نظرته</a:t>
            </a:r>
            <a:endParaRPr lang="en-US" b="1" dirty="0"/>
          </a:p>
          <a:p>
            <a:r>
              <a:rPr lang="ar-SA" dirty="0"/>
              <a:t>المشبه به : </a:t>
            </a:r>
            <a:r>
              <a:rPr lang="ar-SA" dirty="0" smtClean="0"/>
              <a:t>نظر</a:t>
            </a:r>
            <a:r>
              <a:rPr lang="ar-IQ" dirty="0" smtClean="0"/>
              <a:t>ته</a:t>
            </a:r>
            <a:r>
              <a:rPr lang="ar-SA" dirty="0" smtClean="0"/>
              <a:t>      </a:t>
            </a:r>
            <a:r>
              <a:rPr lang="ar-SA" dirty="0"/>
              <a:t>الاداة : اشبه</a:t>
            </a:r>
            <a:endParaRPr lang="en-US" dirty="0"/>
          </a:p>
          <a:p>
            <a:r>
              <a:rPr lang="ar-SA" dirty="0"/>
              <a:t>المشبه به : لهيب النار   	وجه الشبه : التوقد</a:t>
            </a:r>
            <a:endParaRPr lang="en-US" dirty="0"/>
          </a:p>
          <a:p>
            <a:r>
              <a:rPr lang="ar-SA" b="1" dirty="0"/>
              <a:t>*تشبيه تام</a:t>
            </a:r>
            <a:endParaRPr lang="en-US" b="1" dirty="0"/>
          </a:p>
          <a:p>
            <a:r>
              <a:rPr lang="ar-SA" b="1" dirty="0"/>
              <a:t>مثال 2</a:t>
            </a:r>
            <a:r>
              <a:rPr lang="en-US" b="1" dirty="0"/>
              <a:t> : </a:t>
            </a:r>
            <a:r>
              <a:rPr lang="ar-SA" dirty="0"/>
              <a:t>جاءوا على خيل كأن أعناقها في الشهرة أعلام و فرسانها أسود آجام</a:t>
            </a:r>
            <a:endParaRPr lang="en-US" dirty="0"/>
          </a:p>
          <a:p>
            <a:r>
              <a:rPr lang="ar-SA" dirty="0"/>
              <a:t>المشبه به : اعناقها 	الاداة : كأن</a:t>
            </a:r>
            <a:endParaRPr lang="en-US" dirty="0"/>
          </a:p>
          <a:p>
            <a:r>
              <a:rPr lang="ar-SA" dirty="0"/>
              <a:t>المشبه به : اعلام                وجه الشبه : </a:t>
            </a:r>
            <a:r>
              <a:rPr lang="ar-IQ" dirty="0" smtClean="0"/>
              <a:t>في الشهرة</a:t>
            </a:r>
            <a:endParaRPr lang="en-US" dirty="0"/>
          </a:p>
          <a:p>
            <a:r>
              <a:rPr lang="ar-SA" dirty="0"/>
              <a:t>*تشبيه </a:t>
            </a:r>
            <a:r>
              <a:rPr lang="ar-IQ" dirty="0" smtClean="0"/>
              <a:t>مرسل مفصل</a:t>
            </a:r>
            <a:endParaRPr lang="en-US" dirty="0"/>
          </a:p>
          <a:p>
            <a:r>
              <a:rPr lang="ar-IQ" dirty="0" smtClean="0"/>
              <a:t>وايضا تشبيه بليغ قوله فرسانها اسود</a:t>
            </a:r>
            <a:r>
              <a:rPr lang="ar-SA" dirty="0"/>
              <a:t> </a:t>
            </a:r>
            <a:endParaRPr lang="en-US" dirty="0"/>
          </a:p>
          <a:p>
            <a:r>
              <a:rPr lang="ar-SA" b="1" dirty="0"/>
              <a:t>مثال 3</a:t>
            </a:r>
            <a:r>
              <a:rPr lang="en-US" b="1" dirty="0"/>
              <a:t> : </a:t>
            </a:r>
            <a:r>
              <a:rPr lang="ar-SA" dirty="0"/>
              <a:t>كأن الماء في صفاءٍ *** وقد جرى ذائب اللجين</a:t>
            </a:r>
            <a:endParaRPr lang="en-US" dirty="0"/>
          </a:p>
          <a:p>
            <a:r>
              <a:rPr lang="ar-SA" dirty="0"/>
              <a:t>المشبه : الماء                                الاداة : كأن </a:t>
            </a:r>
            <a:endParaRPr lang="en-US" dirty="0"/>
          </a:p>
        </p:txBody>
      </p:sp>
    </p:spTree>
    <p:extLst>
      <p:ext uri="{BB962C8B-B14F-4D97-AF65-F5344CB8AC3E}">
        <p14:creationId xmlns:p14="http://schemas.microsoft.com/office/powerpoint/2010/main" val="326392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592" y="692696"/>
            <a:ext cx="8640960" cy="5632311"/>
          </a:xfrm>
          <a:prstGeom prst="rect">
            <a:avLst/>
          </a:prstGeom>
        </p:spPr>
        <p:txBody>
          <a:bodyPr wrap="square">
            <a:spAutoFit/>
          </a:bodyPr>
          <a:lstStyle/>
          <a:p>
            <a:r>
              <a:rPr lang="ar-SA" sz="2400" dirty="0"/>
              <a:t>المشبه به : اللجين	            	      وجه الشبه : صفاء</a:t>
            </a:r>
            <a:endParaRPr lang="en-US" sz="2400" dirty="0"/>
          </a:p>
          <a:p>
            <a:r>
              <a:rPr lang="ar-SA" sz="2400" dirty="0"/>
              <a:t>*تشبيه  تام </a:t>
            </a:r>
            <a:endParaRPr lang="en-US" sz="2400" dirty="0"/>
          </a:p>
          <a:p>
            <a:r>
              <a:rPr lang="ar-SA" sz="2400" b="1" dirty="0"/>
              <a:t>مثال 4</a:t>
            </a:r>
            <a:r>
              <a:rPr lang="en-US" sz="2400" b="1" dirty="0"/>
              <a:t> : </a:t>
            </a:r>
            <a:r>
              <a:rPr lang="ar-SA" sz="2400" dirty="0"/>
              <a:t>أقوال الملوك سيوف</a:t>
            </a:r>
            <a:endParaRPr lang="en-US" sz="2400" dirty="0"/>
          </a:p>
          <a:p>
            <a:r>
              <a:rPr lang="ar-SA" sz="2400" dirty="0"/>
              <a:t>المشبه :اقوال الملوك 	الاداة : محذوف</a:t>
            </a:r>
            <a:endParaRPr lang="en-US" sz="2400" dirty="0"/>
          </a:p>
          <a:p>
            <a:r>
              <a:rPr lang="ar-SA" sz="2400" dirty="0"/>
              <a:t>المشبه به :سيوف	وجه الشبه : محذوف</a:t>
            </a:r>
            <a:endParaRPr lang="en-US" sz="2400" dirty="0"/>
          </a:p>
          <a:p>
            <a:r>
              <a:rPr lang="ar-SA" sz="2400" dirty="0"/>
              <a:t>*تشبيه بليغ </a:t>
            </a:r>
            <a:endParaRPr lang="en-US" sz="2400" dirty="0"/>
          </a:p>
          <a:p>
            <a:r>
              <a:rPr lang="ar-SA" sz="2400" b="1" dirty="0"/>
              <a:t> </a:t>
            </a:r>
            <a:r>
              <a:rPr lang="en-US" sz="2400" b="1" dirty="0"/>
              <a:t>  </a:t>
            </a:r>
            <a:r>
              <a:rPr lang="ar-IQ" sz="2400" b="1" dirty="0"/>
              <a:t>مثال 5</a:t>
            </a:r>
            <a:r>
              <a:rPr lang="en-US" sz="2400" b="1" dirty="0"/>
              <a:t>: </a:t>
            </a:r>
            <a:r>
              <a:rPr lang="ar-SA" sz="2400" dirty="0"/>
              <a:t>كأن أخلاقك في لطفها *** ورقة فيها نسيم الصباح</a:t>
            </a:r>
            <a:endParaRPr lang="en-US" sz="2400" dirty="0"/>
          </a:p>
          <a:p>
            <a:r>
              <a:rPr lang="ar-SA" sz="2400" b="1" dirty="0"/>
              <a:t>المشبه:اخلاقك                           الاداة :كأن</a:t>
            </a:r>
            <a:endParaRPr lang="en-US" sz="2400" dirty="0"/>
          </a:p>
          <a:p>
            <a:r>
              <a:rPr lang="ar-SA" sz="2400" b="1" dirty="0"/>
              <a:t>المشبه</a:t>
            </a:r>
            <a:r>
              <a:rPr lang="ar-IQ" sz="2400" b="1" dirty="0"/>
              <a:t> به </a:t>
            </a:r>
            <a:r>
              <a:rPr lang="ar-IQ" sz="2400" b="1" dirty="0" smtClean="0"/>
              <a:t>:نسيم الصباح                       </a:t>
            </a:r>
            <a:r>
              <a:rPr lang="ar-IQ" sz="2400" b="1" dirty="0"/>
              <a:t>وجه الشبه </a:t>
            </a:r>
            <a:r>
              <a:rPr lang="ar-IQ" sz="2400" b="1" dirty="0" smtClean="0"/>
              <a:t>:في </a:t>
            </a:r>
            <a:r>
              <a:rPr lang="ar-IQ" sz="2400" b="1" dirty="0"/>
              <a:t>لطفها </a:t>
            </a:r>
            <a:r>
              <a:rPr lang="ar-IQ" sz="2400" b="1" dirty="0" smtClean="0"/>
              <a:t>ورقة فيها</a:t>
            </a:r>
            <a:endParaRPr lang="en-US" sz="2400" dirty="0"/>
          </a:p>
          <a:p>
            <a:r>
              <a:rPr lang="ar-IQ" sz="2400" b="1" dirty="0"/>
              <a:t> *تشبيه تام </a:t>
            </a:r>
            <a:endParaRPr lang="en-US" sz="2400" dirty="0"/>
          </a:p>
          <a:p>
            <a:r>
              <a:rPr lang="ar-SA" sz="2400" b="1" dirty="0"/>
              <a:t> </a:t>
            </a:r>
            <a:endParaRPr lang="en-US" sz="2400" dirty="0"/>
          </a:p>
          <a:p>
            <a:r>
              <a:rPr lang="ar-SA" sz="2400" b="1" dirty="0"/>
              <a:t> </a:t>
            </a:r>
            <a:endParaRPr lang="en-US" sz="2400" dirty="0"/>
          </a:p>
          <a:p>
            <a:r>
              <a:rPr lang="en-US" sz="2400" b="1" dirty="0"/>
              <a:t>:</a:t>
            </a:r>
            <a:r>
              <a:rPr lang="ar-IQ" sz="2400" b="1" dirty="0"/>
              <a:t>مثال 6:</a:t>
            </a:r>
            <a:r>
              <a:rPr lang="en-US" sz="2400" b="1" dirty="0"/>
              <a:t> </a:t>
            </a:r>
            <a:r>
              <a:rPr lang="ar-SA" sz="2400" dirty="0"/>
              <a:t>خلقت طليقاً كطيف النسيم *** و حرا كنور الضحى في سماه</a:t>
            </a:r>
            <a:endParaRPr lang="en-US" sz="2400" dirty="0"/>
          </a:p>
          <a:p>
            <a:r>
              <a:rPr lang="ar-IQ" sz="2400" b="1" dirty="0"/>
              <a:t>المشبه : خلقت	الاداة : ك</a:t>
            </a:r>
            <a:endParaRPr lang="en-US" sz="2400" dirty="0"/>
          </a:p>
          <a:p>
            <a:r>
              <a:rPr lang="ar-IQ" sz="2400" b="1" dirty="0"/>
              <a:t>المشبه به :طيف النسيم	وجه الشبه : طليقا</a:t>
            </a:r>
            <a:endParaRPr lang="en-US" sz="2400" dirty="0"/>
          </a:p>
        </p:txBody>
      </p:sp>
    </p:spTree>
    <p:extLst>
      <p:ext uri="{BB962C8B-B14F-4D97-AF65-F5344CB8AC3E}">
        <p14:creationId xmlns:p14="http://schemas.microsoft.com/office/powerpoint/2010/main" val="205714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32657"/>
            <a:ext cx="5310336" cy="5262979"/>
          </a:xfrm>
          <a:prstGeom prst="rect">
            <a:avLst/>
          </a:prstGeom>
        </p:spPr>
        <p:txBody>
          <a:bodyPr wrap="square">
            <a:spAutoFit/>
          </a:bodyPr>
          <a:lstStyle/>
          <a:p>
            <a:r>
              <a:rPr lang="ar-IQ" sz="2800" b="1" dirty="0">
                <a:solidFill>
                  <a:srgbClr val="FF0000"/>
                </a:solidFill>
              </a:rPr>
              <a:t>امثلة عن التشبيه التمثيلي </a:t>
            </a:r>
            <a:r>
              <a:rPr lang="ar-IQ" sz="2800" dirty="0"/>
              <a:t>:</a:t>
            </a:r>
            <a:endParaRPr lang="en-US" sz="2800" dirty="0"/>
          </a:p>
          <a:p>
            <a:r>
              <a:rPr lang="en-US" sz="2800" b="1" i="1" dirty="0"/>
              <a:t> </a:t>
            </a:r>
          </a:p>
          <a:p>
            <a:r>
              <a:rPr lang="ar-IQ" sz="2800" b="1" dirty="0"/>
              <a:t>1_قال تعالى {{مثل الذين ينفقون اموالهم في سبيل الله كمثل حبة انبتت سبع سنابل في كل سنبله مائة حبه  والله يضاعف لمن يشاء والله واسع عليم }}</a:t>
            </a:r>
            <a:endParaRPr lang="en-US" sz="2800" b="1" dirty="0"/>
          </a:p>
          <a:p>
            <a:r>
              <a:rPr lang="ar-IQ" sz="2800" b="1" dirty="0"/>
              <a:t>المشبه : الذين ينفقون اموالهم في سبيل الله ويخلفهم الله الاجر الجزيل المضاعف </a:t>
            </a:r>
            <a:endParaRPr lang="en-US" sz="2800" b="1" dirty="0"/>
          </a:p>
          <a:p>
            <a:r>
              <a:rPr lang="ar-IQ" sz="2800" b="1" dirty="0"/>
              <a:t>المشبه به : الحبه التي انبتت سبع سنابل في كل سنبله مئة حبة </a:t>
            </a:r>
            <a:endParaRPr lang="en-US" sz="2800" b="1" dirty="0"/>
          </a:p>
          <a:p>
            <a:r>
              <a:rPr lang="ar-IQ" sz="2800" b="1" dirty="0"/>
              <a:t>وجه الشبه : دفع القليل والحصول من وراء ذلك على الكثير </a:t>
            </a:r>
            <a:endParaRPr lang="en-US" sz="2800" b="1" dirty="0"/>
          </a:p>
        </p:txBody>
      </p:sp>
    </p:spTree>
    <p:extLst>
      <p:ext uri="{BB962C8B-B14F-4D97-AF65-F5344CB8AC3E}">
        <p14:creationId xmlns:p14="http://schemas.microsoft.com/office/powerpoint/2010/main" val="94244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0" y="836712"/>
            <a:ext cx="6192688" cy="5262979"/>
          </a:xfrm>
          <a:prstGeom prst="rect">
            <a:avLst/>
          </a:prstGeom>
        </p:spPr>
        <p:txBody>
          <a:bodyPr wrap="square">
            <a:spAutoFit/>
          </a:bodyPr>
          <a:lstStyle/>
          <a:p>
            <a:r>
              <a:rPr lang="ar-IQ" sz="2400" b="1" dirty="0" smtClean="0"/>
              <a:t>2_قال </a:t>
            </a:r>
            <a:r>
              <a:rPr lang="ar-IQ" sz="2400" b="1" i="1" dirty="0"/>
              <a:t>بشار</a:t>
            </a:r>
            <a:r>
              <a:rPr lang="ar-IQ" sz="2400" b="1" dirty="0"/>
              <a:t>ابن برد  :كان مثار النقع فوق رؤسنا                  واسيافنا ليل تهاوى كواكبه</a:t>
            </a:r>
            <a:endParaRPr lang="en-US" sz="2400" b="1" dirty="0"/>
          </a:p>
          <a:p>
            <a:r>
              <a:rPr lang="ar-IQ" sz="2400" dirty="0"/>
              <a:t>المشبه  : الغبار المثار في معمعة القتال يثيرها الجنود من راجل وفارس والسيوف اللامعة في ايدي المقاتلين</a:t>
            </a:r>
            <a:endParaRPr lang="en-US" sz="2400" dirty="0"/>
          </a:p>
          <a:p>
            <a:r>
              <a:rPr lang="ar-IQ" sz="2400" dirty="0"/>
              <a:t>المشبه به  : ليل دامس </a:t>
            </a:r>
            <a:r>
              <a:rPr lang="ar-IQ" sz="2400" dirty="0" smtClean="0"/>
              <a:t>الظلام  </a:t>
            </a:r>
            <a:r>
              <a:rPr lang="ar-IQ" sz="2400" dirty="0"/>
              <a:t>تتهاوى فيه اجرام سماوية </a:t>
            </a:r>
            <a:endParaRPr lang="en-US" sz="2400" dirty="0"/>
          </a:p>
          <a:p>
            <a:r>
              <a:rPr lang="ar-IQ" sz="2400" dirty="0"/>
              <a:t>وجه الشبه : سقوط الشي اللامع في  جوانب شئ </a:t>
            </a:r>
            <a:r>
              <a:rPr lang="ar-IQ" sz="2400" dirty="0" smtClean="0"/>
              <a:t>مظلم تشبيه تمثيلي</a:t>
            </a:r>
            <a:endParaRPr lang="en-US" sz="2400" dirty="0"/>
          </a:p>
          <a:p>
            <a:r>
              <a:rPr lang="ar-IQ" sz="2400" b="1" dirty="0"/>
              <a:t>3_قال المتنبي  :  يهز الجيش حولك جانبيه                    كما نفظت جناحيها العقاب </a:t>
            </a:r>
            <a:endParaRPr lang="en-US" sz="2400" b="1" dirty="0"/>
          </a:p>
          <a:p>
            <a:r>
              <a:rPr lang="ar-IQ" sz="2400" dirty="0"/>
              <a:t>المشبه  :  الجيش المكون من ميمنه وميسره يتحركان على جانبي سيف الدوله </a:t>
            </a:r>
            <a:endParaRPr lang="en-US" sz="2400" dirty="0"/>
          </a:p>
          <a:p>
            <a:r>
              <a:rPr lang="ar-IQ" sz="2400" dirty="0"/>
              <a:t>المشبه به  :العقاب الذي يملك جناحين قويين يتحركان بكل قوة ومرونة</a:t>
            </a:r>
            <a:endParaRPr lang="en-US" sz="2400" dirty="0"/>
          </a:p>
          <a:p>
            <a:r>
              <a:rPr lang="ar-IQ" sz="2400" dirty="0"/>
              <a:t>وجه الشبه : القوة والقدرة على سيطرة والتحكم </a:t>
            </a:r>
            <a:endParaRPr lang="en-US" sz="2400" dirty="0"/>
          </a:p>
        </p:txBody>
      </p:sp>
    </p:spTree>
    <p:extLst>
      <p:ext uri="{BB962C8B-B14F-4D97-AF65-F5344CB8AC3E}">
        <p14:creationId xmlns:p14="http://schemas.microsoft.com/office/powerpoint/2010/main" val="191957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12776"/>
            <a:ext cx="7704856" cy="3970318"/>
          </a:xfrm>
          <a:prstGeom prst="rect">
            <a:avLst/>
          </a:prstGeom>
        </p:spPr>
        <p:txBody>
          <a:bodyPr wrap="square">
            <a:spAutoFit/>
          </a:bodyPr>
          <a:lstStyle/>
          <a:p>
            <a:r>
              <a:rPr lang="ar-IQ" sz="2800" b="1" i="1" dirty="0"/>
              <a:t>4_قال تعالى{{  اعملوا انما الحياة الدنيا لعب ولهو وزينة وتفاخر بينكم وتكاثر في الاموال والاولاد كمثل غيث اعجب الكفار نباته ثم يهيج فتراه مصفرا ثم يكون حطاما وفي الاخرة عذاب شديد ومغفره من الله ورضوان وما الحياة الدنيا الا متاع الغرور }}</a:t>
            </a:r>
            <a:endParaRPr lang="en-US" sz="2800" b="1" i="1" dirty="0"/>
          </a:p>
          <a:p>
            <a:r>
              <a:rPr lang="ar-IQ" sz="2800" dirty="0"/>
              <a:t>المشبه  :حال الحياة الدنيا في مسراتها وسرعة تقضيها </a:t>
            </a:r>
            <a:endParaRPr lang="en-US" sz="2800" dirty="0"/>
          </a:p>
          <a:p>
            <a:r>
              <a:rPr lang="ar-IQ" sz="2800" dirty="0"/>
              <a:t>المشبه به  : حال مطر انبتت زرعا فنما وقوي واعجب به الزراع ثم اصابته افة فيبس واصفر وتفتت </a:t>
            </a:r>
            <a:endParaRPr lang="en-US" sz="2800" dirty="0"/>
          </a:p>
          <a:p>
            <a:r>
              <a:rPr lang="ar-IQ" sz="2800" dirty="0"/>
              <a:t>وجه الشبه  : صورة شئ يعجب الناظرين في اول امره ثم لا يلبث ان تزول نضارته ويسوء حاله</a:t>
            </a:r>
            <a:endParaRPr lang="en-US" sz="2800" dirty="0"/>
          </a:p>
        </p:txBody>
      </p:sp>
    </p:spTree>
    <p:extLst>
      <p:ext uri="{BB962C8B-B14F-4D97-AF65-F5344CB8AC3E}">
        <p14:creationId xmlns:p14="http://schemas.microsoft.com/office/powerpoint/2010/main" val="1708363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45</TotalTime>
  <Words>204</Words>
  <Application>Microsoft Office PowerPoint</Application>
  <PresentationFormat>On-screen Show (4:3)</PresentationFormat>
  <Paragraphs>48</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Couture</vt:lpstr>
      <vt:lpstr>المحاضرة رقم(5)تطبيقات في التشبيه</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تطبيقات عامة في التشبيه</dc:title>
  <dc:creator>DR.Ahmed Saker 2o1O</dc:creator>
  <cp:lastModifiedBy>DR.Ahmed Saker 2o1O</cp:lastModifiedBy>
  <cp:revision>9</cp:revision>
  <dcterms:created xsi:type="dcterms:W3CDTF">2019-06-22T11:58:00Z</dcterms:created>
  <dcterms:modified xsi:type="dcterms:W3CDTF">2024-04-01T18:44:50Z</dcterms:modified>
</cp:coreProperties>
</file>