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66" r:id="rId4"/>
    <p:sldId id="267" r:id="rId5"/>
    <p:sldId id="371" r:id="rId6"/>
    <p:sldId id="372" r:id="rId7"/>
    <p:sldId id="268" r:id="rId8"/>
    <p:sldId id="269" r:id="rId9"/>
    <p:sldId id="329" r:id="rId10"/>
    <p:sldId id="327" r:id="rId11"/>
    <p:sldId id="330" r:id="rId12"/>
    <p:sldId id="376" r:id="rId13"/>
    <p:sldId id="377" r:id="rId14"/>
    <p:sldId id="380" r:id="rId15"/>
    <p:sldId id="379" r:id="rId16"/>
    <p:sldId id="270" r:id="rId17"/>
    <p:sldId id="273" r:id="rId18"/>
    <p:sldId id="381"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8000"/>
    <a:srgbClr val="00EA6A"/>
    <a:srgbClr val="009900"/>
    <a:srgbClr val="008080"/>
    <a:srgbClr val="007434"/>
    <a:srgbClr val="9966FF"/>
    <a:srgbClr val="CC0066"/>
    <a:srgbClr val="FF00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4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06/10/1445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06/10/1445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06/10/1445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06/10/1445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836712"/>
            <a:ext cx="7992888" cy="923330"/>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ar-SA"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مادة </a:t>
            </a:r>
            <a:r>
              <a:rPr lang="ar-IQ"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الخدمة الاجتماعية الطبية </a:t>
            </a:r>
            <a:endParaRPr lang="ar-SA"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مستطيل 2"/>
          <p:cNvSpPr/>
          <p:nvPr/>
        </p:nvSpPr>
        <p:spPr>
          <a:xfrm>
            <a:off x="1364418" y="3642612"/>
            <a:ext cx="6979677"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IQ"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م. افتخار عبد الرزاق عبدالله</a:t>
            </a:r>
            <a:endParaRPr lang="ar-SA" sz="5400" b="1" cap="all" spc="0" dirty="0">
              <a:ln w="0"/>
              <a:solidFill>
                <a:srgbClr val="FF0000"/>
              </a:solidFill>
              <a:effectLst>
                <a:reflection blurRad="12700" stA="50000" endPos="50000" dist="5000" dir="5400000" sy="-100000" rotWithShape="0"/>
              </a:effectLst>
            </a:endParaRPr>
          </a:p>
        </p:txBody>
      </p:sp>
      <p:sp>
        <p:nvSpPr>
          <p:cNvPr id="4" name="مستطيل 3"/>
          <p:cNvSpPr/>
          <p:nvPr/>
        </p:nvSpPr>
        <p:spPr>
          <a:xfrm>
            <a:off x="3279912" y="5241974"/>
            <a:ext cx="3224753"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IQ" sz="5400" b="1" dirty="0" smtClean="0">
                <a:ln w="11430"/>
                <a:solidFill>
                  <a:srgbClr val="CC0066"/>
                </a:solidFill>
                <a:effectLst>
                  <a:outerShdw blurRad="80000" dist="40000" dir="5040000" algn="tl">
                    <a:srgbClr val="000000">
                      <a:alpha val="30000"/>
                    </a:srgbClr>
                  </a:outerShdw>
                </a:effectLst>
              </a:rPr>
              <a:t> لعام 2024</a:t>
            </a:r>
            <a:endParaRPr lang="ar-SA" sz="5400" b="1" cap="none" spc="0" dirty="0">
              <a:ln w="11430"/>
              <a:solidFill>
                <a:srgbClr val="CC0066"/>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014954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435280" cy="1301006"/>
          </a:xfrm>
        </p:spPr>
        <p:txBody>
          <a:bodyPr>
            <a:normAutofit/>
          </a:bodyPr>
          <a:lstStyle/>
          <a:p>
            <a:r>
              <a:rPr lang="ar-SA" sz="3100" dirty="0" smtClean="0">
                <a:solidFill>
                  <a:srgbClr val="FF0000"/>
                </a:solidFill>
              </a:rPr>
              <a:t>تابع خدمات </a:t>
            </a:r>
            <a:r>
              <a:rPr lang="ar-SA" sz="3100" dirty="0">
                <a:solidFill>
                  <a:srgbClr val="FF0000"/>
                </a:solidFill>
              </a:rPr>
              <a:t>الرعاية الاجتماعية والتوجيه المهني للخدمة </a:t>
            </a:r>
            <a:r>
              <a:rPr lang="ar-SA" sz="3100" dirty="0" smtClean="0">
                <a:solidFill>
                  <a:srgbClr val="FF0000"/>
                </a:solidFill>
              </a:rPr>
              <a:t>الاجتماعية</a:t>
            </a:r>
            <a:endParaRPr lang="ar-SA" dirty="0">
              <a:solidFill>
                <a:srgbClr val="FF0000"/>
              </a:solidFill>
            </a:endParaRPr>
          </a:p>
        </p:txBody>
      </p:sp>
      <p:sp>
        <p:nvSpPr>
          <p:cNvPr id="3" name="مستطيل 2"/>
          <p:cNvSpPr/>
          <p:nvPr/>
        </p:nvSpPr>
        <p:spPr>
          <a:xfrm>
            <a:off x="251520" y="1412776"/>
            <a:ext cx="8712968" cy="3785652"/>
          </a:xfrm>
          <a:prstGeom prst="rect">
            <a:avLst/>
          </a:prstGeom>
        </p:spPr>
        <p:txBody>
          <a:bodyPr wrap="square">
            <a:spAutoFit/>
          </a:bodyPr>
          <a:lstStyle/>
          <a:p>
            <a:r>
              <a:rPr lang="ar-SA" sz="4000" dirty="0"/>
              <a:t> </a:t>
            </a:r>
            <a:r>
              <a:rPr lang="ar-SA" sz="4000" dirty="0" smtClean="0">
                <a:ln w="0"/>
                <a:solidFill>
                  <a:schemeClr val="accent1"/>
                </a:solidFill>
                <a:effectLst>
                  <a:outerShdw blurRad="38100" dist="25400" dir="5400000" algn="ctr" rotWithShape="0">
                    <a:srgbClr val="6E747A">
                      <a:alpha val="43000"/>
                    </a:srgbClr>
                  </a:outerShdw>
                </a:effectLst>
              </a:rPr>
              <a:t>الخدمات الصحية</a:t>
            </a:r>
            <a:r>
              <a:rPr lang="ar-SA" sz="4000" dirty="0" smtClean="0"/>
              <a:t>:-</a:t>
            </a:r>
          </a:p>
          <a:p>
            <a:r>
              <a:rPr lang="ar-SA" sz="4000" dirty="0" smtClean="0"/>
              <a:t>تعتبر الخدمات الصحية من بين الخدمات الأساسية التي يجب ان تتوافر بصوره مناسبة وتتاح بسهولة لأفراد المجتمع ,أذ ان المواطن المريض </a:t>
            </a:r>
            <a:r>
              <a:rPr lang="ar-SA" sz="4000" b="1" dirty="0" smtClean="0">
                <a:solidFill>
                  <a:srgbClr val="008080"/>
                </a:solidFill>
              </a:rPr>
              <a:t>تقل مساهمته </a:t>
            </a:r>
            <a:r>
              <a:rPr lang="ar-SA" sz="4000" dirty="0" smtClean="0"/>
              <a:t>في جهود تغيير وبناء وتقدم المجتمع .</a:t>
            </a:r>
          </a:p>
          <a:p>
            <a:r>
              <a:rPr lang="ar-SA" sz="4000" dirty="0" smtClean="0"/>
              <a:t>((</a:t>
            </a:r>
            <a:r>
              <a:rPr lang="ar-SA" sz="2800" b="1" dirty="0" smtClean="0">
                <a:effectLst>
                  <a:outerShdw blurRad="38100" dist="38100" dir="2700000" algn="tl">
                    <a:srgbClr val="000000">
                      <a:alpha val="43137"/>
                    </a:srgbClr>
                  </a:outerShdw>
                </a:effectLst>
              </a:rPr>
              <a:t>وقد تتعطل تماماً بسبب مرض المواطن </a:t>
            </a:r>
            <a:r>
              <a:rPr lang="ar-SA" sz="4000" dirty="0" smtClean="0"/>
              <a:t>))</a:t>
            </a:r>
            <a:endParaRPr lang="ar-SA" sz="4000" dirty="0"/>
          </a:p>
        </p:txBody>
      </p:sp>
    </p:spTree>
    <p:extLst>
      <p:ext uri="{BB962C8B-B14F-4D97-AF65-F5344CB8AC3E}">
        <p14:creationId xmlns:p14="http://schemas.microsoft.com/office/powerpoint/2010/main" val="1307994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552728"/>
          </a:xfrm>
        </p:spPr>
        <p:txBody>
          <a:bodyPr/>
          <a:lstStyle/>
          <a:p>
            <a:r>
              <a:rPr lang="ar-SA"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ويقصد بالخدمات </a:t>
            </a:r>
            <a:r>
              <a:rPr lang="ar-SA"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الصحية: هي </a:t>
            </a:r>
            <a:r>
              <a:rPr lang="ar-SA"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مجموعه الخدمات الوقائية والعلاجية </a:t>
            </a:r>
            <a: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والتأهيلية </a:t>
            </a:r>
            <a:r>
              <a:rPr lang="ar-SA"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التي تتصل بمواجهة المرض وعلاجه او وقاية الناس منه </a:t>
            </a:r>
            <a: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a:t>
            </a:r>
            <a:b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br>
            <a: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
            </a:r>
            <a:b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br>
            <a:r>
              <a:rPr lang="ar-SA"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
            </a:r>
            <a:br>
              <a:rPr lang="ar-SA"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br>
            <a: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
            </a:r>
            <a:b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br>
            <a:r>
              <a:rPr lang="ar-SA"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
            </a:r>
            <a:br>
              <a:rPr lang="ar-SA"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br>
            <a:r>
              <a:rPr lang="ar-SA" sz="40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Andalus" pitchFamily="18" charset="-78"/>
              </a:rPr>
              <a:t>التعريف </a:t>
            </a:r>
            <a:r>
              <a:rPr lang="ar-SA"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a:t>
            </a:r>
            <a:r>
              <a:rPr lang="ar-SA" sz="40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Andalus" pitchFamily="18" charset="-78"/>
              </a:rPr>
              <a:t>يحفظ نصاً وليس بالمعنى </a:t>
            </a:r>
            <a:r>
              <a:rPr lang="ar-SA" sz="40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ndalus" pitchFamily="18" charset="-78"/>
              </a:rPr>
              <a:t>صفحه</a:t>
            </a:r>
            <a:r>
              <a:rPr lang="ar-IQ" sz="40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ndalus" pitchFamily="18" charset="-78"/>
              </a:rPr>
              <a:t>63</a:t>
            </a:r>
            <a:r>
              <a:rPr lang="ar-SA"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a:t>
            </a:r>
            <a:endParaRPr lang="ar-SA" sz="40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endParaRPr>
          </a:p>
        </p:txBody>
      </p:sp>
    </p:spTree>
    <p:extLst>
      <p:ext uri="{BB962C8B-B14F-4D97-AF65-F5344CB8AC3E}">
        <p14:creationId xmlns:p14="http://schemas.microsoft.com/office/powerpoint/2010/main" val="100628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9816" y="1628800"/>
            <a:ext cx="8062664" cy="3384376"/>
          </a:xfrm>
        </p:spPr>
        <p:txBody>
          <a:bodyPr>
            <a:normAutofit/>
          </a:bodyPr>
          <a:lstStyle/>
          <a:p>
            <a:r>
              <a:rPr lang="ar-SA" dirty="0" smtClean="0"/>
              <a:t>يتم تنفيذ  برامج الرعاية الصحية الاولية عن طريق نطاق واسع من خلال شبكة عريضة من </a:t>
            </a:r>
            <a:r>
              <a:rPr lang="ar-SA" sz="3200" dirty="0" smtClean="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المراكز الصحية الأولية </a:t>
            </a:r>
            <a:r>
              <a:rPr lang="ar-SA" dirty="0" smtClean="0"/>
              <a:t>والمستشفيات العامة والمتخصصة والخاصة المنتشرة في انحاء</a:t>
            </a:r>
            <a:r>
              <a:rPr lang="ar-IQ" dirty="0" smtClean="0"/>
              <a:t> البلد</a:t>
            </a:r>
            <a:r>
              <a:rPr lang="ar-SA" dirty="0" smtClean="0"/>
              <a:t>.</a:t>
            </a:r>
            <a:endParaRPr lang="ar-SA" dirty="0"/>
          </a:p>
        </p:txBody>
      </p:sp>
      <p:sp>
        <p:nvSpPr>
          <p:cNvPr id="3" name="عنصر نائب للنص 2"/>
          <p:cNvSpPr>
            <a:spLocks noGrp="1"/>
          </p:cNvSpPr>
          <p:nvPr>
            <p:ph type="body" idx="1"/>
          </p:nvPr>
        </p:nvSpPr>
        <p:spPr>
          <a:xfrm>
            <a:off x="467544" y="116632"/>
            <a:ext cx="8496944" cy="1137704"/>
          </a:xfrm>
        </p:spPr>
        <p:style>
          <a:lnRef idx="1">
            <a:schemeClr val="accent2"/>
          </a:lnRef>
          <a:fillRef idx="2">
            <a:schemeClr val="accent2"/>
          </a:fillRef>
          <a:effectRef idx="1">
            <a:schemeClr val="accent2"/>
          </a:effectRef>
          <a:fontRef idx="minor">
            <a:schemeClr val="dk1"/>
          </a:fontRef>
        </p:style>
        <p:txBody>
          <a:bodyPr>
            <a:normAutofit fontScale="92500"/>
          </a:bodyPr>
          <a:lstStyle/>
          <a:p>
            <a:r>
              <a:rPr lang="ar-SA" sz="2600" dirty="0" smtClean="0">
                <a:solidFill>
                  <a:srgbClr val="008080"/>
                </a:solidFill>
              </a:rPr>
              <a:t>ويتم توفر الخدمات الصحية من خلال العديد من الجهات ..وتعد </a:t>
            </a:r>
            <a:r>
              <a:rPr lang="ar-SA" sz="3200" b="1" dirty="0" smtClean="0">
                <a:ln w="0"/>
                <a:solidFill>
                  <a:schemeClr val="accent1"/>
                </a:solidFill>
                <a:effectLst>
                  <a:outerShdw blurRad="38100" dist="25400" dir="5400000" algn="ctr" rotWithShape="0">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وزارة الصحة </a:t>
            </a:r>
            <a:r>
              <a:rPr lang="ar-SA" sz="2600" dirty="0" smtClean="0">
                <a:solidFill>
                  <a:srgbClr val="008080"/>
                </a:solidFill>
              </a:rPr>
              <a:t>الجهة الحكومية الرئيسية التي تتولى  مسئولية  توفير الرعاية الصحية</a:t>
            </a:r>
            <a:endParaRPr lang="ar-SA" sz="2400" dirty="0">
              <a:solidFill>
                <a:srgbClr val="008080"/>
              </a:solidFill>
            </a:endParaRPr>
          </a:p>
        </p:txBody>
      </p:sp>
    </p:spTree>
    <p:extLst>
      <p:ext uri="{BB962C8B-B14F-4D97-AF65-F5344CB8AC3E}">
        <p14:creationId xmlns:p14="http://schemas.microsoft.com/office/powerpoint/2010/main" val="3338747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7595" y="3384376"/>
            <a:ext cx="8948362" cy="3356992"/>
          </a:xfrm>
        </p:spPr>
        <p:txBody>
          <a:bodyPr>
            <a:normAutofit fontScale="90000"/>
          </a:bodyPr>
          <a:lstStyle/>
          <a:p>
            <a:r>
              <a:rPr lang="ar-SA" sz="53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sym typeface="Wingdings 2" panose="05020102010507070707" pitchFamily="18" charset="2"/>
              </a:rPr>
              <a:t>     </a:t>
            </a:r>
            <a:r>
              <a:rPr lang="ar-SA" sz="5300" dirty="0" smtClean="0">
                <a:ln w="9000" cmpd="sng">
                  <a:solidFill>
                    <a:schemeClr val="accent4">
                      <a:shade val="50000"/>
                      <a:satMod val="120000"/>
                    </a:schemeClr>
                  </a:solidFill>
                  <a:prstDash val="solid"/>
                </a:ln>
                <a:solidFill>
                  <a:srgbClr val="00EA6A"/>
                </a:solidFill>
                <a:effectLst>
                  <a:reflection blurRad="12700" stA="28000" endPos="45000" dist="1000" dir="5400000" sy="-100000" algn="bl" rotWithShape="0"/>
                </a:effectLst>
                <a:latin typeface="Andalus" pitchFamily="18" charset="-78"/>
                <a:cs typeface="Andalus" pitchFamily="18" charset="-78"/>
                <a:sym typeface="Wingdings 2" panose="05020102010507070707" pitchFamily="18" charset="2"/>
              </a:rPr>
              <a:t></a:t>
            </a:r>
            <a:r>
              <a:rPr lang="ar-SA" sz="53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sym typeface="Wingdings 2" panose="05020102010507070707" pitchFamily="18" charset="2"/>
              </a:rPr>
              <a:t></a:t>
            </a:r>
            <a:r>
              <a:rPr lang="ar-SA" sz="53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
            </a:r>
            <a:br>
              <a:rPr lang="ar-SA" sz="53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br>
            <a:r>
              <a:rPr lang="ar-SA" sz="49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تسهم الجامعات عن طريق برامجها وكلياتها الطبية ومستشفياتها بتوفر خدمات الرعاية الصحية الأولية </a:t>
            </a:r>
            <a:r>
              <a:rPr lang="ar-SA" sz="4900" dirty="0" err="1"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والمتخصصة,واجراء</a:t>
            </a:r>
            <a:r>
              <a:rPr lang="ar-SA" sz="49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 البحوث الصحية (</a:t>
            </a:r>
            <a:r>
              <a:rPr lang="ar-SA" sz="3600"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ahoma" panose="020B0604030504040204" pitchFamily="34" charset="0"/>
                <a:ea typeface="Tahoma" panose="020B0604030504040204" pitchFamily="34" charset="0"/>
                <a:cs typeface="Tahoma" panose="020B0604030504040204" pitchFamily="34" charset="0"/>
              </a:rPr>
              <a:t>تجمع بين التدريس والتدريب</a:t>
            </a:r>
            <a:r>
              <a:rPr lang="ar-SA" sz="49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a:t>
            </a:r>
            <a:endParaRPr lang="ar-SA" sz="3600" dirty="0"/>
          </a:p>
        </p:txBody>
      </p:sp>
      <p:sp>
        <p:nvSpPr>
          <p:cNvPr id="3" name="عنصر نائب للنص 2"/>
          <p:cNvSpPr>
            <a:spLocks noGrp="1"/>
          </p:cNvSpPr>
          <p:nvPr>
            <p:ph type="body" idx="1"/>
          </p:nvPr>
        </p:nvSpPr>
        <p:spPr>
          <a:xfrm>
            <a:off x="35496" y="116632"/>
            <a:ext cx="9020371" cy="3456384"/>
          </a:xfrm>
        </p:spPr>
        <p:txBody>
          <a:bodyPr>
            <a:noAutofit/>
          </a:bodyPr>
          <a:lstStyle/>
          <a:p>
            <a:pPr algn="ct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وتعمل المستشفيات التخصصية على توفير الخدمات الصحية العالية التخصص تؤمن وحدات الصحة المدرسية (خدمات الرعاية الصحية الأولية المباشرة لطلاب في المدارس)</a:t>
            </a:r>
            <a:endParaRPr lang="ar-SA"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03692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696418" cy="6669360"/>
          </a:xfrm>
        </p:spPr>
        <p:txBody>
          <a:bodyPr>
            <a:normAutofit fontScale="90000"/>
          </a:bodyPr>
          <a:lstStyle/>
          <a:p>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smtClean="0"/>
              <a:t>لازلنا في </a:t>
            </a:r>
            <a:r>
              <a:rPr lang="ar-SA" b="1" dirty="0" smtClean="0">
                <a:solidFill>
                  <a:srgbClr val="00B0F0"/>
                </a:solidFill>
                <a:effectLst>
                  <a:outerShdw blurRad="38100" dist="38100" dir="2700000" algn="tl">
                    <a:srgbClr val="000000">
                      <a:alpha val="43137"/>
                    </a:srgbClr>
                  </a:outerShdw>
                </a:effectLst>
              </a:rPr>
              <a:t>الخدمات الطبية </a:t>
            </a:r>
            <a:r>
              <a:rPr lang="ar-SA" dirty="0" smtClean="0"/>
              <a:t>ضمن برامج الرعاية الاجتماعية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endParaRPr lang="ar-SA" dirty="0"/>
          </a:p>
        </p:txBody>
      </p:sp>
    </p:spTree>
    <p:extLst>
      <p:ext uri="{BB962C8B-B14F-4D97-AF65-F5344CB8AC3E}">
        <p14:creationId xmlns:p14="http://schemas.microsoft.com/office/powerpoint/2010/main" val="2408737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Autofit/>
          </a:bodyPr>
          <a:lstStyle/>
          <a:p>
            <a:pPr algn="r"/>
            <a:r>
              <a:rPr lang="ar-SA" sz="36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وقد شجعت  الدولة القطاع الخاص ليساهم في تقديم الخدمة الصحية حيث استمرت الدولة في دعمها لهذا القطاع في </a:t>
            </a:r>
            <a:r>
              <a:rPr lang="ar-SA" sz="3600" dirty="0" smtClean="0">
                <a:ln w="9000" cmpd="sng">
                  <a:solidFill>
                    <a:schemeClr val="accent4">
                      <a:shade val="50000"/>
                      <a:satMod val="120000"/>
                    </a:schemeClr>
                  </a:solidFill>
                  <a:prstDash val="solid"/>
                </a:ln>
                <a:solidFill>
                  <a:srgbClr val="00EA6A"/>
                </a:solidFill>
                <a:effectLst>
                  <a:reflection blurRad="12700" stA="28000" endPos="45000" dist="1000" dir="5400000" sy="-100000" algn="bl" rotWithShape="0"/>
                </a:effectLst>
                <a:latin typeface="Andalus" pitchFamily="18" charset="-78"/>
                <a:cs typeface="Andalus" pitchFamily="18" charset="-78"/>
              </a:rPr>
              <a:t>الخطة التنموية السادسة</a:t>
            </a:r>
            <a:r>
              <a:rPr lang="ar-SA" sz="36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
            </a:r>
            <a:br>
              <a:rPr lang="ar-SA" sz="36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br>
            <a:r>
              <a:rPr lang="ar-SA" sz="36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فقد تمت اتاحة الفرص للقطاع الخاص للقيام </a:t>
            </a:r>
            <a:r>
              <a:rPr lang="ar-SA" sz="3600" dirty="0" smtClean="0">
                <a:ln w="9000" cmpd="sng">
                  <a:solidFill>
                    <a:schemeClr val="accent4">
                      <a:shade val="50000"/>
                      <a:satMod val="120000"/>
                    </a:schemeClr>
                  </a:solidFill>
                  <a:prstDash val="solid"/>
                </a:ln>
                <a:solidFill>
                  <a:srgbClr val="008000"/>
                </a:solidFill>
                <a:effectLst>
                  <a:reflection blurRad="12700" stA="28000" endPos="45000" dist="1000" dir="5400000" sy="-100000" algn="bl" rotWithShape="0"/>
                </a:effectLst>
                <a:latin typeface="Andalus" pitchFamily="18" charset="-78"/>
                <a:cs typeface="Andalus" pitchFamily="18" charset="-78"/>
              </a:rPr>
              <a:t>بعمليات التمويل الشامل </a:t>
            </a:r>
            <a:r>
              <a:rPr lang="ar-SA" sz="36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لأنشاء العديد من مشاريع المرافق الصحية وذلك في اطار ما يتم الاتفاق علية  مع الأجهزة الحكومية المعنية ومن اهم هذا المشاريع </a:t>
            </a:r>
            <a:r>
              <a:rPr lang="ar-SA" sz="3600" dirty="0" err="1"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مايلي</a:t>
            </a:r>
            <a:r>
              <a:rPr lang="ar-SA" sz="3600" dirty="0" smtClean="0">
                <a:ln w="9000" cmpd="sng">
                  <a:solidFill>
                    <a:schemeClr val="accent4">
                      <a:shade val="50000"/>
                      <a:satMod val="120000"/>
                    </a:schemeClr>
                  </a:solidFill>
                  <a:prstDash val="solid"/>
                </a:ln>
                <a:solidFill>
                  <a:srgbClr val="CC0066"/>
                </a:solidFill>
                <a:effectLst>
                  <a:reflection blurRad="12700" stA="28000" endPos="45000" dist="1000" dir="5400000" sy="-100000" algn="bl" rotWithShape="0"/>
                </a:effectLst>
                <a:latin typeface="Andalus" pitchFamily="18" charset="-78"/>
                <a:cs typeface="Andalus" pitchFamily="18" charset="-78"/>
              </a:rPr>
              <a:t> </a:t>
            </a:r>
            <a:r>
              <a:rPr lang="ar-SA" sz="54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a:t>
            </a:r>
            <a:br>
              <a:rPr lang="ar-SA" sz="54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br>
            <a:r>
              <a:rPr lang="ar-SA" sz="4000" dirty="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t>- انشاء  مراكز رعاية صحية أولية</a:t>
            </a:r>
            <a:br>
              <a:rPr lang="ar-SA" sz="4000" dirty="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br>
            <a:r>
              <a:rPr lang="ar-SA" sz="4000" dirty="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t>- انشاء كليات صحية متوسطة </a:t>
            </a:r>
            <a:r>
              <a:rPr lang="ar-SA" sz="4000"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t/>
            </a:r>
            <a:br>
              <a:rPr lang="ar-SA" sz="4000"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br>
            <a:r>
              <a:rPr lang="ar-SA" sz="4000"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t>- انشاء مراكز للتدريب على الخدمات الطبية </a:t>
            </a:r>
            <a:r>
              <a:rPr lang="ar-SA" sz="4000" dirty="0" err="1"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t>الإسعافية</a:t>
            </a:r>
            <a:r>
              <a:rPr lang="ar-SA" sz="4000"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t/>
            </a:r>
            <a:br>
              <a:rPr lang="ar-SA" sz="4000"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br>
            <a:r>
              <a:rPr lang="ar-SA" sz="4000"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t>- انشاء مراكز للإسعافات الاولية</a:t>
            </a:r>
            <a:endParaRPr lang="ar-SA" sz="5400" dirty="0"/>
          </a:p>
        </p:txBody>
      </p:sp>
    </p:spTree>
    <p:extLst>
      <p:ext uri="{BB962C8B-B14F-4D97-AF65-F5344CB8AC3E}">
        <p14:creationId xmlns:p14="http://schemas.microsoft.com/office/powerpoint/2010/main" val="3563486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44624"/>
            <a:ext cx="9036496" cy="6696744"/>
          </a:xfrm>
        </p:spPr>
        <p:txBody>
          <a:bodyPr>
            <a:noAutofit/>
          </a:bodyPr>
          <a:lstStyle/>
          <a:p>
            <a:pPr algn="r"/>
            <a:r>
              <a:rPr lang="ar-SA" sz="3200"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t/>
            </a:r>
            <a:br>
              <a:rPr lang="ar-SA" sz="3200"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b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لتنفيذ استراتيجية ( </a:t>
            </a:r>
            <a:r>
              <a:rPr lang="ar-SA" sz="2400" b="1" dirty="0" smtClean="0">
                <a:ln w="0"/>
                <a:solidFill>
                  <a:schemeClr val="accent1"/>
                </a:solidFill>
                <a:effectLst>
                  <a:outerShdw blurRad="38100" dist="25400" dir="5400000" algn="ctr" rotWithShape="0">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تنمية الخدمات الصحية الشاملة </a:t>
            </a: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a:t>
            </a:r>
            <a:r>
              <a:rPr lang="ar-SA" b="1" cap="all"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t>من خلال هذا </a:t>
            </a:r>
            <a:r>
              <a:rPr lang="ar-SA" b="1" u="sng" cap="all"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mn-cs"/>
              </a:rPr>
              <a:t>الأهداف</a:t>
            </a:r>
            <a:r>
              <a:rPr lang="ar-SA" b="1" cap="all" dirty="0" smtClean="0">
                <a:ln w="9000" cmpd="sng">
                  <a:solidFill>
                    <a:schemeClr val="accent4">
                      <a:shade val="50000"/>
                      <a:satMod val="120000"/>
                    </a:schemeClr>
                  </a:solidFill>
                  <a:prstDash val="solid"/>
                </a:ln>
                <a:solidFill>
                  <a:srgbClr val="007434"/>
                </a:solidFill>
                <a:effectLst>
                  <a:reflection blurRad="12700" stA="28000" endPos="45000" dist="1000" dir="5400000" sy="-100000" algn="bl" rotWithShape="0"/>
                </a:effectLst>
                <a:latin typeface="Andalus" pitchFamily="18" charset="-78"/>
                <a:cs typeface="Andalus" pitchFamily="18" charset="-78"/>
              </a:rPr>
              <a:t>:-</a:t>
            </a: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a:r>
            <a:b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b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a:t>
            </a:r>
            <a:r>
              <a:rPr lang="ar-SA" sz="32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a:t>
            </a:r>
            <a:br>
              <a:rPr lang="ar-SA" sz="32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br>
            <a:r>
              <a:rPr lang="en-US" sz="32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 </a:t>
            </a: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a:t>
            </a:r>
            <a:r>
              <a:rPr lang="ar-SA"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الأهداف التي تنفذ استراتيجية تنمية الخدمات الصحية الشاملة</a:t>
            </a: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a:t>
            </a:r>
            <a:r>
              <a:rPr lang="ar-SA" sz="28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
            </a:r>
            <a:br>
              <a:rPr lang="ar-SA" sz="28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br>
            <a:r>
              <a:rPr lang="ar-SA" sz="28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1</a:t>
            </a:r>
            <a:r>
              <a:rPr lang="ar-IQ" sz="28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a:t>
            </a:r>
            <a:r>
              <a:rPr lang="ar-SA" sz="28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 </a:t>
            </a:r>
            <a:r>
              <a:rPr lang="ar-SA" sz="2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cs typeface="+mn-cs"/>
              </a:rPr>
              <a:t>استمرار رفع المستوى الصحي للمجتمع : بتوفير الرعاية الصحية</a:t>
            </a:r>
            <a:r>
              <a:rPr lang="en-US" sz="2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cs typeface="+mn-cs"/>
              </a:rPr>
              <a:t>}</a:t>
            </a:r>
            <a:r>
              <a:rPr lang="ar-SA" sz="2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cs typeface="+mn-cs"/>
              </a:rPr>
              <a:t>الوقائي والعلاجي</a:t>
            </a:r>
            <a:r>
              <a:rPr lang="en-US" sz="2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cs typeface="+mn-cs"/>
              </a:rPr>
              <a:t>{</a:t>
            </a:r>
            <a:r>
              <a:rPr lang="ar-SA" sz="24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cs typeface="+mn-cs"/>
              </a:rPr>
              <a:t>للمواطنين بكفاءة عالية</a:t>
            </a:r>
            <a:r>
              <a:rPr lang="ar-SA" sz="24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 </a:t>
            </a:r>
            <a:r>
              <a:rPr lang="ar-SA" sz="28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a:t>
            </a:r>
            <a:br>
              <a:rPr lang="ar-SA" sz="28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br>
            <a:r>
              <a:rPr lang="ar-SA"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2</a:t>
            </a:r>
            <a:r>
              <a:rPr lang="ar-IQ"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a:t>
            </a:r>
            <a:r>
              <a:rPr lang="ar-SA"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 </a:t>
            </a:r>
            <a:r>
              <a:rPr lang="ar-SA" sz="2800" b="1" cap="all" dirty="0" smtClean="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ndalus" pitchFamily="18" charset="-78"/>
                <a:cs typeface="Arial"/>
              </a:rPr>
              <a:t>الاهتمام ببرامج الرعاية الصحية الاولية: </a:t>
            </a:r>
            <a:r>
              <a:rPr lang="ar-SA" sz="2400" b="1" cap="all" dirty="0" smtClean="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ndalus" pitchFamily="18" charset="-78"/>
                <a:cs typeface="Arial"/>
              </a:rPr>
              <a:t>مع التركيز على أنشطة الرعاية الصحية للام لطفل</a:t>
            </a:r>
            <a:r>
              <a:rPr lang="ar-SA" sz="1800" b="1" cap="all" dirty="0" smtClean="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ndalus" pitchFamily="18" charset="-78"/>
                <a:cs typeface="Arial"/>
              </a:rPr>
              <a:t> </a:t>
            </a:r>
            <a:r>
              <a:rPr lang="ar-SA" sz="2000" b="1" cap="all" dirty="0" smtClean="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ndalus" pitchFamily="18" charset="-78"/>
                <a:cs typeface="Arial"/>
              </a:rPr>
              <a:t>وتحصينهم من الامراض المعدية</a:t>
            </a:r>
            <a:r>
              <a:rPr lang="ar-SA"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a:t>
            </a:r>
            <a:br>
              <a:rPr lang="ar-SA"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br>
            <a:r>
              <a:rPr lang="ar-SA"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3</a:t>
            </a:r>
            <a:r>
              <a:rPr lang="ar-IQ"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a:t>
            </a:r>
            <a:r>
              <a:rPr lang="ar-SA"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 </a:t>
            </a:r>
            <a:r>
              <a:rPr lang="ar-SA" sz="2800" b="1" cap="all" dirty="0" smtClean="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ndalus" pitchFamily="18" charset="-78"/>
                <a:cs typeface="Arial"/>
              </a:rPr>
              <a:t>بذل مزيد من الاهتمام لمكافحة امراض السارية : بهدف تخفض مدلات الإصابة بها الى ادنى مستوى والقضاء علية</a:t>
            </a:r>
            <a:r>
              <a:rPr lang="ar-SA"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a:t>
            </a:r>
            <a:br>
              <a:rPr lang="ar-SA"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br>
            <a:r>
              <a:rPr lang="ar-SA"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4</a:t>
            </a:r>
            <a:r>
              <a:rPr lang="ar-IQ"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a:t>
            </a:r>
            <a:r>
              <a:rPr lang="ar-SA" sz="2800" b="1" cap="all" dirty="0" smtClean="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ndalus" pitchFamily="18" charset="-78"/>
                <a:cs typeface="Arial"/>
              </a:rPr>
              <a:t>تدعيم نظام الإحالة : الذي يرمي الى تكامل الخدمة الصحية وتوفير الرعاية العلاجية العالية المستوى</a:t>
            </a:r>
            <a:r>
              <a:rPr lang="ar-SA" sz="28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a:t>
            </a: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a:r>
            <a:b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b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a:t>
            </a:r>
            <a:endParaRPr lang="ar-SA" sz="1200" dirty="0"/>
          </a:p>
        </p:txBody>
      </p:sp>
    </p:spTree>
    <p:extLst>
      <p:ext uri="{BB962C8B-B14F-4D97-AF65-F5344CB8AC3E}">
        <p14:creationId xmlns:p14="http://schemas.microsoft.com/office/powerpoint/2010/main" val="32816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fontScale="90000"/>
          </a:bodyPr>
          <a:lstStyle/>
          <a:p>
            <a:pPr algn="r"/>
            <a:r>
              <a:rPr lang="ar-SA" sz="3600" b="1" cap="all" dirty="0" smtClean="0">
                <a:ln w="9000" cmpd="sng">
                  <a:solidFill>
                    <a:srgbClr val="8064A2">
                      <a:shade val="50000"/>
                      <a:satMod val="120000"/>
                    </a:srgbClr>
                  </a:solidFill>
                  <a:prstDash val="solid"/>
                </a:ln>
                <a:solidFill>
                  <a:prstClr val="black"/>
                </a:solidFill>
                <a:effectLst>
                  <a:reflection blurRad="12700" stA="28000" endPos="45000" dist="1000" dir="5400000" sy="-100000" algn="bl" rotWithShape="0"/>
                </a:effectLst>
                <a:latin typeface="Andalus" pitchFamily="18" charset="-78"/>
                <a:cs typeface="Arial"/>
              </a:rPr>
              <a:t>السياسات</a:t>
            </a:r>
            <a:r>
              <a:rPr lang="ar-SA" sz="3600" b="1" cap="all" dirty="0" smtClean="0">
                <a:ln w="9000" cmpd="sng">
                  <a:solidFill>
                    <a:srgbClr val="8064A2">
                      <a:shade val="50000"/>
                      <a:satMod val="120000"/>
                    </a:srgbClr>
                  </a:solidFill>
                  <a:prstDash val="solid"/>
                </a:ln>
                <a:solidFill>
                  <a:srgbClr val="FF0066"/>
                </a:solidFill>
                <a:effectLst>
                  <a:reflection blurRad="12700" stA="28000" endPos="45000" dist="1000" dir="5400000" sy="-100000" algn="bl" rotWithShape="0"/>
                </a:effectLst>
                <a:latin typeface="Andalus" pitchFamily="18" charset="-78"/>
                <a:cs typeface="Arial"/>
              </a:rPr>
              <a:t> </a:t>
            </a: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a:t>
            </a:r>
            <a:b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b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a:t>
            </a:r>
            <a: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1</a:t>
            </a:r>
            <a:r>
              <a:rPr lang="ar-IQ"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a:t>
            </a:r>
            <a:r>
              <a:rPr lang="en-US"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a:t>
            </a:r>
            <a:r>
              <a:rPr lang="ar-SA" sz="2700" b="1" cap="all" dirty="0" smtClean="0">
                <a:ln w="9000" cmpd="sng">
                  <a:solidFill>
                    <a:srgbClr val="8064A2">
                      <a:shade val="50000"/>
                      <a:satMod val="120000"/>
                    </a:srgbClr>
                  </a:solidFill>
                  <a:prstDash val="solid"/>
                </a:ln>
                <a:solidFill>
                  <a:srgbClr val="0070C0"/>
                </a:solidFill>
                <a:effectLst>
                  <a:reflection blurRad="12700" stA="28000" endPos="45000" dist="1000" dir="5400000" sy="-100000" algn="bl" rotWithShape="0"/>
                </a:effectLst>
                <a:latin typeface="Andalus" pitchFamily="18" charset="-78"/>
                <a:cs typeface="Arial"/>
              </a:rPr>
              <a:t>تحسين المستوى الصحي للمواطنين عن طريق تقديم الخدمات الصحية الملائمة سوف يتم من خلال خطة التنمية السادسة لتتم توسعت في برامج  التوعية والتثقيف الصحي في مجالات التغذية السليمة ورعاية الامومة والطفولة والوقاية من الامراض السارية ومكافحه الامراض المعدية والاهتمام بنظام متابعة الحامل والكشف الدوري عليهن والتوعية والثقيف البيئي...الخ </a:t>
            </a:r>
            <a:r>
              <a:rPr lang="en-US"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a:t>
            </a:r>
            <a:r>
              <a:rPr lang="ar-SA"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
            </a:r>
            <a:br>
              <a:rPr lang="ar-SA"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br>
            <a:r>
              <a:rPr lang="ar-SA" sz="36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Tahoma" panose="020B0604030504040204" pitchFamily="34" charset="0"/>
                <a:ea typeface="Tahoma" panose="020B0604030504040204" pitchFamily="34" charset="0"/>
                <a:cs typeface="Tahoma" panose="020B0604030504040204" pitchFamily="34" charset="0"/>
              </a:rPr>
              <a:t>2</a:t>
            </a:r>
            <a:r>
              <a:rPr lang="ar-IQ" sz="36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Tahoma" panose="020B0604030504040204" pitchFamily="34" charset="0"/>
                <a:ea typeface="Tahoma" panose="020B0604030504040204" pitchFamily="34" charset="0"/>
                <a:cs typeface="Tahoma" panose="020B0604030504040204" pitchFamily="34" charset="0"/>
              </a:rPr>
              <a:t>.</a:t>
            </a:r>
            <a:r>
              <a:rPr lang="en-US"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a:t>
            </a:r>
            <a:r>
              <a:rPr lang="ar-SA" sz="2700" b="1" cap="all" dirty="0" smtClean="0">
                <a:ln w="9000" cmpd="sng">
                  <a:solidFill>
                    <a:srgbClr val="8064A2">
                      <a:shade val="50000"/>
                      <a:satMod val="120000"/>
                    </a:srgbClr>
                  </a:solidFill>
                  <a:prstDash val="solid"/>
                </a:ln>
                <a:solidFill>
                  <a:srgbClr val="0070C0"/>
                </a:solidFill>
                <a:effectLst>
                  <a:reflection blurRad="12700" stA="28000" endPos="45000" dist="1000" dir="5400000" sy="-100000" algn="bl" rotWithShape="0"/>
                </a:effectLst>
                <a:latin typeface="Andalus" pitchFamily="18" charset="-78"/>
                <a:cs typeface="Arial"/>
              </a:rPr>
              <a:t>التوزيع الإقليمي لخدمات الرعاية الصحية الأولية سيتم زيادة عدد مراكز الرعاية الصحية الأولية في المناطق المختلفة وفق معايير التالية </a:t>
            </a:r>
            <a:r>
              <a:rPr lang="ar-IQ" sz="2700" b="1" cap="all" dirty="0" smtClean="0">
                <a:ln w="9000" cmpd="sng">
                  <a:solidFill>
                    <a:srgbClr val="8064A2">
                      <a:shade val="50000"/>
                      <a:satMod val="120000"/>
                    </a:srgbClr>
                  </a:solidFill>
                  <a:prstDash val="solid"/>
                </a:ln>
                <a:solidFill>
                  <a:srgbClr val="0070C0"/>
                </a:solidFill>
                <a:effectLst>
                  <a:reflection blurRad="12700" stA="28000" endPos="45000" dist="1000" dir="5400000" sy="-100000" algn="bl" rotWithShape="0"/>
                </a:effectLst>
                <a:latin typeface="Andalus" pitchFamily="18" charset="-78"/>
                <a:cs typeface="Arial"/>
              </a:rPr>
              <a:t/>
            </a:r>
            <a:br>
              <a:rPr lang="ar-IQ" sz="2700" b="1" cap="all" dirty="0" smtClean="0">
                <a:ln w="9000" cmpd="sng">
                  <a:solidFill>
                    <a:srgbClr val="8064A2">
                      <a:shade val="50000"/>
                      <a:satMod val="120000"/>
                    </a:srgbClr>
                  </a:solidFill>
                  <a:prstDash val="solid"/>
                </a:ln>
                <a:solidFill>
                  <a:srgbClr val="0070C0"/>
                </a:solidFill>
                <a:effectLst>
                  <a:reflection blurRad="12700" stA="28000" endPos="45000" dist="1000" dir="5400000" sy="-100000" algn="bl" rotWithShape="0"/>
                </a:effectLst>
                <a:latin typeface="Andalus" pitchFamily="18" charset="-78"/>
                <a:cs typeface="Arial"/>
              </a:rPr>
            </a:br>
            <a:r>
              <a:rPr lang="ar-IQ"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3.</a:t>
            </a:r>
            <a:r>
              <a:rPr lang="en-US"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 </a:t>
            </a:r>
            <a:r>
              <a:rPr lang="ar-SA" sz="2700" b="1" cap="all" dirty="0" smtClean="0">
                <a:ln w="9000" cmpd="sng">
                  <a:solidFill>
                    <a:srgbClr val="8064A2">
                      <a:shade val="50000"/>
                      <a:satMod val="120000"/>
                    </a:srgbClr>
                  </a:solidFill>
                  <a:prstDash val="solid"/>
                </a:ln>
                <a:solidFill>
                  <a:srgbClr val="0070C0"/>
                </a:solidFill>
                <a:effectLst>
                  <a:reflection blurRad="12700" stA="28000" endPos="45000" dist="1000" dir="5400000" sy="-100000" algn="bl" rotWithShape="0"/>
                </a:effectLst>
                <a:latin typeface="Andalus" pitchFamily="18" charset="-78"/>
                <a:cs typeface="Arial"/>
              </a:rPr>
              <a:t>رفع كفاءة الرعاية الصحية العلاجية ويتطلب ذألك زيادة عدد الاسرة في المستشفيات الحكومية والخاصة</a:t>
            </a:r>
            <a:r>
              <a:rPr lang="en-US"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a:t>
            </a:r>
            <a:r>
              <a:rPr lang="ar-SA"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
            </a:r>
            <a:br>
              <a:rPr lang="ar-SA"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br>
            <a:r>
              <a:rPr lang="ar-IQ"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4</a:t>
            </a:r>
            <a:r>
              <a:rPr lang="ar-IQ" sz="36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 </a:t>
            </a:r>
            <a:r>
              <a:rPr lang="ar-SA" sz="3100" b="1" cap="all" dirty="0" smtClean="0">
                <a:ln w="9000" cmpd="sng">
                  <a:solidFill>
                    <a:srgbClr val="8064A2">
                      <a:shade val="50000"/>
                      <a:satMod val="120000"/>
                    </a:srgbClr>
                  </a:solidFill>
                  <a:prstDash val="solid"/>
                </a:ln>
                <a:solidFill>
                  <a:srgbClr val="0070C0"/>
                </a:solidFill>
                <a:effectLst>
                  <a:reflection blurRad="12700" stA="28000" endPos="45000" dist="1000" dir="5400000" sy="-100000" algn="bl" rotWithShape="0"/>
                </a:effectLst>
                <a:latin typeface="Andalus" pitchFamily="18" charset="-78"/>
                <a:cs typeface="Arial"/>
              </a:rPr>
              <a:t>زيادة استثمار القطاع الصحي في خطة التنمية السادسة  وفق الأهداف المحدد التي تؤدي  الى تحقيق استمرار تحسين المستوى الصحي للسكان ومن خلال تحسين شبكة الخدمات الصحية القائمة</a:t>
            </a:r>
            <a:r>
              <a:rPr lang="en-US" sz="36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a:t>
            </a:r>
            <a:r>
              <a:rPr lang="ar-SA" sz="49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
            </a:r>
            <a:br>
              <a:rPr lang="ar-SA" sz="49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br>
            <a:r>
              <a:rPr lang="ar-SA"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
            </a:r>
            <a:br>
              <a:rPr lang="ar-SA"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br>
            <a:r>
              <a:rPr lang="ar-SA" sz="2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أ- ...</a:t>
            </a:r>
            <a:r>
              <a:rPr lang="ar-SA" sz="2000" b="1" cap="all"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latin typeface="Andalus" pitchFamily="18" charset="-78"/>
                <a:cs typeface="+mn-cs"/>
              </a:rPr>
              <a:t>....</a:t>
            </a:r>
            <a:r>
              <a:rPr lang="ar-SA" sz="2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a:t>
            </a:r>
            <a:br>
              <a:rPr lang="ar-SA" sz="2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br>
            <a:r>
              <a:rPr lang="ar-SA" sz="20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أ- </a:t>
            </a:r>
            <a:r>
              <a:rPr lang="ar-SA" sz="2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a:t>
            </a:r>
            <a:r>
              <a:rPr lang="ar-SA" sz="2000" b="1" cap="all"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latin typeface="Andalus" pitchFamily="18" charset="-78"/>
              </a:rPr>
              <a:t>...</a:t>
            </a:r>
            <a:r>
              <a:rPr lang="ar-SA" sz="20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a:t>
            </a:r>
            <a:r>
              <a:rPr lang="ar-SA" sz="2000" b="1" cap="all"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latin typeface="Andalus" pitchFamily="18" charset="-78"/>
              </a:rPr>
              <a:t/>
            </a:r>
            <a:br>
              <a:rPr lang="ar-SA" sz="2000" b="1" cap="all"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latin typeface="Andalus" pitchFamily="18" charset="-78"/>
              </a:rPr>
            </a:br>
            <a:r>
              <a:rPr lang="ar-SA" sz="20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أ- </a:t>
            </a:r>
            <a:r>
              <a:rPr lang="ar-SA" sz="2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a:t>
            </a:r>
            <a:r>
              <a:rPr lang="ar-SA" sz="2000" b="1" cap="all" dirty="0" smtClean="0">
                <a:ln w="9000" cmpd="sng">
                  <a:solidFill>
                    <a:schemeClr val="accent4">
                      <a:shade val="50000"/>
                      <a:satMod val="120000"/>
                    </a:schemeClr>
                  </a:solid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latin typeface="Andalus" pitchFamily="18" charset="-78"/>
              </a:rPr>
              <a:t>...</a:t>
            </a:r>
            <a:r>
              <a:rPr lang="ar-SA" sz="20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a:t>
            </a:r>
            <a:r>
              <a:rPr lang="ar-SA" sz="20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a:t>
            </a:r>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a:r>
            <a:b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br>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a:t>
            </a:r>
            <a:r>
              <a:rPr lang="ar-SA" sz="1400" b="1" dirty="0" smtClean="0">
                <a:solidFill>
                  <a:srgbClr val="00B050"/>
                </a:solidFill>
              </a:rPr>
              <a:t>(</a:t>
            </a:r>
            <a:r>
              <a:rPr lang="ar-SA" sz="1200" b="1" dirty="0" smtClean="0">
                <a:solidFill>
                  <a:srgbClr val="622EC0"/>
                </a:solidFill>
              </a:rPr>
              <a:t>........</a:t>
            </a:r>
            <a:r>
              <a:rPr lang="ar-SA" sz="1400" b="1" dirty="0" smtClean="0">
                <a:solidFill>
                  <a:srgbClr val="00B050"/>
                </a:solidFill>
              </a:rPr>
              <a:t>)</a:t>
            </a:r>
            <a:endParaRPr lang="ar-SA" sz="1000" dirty="0"/>
          </a:p>
        </p:txBody>
      </p:sp>
    </p:spTree>
    <p:extLst>
      <p:ext uri="{BB962C8B-B14F-4D97-AF65-F5344CB8AC3E}">
        <p14:creationId xmlns:p14="http://schemas.microsoft.com/office/powerpoint/2010/main" val="176447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19256" cy="6106690"/>
          </a:xfrm>
        </p:spPr>
        <p:txBody>
          <a:bodyPr/>
          <a:lstStyle/>
          <a:p>
            <a:r>
              <a:rPr lang="ar-SA" dirty="0" smtClean="0"/>
              <a:t>نهاية المحاضرة</a:t>
            </a:r>
            <a:br>
              <a:rPr lang="ar-SA" dirty="0" smtClean="0"/>
            </a:br>
            <a:endParaRPr lang="ar-SA" dirty="0"/>
          </a:p>
        </p:txBody>
      </p:sp>
    </p:spTree>
    <p:extLst>
      <p:ext uri="{BB962C8B-B14F-4D97-AF65-F5344CB8AC3E}">
        <p14:creationId xmlns:p14="http://schemas.microsoft.com/office/powerpoint/2010/main" val="845365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p:spPr>
        <p:txBody>
          <a:bodyPr/>
          <a:lstStyle/>
          <a:p>
            <a:r>
              <a:rPr lang="ar-SA" dirty="0" smtClean="0">
                <a:solidFill>
                  <a:schemeClr val="tx2">
                    <a:lumMod val="75000"/>
                  </a:schemeClr>
                </a:solidFill>
              </a:rPr>
              <a:t>بسم الله الرحمن الرحيم </a:t>
            </a:r>
            <a:r>
              <a:rPr lang="ar-SA" dirty="0" smtClean="0"/>
              <a:t/>
            </a:r>
            <a:br>
              <a:rPr lang="ar-SA" dirty="0" smtClean="0"/>
            </a:br>
            <a:r>
              <a:rPr lang="ar-SA" dirty="0"/>
              <a:t/>
            </a:r>
            <a:br>
              <a:rPr lang="ar-SA" dirty="0"/>
            </a:br>
            <a:r>
              <a:rPr lang="ar-SA" dirty="0" smtClean="0"/>
              <a:t/>
            </a:r>
            <a:br>
              <a:rPr lang="ar-SA" dirty="0" smtClean="0"/>
            </a:br>
            <a:endParaRPr lang="ar-SA" dirty="0"/>
          </a:p>
        </p:txBody>
      </p:sp>
      <p:sp>
        <p:nvSpPr>
          <p:cNvPr id="3" name="مستطيل 2"/>
          <p:cNvSpPr/>
          <p:nvPr/>
        </p:nvSpPr>
        <p:spPr>
          <a:xfrm>
            <a:off x="2902993" y="3789040"/>
            <a:ext cx="3845926" cy="923330"/>
          </a:xfrm>
          <a:prstGeom prst="rect">
            <a:avLst/>
          </a:prstGeom>
          <a:noFill/>
        </p:spPr>
        <p:txBody>
          <a:bodyPr wrap="none" lIns="91440" tIns="45720" rIns="91440" bIns="45720">
            <a:spAutoFit/>
          </a:bodyPr>
          <a:lstStyle/>
          <a:p>
            <a:pPr algn="ctr"/>
            <a:r>
              <a:rPr lang="ar-SA" sz="5400" b="1" dirty="0" smtClean="0">
                <a:ln w="0"/>
                <a:solidFill>
                  <a:srgbClr val="CC0066"/>
                </a:solidFill>
                <a:effectLst>
                  <a:outerShdw blurRad="38100" dist="19050" dir="2700000" algn="tl" rotWithShape="0">
                    <a:schemeClr val="dk1">
                      <a:alpha val="40000"/>
                    </a:schemeClr>
                  </a:outerShdw>
                </a:effectLst>
              </a:rPr>
              <a:t>المحاضرة </a:t>
            </a:r>
            <a:r>
              <a:rPr lang="ar-IQ" sz="5400" b="1" dirty="0" smtClean="0">
                <a:ln w="0"/>
                <a:solidFill>
                  <a:srgbClr val="CC0066"/>
                </a:solidFill>
                <a:effectLst>
                  <a:outerShdw blurRad="38100" dist="19050" dir="2700000" algn="tl" rotWithShape="0">
                    <a:schemeClr val="dk1">
                      <a:alpha val="40000"/>
                    </a:schemeClr>
                  </a:outerShdw>
                </a:effectLst>
              </a:rPr>
              <a:t>الثالثة</a:t>
            </a:r>
            <a:endParaRPr lang="ar-SA" sz="5400" b="1" dirty="0" smtClean="0">
              <a:ln w="0"/>
              <a:solidFill>
                <a:srgbClr val="CC0066"/>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84606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507288" cy="6250706"/>
          </a:xfrm>
        </p:spPr>
        <p:txBody>
          <a:bodyPr>
            <a:normAutofit/>
          </a:bodyPr>
          <a:lstStyle/>
          <a:p>
            <a:r>
              <a:rPr lang="ar-IQ" sz="7200" dirty="0" smtClean="0">
                <a:solidFill>
                  <a:srgbClr val="EB298F"/>
                </a:solidFill>
              </a:rPr>
              <a:t>دور الاخصائي الاجتماعي في الحد من المشكلات الصحية</a:t>
            </a:r>
            <a:r>
              <a:rPr lang="ar-SA" sz="7200" dirty="0" smtClean="0">
                <a:solidFill>
                  <a:srgbClr val="EB298F"/>
                </a:solidFill>
              </a:rPr>
              <a:t/>
            </a:r>
            <a:br>
              <a:rPr lang="ar-SA" sz="7200" dirty="0" smtClean="0">
                <a:solidFill>
                  <a:srgbClr val="EB298F"/>
                </a:solidFill>
              </a:rPr>
            </a:br>
            <a:r>
              <a:rPr lang="ar-SA" sz="3600" b="1" dirty="0" smtClean="0">
                <a:solidFill>
                  <a:srgbClr val="FF0066"/>
                </a:solidFill>
                <a:effectLst>
                  <a:outerShdw blurRad="38100" dist="38100" dir="2700000" algn="tl">
                    <a:srgbClr val="000000">
                      <a:alpha val="43137"/>
                    </a:srgbClr>
                  </a:outerShdw>
                </a:effectLst>
              </a:rPr>
              <a:t>الدكتور : </a:t>
            </a:r>
            <a:r>
              <a:rPr lang="ar-IQ" sz="3600" dirty="0" smtClean="0">
                <a:solidFill>
                  <a:schemeClr val="accent1">
                    <a:lumMod val="50000"/>
                  </a:schemeClr>
                </a:solidFill>
              </a:rPr>
              <a:t>زيد عبد الكريم جامد</a:t>
            </a:r>
            <a:r>
              <a:rPr lang="ar-SA" sz="3600" dirty="0" smtClean="0">
                <a:solidFill>
                  <a:schemeClr val="accent1">
                    <a:lumMod val="50000"/>
                  </a:schemeClr>
                </a:solidFill>
              </a:rPr>
              <a:t/>
            </a:r>
            <a:br>
              <a:rPr lang="ar-SA" sz="3600" dirty="0" smtClean="0">
                <a:solidFill>
                  <a:schemeClr val="accent1">
                    <a:lumMod val="50000"/>
                  </a:schemeClr>
                </a:solidFill>
              </a:rPr>
            </a:br>
            <a:r>
              <a:rPr lang="ar-SA" sz="4000" b="1" u="sng" dirty="0" smtClean="0">
                <a:effectLst>
                  <a:outerShdw blurRad="38100" dist="38100" dir="2700000" algn="tl">
                    <a:srgbClr val="000000">
                      <a:alpha val="43137"/>
                    </a:srgbClr>
                  </a:outerShdw>
                </a:effectLst>
              </a:rPr>
              <a:t>صفحه </a:t>
            </a:r>
            <a:r>
              <a:rPr lang="ar-IQ" sz="4000" b="1" u="sng" dirty="0" smtClean="0">
                <a:effectLst>
                  <a:outerShdw blurRad="38100" dist="38100" dir="2700000" algn="tl">
                    <a:srgbClr val="000000">
                      <a:alpha val="43137"/>
                    </a:srgbClr>
                  </a:outerShdw>
                </a:effectLst>
              </a:rPr>
              <a:t>59ـ 81</a:t>
            </a:r>
            <a:r>
              <a:rPr lang="ar-SA" sz="4000" b="1" u="sng" dirty="0" smtClean="0">
                <a:effectLst>
                  <a:outerShdw blurRad="38100" dist="38100" dir="2700000" algn="tl">
                    <a:srgbClr val="000000">
                      <a:alpha val="43137"/>
                    </a:srgbClr>
                  </a:outerShdw>
                </a:effectLst>
              </a:rPr>
              <a:t> الفصل </a:t>
            </a:r>
            <a:r>
              <a:rPr lang="ar-IQ" sz="4000" b="1" u="sng" dirty="0" smtClean="0">
                <a:effectLst>
                  <a:outerShdw blurRad="38100" dist="38100" dir="2700000" algn="tl">
                    <a:srgbClr val="000000">
                      <a:alpha val="43137"/>
                    </a:srgbClr>
                  </a:outerShdw>
                </a:effectLst>
              </a:rPr>
              <a:t>الثاني</a:t>
            </a:r>
            <a:r>
              <a:rPr lang="ar-SA" sz="4000" b="1" u="sng" dirty="0" smtClean="0">
                <a:effectLst>
                  <a:outerShdw blurRad="38100" dist="38100" dir="2700000" algn="tl">
                    <a:srgbClr val="000000">
                      <a:alpha val="43137"/>
                    </a:srgbClr>
                  </a:outerShdw>
                </a:effectLst>
              </a:rPr>
              <a:t> فقط</a:t>
            </a:r>
            <a:r>
              <a:rPr lang="ar-SA" sz="4000" dirty="0" smtClean="0"/>
              <a:t> </a:t>
            </a:r>
            <a:endParaRPr lang="ar-SA" sz="4000" dirty="0"/>
          </a:p>
        </p:txBody>
      </p:sp>
    </p:spTree>
    <p:extLst>
      <p:ext uri="{BB962C8B-B14F-4D97-AF65-F5344CB8AC3E}">
        <p14:creationId xmlns:p14="http://schemas.microsoft.com/office/powerpoint/2010/main" val="3057306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a:bodyPr>
          <a:lstStyle/>
          <a:p>
            <a:r>
              <a:rPr lang="ar-SA" sz="6000" b="1" dirty="0" smtClean="0">
                <a:effectLst>
                  <a:outerShdw blurRad="38100" dist="38100" dir="2700000" algn="tl">
                    <a:srgbClr val="000000">
                      <a:alpha val="43137"/>
                    </a:srgbClr>
                  </a:outerShdw>
                </a:effectLst>
              </a:rPr>
              <a:t>هدف مهنة الخدمة الاجتماعية</a:t>
            </a:r>
            <a:r>
              <a:rPr lang="ar-IQ" sz="6000" b="1" dirty="0">
                <a:effectLst>
                  <a:outerShdw blurRad="38100" dist="38100" dir="2700000" algn="tl">
                    <a:srgbClr val="000000">
                      <a:alpha val="43137"/>
                    </a:srgbClr>
                  </a:outerShdw>
                </a:effectLst>
              </a:rPr>
              <a:t> </a:t>
            </a:r>
            <a:r>
              <a:rPr lang="ar-IQ" sz="6000" b="1" dirty="0" smtClean="0">
                <a:effectLst>
                  <a:outerShdw blurRad="38100" dist="38100" dir="2700000" algn="tl">
                    <a:srgbClr val="000000">
                      <a:alpha val="43137"/>
                    </a:srgbClr>
                  </a:outerShdw>
                </a:effectLst>
              </a:rPr>
              <a:t>الطبية</a:t>
            </a:r>
            <a:r>
              <a:rPr lang="ar-SA" sz="6000" b="1" dirty="0" smtClean="0">
                <a:effectLst>
                  <a:outerShdw blurRad="38100" dist="38100" dir="2700000" algn="tl">
                    <a:srgbClr val="000000">
                      <a:alpha val="43137"/>
                    </a:srgbClr>
                  </a:outerShdw>
                </a:effectLst>
              </a:rPr>
              <a:t/>
            </a:r>
            <a:br>
              <a:rPr lang="ar-SA" sz="6000" b="1" dirty="0" smtClean="0">
                <a:effectLst>
                  <a:outerShdw blurRad="38100" dist="38100" dir="2700000" algn="tl">
                    <a:srgbClr val="000000">
                      <a:alpha val="43137"/>
                    </a:srgbClr>
                  </a:outerShdw>
                </a:effectLst>
              </a:rPr>
            </a:br>
            <a:r>
              <a:rPr lang="ar-SA" b="1" dirty="0" smtClean="0">
                <a:effectLst>
                  <a:outerShdw blurRad="38100" dist="38100" dir="2700000" algn="tl">
                    <a:srgbClr val="000000">
                      <a:alpha val="43137"/>
                    </a:srgbClr>
                  </a:outerShdw>
                </a:effectLst>
              </a:rPr>
              <a:t>رعاية ورفاهية الانسان داخل المجتمع</a:t>
            </a:r>
            <a:br>
              <a:rPr lang="ar-SA" b="1" dirty="0" smtClean="0">
                <a:effectLst>
                  <a:outerShdw blurRad="38100" dist="38100" dir="2700000" algn="tl">
                    <a:srgbClr val="000000">
                      <a:alpha val="43137"/>
                    </a:srgbClr>
                  </a:outerShdw>
                </a:effectLst>
              </a:rPr>
            </a:br>
            <a:r>
              <a:rPr lang="ar-SA" b="1" dirty="0" smtClean="0">
                <a:effectLst>
                  <a:outerShdw blurRad="38100" dist="38100" dir="2700000" algn="tl">
                    <a:srgbClr val="000000">
                      <a:alpha val="43137"/>
                    </a:srgbClr>
                  </a:outerShdw>
                </a:effectLst>
              </a:rPr>
              <a:t/>
            </a:r>
            <a:br>
              <a:rPr lang="ar-SA" b="1" dirty="0" smtClean="0">
                <a:effectLst>
                  <a:outerShdw blurRad="38100" dist="38100" dir="2700000" algn="tl">
                    <a:srgbClr val="000000">
                      <a:alpha val="43137"/>
                    </a:srgbClr>
                  </a:outerShdw>
                </a:effectLst>
              </a:rPr>
            </a:br>
            <a:r>
              <a:rPr lang="ar-SA" b="1" dirty="0" smtClean="0">
                <a:effectLst>
                  <a:outerShdw blurRad="38100" dist="38100" dir="2700000" algn="tl">
                    <a:srgbClr val="000000">
                      <a:alpha val="43137"/>
                    </a:srgbClr>
                  </a:outerShdw>
                </a:effectLst>
              </a:rPr>
              <a:t>يكون هذا باستخدام طرقها  المتعددة</a:t>
            </a:r>
            <a:br>
              <a:rPr lang="ar-SA" b="1" dirty="0" smtClean="0">
                <a:effectLst>
                  <a:outerShdw blurRad="38100" dist="38100" dir="2700000" algn="tl">
                    <a:srgbClr val="000000">
                      <a:alpha val="43137"/>
                    </a:srgbClr>
                  </a:outerShdw>
                </a:effectLst>
              </a:rPr>
            </a:br>
            <a:r>
              <a:rPr lang="ar-SA" sz="4000" b="1" dirty="0" smtClean="0">
                <a:effectLst>
                  <a:outerShdw blurRad="38100" dist="38100" dir="2700000" algn="tl">
                    <a:srgbClr val="000000">
                      <a:alpha val="43137"/>
                    </a:srgbClr>
                  </a:outerShdw>
                </a:effectLst>
                <a:latin typeface="Andalus" pitchFamily="18" charset="-78"/>
                <a:cs typeface="+mn-cs"/>
              </a:rPr>
              <a:t>لبناء وتغيير وتنمية </a:t>
            </a:r>
            <a:r>
              <a:rPr lang="ar-SA" sz="4000" b="1" dirty="0" smtClean="0">
                <a:effectLst>
                  <a:outerShdw blurRad="38100" dist="38100" dir="2700000" algn="tl">
                    <a:srgbClr val="000000">
                      <a:alpha val="43137"/>
                    </a:srgbClr>
                  </a:outerShdw>
                </a:effectLst>
                <a:latin typeface="Andalus" pitchFamily="18" charset="-78"/>
                <a:cs typeface="Andalus" pitchFamily="18" charset="-78"/>
              </a:rPr>
              <a:t>: </a:t>
            </a:r>
            <a:r>
              <a:rPr lang="ar-SA" sz="4900" b="1" dirty="0" smtClean="0">
                <a:effectLst>
                  <a:outerShdw blurRad="38100" dist="38100" dir="2700000" algn="tl">
                    <a:srgbClr val="000000">
                      <a:alpha val="43137"/>
                    </a:srgbClr>
                  </a:outerShdw>
                </a:effectLst>
                <a:latin typeface="Andalus" pitchFamily="18" charset="-78"/>
                <a:cs typeface="Andalus" pitchFamily="18" charset="-78"/>
              </a:rPr>
              <a:t>الانسان</a:t>
            </a:r>
            <a:r>
              <a:rPr lang="ar-SA" sz="4000" b="1" dirty="0" smtClean="0">
                <a:effectLst>
                  <a:outerShdw blurRad="38100" dist="38100" dir="2700000" algn="tl">
                    <a:srgbClr val="000000">
                      <a:alpha val="43137"/>
                    </a:srgbClr>
                  </a:outerShdw>
                </a:effectLst>
                <a:latin typeface="Andalus" pitchFamily="18" charset="-78"/>
                <a:cs typeface="Andalus" pitchFamily="18" charset="-78"/>
              </a:rPr>
              <a:t>» كفرد او كجماعة او عضو في مجتمع..» باي صوره </a:t>
            </a:r>
            <a:r>
              <a:rPr lang="ar-SA" sz="4000" b="1" dirty="0" smtClean="0">
                <a:solidFill>
                  <a:srgbClr val="DFDA00"/>
                </a:solidFill>
                <a:effectLst>
                  <a:outerShdw blurRad="38100" dist="38100" dir="2700000" algn="tl">
                    <a:srgbClr val="000000">
                      <a:alpha val="43137"/>
                    </a:srgbClr>
                  </a:outerShdw>
                </a:effectLst>
                <a:latin typeface="Andalus" pitchFamily="18" charset="-78"/>
                <a:cs typeface="Andalus" pitchFamily="18" charset="-78"/>
              </a:rPr>
              <a:t/>
            </a:r>
            <a:br>
              <a:rPr lang="ar-SA" sz="4000" b="1" dirty="0" smtClean="0">
                <a:solidFill>
                  <a:srgbClr val="DFDA00"/>
                </a:solidFill>
                <a:effectLst>
                  <a:outerShdw blurRad="38100" dist="38100" dir="2700000" algn="tl">
                    <a:srgbClr val="000000">
                      <a:alpha val="43137"/>
                    </a:srgbClr>
                  </a:outerShdw>
                </a:effectLst>
                <a:latin typeface="Andalus" pitchFamily="18" charset="-78"/>
                <a:cs typeface="Andalus" pitchFamily="18" charset="-78"/>
              </a:rPr>
            </a:br>
            <a:endParaRPr lang="ar-SA" sz="3100" dirty="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553144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507288" cy="6466730"/>
          </a:xfrm>
        </p:spPr>
        <p:txBody>
          <a:bodyPr/>
          <a:lstStyle/>
          <a:p>
            <a:r>
              <a:rPr lang="ar-IQ" b="1" dirty="0" smtClean="0">
                <a:effectLst>
                  <a:outerShdw blurRad="38100" dist="38100" dir="2700000" algn="tl">
                    <a:srgbClr val="000000">
                      <a:alpha val="43137"/>
                    </a:srgbClr>
                  </a:outerShdw>
                </a:effectLst>
                <a:latin typeface="Andalus" pitchFamily="18" charset="-78"/>
                <a:cs typeface="Andalus" pitchFamily="18" charset="-78"/>
              </a:rPr>
              <a:t>يلعب الاخصائي الاجتماعي الطبي دورا هاما </a:t>
            </a:r>
            <a:r>
              <a:rPr lang="ar-SA" b="1" dirty="0" smtClean="0">
                <a:effectLst>
                  <a:outerShdw blurRad="38100" dist="38100" dir="2700000" algn="tl">
                    <a:srgbClr val="000000">
                      <a:alpha val="43137"/>
                    </a:srgbClr>
                  </a:outerShdw>
                </a:effectLst>
                <a:latin typeface="Andalus" pitchFamily="18" charset="-78"/>
                <a:cs typeface="Andalus" pitchFamily="18" charset="-78"/>
              </a:rPr>
              <a:t>: </a:t>
            </a:r>
            <a:r>
              <a:rPr lang="ar-IQ" b="1" dirty="0" smtClean="0">
                <a:effectLst>
                  <a:outerShdw blurRad="38100" dist="38100" dir="2700000" algn="tl">
                    <a:srgbClr val="000000">
                      <a:alpha val="43137"/>
                    </a:srgbClr>
                  </a:outerShdw>
                </a:effectLst>
                <a:latin typeface="Andalus" pitchFamily="18" charset="-78"/>
              </a:rPr>
              <a:t>في الحد من المشكلات الصحية </a:t>
            </a:r>
            <a:r>
              <a:rPr lang="ar-SA" b="1" dirty="0">
                <a:effectLst>
                  <a:outerShdw blurRad="38100" dist="38100" dir="2700000" algn="tl">
                    <a:srgbClr val="000000">
                      <a:alpha val="43137"/>
                    </a:srgbClr>
                  </a:outerShdw>
                </a:effectLst>
                <a:latin typeface="Andalus" pitchFamily="18" charset="-78"/>
                <a:cs typeface="Andalus" pitchFamily="18" charset="-78"/>
              </a:rPr>
              <a:t/>
            </a:r>
            <a:br>
              <a:rPr lang="ar-SA" b="1" dirty="0">
                <a:effectLst>
                  <a:outerShdw blurRad="38100" dist="38100" dir="2700000" algn="tl">
                    <a:srgbClr val="000000">
                      <a:alpha val="43137"/>
                    </a:srgbClr>
                  </a:outerShdw>
                </a:effectLst>
                <a:latin typeface="Andalus" pitchFamily="18" charset="-78"/>
                <a:cs typeface="Andalus" pitchFamily="18" charset="-78"/>
              </a:rPr>
            </a:br>
            <a:r>
              <a:rPr lang="ar-SA" b="1" dirty="0" smtClean="0">
                <a:effectLst>
                  <a:outerShdw blurRad="38100" dist="38100" dir="2700000" algn="tl">
                    <a:srgbClr val="000000">
                      <a:alpha val="43137"/>
                    </a:srgbClr>
                  </a:outerShdw>
                </a:effectLst>
                <a:latin typeface="Andalus" pitchFamily="18" charset="-78"/>
                <a:cs typeface="Andalus" pitchFamily="18" charset="-78"/>
              </a:rPr>
              <a:t/>
            </a:r>
            <a:br>
              <a:rPr lang="ar-SA" b="1" dirty="0" smtClean="0">
                <a:effectLst>
                  <a:outerShdw blurRad="38100" dist="38100" dir="2700000" algn="tl">
                    <a:srgbClr val="000000">
                      <a:alpha val="43137"/>
                    </a:srgbClr>
                  </a:outerShdw>
                </a:effectLst>
                <a:latin typeface="Andalus" pitchFamily="18" charset="-78"/>
                <a:cs typeface="Andalus" pitchFamily="18" charset="-78"/>
              </a:rPr>
            </a:br>
            <a:r>
              <a:rPr lang="ar-SA" b="1" dirty="0" smtClean="0">
                <a:effectLst>
                  <a:outerShdw blurRad="38100" dist="38100" dir="2700000" algn="tl">
                    <a:srgbClr val="000000">
                      <a:alpha val="43137"/>
                    </a:srgbClr>
                  </a:outerShdw>
                </a:effectLst>
              </a:rPr>
              <a:t>التي تستهدف/ نقل المجتمع من واقع </a:t>
            </a:r>
            <a:r>
              <a:rPr lang="ar-IQ" b="1" dirty="0" smtClean="0">
                <a:effectLst>
                  <a:outerShdw blurRad="38100" dist="38100" dir="2700000" algn="tl">
                    <a:srgbClr val="000000">
                      <a:alpha val="43137"/>
                    </a:srgbClr>
                  </a:outerShdw>
                </a:effectLst>
              </a:rPr>
              <a:t>صحي من ذات اطار وظيفي يوضح صلاتها ببعضها وتأثيراتها المتبادلة</a:t>
            </a:r>
            <a:r>
              <a:rPr lang="ar-SA" b="1" dirty="0" smtClean="0">
                <a:effectLst>
                  <a:outerShdw blurRad="38100" dist="38100" dir="2700000" algn="tl">
                    <a:srgbClr val="000000">
                      <a:alpha val="43137"/>
                    </a:srgbClr>
                  </a:outerShdw>
                </a:effectLst>
              </a:rPr>
              <a:t/>
            </a:r>
            <a:br>
              <a:rPr lang="ar-SA" b="1" dirty="0" smtClean="0">
                <a:effectLst>
                  <a:outerShdw blurRad="38100" dist="38100" dir="2700000" algn="tl">
                    <a:srgbClr val="000000">
                      <a:alpha val="43137"/>
                    </a:srgbClr>
                  </a:outerShdw>
                </a:effectLst>
              </a:rPr>
            </a:br>
            <a:r>
              <a:rPr lang="ar-SA" b="1" dirty="0" smtClean="0">
                <a:effectLst>
                  <a:outerShdw blurRad="38100" dist="38100" dir="2700000" algn="tl">
                    <a:srgbClr val="000000">
                      <a:alpha val="43137"/>
                    </a:srgbClr>
                  </a:outerShdw>
                </a:effectLst>
              </a:rPr>
              <a:t>الى واقع آخر أفضل منه..</a:t>
            </a:r>
            <a:r>
              <a:rPr lang="ar-SA" b="1" dirty="0" err="1" smtClean="0">
                <a:effectLst>
                  <a:outerShdw blurRad="38100" dist="38100" dir="2700000" algn="tl">
                    <a:srgbClr val="000000">
                      <a:alpha val="43137"/>
                    </a:srgbClr>
                  </a:outerShdw>
                </a:effectLst>
              </a:rPr>
              <a:t>وذالك</a:t>
            </a:r>
            <a:r>
              <a:rPr lang="ar-SA" b="1" dirty="0" smtClean="0">
                <a:effectLst>
                  <a:outerShdw blurRad="38100" dist="38100" dir="2700000" algn="tl">
                    <a:srgbClr val="000000">
                      <a:alpha val="43137"/>
                    </a:srgbClr>
                  </a:outerShdw>
                </a:effectLst>
              </a:rPr>
              <a:t> عن طريق-&gt;</a:t>
            </a:r>
            <a:r>
              <a:rPr lang="ar-SA" b="1" dirty="0" smtClean="0">
                <a:solidFill>
                  <a:schemeClr val="accent3">
                    <a:lumMod val="75000"/>
                  </a:schemeClr>
                </a:solidFill>
                <a:effectLst>
                  <a:outerShdw blurRad="38100" dist="38100" dir="2700000" algn="tl">
                    <a:srgbClr val="000000">
                      <a:alpha val="43137"/>
                    </a:srgbClr>
                  </a:outerShdw>
                </a:effectLst>
                <a:latin typeface="Andalus" pitchFamily="18" charset="-78"/>
                <a:cs typeface="Andalus" pitchFamily="18" charset="-78"/>
              </a:rPr>
              <a:t/>
            </a:r>
            <a:br>
              <a:rPr lang="ar-SA" b="1" dirty="0" smtClean="0">
                <a:solidFill>
                  <a:schemeClr val="accent3">
                    <a:lumMod val="75000"/>
                  </a:schemeClr>
                </a:solidFill>
                <a:effectLst>
                  <a:outerShdw blurRad="38100" dist="38100" dir="2700000" algn="tl">
                    <a:srgbClr val="000000">
                      <a:alpha val="43137"/>
                    </a:srgbClr>
                  </a:outerShdw>
                </a:effectLst>
                <a:latin typeface="Andalus" pitchFamily="18" charset="-78"/>
                <a:cs typeface="Andalus" pitchFamily="18" charset="-78"/>
              </a:rPr>
            </a:br>
            <a:r>
              <a:rPr lang="ar-SA" sz="3200" dirty="0" smtClean="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a:t>
            </a:r>
            <a:r>
              <a:rPr lang="ar-SA" sz="3200" dirty="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صـــفــحة </a:t>
            </a:r>
            <a:r>
              <a:rPr lang="ar-IQ" sz="3200" dirty="0" smtClean="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59</a:t>
            </a:r>
            <a:r>
              <a:rPr lang="ar-SA" sz="3200" dirty="0" smtClean="0">
                <a:solidFill>
                  <a:schemeClr val="accent6">
                    <a:lumMod val="75000"/>
                  </a:schemeClr>
                </a:solidFill>
                <a:effectLst>
                  <a:outerShdw blurRad="38100" dist="38100" dir="2700000" algn="tl">
                    <a:srgbClr val="000000">
                      <a:alpha val="43137"/>
                    </a:srgbClr>
                  </a:outerShdw>
                </a:effectLst>
                <a:latin typeface="Andalus" pitchFamily="18" charset="-78"/>
                <a:cs typeface="Andalus" pitchFamily="18" charset="-78"/>
              </a:rPr>
              <a:t>)</a:t>
            </a:r>
            <a:endParaRPr lang="ar-SA" sz="4000" dirty="0"/>
          </a:p>
        </p:txBody>
      </p:sp>
    </p:spTree>
    <p:extLst>
      <p:ext uri="{BB962C8B-B14F-4D97-AF65-F5344CB8AC3E}">
        <p14:creationId xmlns:p14="http://schemas.microsoft.com/office/powerpoint/2010/main" val="460739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466730"/>
          </a:xfrm>
          <a:solidFill>
            <a:schemeClr val="tx2">
              <a:lumMod val="60000"/>
              <a:lumOff val="40000"/>
            </a:schemeClr>
          </a:solidFill>
        </p:spPr>
        <p:txBody>
          <a:bodyPr>
            <a:normAutofit/>
          </a:bodyPr>
          <a:lstStyle/>
          <a:p>
            <a:r>
              <a:rPr lang="ar-SA" b="1" dirty="0">
                <a:solidFill>
                  <a:srgbClr val="CC0099"/>
                </a:solidFill>
                <a:effectLst>
                  <a:outerShdw blurRad="38100" dist="38100" dir="2700000" algn="tl">
                    <a:srgbClr val="000000">
                      <a:alpha val="43137"/>
                    </a:srgbClr>
                  </a:outerShdw>
                </a:effectLst>
              </a:rPr>
              <a:t>نقل المجتمع من </a:t>
            </a:r>
            <a:r>
              <a:rPr lang="ar-SA" b="1" dirty="0" smtClean="0">
                <a:solidFill>
                  <a:srgbClr val="CC0099"/>
                </a:solidFill>
                <a:effectLst>
                  <a:outerShdw blurRad="38100" dist="38100" dir="2700000" algn="tl">
                    <a:srgbClr val="000000">
                      <a:alpha val="43137"/>
                    </a:srgbClr>
                  </a:outerShdw>
                </a:effectLst>
              </a:rPr>
              <a:t>واقع</a:t>
            </a:r>
            <a:r>
              <a:rPr lang="ar-IQ" b="1" dirty="0" smtClean="0">
                <a:solidFill>
                  <a:srgbClr val="CC0099"/>
                </a:solidFill>
                <a:effectLst>
                  <a:outerShdw blurRad="38100" dist="38100" dir="2700000" algn="tl">
                    <a:srgbClr val="000000">
                      <a:alpha val="43137"/>
                    </a:srgbClr>
                  </a:outerShdw>
                </a:effectLst>
              </a:rPr>
              <a:t> صحي</a:t>
            </a:r>
            <a:r>
              <a:rPr lang="ar-SA" b="1" dirty="0" smtClean="0">
                <a:solidFill>
                  <a:srgbClr val="CC0099"/>
                </a:solidFill>
                <a:effectLst>
                  <a:outerShdw blurRad="38100" dist="38100" dir="2700000" algn="tl">
                    <a:srgbClr val="000000">
                      <a:alpha val="43137"/>
                    </a:srgbClr>
                  </a:outerShdw>
                </a:effectLst>
              </a:rPr>
              <a:t> </a:t>
            </a:r>
            <a:r>
              <a:rPr lang="ar-SA" b="1" dirty="0">
                <a:solidFill>
                  <a:srgbClr val="CC0099"/>
                </a:solidFill>
                <a:effectLst>
                  <a:outerShdw blurRad="38100" dist="38100" dir="2700000" algn="tl">
                    <a:srgbClr val="000000">
                      <a:alpha val="43137"/>
                    </a:srgbClr>
                  </a:outerShdw>
                </a:effectLst>
              </a:rPr>
              <a:t>اجتماعي واقتصادي وسياسي معين </a:t>
            </a:r>
            <a:br>
              <a:rPr lang="ar-SA" b="1" dirty="0">
                <a:solidFill>
                  <a:srgbClr val="CC0099"/>
                </a:solidFill>
                <a:effectLst>
                  <a:outerShdw blurRad="38100" dist="38100" dir="2700000" algn="tl">
                    <a:srgbClr val="000000">
                      <a:alpha val="43137"/>
                    </a:srgbClr>
                  </a:outerShdw>
                </a:effectLst>
              </a:rPr>
            </a:br>
            <a:r>
              <a:rPr lang="ar-SA" b="1" dirty="0">
                <a:solidFill>
                  <a:srgbClr val="CC0099"/>
                </a:solidFill>
                <a:effectLst>
                  <a:outerShdw blurRad="38100" dist="38100" dir="2700000" algn="tl">
                    <a:srgbClr val="000000">
                      <a:alpha val="43137"/>
                    </a:srgbClr>
                  </a:outerShdw>
                </a:effectLst>
              </a:rPr>
              <a:t>الى واقع آخر أفضل منه</a:t>
            </a:r>
            <a:r>
              <a:rPr lang="ar-SA" b="1" dirty="0" smtClean="0">
                <a:effectLst>
                  <a:outerShdw blurRad="38100" dist="38100" dir="2700000" algn="tl">
                    <a:srgbClr val="000000">
                      <a:alpha val="43137"/>
                    </a:srgbClr>
                  </a:outerShdw>
                </a:effectLst>
              </a:rPr>
              <a:t>..</a:t>
            </a:r>
            <a:br>
              <a:rPr lang="ar-SA" b="1" dirty="0" smtClean="0">
                <a:effectLst>
                  <a:outerShdw blurRad="38100" dist="38100" dir="2700000" algn="tl">
                    <a:srgbClr val="000000">
                      <a:alpha val="43137"/>
                    </a:srgbClr>
                  </a:outerShdw>
                </a:effectLst>
              </a:rPr>
            </a:br>
            <a:r>
              <a:rPr lang="ar-SA" b="1" dirty="0" smtClean="0">
                <a:effectLst>
                  <a:outerShdw blurRad="38100" dist="38100" dir="2700000" algn="tl">
                    <a:srgbClr val="000000">
                      <a:alpha val="43137"/>
                    </a:srgbClr>
                  </a:outerShdw>
                </a:effectLst>
              </a:rPr>
              <a:t>وذألك </a:t>
            </a:r>
            <a:r>
              <a:rPr lang="ar-SA" b="1" dirty="0">
                <a:effectLst>
                  <a:outerShdw blurRad="38100" dist="38100" dir="2700000" algn="tl">
                    <a:srgbClr val="000000">
                      <a:alpha val="43137"/>
                    </a:srgbClr>
                  </a:outerShdw>
                </a:effectLst>
              </a:rPr>
              <a:t>عن طريق</a:t>
            </a:r>
            <a:r>
              <a:rPr lang="ar-SA" sz="6600" b="1" dirty="0">
                <a:solidFill>
                  <a:srgbClr val="FF0000"/>
                </a:solidFill>
                <a:effectLst>
                  <a:outerShdw blurRad="38100" dist="38100" dir="2700000" algn="tl">
                    <a:srgbClr val="000000">
                      <a:alpha val="43137"/>
                    </a:srgbClr>
                  </a:outerShdw>
                </a:effectLst>
              </a:rPr>
              <a:t>-</a:t>
            </a:r>
            <a:r>
              <a:rPr lang="ar-SA" sz="6600" b="1" dirty="0" smtClean="0">
                <a:solidFill>
                  <a:srgbClr val="FF0000"/>
                </a:solidFill>
                <a:effectLst>
                  <a:outerShdw blurRad="38100" dist="38100" dir="2700000" algn="tl">
                    <a:srgbClr val="000000">
                      <a:alpha val="43137"/>
                    </a:srgbClr>
                  </a:outerShdw>
                </a:effectLst>
              </a:rPr>
              <a:t>&gt; </a:t>
            </a:r>
            <a:r>
              <a:rPr lang="ar-IQ" sz="4800" b="1" dirty="0" smtClean="0">
                <a:solidFill>
                  <a:srgbClr val="00EA6A"/>
                </a:solidFill>
                <a:effectLst>
                  <a:outerShdw blurRad="38100" dist="38100" dir="2700000" algn="tl">
                    <a:srgbClr val="000000">
                      <a:alpha val="43137"/>
                    </a:srgbClr>
                  </a:outerShdw>
                </a:effectLst>
              </a:rPr>
              <a:t>معرفة اهم الظروف البيئة غير الصحية </a:t>
            </a:r>
            <a:r>
              <a:rPr lang="ar-SA" sz="4800" b="1" dirty="0" smtClean="0">
                <a:solidFill>
                  <a:srgbClr val="00B050"/>
                </a:solidFill>
                <a:effectLst>
                  <a:outerShdw blurRad="38100" dist="38100" dir="2700000" algn="tl">
                    <a:srgbClr val="000000">
                      <a:alpha val="43137"/>
                    </a:srgbClr>
                  </a:outerShdw>
                </a:effectLst>
              </a:rPr>
              <a:t/>
            </a:r>
            <a:br>
              <a:rPr lang="ar-SA" sz="4800" b="1" dirty="0" smtClean="0">
                <a:solidFill>
                  <a:srgbClr val="00B050"/>
                </a:solidFill>
                <a:effectLst>
                  <a:outerShdw blurRad="38100" dist="38100" dir="2700000" algn="tl">
                    <a:srgbClr val="000000">
                      <a:alpha val="43137"/>
                    </a:srgbClr>
                  </a:outerShdw>
                </a:effectLst>
              </a:rPr>
            </a:br>
            <a:r>
              <a:rPr lang="ar-SA" sz="4800" b="1" dirty="0" smtClean="0">
                <a:solidFill>
                  <a:srgbClr val="FF0000"/>
                </a:solidFill>
                <a:effectLst>
                  <a:outerShdw blurRad="38100" dist="38100" dir="2700000" algn="tl">
                    <a:srgbClr val="000000">
                      <a:alpha val="43137"/>
                    </a:srgbClr>
                  </a:outerShdw>
                </a:effectLst>
                <a:sym typeface="Wingdings 2" panose="05020102010507070707" pitchFamily="18" charset="2"/>
              </a:rPr>
              <a:t></a:t>
            </a:r>
            <a:r>
              <a:rPr lang="ar-IQ" sz="4800" b="1" dirty="0" smtClean="0">
                <a:solidFill>
                  <a:srgbClr val="FFFF00"/>
                </a:solidFill>
                <a:effectLst>
                  <a:outerShdw blurRad="38100" dist="38100" dir="2700000" algn="tl">
                    <a:srgbClr val="000000">
                      <a:alpha val="43137"/>
                    </a:srgbClr>
                  </a:outerShdw>
                </a:effectLst>
                <a:sym typeface="Wingdings 2" panose="05020102010507070707" pitchFamily="18" charset="2"/>
              </a:rPr>
              <a:t>عدم توفير المياه الصالحة للشرب</a:t>
            </a:r>
            <a:r>
              <a:rPr lang="ar-SA" sz="4800" b="1" dirty="0" smtClean="0">
                <a:solidFill>
                  <a:srgbClr val="FFFF00"/>
                </a:solidFill>
                <a:effectLst>
                  <a:outerShdw blurRad="38100" dist="38100" dir="2700000" algn="tl">
                    <a:srgbClr val="000000">
                      <a:alpha val="43137"/>
                    </a:srgbClr>
                  </a:outerShdw>
                </a:effectLst>
                <a:sym typeface="Wingdings 2" panose="05020102010507070707" pitchFamily="18" charset="2"/>
              </a:rPr>
              <a:t/>
            </a:r>
            <a:br>
              <a:rPr lang="ar-SA" sz="4800" b="1" dirty="0" smtClean="0">
                <a:solidFill>
                  <a:srgbClr val="FFFF00"/>
                </a:solidFill>
                <a:effectLst>
                  <a:outerShdw blurRad="38100" dist="38100" dir="2700000" algn="tl">
                    <a:srgbClr val="000000">
                      <a:alpha val="43137"/>
                    </a:srgbClr>
                  </a:outerShdw>
                </a:effectLst>
                <a:sym typeface="Wingdings 2" panose="05020102010507070707" pitchFamily="18" charset="2"/>
              </a:rPr>
            </a:br>
            <a:r>
              <a:rPr lang="ar-SA" sz="4800" b="1" dirty="0" smtClean="0">
                <a:solidFill>
                  <a:srgbClr val="FF0000"/>
                </a:solidFill>
                <a:effectLst>
                  <a:outerShdw blurRad="38100" dist="38100" dir="2700000" algn="tl">
                    <a:srgbClr val="000000">
                      <a:alpha val="43137"/>
                    </a:srgbClr>
                  </a:outerShdw>
                </a:effectLst>
                <a:sym typeface="Wingdings 2" panose="05020102010507070707" pitchFamily="18" charset="2"/>
              </a:rPr>
              <a:t></a:t>
            </a:r>
            <a:r>
              <a:rPr lang="ar-IQ" sz="4800" b="1" dirty="0" smtClean="0">
                <a:solidFill>
                  <a:srgbClr val="FFFF00"/>
                </a:solidFill>
                <a:effectLst>
                  <a:outerShdw blurRad="38100" dist="38100" dir="2700000" algn="tl">
                    <a:srgbClr val="000000">
                      <a:alpha val="43137"/>
                    </a:srgbClr>
                  </a:outerShdw>
                </a:effectLst>
                <a:sym typeface="Wingdings 2" panose="05020102010507070707" pitchFamily="18" charset="2"/>
              </a:rPr>
              <a:t>انتشار المياه الاسنة</a:t>
            </a:r>
            <a:br>
              <a:rPr lang="ar-IQ" sz="4800" b="1" dirty="0" smtClean="0">
                <a:solidFill>
                  <a:srgbClr val="FFFF00"/>
                </a:solidFill>
                <a:effectLst>
                  <a:outerShdw blurRad="38100" dist="38100" dir="2700000" algn="tl">
                    <a:srgbClr val="000000">
                      <a:alpha val="43137"/>
                    </a:srgbClr>
                  </a:outerShdw>
                </a:effectLst>
                <a:sym typeface="Wingdings 2" panose="05020102010507070707" pitchFamily="18" charset="2"/>
              </a:rPr>
            </a:br>
            <a:r>
              <a:rPr lang="ar-IQ" sz="4800" b="1" dirty="0" smtClean="0">
                <a:solidFill>
                  <a:srgbClr val="FFFF00"/>
                </a:solidFill>
                <a:effectLst>
                  <a:outerShdw blurRad="38100" dist="38100" dir="2700000" algn="tl">
                    <a:srgbClr val="000000">
                      <a:alpha val="43137"/>
                    </a:srgbClr>
                  </a:outerShdw>
                </a:effectLst>
                <a:sym typeface="Wingdings 2" panose="05020102010507070707" pitchFamily="18" charset="2"/>
              </a:rPr>
              <a:t>3ـ استعمال </a:t>
            </a:r>
            <a:r>
              <a:rPr lang="ar-IQ" sz="4800" b="1" dirty="0" err="1" smtClean="0">
                <a:solidFill>
                  <a:srgbClr val="FFFF00"/>
                </a:solidFill>
                <a:effectLst>
                  <a:outerShdw blurRad="38100" dist="38100" dir="2700000" algn="tl">
                    <a:srgbClr val="000000">
                      <a:alpha val="43137"/>
                    </a:srgbClr>
                  </a:outerShdw>
                </a:effectLst>
                <a:sym typeface="Wingdings 2" panose="05020102010507070707" pitchFamily="18" charset="2"/>
              </a:rPr>
              <a:t>الأطعمةغير</a:t>
            </a:r>
            <a:r>
              <a:rPr lang="ar-IQ" sz="4800" b="1" dirty="0" smtClean="0">
                <a:solidFill>
                  <a:srgbClr val="FFFF00"/>
                </a:solidFill>
                <a:effectLst>
                  <a:outerShdw blurRad="38100" dist="38100" dir="2700000" algn="tl">
                    <a:srgbClr val="000000">
                      <a:alpha val="43137"/>
                    </a:srgbClr>
                  </a:outerShdw>
                </a:effectLst>
                <a:sym typeface="Wingdings 2" panose="05020102010507070707" pitchFamily="18" charset="2"/>
              </a:rPr>
              <a:t> الصحية</a:t>
            </a:r>
            <a:endParaRPr lang="ar-SA" sz="6600" dirty="0">
              <a:solidFill>
                <a:srgbClr val="FFFF00"/>
              </a:solidFill>
            </a:endParaRPr>
          </a:p>
        </p:txBody>
      </p:sp>
    </p:spTree>
    <p:extLst>
      <p:ext uri="{BB962C8B-B14F-4D97-AF65-F5344CB8AC3E}">
        <p14:creationId xmlns:p14="http://schemas.microsoft.com/office/powerpoint/2010/main" val="4208036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fontScale="90000"/>
          </a:bodyPr>
          <a:lstStyle/>
          <a:p>
            <a:pPr algn="r"/>
            <a:r>
              <a:rPr lang="ar-SA" dirty="0" smtClean="0"/>
              <a:t/>
            </a:r>
            <a:br>
              <a:rPr lang="ar-SA" dirty="0" smtClean="0"/>
            </a:br>
            <a:r>
              <a:rPr lang="ar-SA" sz="4000" dirty="0" smtClean="0"/>
              <a:t>                  </a:t>
            </a:r>
            <a:r>
              <a:rPr lang="ar-SA" sz="3600" b="1" dirty="0" smtClean="0">
                <a:solidFill>
                  <a:srgbClr val="00B050"/>
                </a:solidFill>
              </a:rPr>
              <a:t>أهداف : (</a:t>
            </a:r>
            <a:r>
              <a:rPr lang="ar-SA" sz="4900" b="1" dirty="0" smtClean="0">
                <a:solidFill>
                  <a:schemeClr val="tx1">
                    <a:lumMod val="95000"/>
                    <a:lumOff val="5000"/>
                  </a:schemeClr>
                </a:solidFill>
                <a:effectLst>
                  <a:outerShdw blurRad="38100" dist="38100" dir="2700000" algn="tl">
                    <a:srgbClr val="000000">
                      <a:alpha val="43137"/>
                    </a:srgbClr>
                  </a:outerShdw>
                </a:effectLst>
              </a:rPr>
              <a:t>خطط التنمية</a:t>
            </a:r>
            <a:r>
              <a:rPr lang="ar-IQ" sz="4900" b="1" dirty="0" smtClean="0">
                <a:solidFill>
                  <a:schemeClr val="tx1">
                    <a:lumMod val="95000"/>
                    <a:lumOff val="5000"/>
                  </a:schemeClr>
                </a:solidFill>
                <a:effectLst>
                  <a:outerShdw blurRad="38100" dist="38100" dir="2700000" algn="tl">
                    <a:srgbClr val="000000">
                      <a:alpha val="43137"/>
                    </a:srgbClr>
                  </a:outerShdw>
                </a:effectLst>
              </a:rPr>
              <a:t> التوعية التثقيفية والاجتماعية الصحية للفرد والجماعة والمجتمع</a:t>
            </a:r>
            <a:r>
              <a:rPr lang="ar-SA" sz="3600" b="1" dirty="0" smtClean="0">
                <a:solidFill>
                  <a:srgbClr val="00B050"/>
                </a:solidFill>
              </a:rPr>
              <a:t>)</a:t>
            </a:r>
            <a:r>
              <a:rPr lang="ar-SA" sz="4000" dirty="0" smtClean="0"/>
              <a:t> </a:t>
            </a:r>
            <a:br>
              <a:rPr lang="ar-SA" sz="4000" dirty="0" smtClean="0"/>
            </a:br>
            <a:r>
              <a:rPr lang="ar-SA" dirty="0"/>
              <a:t>     </a:t>
            </a:r>
            <a:r>
              <a:rPr lang="ar-SA" dirty="0" smtClean="0"/>
              <a:t>                  </a:t>
            </a:r>
            <a:r>
              <a:rPr lang="ar-SA" sz="3600" dirty="0" smtClean="0">
                <a:solidFill>
                  <a:srgbClr val="008000"/>
                </a:solidFill>
                <a:sym typeface="Wingdings 2" panose="05020102010507070707" pitchFamily="18" charset="2"/>
              </a:rPr>
              <a:t></a:t>
            </a:r>
            <a:r>
              <a:rPr lang="ar-SA" sz="3600" dirty="0" smtClean="0">
                <a:solidFill>
                  <a:srgbClr val="92D050"/>
                </a:solidFill>
                <a:sym typeface="Wingdings 2" panose="05020102010507070707" pitchFamily="18" charset="2"/>
              </a:rPr>
              <a:t></a:t>
            </a:r>
            <a:r>
              <a:rPr lang="ar-SA" sz="3600" dirty="0" smtClean="0">
                <a:sym typeface="Wingdings 2" panose="05020102010507070707" pitchFamily="18" charset="2"/>
              </a:rPr>
              <a:t></a:t>
            </a:r>
            <a:r>
              <a:rPr lang="ar-SA" sz="3600" dirty="0" smtClean="0">
                <a:solidFill>
                  <a:srgbClr val="CC0066"/>
                </a:solidFill>
                <a:sym typeface="Wingdings 2" panose="05020102010507070707" pitchFamily="18" charset="2"/>
              </a:rPr>
              <a:t></a:t>
            </a:r>
            <a:r>
              <a:rPr lang="ar-SA" sz="3600" dirty="0" smtClean="0">
                <a:solidFill>
                  <a:srgbClr val="9966FF"/>
                </a:solidFill>
                <a:sym typeface="Wingdings 2" panose="05020102010507070707" pitchFamily="18" charset="2"/>
              </a:rPr>
              <a:t></a:t>
            </a:r>
            <a:r>
              <a:rPr lang="ar-SA" sz="3600" dirty="0" smtClean="0">
                <a:solidFill>
                  <a:srgbClr val="0066FF"/>
                </a:solidFill>
                <a:sym typeface="Wingdings 2" panose="05020102010507070707" pitchFamily="18" charset="2"/>
              </a:rPr>
              <a:t></a:t>
            </a:r>
            <a:r>
              <a:rPr lang="ar-SA" sz="3600" dirty="0" smtClean="0"/>
              <a:t/>
            </a:r>
            <a:br>
              <a:rPr lang="ar-SA" sz="3600" dirty="0" smtClean="0"/>
            </a:br>
            <a:r>
              <a:rPr lang="ar-SA" sz="4000" b="1" dirty="0" smtClean="0"/>
              <a:t>1/</a:t>
            </a:r>
            <a:r>
              <a:rPr lang="ar-IQ" sz="3600" b="1" u="sng" dirty="0" smtClean="0">
                <a:effectLst>
                  <a:outerShdw blurRad="38100" dist="38100" dir="2700000" algn="tl">
                    <a:srgbClr val="000000">
                      <a:alpha val="43137"/>
                    </a:srgbClr>
                  </a:outerShdw>
                </a:effectLst>
              </a:rPr>
              <a:t>توعية الفرد من المرض</a:t>
            </a:r>
            <a:r>
              <a:rPr lang="ar-SA" sz="3600" b="1" u="sng" dirty="0" smtClean="0">
                <a:effectLst>
                  <a:outerShdw blurRad="38100" dist="38100" dir="2700000" algn="tl">
                    <a:srgbClr val="000000">
                      <a:alpha val="43137"/>
                    </a:srgbClr>
                  </a:outerShdw>
                </a:effectLst>
              </a:rPr>
              <a:t> </a:t>
            </a:r>
            <a:r>
              <a:rPr lang="ar-SA" sz="3600" b="1" dirty="0" smtClean="0">
                <a:effectLst>
                  <a:outerShdw blurRad="38100" dist="38100" dir="2700000" algn="tl">
                    <a:srgbClr val="000000">
                      <a:alpha val="43137"/>
                    </a:srgbClr>
                  </a:outerShdw>
                </a:effectLst>
              </a:rPr>
              <a:t>(هدف وقائي) </a:t>
            </a:r>
            <a:br>
              <a:rPr lang="ar-SA" sz="3600" b="1" dirty="0" smtClean="0">
                <a:effectLst>
                  <a:outerShdw blurRad="38100" dist="38100" dir="2700000" algn="tl">
                    <a:srgbClr val="000000">
                      <a:alpha val="43137"/>
                    </a:srgbClr>
                  </a:outerShdw>
                </a:effectLst>
              </a:rPr>
            </a:br>
            <a:r>
              <a:rPr lang="ar-SA" sz="3600" b="1" dirty="0" smtClean="0"/>
              <a:t>2/</a:t>
            </a:r>
            <a:r>
              <a:rPr lang="ar-SA" sz="3600" b="1" u="sng" dirty="0" smtClean="0">
                <a:effectLst>
                  <a:outerShdw blurRad="38100" dist="38100" dir="2700000" algn="tl">
                    <a:srgbClr val="000000">
                      <a:alpha val="43137"/>
                    </a:srgbClr>
                  </a:outerShdw>
                </a:effectLst>
              </a:rPr>
              <a:t>مواجهة وحل مشكلات المجتمع </a:t>
            </a:r>
            <a:r>
              <a:rPr lang="ar-SA" sz="3600" b="1" dirty="0" smtClean="0">
                <a:effectLst>
                  <a:outerShdw blurRad="38100" dist="38100" dir="2700000" algn="tl">
                    <a:srgbClr val="000000">
                      <a:alpha val="43137"/>
                    </a:srgbClr>
                  </a:outerShdw>
                </a:effectLst>
              </a:rPr>
              <a:t>(</a:t>
            </a:r>
            <a:r>
              <a:rPr lang="ar-SA" sz="3600" b="1" dirty="0">
                <a:effectLst>
                  <a:outerShdw blurRad="38100" dist="38100" dir="2700000" algn="tl">
                    <a:srgbClr val="000000">
                      <a:alpha val="43137"/>
                    </a:srgbClr>
                  </a:outerShdw>
                </a:effectLst>
              </a:rPr>
              <a:t>هدف </a:t>
            </a:r>
            <a:r>
              <a:rPr lang="ar-SA" sz="3600" b="1" dirty="0" smtClean="0">
                <a:effectLst>
                  <a:outerShdw blurRad="38100" dist="38100" dir="2700000" algn="tl">
                    <a:srgbClr val="000000">
                      <a:alpha val="43137"/>
                    </a:srgbClr>
                  </a:outerShdw>
                </a:effectLst>
              </a:rPr>
              <a:t>علاجي)</a:t>
            </a:r>
            <a:br>
              <a:rPr lang="ar-SA" sz="3600" b="1" dirty="0" smtClean="0">
                <a:effectLst>
                  <a:outerShdw blurRad="38100" dist="38100" dir="2700000" algn="tl">
                    <a:srgbClr val="000000">
                      <a:alpha val="43137"/>
                    </a:srgbClr>
                  </a:outerShdw>
                </a:effectLst>
              </a:rPr>
            </a:br>
            <a:r>
              <a:rPr lang="ar-SA" sz="3600" b="1" dirty="0" smtClean="0"/>
              <a:t>3/</a:t>
            </a:r>
            <a:r>
              <a:rPr lang="ar-SA" sz="3600" b="1" u="sng" dirty="0" smtClean="0">
                <a:effectLst>
                  <a:outerShdw blurRad="38100" dist="38100" dir="2700000" algn="tl">
                    <a:srgbClr val="000000">
                      <a:alpha val="43137"/>
                    </a:srgbClr>
                  </a:outerShdw>
                </a:effectLst>
              </a:rPr>
              <a:t>تحسين أداء النظم والمؤسسات القائمة في المجتمع</a:t>
            </a:r>
            <a:r>
              <a:rPr lang="ar-SA" sz="3600" b="1" dirty="0" smtClean="0">
                <a:effectLst>
                  <a:outerShdw blurRad="38100" dist="38100" dir="2700000" algn="tl">
                    <a:srgbClr val="000000">
                      <a:alpha val="43137"/>
                    </a:srgbClr>
                  </a:outerShdw>
                </a:effectLst>
              </a:rPr>
              <a:t>(هدف تنظيمي)</a:t>
            </a:r>
            <a:br>
              <a:rPr lang="ar-SA" sz="3600" b="1" dirty="0" smtClean="0">
                <a:effectLst>
                  <a:outerShdw blurRad="38100" dist="38100" dir="2700000" algn="tl">
                    <a:srgbClr val="000000">
                      <a:alpha val="43137"/>
                    </a:srgbClr>
                  </a:outerShdw>
                </a:effectLst>
              </a:rPr>
            </a:br>
            <a:r>
              <a:rPr lang="ar-SA" sz="3600" b="1" dirty="0" smtClean="0"/>
              <a:t>4/</a:t>
            </a:r>
            <a:r>
              <a:rPr lang="ar-SA" sz="3600" b="1" u="sng" dirty="0" smtClean="0">
                <a:effectLst>
                  <a:outerShdw blurRad="38100" dist="38100" dir="2700000" algn="tl">
                    <a:srgbClr val="000000">
                      <a:alpha val="43137"/>
                    </a:srgbClr>
                  </a:outerShdw>
                </a:effectLst>
              </a:rPr>
              <a:t>تحسين الأحوال المعيشية للناس من الناحية الاجتماعية والاقتصادية </a:t>
            </a:r>
            <a:r>
              <a:rPr lang="ar-SA" sz="3600" b="1" dirty="0" smtClean="0">
                <a:effectLst>
                  <a:outerShdw blurRad="38100" dist="38100" dir="2700000" algn="tl">
                    <a:srgbClr val="000000">
                      <a:alpha val="43137"/>
                    </a:srgbClr>
                  </a:outerShdw>
                </a:effectLst>
              </a:rPr>
              <a:t>(هدف تنموي)</a:t>
            </a:r>
            <a:r>
              <a:rPr lang="ar-SA" sz="4000" b="1" dirty="0" smtClean="0">
                <a:effectLst>
                  <a:outerShdw blurRad="38100" dist="38100" dir="2700000" algn="tl">
                    <a:srgbClr val="000000">
                      <a:alpha val="43137"/>
                    </a:srgbClr>
                  </a:outerShdw>
                </a:effectLst>
              </a:rPr>
              <a:t/>
            </a:r>
            <a:br>
              <a:rPr lang="ar-SA" sz="4000" b="1" dirty="0" smtClean="0">
                <a:effectLst>
                  <a:outerShdw blurRad="38100" dist="38100" dir="2700000" algn="tl">
                    <a:srgbClr val="000000">
                      <a:alpha val="43137"/>
                    </a:srgbClr>
                  </a:outerShdw>
                </a:effectLst>
              </a:rPr>
            </a:br>
            <a:r>
              <a:rPr lang="ar-SA" sz="40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ar-SA" sz="40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ar-SA" sz="27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لهذا يمكن اعتبار </a:t>
            </a:r>
            <a:r>
              <a:rPr lang="ar-SA" sz="2700" b="1" u="sng"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التخطيط الاجتماعية </a:t>
            </a:r>
            <a:r>
              <a:rPr lang="ar-SA" sz="27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بمثابة الاطار العامة والقاعدة العلمية المشتركة التي تمارس من خلال طرق الأساسية للخطة الاجتماعية» فرد –جماعة-تنظيم مجتمع»</a:t>
            </a:r>
            <a:r>
              <a:rPr lang="ar-SA" sz="4000" b="1" dirty="0" smtClean="0">
                <a:solidFill>
                  <a:srgbClr val="FF0000"/>
                </a:solidFill>
                <a:effectLst>
                  <a:outerShdw blurRad="38100" dist="38100" dir="2700000" algn="tl">
                    <a:srgbClr val="000000">
                      <a:alpha val="43137"/>
                    </a:srgbClr>
                  </a:outerShdw>
                </a:effectLst>
              </a:rPr>
              <a:t/>
            </a:r>
            <a:br>
              <a:rPr lang="ar-SA" sz="4000" b="1" dirty="0" smtClean="0">
                <a:solidFill>
                  <a:srgbClr val="FF0000"/>
                </a:solidFill>
                <a:effectLst>
                  <a:outerShdw blurRad="38100" dist="38100" dir="2700000" algn="tl">
                    <a:srgbClr val="000000">
                      <a:alpha val="43137"/>
                    </a:srgbClr>
                  </a:outerShdw>
                </a:effectLst>
              </a:rPr>
            </a:br>
            <a:r>
              <a:rPr lang="ar-SA" sz="3600" b="1" u="sng" dirty="0" smtClean="0">
                <a:solidFill>
                  <a:srgbClr val="FF0000"/>
                </a:solidFill>
                <a:effectLst>
                  <a:outerShdw blurRad="38100" dist="38100" dir="2700000" algn="tl">
                    <a:srgbClr val="000000">
                      <a:alpha val="43137"/>
                    </a:srgbClr>
                  </a:outerShdw>
                </a:effectLst>
              </a:rPr>
              <a:t>                                                ..................   </a:t>
            </a:r>
            <a:r>
              <a:rPr lang="ar-SA" sz="22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صفحة(</a:t>
            </a:r>
            <a:r>
              <a:rPr lang="ar-IQ" sz="22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65</a:t>
            </a:r>
            <a:r>
              <a:rPr lang="ar-SA" sz="22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r>
              <a:rPr lang="ar-SA" sz="24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r>
            <a:br>
              <a:rPr lang="ar-SA" sz="2400" b="1"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ar-SA" sz="3600" dirty="0" smtClean="0"/>
              <a:t/>
            </a:r>
            <a:br>
              <a:rPr lang="ar-SA" sz="3600" dirty="0" smtClean="0"/>
            </a:br>
            <a:endParaRPr lang="ar-SA" dirty="0"/>
          </a:p>
        </p:txBody>
      </p:sp>
    </p:spTree>
    <p:extLst>
      <p:ext uri="{BB962C8B-B14F-4D97-AF65-F5344CB8AC3E}">
        <p14:creationId xmlns:p14="http://schemas.microsoft.com/office/powerpoint/2010/main" val="3744056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a:bodyPr>
          <a:lstStyle/>
          <a:p>
            <a:pPr algn="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a:t>
            </a: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دور الاخصائي الاجتماعي في التوعية </a:t>
            </a:r>
            <a:r>
              <a:rPr lang="ar-IQ"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والتثقبف</a:t>
            </a: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الصحي والاجتماعي </a:t>
            </a:r>
            <a:r>
              <a:rPr lang="ar-SA" sz="32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
            </a:r>
            <a:br>
              <a:rPr lang="ar-SA" sz="32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b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a:t>
            </a:r>
            <a:r>
              <a:rPr lang="ar-SA"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التي تساعد على... </a:t>
            </a: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cs typeface="+mn-cs"/>
              </a:rPr>
              <a:t>[</a:t>
            </a:r>
            <a:r>
              <a:rPr lang="ar-SA" sz="32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t/>
            </a:r>
            <a:br>
              <a:rPr lang="ar-SA" sz="3200"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cs typeface="+mn-cs"/>
              </a:rPr>
            </a:br>
            <a:r>
              <a:rPr lang="ar-SA" sz="3200" b="1" cap="all" dirty="0" smtClean="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cs typeface="+mn-cs"/>
              </a:rPr>
              <a:t>1</a:t>
            </a:r>
            <a:r>
              <a:rPr lang="ar-IQ" sz="3200" b="1" cap="all" dirty="0" smtClean="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cs typeface="+mn-cs"/>
              </a:rPr>
              <a:t>.</a:t>
            </a:r>
            <a:r>
              <a:rPr lang="ar-IQ"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cs typeface="+mn-cs"/>
              </a:rPr>
              <a:t>توعي الفرد بهدف وقايته من المرض</a:t>
            </a:r>
            <a:r>
              <a:rPr lang="ar-SA"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cs typeface="+mn-cs"/>
              </a:rPr>
              <a:t>.</a:t>
            </a:r>
            <a:br>
              <a:rPr lang="ar-SA"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cs typeface="+mn-cs"/>
              </a:rPr>
            </a:br>
            <a:r>
              <a:rPr lang="ar-SA" sz="3200" b="1" cap="all" dirty="0" smtClean="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cs typeface="+mn-cs"/>
              </a:rPr>
              <a:t>2</a:t>
            </a:r>
            <a:r>
              <a:rPr lang="ar-IQ" sz="3200" b="1" cap="all" dirty="0" smtClean="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cs typeface="+mn-cs"/>
              </a:rPr>
              <a:t>.</a:t>
            </a:r>
            <a:r>
              <a:rPr lang="ar-IQ"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تقوية معنويته عند اصابته بما يساعد على سرعة شفائه</a:t>
            </a:r>
            <a:r>
              <a:rPr lang="ar-SA"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 . </a:t>
            </a:r>
            <a:r>
              <a:rPr lang="ar-SA" sz="3200"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
            </a:r>
            <a:br>
              <a:rPr lang="ar-SA" sz="3200"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br>
            <a:r>
              <a:rPr lang="ar-IQ" sz="3200" b="1" cap="all" dirty="0" smtClean="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rPr>
              <a:t>3.</a:t>
            </a:r>
            <a:r>
              <a:rPr lang="ar-IQ"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تاهيله لكي يعود الى أداء ادواره في المجتمع بعد شفائه</a:t>
            </a:r>
            <a:r>
              <a:rPr lang="ar-SA"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a:t>
            </a:r>
            <a:br>
              <a:rPr lang="ar-SA"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SA"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a:t>
            </a: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على هذا الأساس يمكن القول ان توعية الفرد صحيا او </a:t>
            </a:r>
            <a:r>
              <a:rPr lang="ar-IQ"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مايسمى</a:t>
            </a: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بالتثقيف الصحي يعني مجموعة من التجارب </a:t>
            </a:r>
            <a:r>
              <a:rPr lang="ar-IQ"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والمعلمومات</a:t>
            </a: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التي تؤثر في امزجة ونفسيات الافراد والمجتمع وعاداتهم التي تساعدهم على تجنب الإصابة </a:t>
            </a:r>
            <a:r>
              <a:rPr lang="ar-IQ"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بالامراض</a:t>
            </a: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 ان تعرضوا لها  ورفع مستواهم الصحي والاجتماعي </a:t>
            </a:r>
            <a:endParaRPr lang="ar-SA" sz="1800" dirty="0"/>
          </a:p>
        </p:txBody>
      </p:sp>
    </p:spTree>
    <p:extLst>
      <p:ext uri="{BB962C8B-B14F-4D97-AF65-F5344CB8AC3E}">
        <p14:creationId xmlns:p14="http://schemas.microsoft.com/office/powerpoint/2010/main" val="2527521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60648"/>
            <a:ext cx="8856984" cy="6408712"/>
          </a:xfrm>
        </p:spPr>
        <p:txBody>
          <a:bodyPr/>
          <a:lstStyle/>
          <a:p>
            <a:r>
              <a:rPr lang="ar-IQ" b="1" dirty="0" smtClean="0">
                <a:ln w="9525">
                  <a:solidFill>
                    <a:schemeClr val="bg1"/>
                  </a:solidFill>
                  <a:prstDash val="solid"/>
                </a:ln>
                <a:effectLst>
                  <a:outerShdw blurRad="12700" dist="38100" dir="2700000" algn="tl" rotWithShape="0">
                    <a:schemeClr val="bg1">
                      <a:lumMod val="50000"/>
                    </a:schemeClr>
                  </a:outerShdw>
                </a:effectLst>
              </a:rPr>
              <a:t>سوء التغذية والاصوات المزعجة </a:t>
            </a:r>
            <a:r>
              <a:rPr lang="ar-SA" dirty="0" smtClean="0"/>
              <a:t/>
            </a:r>
            <a:br>
              <a:rPr lang="ar-SA" dirty="0" smtClean="0"/>
            </a:br>
            <a: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1=</a:t>
            </a: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 </a:t>
            </a:r>
            <a:r>
              <a:rPr lang="ar-IQ"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دور الوقائي</a:t>
            </a:r>
            <a:r>
              <a:rPr lang="ar-SA"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a:t>
            </a:r>
            <a:br>
              <a:rPr lang="ar-SA"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2=</a:t>
            </a: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 </a:t>
            </a:r>
            <a:r>
              <a:rPr lang="ar-IQ"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دور علاجي</a:t>
            </a:r>
            <a:r>
              <a:rPr lang="ar-SA"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 . </a:t>
            </a:r>
            <a:br>
              <a:rPr lang="ar-SA"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SA" b="1" cap="all"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latin typeface="Andalus" pitchFamily="18" charset="-78"/>
              </a:rPr>
              <a:t>3=</a:t>
            </a:r>
            <a:r>
              <a:rPr lang="ar-IQ"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 </a:t>
            </a:r>
            <a:r>
              <a:rPr lang="ar-IQ"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دور انشائي</a:t>
            </a:r>
            <a:r>
              <a:rPr lang="ar-SA"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 </a:t>
            </a:r>
            <a:br>
              <a:rPr lang="ar-SA"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SA"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
            </a:r>
            <a:br>
              <a:rPr lang="ar-SA"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br>
            <a:r>
              <a:rPr lang="ar-SA"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                                      </a:t>
            </a:r>
            <a:r>
              <a:rPr lang="ar-SA"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صفحة(</a:t>
            </a:r>
            <a:r>
              <a:rPr lang="ar-IQ" sz="32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ndalus" pitchFamily="18" charset="-78"/>
              </a:rPr>
              <a:t>70</a:t>
            </a:r>
            <a:r>
              <a:rPr lang="ar-SA" sz="32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Andalus" pitchFamily="18" charset="-78"/>
              </a:rPr>
              <a:t>)</a:t>
            </a:r>
            <a:endParaRPr lang="ar-SA" dirty="0"/>
          </a:p>
        </p:txBody>
      </p:sp>
    </p:spTree>
    <p:extLst>
      <p:ext uri="{BB962C8B-B14F-4D97-AF65-F5344CB8AC3E}">
        <p14:creationId xmlns:p14="http://schemas.microsoft.com/office/powerpoint/2010/main" val="1130837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1336</TotalTime>
  <Words>193</Words>
  <Application>Microsoft Office PowerPoint</Application>
  <PresentationFormat>عرض على الشاشة (4:3)</PresentationFormat>
  <Paragraphs>26</Paragraphs>
  <Slides>18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18</vt:i4>
      </vt:variant>
    </vt:vector>
  </HeadingPairs>
  <TitlesOfParts>
    <vt:vector size="25" baseType="lpstr">
      <vt:lpstr>Andalus</vt:lpstr>
      <vt:lpstr>Arial</vt:lpstr>
      <vt:lpstr>Calibri</vt:lpstr>
      <vt:lpstr>Tahoma</vt:lpstr>
      <vt:lpstr>Times New Roman</vt:lpstr>
      <vt:lpstr>Wingdings 2</vt:lpstr>
      <vt:lpstr>سمة Office</vt:lpstr>
      <vt:lpstr>عرض تقديمي في PowerPoint</vt:lpstr>
      <vt:lpstr>بسم الله الرحمن الرحيم    </vt:lpstr>
      <vt:lpstr>دور الاخصائي الاجتماعي في الحد من المشكلات الصحية الدكتور : زيد عبد الكريم جامد صفحه 59ـ 81 الفصل الثاني فقط </vt:lpstr>
      <vt:lpstr>هدف مهنة الخدمة الاجتماعية الطبية رعاية ورفاهية الانسان داخل المجتمع  يكون هذا باستخدام طرقها  المتعددة لبناء وتغيير وتنمية : الانسان» كفرد او كجماعة او عضو في مجتمع..» باي صوره  </vt:lpstr>
      <vt:lpstr>يلعب الاخصائي الاجتماعي الطبي دورا هاما : في الحد من المشكلات الصحية   التي تستهدف/ نقل المجتمع من واقع صحي من ذات اطار وظيفي يوضح صلاتها ببعضها وتأثيراتها المتبادلة الى واقع آخر أفضل منه..وذالك عن طريق-&gt; (صـــفــحة 59)</vt:lpstr>
      <vt:lpstr>نقل المجتمع من واقع صحي اجتماعي واقتصادي وسياسي معين  الى واقع آخر أفضل منه.. وذألك عن طريق-&gt; معرفة اهم الظروف البيئة غير الصحية  عدم توفير المياه الصالحة للشرب انتشار المياه الاسنة 3ـ استعمال الأطعمةغير الصحية</vt:lpstr>
      <vt:lpstr>                   أهداف : (خطط التنمية التوعية التثقيفية والاجتماعية الصحية للفرد والجماعة والمجتمع)                          1/توعية الفرد من المرض (هدف وقائي)  2/مواجهة وحل مشكلات المجتمع (هدف علاجي) 3/تحسين أداء النظم والمؤسسات القائمة في المجتمع(هدف تنظيمي) 4/تحسين الأحوال المعيشية للناس من الناحية الاجتماعية والاقتصادية (هدف تنموي)  لهذا يمكن اعتبار التخطيط الاجتماعية بمثابة الاطار العامة والقاعدة العلمية المشتركة التي تمارس من خلال طرق الأساسية للخطة الاجتماعية» فرد –جماعة-تنظيم مجتمع»                                                 ..................   صفحة(65)  </vt:lpstr>
      <vt:lpstr>- دور الاخصائي الاجتماعي في التوعية والتثقبف الصحي والاجتماعي  ]التي تساعد على... [ 1.توعي الفرد بهدف وقايته من المرض. 2.تقوية معنويته عند اصابته بما يساعد على سرعة شفائه) .  3.تاهيله لكي يعود الى أداء ادواره في المجتمع بعد شفائه». - على هذا الأساس يمكن القول ان توعية الفرد صحيا او مايسمى بالتثقيف الصحي يعني مجموعة من التجارب والمعلمومات التي تؤثر في امزجة ونفسيات الافراد والمجتمع وعاداتهم التي تساعدهم على تجنب الإصابة بالامراض ان تعرضوا لها  ورفع مستواهم الصحي والاجتماعي </vt:lpstr>
      <vt:lpstr>سوء التغذية والاصوات المزعجة  1= دور الوقائي. 2= دور علاجي .  3= دور انشائي.                                         صفحة(70)</vt:lpstr>
      <vt:lpstr>تابع خدمات الرعاية الاجتماعية والتوجيه المهني للخدمة الاجتماعية</vt:lpstr>
      <vt:lpstr>ويقصد بالخدمات الصحية: هي مجموعه الخدمات الوقائية والعلاجية والتأهيلية التي تتصل بمواجهة المرض وعلاجه او وقاية الناس منه .     التعريف «يحفظ نصاً وليس بالمعنى صفحه63»</vt:lpstr>
      <vt:lpstr>يتم تنفيذ  برامج الرعاية الصحية الاولية عن طريق نطاق واسع من خلال شبكة عريضة من المراكز الصحية الأولية والمستشفيات العامة والمتخصصة والخاصة المنتشرة في انحاء البلد.</vt:lpstr>
      <vt:lpstr>      تسهم الجامعات عن طريق برامجها وكلياتها الطبية ومستشفياتها بتوفر خدمات الرعاية الصحية الأولية والمتخصصة,واجراء البحوث الصحية (تجمع بين التدريس والتدريب)</vt:lpstr>
      <vt:lpstr>         لازلنا في الخدمات الطبية ضمن برامج الرعاية الاجتماعية         </vt:lpstr>
      <vt:lpstr>وقد شجعت  الدولة القطاع الخاص ليساهم في تقديم الخدمة الصحية حيث استمرت الدولة في دعمها لهذا القطاع في الخطة التنموية السادسة فقد تمت اتاحة الفرص للقطاع الخاص للقيام بعمليات التمويل الشامل لأنشاء العديد من مشاريع المرافق الصحية وذلك في اطار ما يتم الاتفاق علية  مع الأجهزة الحكومية المعنية ومن اهم هذا المشاريع مايلي : - انشاء  مراكز رعاية صحية أولية - انشاء كليات صحية متوسطة  - انشاء مراكز للتدريب على الخدمات الطبية الإسعافية - انشاء مراكز للإسعافات الاولية</vt:lpstr>
      <vt:lpstr> لتنفيذ استراتيجية ( تنمية الخدمات الصحية الشاملة ):من خلال هذا الأهداف:-                                 ************  ]الأهداف التي تنفذ استراتيجية تنمية الخدمات الصحية الشاملة[ 1. استمرار رفع المستوى الصحي للمجتمع : بتوفير الرعاية الصحية}الوقائي والعلاجي{للمواطنين بكفاءة عالية . 2. الاهتمام ببرامج الرعاية الصحية الاولية: مع التركيز على أنشطة الرعاية الصحية للام لطفل وتحصينهم من الامراض المعدية. 3. بذل مزيد من الاهتمام لمكافحة امراض السارية : بهدف تخفض مدلات الإصابة بها الى ادنى مستوى والقضاء علية. 4.تدعيم نظام الإحالة : الذي يرمي الى تكامل الخدمة الصحية وتوفير الرعاية العلاجية العالية المستوى.  </vt:lpstr>
      <vt:lpstr>السياسات :-  1.]تحسين المستوى الصحي للمواطنين عن طريق تقديم الخدمات الصحية الملائمة سوف يتم من خلال خطة التنمية السادسة لتتم توسعت في برامج  التوعية والتثقيف الصحي في مجالات التغذية السليمة ورعاية الامومة والطفولة والوقاية من الامراض السارية ومكافحه الامراض المعدية والاهتمام بنظام متابعة الحامل والكشف الدوري عليهن والتوعية والثقيف البيئي...الخ [ 2.]التوزيع الإقليمي لخدمات الرعاية الصحية الأولية سيتم زيادة عدد مراكز الرعاية الصحية الأولية في المناطق المختلفة وفق معايير التالية  3. رفع كفاءة الرعاية الصحية العلاجية ويتطلب ذألك زيادة عدد الاسرة في المستشفيات الحكومية والخاصة[ 4. زيادة استثمار القطاع الصحي في خطة التنمية السادسة  وفق الأهداف المحدد التي تؤدي  الى تحقيق استمرار تحسين المستوى الصحي للسكان ومن خلال تحسين شبكة الخدمات الصحية القائمة[  أ- .......(......) أ- ......... أ- ........  (........)</vt:lpstr>
      <vt:lpstr>نهاية المحاضرة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intel</cp:lastModifiedBy>
  <cp:revision>269</cp:revision>
  <dcterms:created xsi:type="dcterms:W3CDTF">2015-02-07T10:23:13Z</dcterms:created>
  <dcterms:modified xsi:type="dcterms:W3CDTF">2024-04-14T17:44:50Z</dcterms:modified>
</cp:coreProperties>
</file>