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5" r:id="rId3"/>
    <p:sldId id="266" r:id="rId4"/>
    <p:sldId id="267" r:id="rId5"/>
    <p:sldId id="371" r:id="rId6"/>
    <p:sldId id="372" r:id="rId7"/>
    <p:sldId id="268" r:id="rId8"/>
    <p:sldId id="269" r:id="rId9"/>
    <p:sldId id="329" r:id="rId10"/>
    <p:sldId id="327" r:id="rId11"/>
    <p:sldId id="381" r:id="rId1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008000"/>
    <a:srgbClr val="00EA6A"/>
    <a:srgbClr val="009900"/>
    <a:srgbClr val="008080"/>
    <a:srgbClr val="007434"/>
    <a:srgbClr val="9966FF"/>
    <a:srgbClr val="CC0066"/>
    <a:srgbClr val="FF0000"/>
    <a:srgbClr val="CC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38" d="100"/>
          <a:sy n="38" d="100"/>
        </p:scale>
        <p:origin x="1284" y="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08/10/1445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08/10/1445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08/10/1445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08/10/1445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08/10/1445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08/10/1445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08/10/1445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08/10/1445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08/10/1445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08/10/1445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08/10/1445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08/10/1445</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83568" y="836712"/>
            <a:ext cx="7992888" cy="923330"/>
          </a:xfrm>
          <a:prstGeom prst="rect">
            <a:avLst/>
          </a:prstGeom>
        </p:spPr>
        <p:style>
          <a:lnRef idx="1">
            <a:schemeClr val="dk1"/>
          </a:lnRef>
          <a:fillRef idx="2">
            <a:schemeClr val="dk1"/>
          </a:fillRef>
          <a:effectRef idx="1">
            <a:schemeClr val="dk1"/>
          </a:effectRef>
          <a:fontRef idx="minor">
            <a:schemeClr val="dk1"/>
          </a:fontRef>
        </p:style>
        <p:txBody>
          <a:bodyPr wrap="square" lIns="91440" tIns="45720" rIns="91440" bIns="45720">
            <a:spAutoFit/>
          </a:bodyPr>
          <a:lstStyle/>
          <a:p>
            <a:pPr algn="ctr"/>
            <a:r>
              <a:rPr lang="ar-SA" sz="5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مادة </a:t>
            </a:r>
            <a:r>
              <a:rPr lang="ar-IQ" sz="5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الخدمة الاجتماعية الطبية </a:t>
            </a:r>
            <a:endParaRPr lang="ar-SA" sz="5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مستطيل 2"/>
          <p:cNvSpPr/>
          <p:nvPr/>
        </p:nvSpPr>
        <p:spPr>
          <a:xfrm>
            <a:off x="1364418" y="3642612"/>
            <a:ext cx="6979677" cy="923330"/>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ar-IQ" sz="54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م. افتخار عبد الرزاق عبدالله</a:t>
            </a:r>
            <a:endParaRPr lang="ar-SA" sz="5400" b="1" cap="all" spc="0" dirty="0">
              <a:ln w="0"/>
              <a:solidFill>
                <a:srgbClr val="FF0000"/>
              </a:solidFill>
              <a:effectLst>
                <a:reflection blurRad="12700" stA="50000" endPos="50000" dist="5000" dir="5400000" sy="-100000" rotWithShape="0"/>
              </a:effectLst>
            </a:endParaRPr>
          </a:p>
        </p:txBody>
      </p:sp>
      <p:sp>
        <p:nvSpPr>
          <p:cNvPr id="4" name="مستطيل 3"/>
          <p:cNvSpPr/>
          <p:nvPr/>
        </p:nvSpPr>
        <p:spPr>
          <a:xfrm>
            <a:off x="3279912" y="5241974"/>
            <a:ext cx="3224753" cy="923330"/>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ar-IQ" sz="5400" b="1" dirty="0" smtClean="0">
                <a:ln w="11430"/>
                <a:solidFill>
                  <a:srgbClr val="CC0066"/>
                </a:solidFill>
                <a:effectLst>
                  <a:outerShdw blurRad="80000" dist="40000" dir="5040000" algn="tl">
                    <a:srgbClr val="000000">
                      <a:alpha val="30000"/>
                    </a:srgbClr>
                  </a:outerShdw>
                </a:effectLst>
              </a:rPr>
              <a:t> لعام 2024</a:t>
            </a:r>
            <a:endParaRPr lang="ar-SA" sz="5400" b="1" cap="none" spc="0" dirty="0">
              <a:ln w="11430"/>
              <a:solidFill>
                <a:srgbClr val="CC0066"/>
              </a:solidFill>
              <a:effectLst>
                <a:outerShdw blurRad="80000" dist="40000" dir="5040000" algn="tl">
                  <a:srgbClr val="000000">
                    <a:alpha val="30000"/>
                  </a:srgbClr>
                </a:outerShdw>
              </a:effectLst>
            </a:endParaRPr>
          </a:p>
        </p:txBody>
      </p:sp>
    </p:spTree>
    <p:extLst>
      <p:ext uri="{BB962C8B-B14F-4D97-AF65-F5344CB8AC3E}">
        <p14:creationId xmlns:p14="http://schemas.microsoft.com/office/powerpoint/2010/main" val="40149543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7504" y="260648"/>
            <a:ext cx="8435280" cy="1301006"/>
          </a:xfrm>
        </p:spPr>
        <p:txBody>
          <a:bodyPr>
            <a:normAutofit/>
          </a:bodyPr>
          <a:lstStyle/>
          <a:p>
            <a:r>
              <a:rPr lang="ar-IQ" sz="3100" dirty="0" smtClean="0">
                <a:solidFill>
                  <a:srgbClr val="FF0000"/>
                </a:solidFill>
              </a:rPr>
              <a:t>علاقة الطبيب  تجاه مجتمعه </a:t>
            </a:r>
            <a:r>
              <a:rPr lang="ar-IQ" sz="3100" dirty="0" err="1" smtClean="0">
                <a:solidFill>
                  <a:srgbClr val="FF0000"/>
                </a:solidFill>
              </a:rPr>
              <a:t>والزملاءه</a:t>
            </a:r>
            <a:endParaRPr lang="ar-SA" dirty="0">
              <a:solidFill>
                <a:srgbClr val="FF0000"/>
              </a:solidFill>
            </a:endParaRPr>
          </a:p>
        </p:txBody>
      </p:sp>
      <p:sp>
        <p:nvSpPr>
          <p:cNvPr id="3" name="مستطيل 2"/>
          <p:cNvSpPr/>
          <p:nvPr/>
        </p:nvSpPr>
        <p:spPr>
          <a:xfrm>
            <a:off x="251520" y="1422715"/>
            <a:ext cx="8712968" cy="707886"/>
          </a:xfrm>
          <a:prstGeom prst="rect">
            <a:avLst/>
          </a:prstGeom>
        </p:spPr>
        <p:txBody>
          <a:bodyPr wrap="square">
            <a:spAutoFit/>
          </a:bodyPr>
          <a:lstStyle/>
          <a:p>
            <a:r>
              <a:rPr lang="ar-SA" sz="4000" dirty="0"/>
              <a:t> </a:t>
            </a:r>
          </a:p>
        </p:txBody>
      </p:sp>
      <p:sp>
        <p:nvSpPr>
          <p:cNvPr id="5" name="مستطيل 4"/>
          <p:cNvSpPr/>
          <p:nvPr/>
        </p:nvSpPr>
        <p:spPr>
          <a:xfrm>
            <a:off x="395536" y="2413338"/>
            <a:ext cx="8208912" cy="3046988"/>
          </a:xfrm>
          <a:prstGeom prst="rect">
            <a:avLst/>
          </a:prstGeom>
        </p:spPr>
        <p:txBody>
          <a:bodyPr wrap="square">
            <a:spAutoFit/>
          </a:bodyPr>
          <a:lstStyle/>
          <a:p>
            <a:r>
              <a:rPr lang="ar-IQ" sz="3200" dirty="0" err="1"/>
              <a:t>ﻳﺟب</a:t>
            </a:r>
            <a:r>
              <a:rPr lang="ar-IQ" sz="3200" dirty="0"/>
              <a:t> </a:t>
            </a:r>
            <a:r>
              <a:rPr lang="ar-IQ" sz="3200" dirty="0" err="1"/>
              <a:t>ﻋﻠﻰ</a:t>
            </a:r>
            <a:r>
              <a:rPr lang="ar-IQ" sz="3200" dirty="0"/>
              <a:t> </a:t>
            </a:r>
            <a:r>
              <a:rPr lang="ar-IQ" sz="3200" dirty="0" err="1"/>
              <a:t>اﻷطﺑﺎء</a:t>
            </a:r>
            <a:r>
              <a:rPr lang="ar-IQ" sz="3200" dirty="0"/>
              <a:t> أن </a:t>
            </a:r>
            <a:r>
              <a:rPr lang="ar-IQ" sz="3200" dirty="0" err="1"/>
              <a:t>ﻳﺣرﺻوا</a:t>
            </a:r>
            <a:r>
              <a:rPr lang="ar-IQ" sz="3200" dirty="0"/>
              <a:t> </a:t>
            </a:r>
            <a:r>
              <a:rPr lang="ar-IQ" sz="3200" dirty="0" err="1"/>
              <a:t>ﻋﻠﻰ</a:t>
            </a:r>
            <a:r>
              <a:rPr lang="ar-IQ" sz="3200" dirty="0"/>
              <a:t> </a:t>
            </a:r>
            <a:r>
              <a:rPr lang="ar-IQ" sz="3200" dirty="0" err="1"/>
              <a:t>إﻗﺎﻣﺔ</a:t>
            </a:r>
            <a:r>
              <a:rPr lang="ar-IQ" sz="3200" dirty="0"/>
              <a:t> </a:t>
            </a:r>
            <a:r>
              <a:rPr lang="ar-IQ" sz="3200" dirty="0" err="1"/>
              <a:t>أﻓﺿﻝ</a:t>
            </a:r>
            <a:r>
              <a:rPr lang="ar-IQ" sz="3200" dirty="0"/>
              <a:t> </a:t>
            </a:r>
            <a:r>
              <a:rPr lang="ar-IQ" sz="3200" dirty="0" err="1"/>
              <a:t>ﻋﻼﻗﺎت</a:t>
            </a:r>
            <a:r>
              <a:rPr lang="ar-IQ" sz="3200" dirty="0"/>
              <a:t> </a:t>
            </a:r>
            <a:r>
              <a:rPr lang="ar-IQ" sz="3200" dirty="0" err="1"/>
              <a:t>اﻟزﻣﺎﻟﺔ</a:t>
            </a:r>
            <a:r>
              <a:rPr lang="ar-IQ" sz="3200" dirty="0"/>
              <a:t> </a:t>
            </a:r>
            <a:r>
              <a:rPr lang="ar-IQ" sz="3200" dirty="0" err="1"/>
              <a:t>واﻟﻣﺳﺎﻋدة</a:t>
            </a:r>
            <a:r>
              <a:rPr lang="ar-IQ" sz="3200" dirty="0"/>
              <a:t> </a:t>
            </a:r>
            <a:r>
              <a:rPr lang="ar-IQ" sz="3200" dirty="0" err="1"/>
              <a:t>اﻟﻣﺗﺑﺎدﻟﺔ</a:t>
            </a:r>
            <a:r>
              <a:rPr lang="ar-IQ" sz="3200" dirty="0"/>
              <a:t> </a:t>
            </a:r>
            <a:r>
              <a:rPr lang="ar-IQ" sz="3200" dirty="0" err="1"/>
              <a:t>ﻓﻳﻣﺎ</a:t>
            </a:r>
            <a:r>
              <a:rPr lang="ar-IQ" sz="3200" dirty="0"/>
              <a:t> </a:t>
            </a:r>
            <a:r>
              <a:rPr lang="ar-IQ" sz="3200" dirty="0" err="1"/>
              <a:t>ﺑﻳﻧﻬم</a:t>
            </a:r>
            <a:r>
              <a:rPr lang="ar-IQ" sz="3200" dirty="0"/>
              <a:t>، </a:t>
            </a:r>
            <a:r>
              <a:rPr lang="ar-IQ" sz="3200" dirty="0" err="1"/>
              <a:t>ﻣﻊ</a:t>
            </a:r>
            <a:r>
              <a:rPr lang="ar-IQ" sz="3200" dirty="0"/>
              <a:t> </a:t>
            </a:r>
            <a:r>
              <a:rPr lang="ar-IQ" sz="3200" dirty="0" err="1"/>
              <a:t>ﻣراﻋﺎة</a:t>
            </a:r>
            <a:r>
              <a:rPr lang="ar-IQ" sz="3200" dirty="0"/>
              <a:t> </a:t>
            </a:r>
            <a:r>
              <a:rPr lang="ar-IQ" sz="3200" dirty="0" err="1"/>
              <a:t>ﻣﺻﻠﺣﺔ</a:t>
            </a:r>
            <a:r>
              <a:rPr lang="ar-IQ" sz="3200" dirty="0"/>
              <a:t> </a:t>
            </a:r>
            <a:r>
              <a:rPr lang="ar-IQ" sz="3200" dirty="0" err="1"/>
              <a:t>اﻟﻣرﻳض</a:t>
            </a:r>
            <a:r>
              <a:rPr lang="ar-IQ" sz="3200" dirty="0"/>
              <a:t> . 2 - </a:t>
            </a:r>
            <a:r>
              <a:rPr lang="ar-IQ" sz="3200" dirty="0" err="1"/>
              <a:t>ﻳﺣظر</a:t>
            </a:r>
            <a:r>
              <a:rPr lang="ar-IQ" sz="3200" dirty="0"/>
              <a:t> </a:t>
            </a:r>
            <a:r>
              <a:rPr lang="ar-IQ" sz="3200" dirty="0" err="1"/>
              <a:t>ﻋﻠﻰ</a:t>
            </a:r>
            <a:r>
              <a:rPr lang="ar-IQ" sz="3200" dirty="0"/>
              <a:t> </a:t>
            </a:r>
            <a:r>
              <a:rPr lang="ar-IQ" sz="3200" dirty="0" err="1"/>
              <a:t>اﻟطﺑﻳب</a:t>
            </a:r>
            <a:r>
              <a:rPr lang="ar-IQ" sz="3200" dirty="0"/>
              <a:t> </a:t>
            </a:r>
            <a:r>
              <a:rPr lang="ar-IQ" sz="3200" dirty="0" err="1"/>
              <a:t>اﻟطﻌن</a:t>
            </a:r>
            <a:r>
              <a:rPr lang="ar-IQ" sz="3200" dirty="0"/>
              <a:t> </a:t>
            </a:r>
            <a:r>
              <a:rPr lang="ar-IQ" sz="3200" dirty="0" err="1"/>
              <a:t>ﺑزﻣﻳﻝ</a:t>
            </a:r>
            <a:r>
              <a:rPr lang="ar-IQ" sz="3200" dirty="0"/>
              <a:t> </a:t>
            </a:r>
            <a:r>
              <a:rPr lang="ar-IQ" sz="3200" dirty="0" err="1"/>
              <a:t>ﻟﻪ</a:t>
            </a:r>
            <a:r>
              <a:rPr lang="ar-IQ" sz="3200" dirty="0"/>
              <a:t> أو </a:t>
            </a:r>
            <a:r>
              <a:rPr lang="ar-IQ" sz="3200" dirty="0" err="1"/>
              <a:t>اﻟﻧﻣﻳﻣﺔ</a:t>
            </a:r>
            <a:r>
              <a:rPr lang="ar-IQ" sz="3200" dirty="0"/>
              <a:t> </a:t>
            </a:r>
            <a:r>
              <a:rPr lang="ar-IQ" sz="3200" dirty="0" err="1"/>
              <a:t>ﻋﻠﻳﻪ</a:t>
            </a:r>
            <a:r>
              <a:rPr lang="ar-IQ" sz="3200" dirty="0"/>
              <a:t> أو </a:t>
            </a:r>
            <a:r>
              <a:rPr lang="ar-IQ" sz="3200" dirty="0" err="1"/>
              <a:t>إطﻼق</a:t>
            </a:r>
            <a:r>
              <a:rPr lang="ar-IQ" sz="3200" dirty="0"/>
              <a:t> </a:t>
            </a:r>
            <a:r>
              <a:rPr lang="ar-IQ" sz="3200" dirty="0" err="1"/>
              <a:t>إﺷﺎﻋﺎت</a:t>
            </a:r>
            <a:r>
              <a:rPr lang="ar-IQ" sz="3200" dirty="0"/>
              <a:t> </a:t>
            </a:r>
            <a:r>
              <a:rPr lang="ar-IQ" sz="3200" dirty="0" err="1"/>
              <a:t>ﺗﺷﻬﻳرﻳﺔ</a:t>
            </a:r>
            <a:r>
              <a:rPr lang="ar-IQ" sz="3200" dirty="0"/>
              <a:t> </a:t>
            </a:r>
            <a:r>
              <a:rPr lang="ar-IQ" sz="3200" dirty="0" err="1"/>
              <a:t>ﻋﻧﻪ</a:t>
            </a:r>
            <a:r>
              <a:rPr lang="ar-IQ" sz="3200" dirty="0"/>
              <a:t> </a:t>
            </a:r>
            <a:r>
              <a:rPr lang="ar-IQ" sz="3200" dirty="0" err="1"/>
              <a:t>ﻣن</a:t>
            </a:r>
            <a:r>
              <a:rPr lang="ar-IQ" sz="3200" dirty="0"/>
              <a:t> </a:t>
            </a:r>
            <a:r>
              <a:rPr lang="ar-IQ" sz="3200" dirty="0" err="1"/>
              <a:t>ﺷﺄﻧﻬﺎ</a:t>
            </a:r>
            <a:r>
              <a:rPr lang="ar-IQ" sz="3200" dirty="0"/>
              <a:t> </a:t>
            </a:r>
            <a:r>
              <a:rPr lang="ar-IQ" sz="3200" dirty="0" err="1"/>
              <a:t>اﻹﺿرار</a:t>
            </a:r>
            <a:r>
              <a:rPr lang="ar-IQ" sz="3200" dirty="0"/>
              <a:t> </a:t>
            </a:r>
            <a:r>
              <a:rPr lang="ar-IQ" sz="3200" dirty="0" err="1"/>
              <a:t>ﺑﻣﻣﺎرﺳﺗﻪ</a:t>
            </a:r>
            <a:r>
              <a:rPr lang="ar-IQ" sz="3200" dirty="0"/>
              <a:t> </a:t>
            </a:r>
            <a:r>
              <a:rPr lang="ar-IQ" sz="3200" dirty="0" err="1"/>
              <a:t>اﻟﻣﻬﻧﻳﺔ</a:t>
            </a:r>
            <a:r>
              <a:rPr lang="ar-IQ" sz="3200" dirty="0"/>
              <a:t> . 3 - </a:t>
            </a:r>
            <a:r>
              <a:rPr lang="ar-IQ" sz="3200" dirty="0" err="1"/>
              <a:t>اﻟﺟﺳم</a:t>
            </a:r>
            <a:r>
              <a:rPr lang="ar-IQ" sz="3200" dirty="0"/>
              <a:t> </a:t>
            </a:r>
            <a:r>
              <a:rPr lang="ar-IQ" sz="3200" dirty="0" err="1"/>
              <a:t>اﻟطﺑﻲ</a:t>
            </a:r>
            <a:r>
              <a:rPr lang="ar-IQ" sz="3200" dirty="0"/>
              <a:t> </a:t>
            </a:r>
            <a:r>
              <a:rPr lang="ar-IQ" sz="3200" dirty="0" err="1"/>
              <a:t>ﻛﻝﱞ</a:t>
            </a:r>
            <a:r>
              <a:rPr lang="ar-IQ" sz="3200" dirty="0"/>
              <a:t> </a:t>
            </a:r>
            <a:r>
              <a:rPr lang="ar-IQ" sz="3200" dirty="0" err="1"/>
              <a:t>ﻣﺗﺣد</a:t>
            </a:r>
            <a:r>
              <a:rPr lang="ar-IQ" sz="3200" dirty="0"/>
              <a:t> </a:t>
            </a:r>
            <a:r>
              <a:rPr lang="ar-IQ" sz="3200" dirty="0" err="1"/>
              <a:t>ﺗﺣت</a:t>
            </a:r>
            <a:r>
              <a:rPr lang="ar-IQ" sz="3200" dirty="0"/>
              <a:t> </a:t>
            </a:r>
            <a:r>
              <a:rPr lang="ar-IQ" sz="3200" dirty="0" err="1"/>
              <a:t>راﻳﺔ</a:t>
            </a:r>
            <a:r>
              <a:rPr lang="ar-IQ" sz="3200" dirty="0"/>
              <a:t> </a:t>
            </a:r>
            <a:r>
              <a:rPr lang="ar-IQ" sz="3200" dirty="0" err="1"/>
              <a:t>ﻧﻘﺎﺑﺔ</a:t>
            </a:r>
            <a:r>
              <a:rPr lang="ar-IQ" sz="3200" dirty="0"/>
              <a:t> </a:t>
            </a:r>
            <a:r>
              <a:rPr lang="ar-IQ" sz="3200" dirty="0" err="1"/>
              <a:t>اﻷطﺑﺎء</a:t>
            </a:r>
            <a:r>
              <a:rPr lang="ar-IQ" sz="3200" dirty="0"/>
              <a:t>، </a:t>
            </a:r>
            <a:r>
              <a:rPr lang="ar-IQ" sz="3200" dirty="0" err="1"/>
              <a:t>ﻟﺿﻣﺎن</a:t>
            </a:r>
            <a:r>
              <a:rPr lang="ar-IQ" sz="3200" dirty="0"/>
              <a:t> </a:t>
            </a:r>
            <a:r>
              <a:rPr lang="ar-IQ" sz="3200" dirty="0" err="1"/>
              <a:t>ﺷرف</a:t>
            </a:r>
            <a:r>
              <a:rPr lang="ar-IQ" sz="3200" dirty="0"/>
              <a:t> </a:t>
            </a:r>
            <a:r>
              <a:rPr lang="ar-IQ" sz="3200" dirty="0" err="1"/>
              <a:t>وﻛراﻣﺔ</a:t>
            </a:r>
            <a:r>
              <a:rPr lang="ar-IQ" sz="3200" dirty="0"/>
              <a:t> </a:t>
            </a:r>
            <a:r>
              <a:rPr lang="ar-IQ" sz="3200" dirty="0" err="1"/>
              <a:t>ﻛﻝ</a:t>
            </a:r>
            <a:r>
              <a:rPr lang="ar-IQ" sz="3200" dirty="0"/>
              <a:t> </a:t>
            </a:r>
            <a:r>
              <a:rPr lang="ar-IQ" sz="3200" dirty="0" err="1"/>
              <a:t>ﻋﺿو</a:t>
            </a:r>
            <a:r>
              <a:rPr lang="ar-IQ" sz="3200" dirty="0"/>
              <a:t> </a:t>
            </a:r>
            <a:r>
              <a:rPr lang="ar-IQ" sz="3200" dirty="0" err="1"/>
              <a:t>ﻓﻳﻪ</a:t>
            </a:r>
            <a:r>
              <a:rPr lang="ar-IQ" sz="3200" dirty="0"/>
              <a:t> .</a:t>
            </a:r>
            <a:endParaRPr lang="en-US" sz="3200" dirty="0"/>
          </a:p>
        </p:txBody>
      </p:sp>
    </p:spTree>
    <p:extLst>
      <p:ext uri="{BB962C8B-B14F-4D97-AF65-F5344CB8AC3E}">
        <p14:creationId xmlns:p14="http://schemas.microsoft.com/office/powerpoint/2010/main" val="13079948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19256" cy="6106690"/>
          </a:xfrm>
        </p:spPr>
        <p:txBody>
          <a:bodyPr/>
          <a:lstStyle/>
          <a:p>
            <a:r>
              <a:rPr lang="ar-SA" dirty="0" smtClean="0"/>
              <a:t>نهاية المحاضرة</a:t>
            </a:r>
            <a:br>
              <a:rPr lang="ar-SA" dirty="0" smtClean="0"/>
            </a:br>
            <a:endParaRPr lang="ar-SA" dirty="0"/>
          </a:p>
        </p:txBody>
      </p:sp>
    </p:spTree>
    <p:extLst>
      <p:ext uri="{BB962C8B-B14F-4D97-AF65-F5344CB8AC3E}">
        <p14:creationId xmlns:p14="http://schemas.microsoft.com/office/powerpoint/2010/main" val="8453656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02634"/>
          </a:xfrm>
        </p:spPr>
        <p:txBody>
          <a:bodyPr/>
          <a:lstStyle/>
          <a:p>
            <a:r>
              <a:rPr lang="ar-SA" dirty="0" smtClean="0">
                <a:solidFill>
                  <a:schemeClr val="tx2">
                    <a:lumMod val="75000"/>
                  </a:schemeClr>
                </a:solidFill>
              </a:rPr>
              <a:t>بسم الله الرحمن الرحيم </a:t>
            </a:r>
            <a:r>
              <a:rPr lang="ar-SA" dirty="0" smtClean="0"/>
              <a:t/>
            </a:r>
            <a:br>
              <a:rPr lang="ar-SA" dirty="0" smtClean="0"/>
            </a:br>
            <a:r>
              <a:rPr lang="ar-SA" dirty="0"/>
              <a:t/>
            </a:r>
            <a:br>
              <a:rPr lang="ar-SA" dirty="0"/>
            </a:br>
            <a:r>
              <a:rPr lang="ar-SA" dirty="0" smtClean="0"/>
              <a:t/>
            </a:r>
            <a:br>
              <a:rPr lang="ar-SA" dirty="0" smtClean="0"/>
            </a:br>
            <a:endParaRPr lang="ar-SA" dirty="0"/>
          </a:p>
        </p:txBody>
      </p:sp>
      <p:sp>
        <p:nvSpPr>
          <p:cNvPr id="3" name="مستطيل 2"/>
          <p:cNvSpPr/>
          <p:nvPr/>
        </p:nvSpPr>
        <p:spPr>
          <a:xfrm>
            <a:off x="2633695" y="3789040"/>
            <a:ext cx="4384534" cy="923330"/>
          </a:xfrm>
          <a:prstGeom prst="rect">
            <a:avLst/>
          </a:prstGeom>
          <a:noFill/>
        </p:spPr>
        <p:txBody>
          <a:bodyPr wrap="none" lIns="91440" tIns="45720" rIns="91440" bIns="45720">
            <a:spAutoFit/>
          </a:bodyPr>
          <a:lstStyle/>
          <a:p>
            <a:pPr algn="ctr"/>
            <a:r>
              <a:rPr lang="ar-SA" sz="5400" b="1" dirty="0" smtClean="0">
                <a:ln w="0"/>
                <a:solidFill>
                  <a:srgbClr val="CC0066"/>
                </a:solidFill>
                <a:effectLst>
                  <a:outerShdw blurRad="38100" dist="19050" dir="2700000" algn="tl" rotWithShape="0">
                    <a:schemeClr val="dk1">
                      <a:alpha val="40000"/>
                    </a:schemeClr>
                  </a:outerShdw>
                </a:effectLst>
              </a:rPr>
              <a:t>المحاضرة </a:t>
            </a:r>
            <a:r>
              <a:rPr lang="ar-IQ" sz="5400" b="1" dirty="0" smtClean="0">
                <a:ln w="0"/>
                <a:solidFill>
                  <a:srgbClr val="CC0066"/>
                </a:solidFill>
                <a:effectLst>
                  <a:outerShdw blurRad="38100" dist="19050" dir="2700000" algn="tl" rotWithShape="0">
                    <a:schemeClr val="dk1">
                      <a:alpha val="40000"/>
                    </a:schemeClr>
                  </a:outerShdw>
                </a:effectLst>
              </a:rPr>
              <a:t>السابعة </a:t>
            </a:r>
            <a:endParaRPr lang="ar-SA" sz="5400" b="1" dirty="0" smtClean="0">
              <a:ln w="0"/>
              <a:solidFill>
                <a:srgbClr val="CC0066"/>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8846067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507288" cy="6250706"/>
          </a:xfrm>
        </p:spPr>
        <p:txBody>
          <a:bodyPr>
            <a:normAutofit/>
          </a:bodyPr>
          <a:lstStyle/>
          <a:p>
            <a:r>
              <a:rPr lang="ar-IQ" sz="7200" dirty="0" smtClean="0">
                <a:solidFill>
                  <a:srgbClr val="EB298F"/>
                </a:solidFill>
              </a:rPr>
              <a:t>العلاقة الإنسانية والمهنية بين الطبيب والممرضة </a:t>
            </a:r>
            <a:br>
              <a:rPr lang="ar-IQ" sz="7200" dirty="0" smtClean="0">
                <a:solidFill>
                  <a:srgbClr val="EB298F"/>
                </a:solidFill>
              </a:rPr>
            </a:br>
            <a:r>
              <a:rPr lang="ar-SA" sz="3600" b="1" dirty="0" smtClean="0">
                <a:solidFill>
                  <a:srgbClr val="FF0066"/>
                </a:solidFill>
                <a:effectLst>
                  <a:outerShdw blurRad="38100" dist="38100" dir="2700000" algn="tl">
                    <a:srgbClr val="000000">
                      <a:alpha val="43137"/>
                    </a:srgbClr>
                  </a:outerShdw>
                </a:effectLst>
              </a:rPr>
              <a:t>الدكتور : </a:t>
            </a:r>
            <a:r>
              <a:rPr lang="ar-IQ" sz="3600" dirty="0" smtClean="0">
                <a:solidFill>
                  <a:schemeClr val="accent1">
                    <a:lumMod val="50000"/>
                  </a:schemeClr>
                </a:solidFill>
              </a:rPr>
              <a:t>زيد عبد الكريم جامد</a:t>
            </a:r>
            <a:r>
              <a:rPr lang="ar-SA" sz="3600" dirty="0" smtClean="0">
                <a:solidFill>
                  <a:schemeClr val="accent1">
                    <a:lumMod val="50000"/>
                  </a:schemeClr>
                </a:solidFill>
              </a:rPr>
              <a:t/>
            </a:r>
            <a:br>
              <a:rPr lang="ar-SA" sz="3600" dirty="0" smtClean="0">
                <a:solidFill>
                  <a:schemeClr val="accent1">
                    <a:lumMod val="50000"/>
                  </a:schemeClr>
                </a:solidFill>
              </a:rPr>
            </a:br>
            <a:r>
              <a:rPr lang="ar-SA" sz="4000" b="1" u="sng" dirty="0" smtClean="0">
                <a:effectLst>
                  <a:outerShdw blurRad="38100" dist="38100" dir="2700000" algn="tl">
                    <a:srgbClr val="000000">
                      <a:alpha val="43137"/>
                    </a:srgbClr>
                  </a:outerShdw>
                </a:effectLst>
              </a:rPr>
              <a:t>صفحه </a:t>
            </a:r>
            <a:r>
              <a:rPr lang="ar-IQ" sz="4000" b="1" u="sng" dirty="0" smtClean="0">
                <a:effectLst>
                  <a:outerShdw blurRad="38100" dist="38100" dir="2700000" algn="tl">
                    <a:srgbClr val="000000">
                      <a:alpha val="43137"/>
                    </a:srgbClr>
                  </a:outerShdw>
                </a:effectLst>
              </a:rPr>
              <a:t>237ـ 250</a:t>
            </a:r>
            <a:r>
              <a:rPr lang="ar-SA" sz="4000" b="1" u="sng" dirty="0" smtClean="0">
                <a:effectLst>
                  <a:outerShdw blurRad="38100" dist="38100" dir="2700000" algn="tl">
                    <a:srgbClr val="000000">
                      <a:alpha val="43137"/>
                    </a:srgbClr>
                  </a:outerShdw>
                </a:effectLst>
              </a:rPr>
              <a:t> الفصل </a:t>
            </a:r>
            <a:r>
              <a:rPr lang="ar-IQ" sz="4000" b="1" u="sng" dirty="0" smtClean="0">
                <a:effectLst>
                  <a:outerShdw blurRad="38100" dist="38100" dir="2700000" algn="tl">
                    <a:srgbClr val="000000">
                      <a:alpha val="43137"/>
                    </a:srgbClr>
                  </a:outerShdw>
                </a:effectLst>
              </a:rPr>
              <a:t>السابع</a:t>
            </a:r>
            <a:r>
              <a:rPr lang="ar-SA" sz="4000" b="1" u="sng" dirty="0" smtClean="0">
                <a:effectLst>
                  <a:outerShdw blurRad="38100" dist="38100" dir="2700000" algn="tl">
                    <a:srgbClr val="000000">
                      <a:alpha val="43137"/>
                    </a:srgbClr>
                  </a:outerShdw>
                </a:effectLst>
              </a:rPr>
              <a:t> </a:t>
            </a:r>
            <a:r>
              <a:rPr lang="ar-IQ" sz="4000" b="1" u="sng" dirty="0" smtClean="0">
                <a:effectLst>
                  <a:outerShdw blurRad="38100" dist="38100" dir="2700000" algn="tl">
                    <a:srgbClr val="000000">
                      <a:alpha val="43137"/>
                    </a:srgbClr>
                  </a:outerShdw>
                </a:effectLst>
              </a:rPr>
              <a:t>المبحث الثاني</a:t>
            </a:r>
            <a:endParaRPr lang="ar-SA" sz="4000" dirty="0"/>
          </a:p>
        </p:txBody>
      </p:sp>
    </p:spTree>
    <p:extLst>
      <p:ext uri="{BB962C8B-B14F-4D97-AF65-F5344CB8AC3E}">
        <p14:creationId xmlns:p14="http://schemas.microsoft.com/office/powerpoint/2010/main" val="30573069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7504" y="116632"/>
            <a:ext cx="8928992" cy="6624736"/>
          </a:xfrm>
        </p:spPr>
        <p:txBody>
          <a:bodyPr>
            <a:normAutofit/>
          </a:bodyPr>
          <a:lstStyle/>
          <a:p>
            <a:r>
              <a:rPr lang="ar-IQ" sz="3100" dirty="0" smtClean="0">
                <a:solidFill>
                  <a:schemeClr val="accent6">
                    <a:lumMod val="75000"/>
                  </a:schemeClr>
                </a:solidFill>
                <a:effectLst>
                  <a:outerShdw blurRad="38100" dist="38100" dir="2700000" algn="tl">
                    <a:srgbClr val="000000">
                      <a:alpha val="43137"/>
                    </a:srgbClr>
                  </a:outerShdw>
                </a:effectLst>
                <a:latin typeface="Andalus" pitchFamily="18" charset="-78"/>
                <a:cs typeface="Andalus" pitchFamily="18" charset="-78"/>
              </a:rPr>
              <a:t>ا</a:t>
            </a:r>
            <a:r>
              <a:rPr lang="ar-SA" sz="3100" dirty="0" smtClean="0">
                <a:solidFill>
                  <a:schemeClr val="accent6">
                    <a:lumMod val="75000"/>
                  </a:schemeClr>
                </a:solidFill>
                <a:effectLst>
                  <a:outerShdw blurRad="38100" dist="38100" dir="2700000" algn="tl">
                    <a:srgbClr val="000000">
                      <a:alpha val="43137"/>
                    </a:srgbClr>
                  </a:outerShdw>
                </a:effectLst>
                <a:latin typeface="Andalus" pitchFamily="18" charset="-78"/>
                <a:cs typeface="Andalus" pitchFamily="18" charset="-78"/>
              </a:rPr>
              <a:t>لعلاقة </a:t>
            </a:r>
            <a:r>
              <a:rPr lang="ar-SA" sz="3100" dirty="0">
                <a:solidFill>
                  <a:schemeClr val="accent6">
                    <a:lumMod val="75000"/>
                  </a:schemeClr>
                </a:solidFill>
                <a:effectLst>
                  <a:outerShdw blurRad="38100" dist="38100" dir="2700000" algn="tl">
                    <a:srgbClr val="000000">
                      <a:alpha val="43137"/>
                    </a:srgbClr>
                  </a:outerShdw>
                </a:effectLst>
                <a:latin typeface="Andalus" pitchFamily="18" charset="-78"/>
                <a:cs typeface="Andalus" pitchFamily="18" charset="-78"/>
              </a:rPr>
              <a:t>المهنية بين الطبيب والمريض هي الأساس في الحفاظ على حقوقه المريض: يعرف التعاطف بأنه فهم واهتمام بشخص يعاني من الضيق والكرب، وهو أمر أساسي خلال ممارسة الطب، واظهرت الابحاث ان المريض يستجيب بشكل أفضل للعلاج إذا تبين له أن الطبيب يقدر مخاوفه وقلقه أكثر من مجرد وصف العلاج</a:t>
            </a:r>
          </a:p>
        </p:txBody>
      </p:sp>
    </p:spTree>
    <p:extLst>
      <p:ext uri="{BB962C8B-B14F-4D97-AF65-F5344CB8AC3E}">
        <p14:creationId xmlns:p14="http://schemas.microsoft.com/office/powerpoint/2010/main" val="15531442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507288" cy="6466730"/>
          </a:xfrm>
        </p:spPr>
        <p:txBody>
          <a:bodyPr/>
          <a:lstStyle/>
          <a:p>
            <a:r>
              <a:rPr lang="ar-IQ" sz="3200" dirty="0" smtClean="0">
                <a:solidFill>
                  <a:schemeClr val="accent6">
                    <a:lumMod val="75000"/>
                  </a:schemeClr>
                </a:solidFill>
                <a:effectLst>
                  <a:outerShdw blurRad="38100" dist="38100" dir="2700000" algn="tl">
                    <a:srgbClr val="000000">
                      <a:alpha val="43137"/>
                    </a:srgbClr>
                  </a:outerShdw>
                </a:effectLst>
                <a:latin typeface="Andalus" pitchFamily="18" charset="-78"/>
                <a:cs typeface="Andalus" pitchFamily="18" charset="-78"/>
              </a:rPr>
              <a:t>ع</a:t>
            </a:r>
            <a:r>
              <a:rPr lang="ar-SA" sz="3200" dirty="0" err="1" smtClean="0">
                <a:solidFill>
                  <a:schemeClr val="accent6">
                    <a:lumMod val="75000"/>
                  </a:schemeClr>
                </a:solidFill>
                <a:effectLst>
                  <a:outerShdw blurRad="38100" dist="38100" dir="2700000" algn="tl">
                    <a:srgbClr val="000000">
                      <a:alpha val="43137"/>
                    </a:srgbClr>
                  </a:outerShdw>
                </a:effectLst>
                <a:latin typeface="Andalus" pitchFamily="18" charset="-78"/>
                <a:cs typeface="Andalus" pitchFamily="18" charset="-78"/>
              </a:rPr>
              <a:t>لى</a:t>
            </a:r>
            <a:r>
              <a:rPr lang="ar-SA" sz="3200" dirty="0" smtClean="0">
                <a:solidFill>
                  <a:schemeClr val="accent6">
                    <a:lumMod val="75000"/>
                  </a:schemeClr>
                </a:solidFill>
                <a:effectLst>
                  <a:outerShdw blurRad="38100" dist="38100" dir="2700000" algn="tl">
                    <a:srgbClr val="000000">
                      <a:alpha val="43137"/>
                    </a:srgbClr>
                  </a:outerShdw>
                </a:effectLst>
                <a:latin typeface="Andalus" pitchFamily="18" charset="-78"/>
                <a:cs typeface="Andalus" pitchFamily="18" charset="-78"/>
              </a:rPr>
              <a:t> </a:t>
            </a:r>
            <a:r>
              <a:rPr lang="ar-SA" sz="3200" dirty="0">
                <a:solidFill>
                  <a:schemeClr val="accent6">
                    <a:lumMod val="75000"/>
                  </a:schemeClr>
                </a:solidFill>
                <a:effectLst>
                  <a:outerShdw blurRad="38100" dist="38100" dir="2700000" algn="tl">
                    <a:srgbClr val="000000">
                      <a:alpha val="43137"/>
                    </a:srgbClr>
                  </a:outerShdw>
                </a:effectLst>
                <a:latin typeface="Andalus" pitchFamily="18" charset="-78"/>
                <a:cs typeface="Andalus" pitchFamily="18" charset="-78"/>
              </a:rPr>
              <a:t>الطبيب أن يحترم زملاء المهنة من غير الأطباء، وأن يقدّر دورهم في علاج المريض أو العناية به، وأن يتجنب نقدهم أمام المرضى، وأن يبني علاقته بهم على الثقة المتبادلة والتعاون البنّاء بما يخدم مصلحة المرضى، وأن يبذل الجهد في تعليمهم وتدريبهم والتأكد من التزامهم بأخلاقيات المهنة.(صـــفــحة </a:t>
            </a:r>
            <a:r>
              <a:rPr lang="ar-IQ" sz="3200" dirty="0" smtClean="0">
                <a:solidFill>
                  <a:schemeClr val="accent6">
                    <a:lumMod val="75000"/>
                  </a:schemeClr>
                </a:solidFill>
                <a:effectLst>
                  <a:outerShdw blurRad="38100" dist="38100" dir="2700000" algn="tl">
                    <a:srgbClr val="000000">
                      <a:alpha val="43137"/>
                    </a:srgbClr>
                  </a:outerShdw>
                </a:effectLst>
                <a:latin typeface="Andalus" pitchFamily="18" charset="-78"/>
                <a:cs typeface="Andalus" pitchFamily="18" charset="-78"/>
              </a:rPr>
              <a:t>253</a:t>
            </a:r>
            <a:r>
              <a:rPr lang="ar-SA" sz="3200" dirty="0" smtClean="0">
                <a:solidFill>
                  <a:schemeClr val="accent6">
                    <a:lumMod val="75000"/>
                  </a:schemeClr>
                </a:solidFill>
                <a:effectLst>
                  <a:outerShdw blurRad="38100" dist="38100" dir="2700000" algn="tl">
                    <a:srgbClr val="000000">
                      <a:alpha val="43137"/>
                    </a:srgbClr>
                  </a:outerShdw>
                </a:effectLst>
                <a:latin typeface="Andalus" pitchFamily="18" charset="-78"/>
                <a:cs typeface="Andalus" pitchFamily="18" charset="-78"/>
              </a:rPr>
              <a:t>)</a:t>
            </a:r>
            <a:endParaRPr lang="ar-SA" sz="4000" dirty="0"/>
          </a:p>
        </p:txBody>
      </p:sp>
    </p:spTree>
    <p:extLst>
      <p:ext uri="{BB962C8B-B14F-4D97-AF65-F5344CB8AC3E}">
        <p14:creationId xmlns:p14="http://schemas.microsoft.com/office/powerpoint/2010/main" val="4607397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274638"/>
            <a:ext cx="8784976" cy="6466730"/>
          </a:xfrm>
          <a:solidFill>
            <a:schemeClr val="tx2">
              <a:lumMod val="60000"/>
              <a:lumOff val="40000"/>
            </a:schemeClr>
          </a:solidFill>
        </p:spPr>
        <p:txBody>
          <a:bodyPr>
            <a:normAutofit/>
          </a:bodyPr>
          <a:lstStyle/>
          <a:p>
            <a:r>
              <a:rPr lang="ar-IQ" sz="3600" dirty="0" smtClean="0">
                <a:solidFill>
                  <a:srgbClr val="FFFF00"/>
                </a:solidFill>
              </a:rPr>
              <a:t>ا</a:t>
            </a:r>
            <a:r>
              <a:rPr lang="ar-SA" sz="3600" dirty="0" smtClean="0">
                <a:solidFill>
                  <a:srgbClr val="FFFF00"/>
                </a:solidFill>
              </a:rPr>
              <a:t>ن </a:t>
            </a:r>
            <a:r>
              <a:rPr lang="ar-SA" sz="3600" dirty="0">
                <a:solidFill>
                  <a:srgbClr val="FFFF00"/>
                </a:solidFill>
              </a:rPr>
              <a:t>علاقة الطبيب بالمريض علاقة تكافؤ وعلاقة تبادل منفعة، صحيح أن المريض يدفع للطبيب أجراً ولكنه لا يدفع إلا بعد أن يذهب بنفسه إلى الطبيب، أو يرجوه للحضور لمساعدته، فهما معاً يعطيان ومعاً يأخذان؛ ولهما مصلحة مشتركة</a:t>
            </a:r>
          </a:p>
        </p:txBody>
      </p:sp>
    </p:spTree>
    <p:extLst>
      <p:ext uri="{BB962C8B-B14F-4D97-AF65-F5344CB8AC3E}">
        <p14:creationId xmlns:p14="http://schemas.microsoft.com/office/powerpoint/2010/main" val="42080363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7504" y="116632"/>
            <a:ext cx="8928992" cy="6624736"/>
          </a:xfrm>
        </p:spPr>
        <p:txBody>
          <a:bodyPr>
            <a:normAutofit fontScale="90000"/>
          </a:bodyPr>
          <a:lstStyle/>
          <a:p>
            <a:pPr algn="r"/>
            <a:r>
              <a:rPr lang="ar-IQ" dirty="0" smtClean="0"/>
              <a:t/>
            </a:r>
            <a:br>
              <a:rPr lang="ar-IQ" dirty="0" smtClean="0"/>
            </a:br>
            <a:r>
              <a:rPr lang="ar-IQ" dirty="0"/>
              <a:t>واجبات الطبيب</a:t>
            </a:r>
            <a:br>
              <a:rPr lang="ar-IQ" dirty="0"/>
            </a:br>
            <a:r>
              <a:rPr lang="ar-IQ" dirty="0"/>
              <a:t>ممارسة المهنة بأعلى مستوى من العلم، والخبرة، والمصداقية، ومحاولة تطوير نفسه دائماً لتحقيق ذلك.</a:t>
            </a:r>
            <a:br>
              <a:rPr lang="ar-IQ" dirty="0"/>
            </a:br>
            <a:r>
              <a:rPr lang="ar-IQ" dirty="0"/>
              <a:t>الاهتمام بصحة المجتمع والقيام بالتثقيف الصحي، والمشاركة بتطوير الخدمات الصحية التي يقدمها في عيادته، أو المركز الصحي أو المستشفى الذي يعمل فيه.</a:t>
            </a:r>
            <a:r>
              <a:rPr lang="ar-SA" dirty="0" smtClean="0"/>
              <a:t/>
            </a:r>
            <a:br>
              <a:rPr lang="ar-SA" dirty="0" smtClean="0"/>
            </a:br>
            <a:r>
              <a:rPr lang="ar-SA" sz="3600" b="1" u="sng" dirty="0" smtClean="0">
                <a:solidFill>
                  <a:srgbClr val="FF0000"/>
                </a:solidFill>
                <a:effectLst>
                  <a:outerShdw blurRad="38100" dist="38100" dir="2700000" algn="tl">
                    <a:srgbClr val="000000">
                      <a:alpha val="43137"/>
                    </a:srgbClr>
                  </a:outerShdw>
                </a:effectLst>
              </a:rPr>
              <a:t>..................   </a:t>
            </a:r>
            <a:r>
              <a:rPr lang="ar-SA" sz="2200" b="1" dirty="0" smtClean="0">
                <a:solidFill>
                  <a:srgbClr val="92D050"/>
                </a:solidFill>
                <a:effectLst>
                  <a:outerShdw blurRad="38100" dist="38100" dir="2700000" algn="tl">
                    <a:srgbClr val="000000">
                      <a:alpha val="43137"/>
                    </a:srgbClr>
                  </a:outerShdw>
                </a:effectLst>
                <a:latin typeface="Tahoma" pitchFamily="34" charset="0"/>
                <a:ea typeface="Tahoma" pitchFamily="34" charset="0"/>
                <a:cs typeface="Tahoma" pitchFamily="34" charset="0"/>
              </a:rPr>
              <a:t>صفحة(</a:t>
            </a:r>
            <a:r>
              <a:rPr lang="ar-IQ" sz="2200" b="1" dirty="0" smtClean="0">
                <a:solidFill>
                  <a:srgbClr val="92D050"/>
                </a:solidFill>
                <a:effectLst>
                  <a:outerShdw blurRad="38100" dist="38100" dir="2700000" algn="tl">
                    <a:srgbClr val="000000">
                      <a:alpha val="43137"/>
                    </a:srgbClr>
                  </a:outerShdw>
                </a:effectLst>
                <a:latin typeface="Tahoma" pitchFamily="34" charset="0"/>
                <a:ea typeface="Tahoma" pitchFamily="34" charset="0"/>
                <a:cs typeface="Tahoma" pitchFamily="34" charset="0"/>
              </a:rPr>
              <a:t>262)</a:t>
            </a:r>
            <a:r>
              <a:rPr lang="ar-SA" sz="2400" b="1" dirty="0" smtClean="0">
                <a:solidFill>
                  <a:srgbClr val="92D050"/>
                </a:solidFill>
                <a:effectLst>
                  <a:outerShdw blurRad="38100" dist="38100" dir="2700000" algn="tl">
                    <a:srgbClr val="000000">
                      <a:alpha val="43137"/>
                    </a:srgbClr>
                  </a:outerShdw>
                </a:effectLst>
                <a:latin typeface="Tahoma" pitchFamily="34" charset="0"/>
                <a:ea typeface="Tahoma" pitchFamily="34" charset="0"/>
                <a:cs typeface="Tahoma" pitchFamily="34" charset="0"/>
              </a:rPr>
              <a:t/>
            </a:r>
            <a:br>
              <a:rPr lang="ar-SA" sz="2400" b="1" dirty="0" smtClean="0">
                <a:solidFill>
                  <a:srgbClr val="92D050"/>
                </a:solidFill>
                <a:effectLst>
                  <a:outerShdw blurRad="38100" dist="38100" dir="2700000" algn="tl">
                    <a:srgbClr val="000000">
                      <a:alpha val="43137"/>
                    </a:srgbClr>
                  </a:outerShdw>
                </a:effectLst>
                <a:latin typeface="Tahoma" pitchFamily="34" charset="0"/>
                <a:ea typeface="Tahoma" pitchFamily="34" charset="0"/>
                <a:cs typeface="Tahoma" pitchFamily="34" charset="0"/>
              </a:rPr>
            </a:br>
            <a:r>
              <a:rPr lang="ar-SA" sz="3600" dirty="0" smtClean="0"/>
              <a:t/>
            </a:r>
            <a:br>
              <a:rPr lang="ar-SA" sz="3600" dirty="0" smtClean="0"/>
            </a:br>
            <a:endParaRPr lang="ar-SA" dirty="0"/>
          </a:p>
        </p:txBody>
      </p:sp>
    </p:spTree>
    <p:extLst>
      <p:ext uri="{BB962C8B-B14F-4D97-AF65-F5344CB8AC3E}">
        <p14:creationId xmlns:p14="http://schemas.microsoft.com/office/powerpoint/2010/main" val="37440563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7504" y="116632"/>
            <a:ext cx="8928992" cy="6624736"/>
          </a:xfrm>
        </p:spPr>
        <p:txBody>
          <a:bodyPr>
            <a:normAutofit/>
          </a:bodyPr>
          <a:lstStyle/>
          <a:p>
            <a:pPr algn="r"/>
            <a:r>
              <a:rPr lang="ar-IQ" sz="4000" dirty="0" smtClean="0"/>
              <a:t> ماذا يقدم الطبيب للمرضى</a:t>
            </a:r>
            <a:br>
              <a:rPr lang="ar-IQ" sz="4000" dirty="0" smtClean="0"/>
            </a:br>
            <a:r>
              <a:rPr lang="ar-IQ" sz="4000" dirty="0" smtClean="0"/>
              <a:t>ي</a:t>
            </a:r>
            <a:r>
              <a:rPr lang="ar-SA" sz="4000" dirty="0" smtClean="0"/>
              <a:t>قدم </a:t>
            </a:r>
            <a:r>
              <a:rPr lang="ar-SA" sz="4000" dirty="0"/>
              <a:t>الطبيب للمريض بلغة مبسطة ومفهومة المعلومات المتعلقة بمرضه وسير العلاج وبتطور حالته الصحية، مع مراعاة صعوبة الفهم والتحاور عند التعامل مع بعض الشرائح من المرضى (الأطفال، المرضى النفسانيين، المسنين ........)</a:t>
            </a:r>
          </a:p>
        </p:txBody>
      </p:sp>
    </p:spTree>
    <p:extLst>
      <p:ext uri="{BB962C8B-B14F-4D97-AF65-F5344CB8AC3E}">
        <p14:creationId xmlns:p14="http://schemas.microsoft.com/office/powerpoint/2010/main" val="25275211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260648"/>
            <a:ext cx="8856984" cy="6408712"/>
          </a:xfrm>
        </p:spPr>
        <p:txBody>
          <a:bodyPr>
            <a:normAutofit/>
          </a:bodyPr>
          <a:lstStyle/>
          <a:p>
            <a:r>
              <a:rPr lang="ar-IQ" b="1"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Andalus" pitchFamily="18" charset="-78"/>
              </a:rPr>
              <a:t>مميزات </a:t>
            </a:r>
            <a:r>
              <a:rPr lang="ar-IQ" b="1" cap="all" dirty="0">
                <a:ln w="9000" cmpd="sng">
                  <a:solidFill>
                    <a:schemeClr val="accent4">
                      <a:shade val="50000"/>
                      <a:satMod val="120000"/>
                    </a:schemeClr>
                  </a:solidFill>
                  <a:prstDash val="solid"/>
                </a:ln>
                <a:effectLst>
                  <a:reflection blurRad="12700" stA="28000" endPos="45000" dist="1000" dir="5400000" sy="-100000" algn="bl" rotWithShape="0"/>
                </a:effectLst>
                <a:latin typeface="Andalus" pitchFamily="18" charset="-78"/>
              </a:rPr>
              <a:t>مهنة الطب التي تدفعك لأن تكون طبيباً</a:t>
            </a:r>
            <a:br>
              <a:rPr lang="ar-IQ" b="1" cap="all" dirty="0">
                <a:ln w="9000" cmpd="sng">
                  <a:solidFill>
                    <a:schemeClr val="accent4">
                      <a:shade val="50000"/>
                      <a:satMod val="120000"/>
                    </a:schemeClr>
                  </a:solidFill>
                  <a:prstDash val="solid"/>
                </a:ln>
                <a:effectLst>
                  <a:reflection blurRad="12700" stA="28000" endPos="45000" dist="1000" dir="5400000" sy="-100000" algn="bl" rotWithShape="0"/>
                </a:effectLst>
                <a:latin typeface="Andalus" pitchFamily="18" charset="-78"/>
              </a:rPr>
            </a:br>
            <a:r>
              <a:rPr lang="ar-IQ" b="1" cap="all" dirty="0">
                <a:ln w="9000" cmpd="sng">
                  <a:solidFill>
                    <a:schemeClr val="accent4">
                      <a:shade val="50000"/>
                      <a:satMod val="120000"/>
                    </a:schemeClr>
                  </a:solidFill>
                  <a:prstDash val="solid"/>
                </a:ln>
                <a:effectLst>
                  <a:reflection blurRad="12700" stA="28000" endPos="45000" dist="1000" dir="5400000" sy="-100000" algn="bl" rotWithShape="0"/>
                </a:effectLst>
                <a:latin typeface="Andalus" pitchFamily="18" charset="-78"/>
              </a:rPr>
              <a:t>رواتب مرتفعة</a:t>
            </a:r>
            <a:br>
              <a:rPr lang="ar-IQ" b="1" cap="all" dirty="0">
                <a:ln w="9000" cmpd="sng">
                  <a:solidFill>
                    <a:schemeClr val="accent4">
                      <a:shade val="50000"/>
                      <a:satMod val="120000"/>
                    </a:schemeClr>
                  </a:solidFill>
                  <a:prstDash val="solid"/>
                </a:ln>
                <a:effectLst>
                  <a:reflection blurRad="12700" stA="28000" endPos="45000" dist="1000" dir="5400000" sy="-100000" algn="bl" rotWithShape="0"/>
                </a:effectLst>
                <a:latin typeface="Andalus" pitchFamily="18" charset="-78"/>
              </a:rPr>
            </a:br>
            <a:r>
              <a:rPr lang="ar-IQ" b="1" cap="all" dirty="0">
                <a:ln w="9000" cmpd="sng">
                  <a:solidFill>
                    <a:schemeClr val="accent4">
                      <a:shade val="50000"/>
                      <a:satMod val="120000"/>
                    </a:schemeClr>
                  </a:solidFill>
                  <a:prstDash val="solid"/>
                </a:ln>
                <a:effectLst>
                  <a:reflection blurRad="12700" stA="28000" endPos="45000" dist="1000" dir="5400000" sy="-100000" algn="bl" rotWithShape="0"/>
                </a:effectLst>
                <a:latin typeface="Andalus" pitchFamily="18" charset="-78"/>
              </a:rPr>
              <a:t>ارتفاع معدل توظيف الخريجين</a:t>
            </a:r>
            <a:br>
              <a:rPr lang="ar-IQ" b="1" cap="all" dirty="0">
                <a:ln w="9000" cmpd="sng">
                  <a:solidFill>
                    <a:schemeClr val="accent4">
                      <a:shade val="50000"/>
                      <a:satMod val="120000"/>
                    </a:schemeClr>
                  </a:solidFill>
                  <a:prstDash val="solid"/>
                </a:ln>
                <a:effectLst>
                  <a:reflection blurRad="12700" stA="28000" endPos="45000" dist="1000" dir="5400000" sy="-100000" algn="bl" rotWithShape="0"/>
                </a:effectLst>
                <a:latin typeface="Andalus" pitchFamily="18" charset="-78"/>
              </a:rPr>
            </a:br>
            <a:r>
              <a:rPr lang="ar-IQ" b="1" cap="all" dirty="0">
                <a:ln w="9000" cmpd="sng">
                  <a:solidFill>
                    <a:schemeClr val="accent4">
                      <a:shade val="50000"/>
                      <a:satMod val="120000"/>
                    </a:schemeClr>
                  </a:solidFill>
                  <a:prstDash val="solid"/>
                </a:ln>
                <a:effectLst>
                  <a:reflection blurRad="12700" stA="28000" endPos="45000" dist="1000" dir="5400000" sy="-100000" algn="bl" rotWithShape="0"/>
                </a:effectLst>
                <a:latin typeface="Andalus" pitchFamily="18" charset="-78"/>
              </a:rPr>
              <a:t>فرص السفر</a:t>
            </a:r>
            <a:br>
              <a:rPr lang="ar-IQ" b="1" cap="all" dirty="0">
                <a:ln w="9000" cmpd="sng">
                  <a:solidFill>
                    <a:schemeClr val="accent4">
                      <a:shade val="50000"/>
                      <a:satMod val="120000"/>
                    </a:schemeClr>
                  </a:solidFill>
                  <a:prstDash val="solid"/>
                </a:ln>
                <a:effectLst>
                  <a:reflection blurRad="12700" stA="28000" endPos="45000" dist="1000" dir="5400000" sy="-100000" algn="bl" rotWithShape="0"/>
                </a:effectLst>
                <a:latin typeface="Andalus" pitchFamily="18" charset="-78"/>
              </a:rPr>
            </a:br>
            <a:r>
              <a:rPr lang="ar-IQ" b="1" cap="all" dirty="0">
                <a:ln w="9000" cmpd="sng">
                  <a:solidFill>
                    <a:schemeClr val="accent4">
                      <a:shade val="50000"/>
                      <a:satMod val="120000"/>
                    </a:schemeClr>
                  </a:solidFill>
                  <a:prstDash val="solid"/>
                </a:ln>
                <a:effectLst>
                  <a:reflection blurRad="12700" stA="28000" endPos="45000" dist="1000" dir="5400000" sy="-100000" algn="bl" rotWithShape="0"/>
                </a:effectLst>
                <a:latin typeface="Andalus" pitchFamily="18" charset="-78"/>
              </a:rPr>
              <a:t>التأثير الإيجابي</a:t>
            </a:r>
            <a:br>
              <a:rPr lang="ar-IQ" b="1" cap="all" dirty="0">
                <a:ln w="9000" cmpd="sng">
                  <a:solidFill>
                    <a:schemeClr val="accent4">
                      <a:shade val="50000"/>
                      <a:satMod val="120000"/>
                    </a:schemeClr>
                  </a:solidFill>
                  <a:prstDash val="solid"/>
                </a:ln>
                <a:effectLst>
                  <a:reflection blurRad="12700" stA="28000" endPos="45000" dist="1000" dir="5400000" sy="-100000" algn="bl" rotWithShape="0"/>
                </a:effectLst>
                <a:latin typeface="Andalus" pitchFamily="18" charset="-78"/>
              </a:rPr>
            </a:br>
            <a:r>
              <a:rPr lang="ar-IQ" b="1" cap="all" dirty="0">
                <a:ln w="9000" cmpd="sng">
                  <a:solidFill>
                    <a:schemeClr val="accent4">
                      <a:shade val="50000"/>
                      <a:satMod val="120000"/>
                    </a:schemeClr>
                  </a:solidFill>
                  <a:prstDash val="solid"/>
                </a:ln>
                <a:effectLst>
                  <a:reflection blurRad="12700" stA="28000" endPos="45000" dist="1000" dir="5400000" sy="-100000" algn="bl" rotWithShape="0"/>
                </a:effectLst>
                <a:latin typeface="Andalus" pitchFamily="18" charset="-78"/>
              </a:rPr>
              <a:t>الأمن الوظيفي</a:t>
            </a:r>
            <a:br>
              <a:rPr lang="ar-IQ" b="1" cap="all" dirty="0">
                <a:ln w="9000" cmpd="sng">
                  <a:solidFill>
                    <a:schemeClr val="accent4">
                      <a:shade val="50000"/>
                      <a:satMod val="120000"/>
                    </a:schemeClr>
                  </a:solidFill>
                  <a:prstDash val="solid"/>
                </a:ln>
                <a:effectLst>
                  <a:reflection blurRad="12700" stA="28000" endPos="45000" dist="1000" dir="5400000" sy="-100000" algn="bl" rotWithShape="0"/>
                </a:effectLst>
                <a:latin typeface="Andalus" pitchFamily="18" charset="-78"/>
              </a:rPr>
            </a:br>
            <a:r>
              <a:rPr lang="ar-IQ" b="1" cap="all" dirty="0">
                <a:ln w="9000" cmpd="sng">
                  <a:solidFill>
                    <a:schemeClr val="accent4">
                      <a:shade val="50000"/>
                      <a:satMod val="120000"/>
                    </a:schemeClr>
                  </a:solidFill>
                  <a:prstDash val="solid"/>
                </a:ln>
                <a:effectLst>
                  <a:reflection blurRad="12700" stA="28000" endPos="45000" dist="1000" dir="5400000" sy="-100000" algn="bl" rotWithShape="0"/>
                </a:effectLst>
                <a:latin typeface="Andalus" pitchFamily="18" charset="-78"/>
              </a:rPr>
              <a:t>التعلم المستمر</a:t>
            </a:r>
            <a:br>
              <a:rPr lang="ar-IQ" b="1" cap="all" dirty="0">
                <a:ln w="9000" cmpd="sng">
                  <a:solidFill>
                    <a:schemeClr val="accent4">
                      <a:shade val="50000"/>
                      <a:satMod val="120000"/>
                    </a:schemeClr>
                  </a:solidFill>
                  <a:prstDash val="solid"/>
                </a:ln>
                <a:effectLst>
                  <a:reflection blurRad="12700" stA="28000" endPos="45000" dist="1000" dir="5400000" sy="-100000" algn="bl" rotWithShape="0"/>
                </a:effectLst>
                <a:latin typeface="Andalus" pitchFamily="18" charset="-78"/>
              </a:rPr>
            </a:br>
            <a:r>
              <a:rPr lang="ar-IQ" b="1" cap="all" dirty="0">
                <a:ln w="9000" cmpd="sng">
                  <a:solidFill>
                    <a:schemeClr val="accent4">
                      <a:shade val="50000"/>
                      <a:satMod val="120000"/>
                    </a:schemeClr>
                  </a:solidFill>
                  <a:prstDash val="solid"/>
                </a:ln>
                <a:effectLst>
                  <a:reflection blurRad="12700" stA="28000" endPos="45000" dist="1000" dir="5400000" sy="-100000" algn="bl" rotWithShape="0"/>
                </a:effectLst>
                <a:latin typeface="Andalus" pitchFamily="18" charset="-78"/>
              </a:rPr>
              <a:t>كسب الثقة والاحترام</a:t>
            </a:r>
            <a:br>
              <a:rPr lang="ar-IQ" b="1" cap="all" dirty="0">
                <a:ln w="9000" cmpd="sng">
                  <a:solidFill>
                    <a:schemeClr val="accent4">
                      <a:shade val="50000"/>
                      <a:satMod val="120000"/>
                    </a:schemeClr>
                  </a:solidFill>
                  <a:prstDash val="solid"/>
                </a:ln>
                <a:effectLst>
                  <a:reflection blurRad="12700" stA="28000" endPos="45000" dist="1000" dir="5400000" sy="-100000" algn="bl" rotWithShape="0"/>
                </a:effectLst>
                <a:latin typeface="Andalus" pitchFamily="18" charset="-78"/>
              </a:rPr>
            </a:br>
            <a:r>
              <a:rPr lang="ar-IQ" b="1" cap="all" dirty="0">
                <a:ln w="9000" cmpd="sng">
                  <a:solidFill>
                    <a:schemeClr val="accent4">
                      <a:shade val="50000"/>
                      <a:satMod val="120000"/>
                    </a:schemeClr>
                  </a:solidFill>
                  <a:prstDash val="solid"/>
                </a:ln>
                <a:effectLst>
                  <a:reflection blurRad="12700" stA="28000" endPos="45000" dist="1000" dir="5400000" sy="-100000" algn="bl" rotWithShape="0"/>
                </a:effectLst>
                <a:latin typeface="Andalus" pitchFamily="18" charset="-78"/>
              </a:rPr>
              <a:t>التقدم الوظيفي</a:t>
            </a:r>
            <a:r>
              <a:rPr lang="ar-SA" sz="3200" b="1"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Andalus" pitchFamily="18" charset="-78"/>
              </a:rPr>
              <a:t>صفحة(</a:t>
            </a:r>
            <a:r>
              <a:rPr lang="ar-IQ" sz="3200" b="1" cap="all" dirty="0" smtClean="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latin typeface="Andalus" pitchFamily="18" charset="-78"/>
              </a:rPr>
              <a:t>234</a:t>
            </a:r>
            <a:r>
              <a:rPr lang="ar-SA" sz="3200" b="1"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Andalus" pitchFamily="18" charset="-78"/>
              </a:rPr>
              <a:t>)</a:t>
            </a:r>
            <a:endParaRPr lang="ar-SA" dirty="0"/>
          </a:p>
        </p:txBody>
      </p:sp>
    </p:spTree>
    <p:extLst>
      <p:ext uri="{BB962C8B-B14F-4D97-AF65-F5344CB8AC3E}">
        <p14:creationId xmlns:p14="http://schemas.microsoft.com/office/powerpoint/2010/main" val="1130837071"/>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1390</TotalTime>
  <Words>256</Words>
  <Application>Microsoft Office PowerPoint</Application>
  <PresentationFormat>عرض على الشاشة (4:3)</PresentationFormat>
  <Paragraphs>16</Paragraphs>
  <Slides>11</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11</vt:i4>
      </vt:variant>
    </vt:vector>
  </HeadingPairs>
  <TitlesOfParts>
    <vt:vector size="17" baseType="lpstr">
      <vt:lpstr>Andalus</vt:lpstr>
      <vt:lpstr>Arial</vt:lpstr>
      <vt:lpstr>Calibri</vt:lpstr>
      <vt:lpstr>Tahoma</vt:lpstr>
      <vt:lpstr>Times New Roman</vt:lpstr>
      <vt:lpstr>سمة Office</vt:lpstr>
      <vt:lpstr>عرض تقديمي في PowerPoint</vt:lpstr>
      <vt:lpstr>بسم الله الرحمن الرحيم    </vt:lpstr>
      <vt:lpstr>العلاقة الإنسانية والمهنية بين الطبيب والممرضة  الدكتور : زيد عبد الكريم جامد صفحه 237ـ 250 الفصل السابع المبحث الثاني</vt:lpstr>
      <vt:lpstr>العلاقة المهنية بين الطبيب والمريض هي الأساس في الحفاظ على حقوقه المريض: يعرف التعاطف بأنه فهم واهتمام بشخص يعاني من الضيق والكرب، وهو أمر أساسي خلال ممارسة الطب، واظهرت الابحاث ان المريض يستجيب بشكل أفضل للعلاج إذا تبين له أن الطبيب يقدر مخاوفه وقلقه أكثر من مجرد وصف العلاج</vt:lpstr>
      <vt:lpstr>على الطبيب أن يحترم زملاء المهنة من غير الأطباء، وأن يقدّر دورهم في علاج المريض أو العناية به، وأن يتجنب نقدهم أمام المرضى، وأن يبني علاقته بهم على الثقة المتبادلة والتعاون البنّاء بما يخدم مصلحة المرضى، وأن يبذل الجهد في تعليمهم وتدريبهم والتأكد من التزامهم بأخلاقيات المهنة.(صـــفــحة 253)</vt:lpstr>
      <vt:lpstr>ان علاقة الطبيب بالمريض علاقة تكافؤ وعلاقة تبادل منفعة، صحيح أن المريض يدفع للطبيب أجراً ولكنه لا يدفع إلا بعد أن يذهب بنفسه إلى الطبيب، أو يرجوه للحضور لمساعدته، فهما معاً يعطيان ومعاً يأخذان؛ ولهما مصلحة مشتركة</vt:lpstr>
      <vt:lpstr> واجبات الطبيب ممارسة المهنة بأعلى مستوى من العلم، والخبرة، والمصداقية، ومحاولة تطوير نفسه دائماً لتحقيق ذلك. الاهتمام بصحة المجتمع والقيام بالتثقيف الصحي، والمشاركة بتطوير الخدمات الصحية التي يقدمها في عيادته، أو المركز الصحي أو المستشفى الذي يعمل فيه. ..................   صفحة(262)  </vt:lpstr>
      <vt:lpstr> ماذا يقدم الطبيب للمرضى يقدم الطبيب للمريض بلغة مبسطة ومفهومة المعلومات المتعلقة بمرضه وسير العلاج وبتطور حالته الصحية، مع مراعاة صعوبة الفهم والتحاور عند التعامل مع بعض الشرائح من المرضى (الأطفال، المرضى النفسانيين، المسنين ........)</vt:lpstr>
      <vt:lpstr>مميزات مهنة الطب التي تدفعك لأن تكون طبيباً رواتب مرتفعة ارتفاع معدل توظيف الخريجين فرص السفر التأثير الإيجابي الأمن الوظيفي التعلم المستمر كسب الثقة والاحترام التقدم الوظيفيصفحة(234)</vt:lpstr>
      <vt:lpstr>علاقة الطبيب  تجاه مجتمعه والزملاءه</vt:lpstr>
      <vt:lpstr>نهاية المحاضرة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ASUS</dc:creator>
  <cp:lastModifiedBy>intel</cp:lastModifiedBy>
  <cp:revision>281</cp:revision>
  <dcterms:created xsi:type="dcterms:W3CDTF">2015-02-07T10:23:13Z</dcterms:created>
  <dcterms:modified xsi:type="dcterms:W3CDTF">2024-04-16T14:14:11Z</dcterms:modified>
</cp:coreProperties>
</file>